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1" r:id="rId5"/>
    <p:sldId id="264" r:id="rId6"/>
    <p:sldId id="259" r:id="rId7"/>
    <p:sldId id="260" r:id="rId8"/>
    <p:sldId id="265" r:id="rId9"/>
    <p:sldId id="262" r:id="rId10"/>
    <p:sldId id="268"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7" d="100"/>
          <a:sy n="77" d="100"/>
        </p:scale>
        <p:origin x="68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15EDB44-19B5-4112-8599-8EEB2DB0B00A}"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049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5EDB44-19B5-4112-8599-8EEB2DB0B00A}"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2862003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15EDB44-19B5-4112-8599-8EEB2DB0B00A}"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106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15EDB44-19B5-4112-8599-8EEB2DB0B00A}"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259353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5EDB44-19B5-4112-8599-8EEB2DB0B00A}" type="datetimeFigureOut">
              <a:rPr lang="en-GB" smtClean="0"/>
              <a:t>03/12/2020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428554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15EDB44-19B5-4112-8599-8EEB2DB0B00A}" type="datetimeFigureOut">
              <a:rPr lang="en-GB" smtClean="0"/>
              <a:t>03/12/2020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1576619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5EDB44-19B5-4112-8599-8EEB2DB0B00A}" type="datetimeFigureOut">
              <a:rPr lang="en-GB" smtClean="0"/>
              <a:t>03/12/2020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1035221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15EDB44-19B5-4112-8599-8EEB2DB0B00A}"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2470616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15EDB44-19B5-4112-8599-8EEB2DB0B00A}"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960C-9C1B-4096-BEF6-67B1D6E8496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4398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5EDB44-19B5-4112-8599-8EEB2DB0B00A}"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1458817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5EDB44-19B5-4112-8599-8EEB2DB0B00A}"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3330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15EDB44-19B5-4112-8599-8EEB2DB0B00A}" type="datetimeFigureOut">
              <a:rPr lang="en-GB" smtClean="0"/>
              <a:t>03/12/2020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FCF960C-9C1B-4096-BEF6-67B1D6E8496D}"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99770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accountingtools.com/articles/2017/5/4/customer"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accountingtools.com/articles/2017/5/16/suppli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Demand – Impact of Pricing</a:t>
            </a:r>
            <a:endParaRPr lang="en-GB" dirty="0"/>
          </a:p>
        </p:txBody>
      </p:sp>
      <p:sp>
        <p:nvSpPr>
          <p:cNvPr id="3" name="Subtitle 2"/>
          <p:cNvSpPr>
            <a:spLocks noGrp="1"/>
          </p:cNvSpPr>
          <p:nvPr>
            <p:ph type="subTitle" idx="1"/>
          </p:nvPr>
        </p:nvSpPr>
        <p:spPr/>
        <p:txBody>
          <a:bodyPr/>
          <a:lstStyle/>
          <a:p>
            <a:r>
              <a:rPr lang="en-GB" dirty="0" smtClean="0"/>
              <a:t>Financial Performance Management</a:t>
            </a:r>
            <a:endParaRPr lang="en-GB" dirty="0"/>
          </a:p>
        </p:txBody>
      </p:sp>
    </p:spTree>
    <p:extLst>
      <p:ext uri="{BB962C8B-B14F-4D97-AF65-F5344CB8AC3E}">
        <p14:creationId xmlns:p14="http://schemas.microsoft.com/office/powerpoint/2010/main" val="21618979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change in demand</a:t>
            </a:r>
            <a:endParaRPr lang="en-GB" dirty="0"/>
          </a:p>
        </p:txBody>
      </p:sp>
      <p:sp>
        <p:nvSpPr>
          <p:cNvPr id="3" name="Content Placeholder 2"/>
          <p:cNvSpPr>
            <a:spLocks noGrp="1"/>
          </p:cNvSpPr>
          <p:nvPr>
            <p:ph idx="1"/>
          </p:nvPr>
        </p:nvSpPr>
        <p:spPr/>
        <p:txBody>
          <a:bodyPr>
            <a:normAutofit lnSpcReduction="10000"/>
          </a:bodyPr>
          <a:lstStyle/>
          <a:p>
            <a:r>
              <a:rPr lang="en-GB" dirty="0" smtClean="0"/>
              <a:t>Economists suggest that both demand and supply of goods and services is dependent upon price.  Yet their interaction determines price!</a:t>
            </a:r>
          </a:p>
          <a:p>
            <a:r>
              <a:rPr lang="en-GB" dirty="0" smtClean="0"/>
              <a:t>For this reason, it can be difficult to identify just what is going on when price and quantity change</a:t>
            </a:r>
          </a:p>
          <a:p>
            <a:r>
              <a:rPr lang="en-GB" dirty="0" smtClean="0"/>
              <a:t>Lets say we want to identify the demand for good X.  We observe that when the price was £90p, 1000 units were purchased.</a:t>
            </a:r>
          </a:p>
          <a:p>
            <a:r>
              <a:rPr lang="en-GB" dirty="0" smtClean="0"/>
              <a:t>At a later date, the price has risen to £1 and now 800 units are purchased.</a:t>
            </a:r>
          </a:p>
          <a:p>
            <a:r>
              <a:rPr lang="en-GB" dirty="0" smtClean="0"/>
              <a:t>What can we conclude from this about the demand?</a:t>
            </a:r>
          </a:p>
          <a:p>
            <a:endParaRPr lang="en-GB" dirty="0"/>
          </a:p>
          <a:p>
            <a:r>
              <a:rPr lang="en-GB" dirty="0" smtClean="0"/>
              <a:t>The answer is, without further information we can conclude very little!</a:t>
            </a:r>
            <a:endParaRPr lang="en-GB" dirty="0"/>
          </a:p>
        </p:txBody>
      </p:sp>
    </p:spTree>
    <p:extLst>
      <p:ext uri="{BB962C8B-B14F-4D97-AF65-F5344CB8AC3E}">
        <p14:creationId xmlns:p14="http://schemas.microsoft.com/office/powerpoint/2010/main" val="876630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factors could affect the demand?</a:t>
            </a:r>
            <a:endParaRPr lang="en-GB" dirty="0"/>
          </a:p>
        </p:txBody>
      </p:sp>
      <p:sp>
        <p:nvSpPr>
          <p:cNvPr id="3" name="Content Placeholder 2"/>
          <p:cNvSpPr>
            <a:spLocks noGrp="1"/>
          </p:cNvSpPr>
          <p:nvPr>
            <p:ph idx="1"/>
          </p:nvPr>
        </p:nvSpPr>
        <p:spPr/>
        <p:txBody>
          <a:bodyPr/>
          <a:lstStyle/>
          <a:p>
            <a:r>
              <a:rPr lang="en-GB" dirty="0" smtClean="0"/>
              <a:t>The rise in price is a possibility, but we must also consider the supply or availability of the unit</a:t>
            </a:r>
          </a:p>
          <a:p>
            <a:r>
              <a:rPr lang="en-GB" dirty="0" smtClean="0"/>
              <a:t>If the demand for a good/service exceeds the supply, there will be a shortage.  This will lead to a rise in the price for the good</a:t>
            </a:r>
          </a:p>
          <a:p>
            <a:r>
              <a:rPr lang="en-GB" dirty="0" smtClean="0"/>
              <a:t>If the supply of a good exceeds the demand, there will be a surplus.  This will lead to a fall in the price</a:t>
            </a:r>
          </a:p>
        </p:txBody>
      </p:sp>
    </p:spTree>
    <p:extLst>
      <p:ext uri="{BB962C8B-B14F-4D97-AF65-F5344CB8AC3E}">
        <p14:creationId xmlns:p14="http://schemas.microsoft.com/office/powerpoint/2010/main" val="7425198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 elasticity of demand</a:t>
            </a:r>
            <a:endParaRPr lang="en-GB" dirty="0"/>
          </a:p>
        </p:txBody>
      </p:sp>
      <p:sp>
        <p:nvSpPr>
          <p:cNvPr id="3" name="Content Placeholder 2"/>
          <p:cNvSpPr>
            <a:spLocks noGrp="1"/>
          </p:cNvSpPr>
          <p:nvPr>
            <p:ph idx="1"/>
          </p:nvPr>
        </p:nvSpPr>
        <p:spPr/>
        <p:txBody>
          <a:bodyPr/>
          <a:lstStyle/>
          <a:p>
            <a:r>
              <a:rPr lang="en-GB" dirty="0" smtClean="0"/>
              <a:t>The responsiveness of demand to a change in price is referred to as the </a:t>
            </a:r>
            <a:r>
              <a:rPr lang="en-GB" b="1" dirty="0" smtClean="0"/>
              <a:t>PRICE ELASTICITY OF DEMAND</a:t>
            </a:r>
            <a:r>
              <a:rPr lang="en-GB" dirty="0" smtClean="0"/>
              <a:t>.</a:t>
            </a:r>
          </a:p>
          <a:p>
            <a:r>
              <a:rPr lang="en-GB" dirty="0" smtClean="0"/>
              <a:t>If we know the price elasticity of demand for a product, we can predict the effect of price on the future supply requirements of that product</a:t>
            </a:r>
          </a:p>
          <a:p>
            <a:endParaRPr lang="en-GB" dirty="0"/>
          </a:p>
        </p:txBody>
      </p:sp>
    </p:spTree>
    <p:extLst>
      <p:ext uri="{BB962C8B-B14F-4D97-AF65-F5344CB8AC3E}">
        <p14:creationId xmlns:p14="http://schemas.microsoft.com/office/powerpoint/2010/main" val="10319769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 Elasticity of demand and consumer expenditure</a:t>
            </a:r>
            <a:endParaRPr lang="en-GB" dirty="0"/>
          </a:p>
        </p:txBody>
      </p:sp>
      <p:sp>
        <p:nvSpPr>
          <p:cNvPr id="3" name="Content Placeholder 2"/>
          <p:cNvSpPr>
            <a:spLocks noGrp="1"/>
          </p:cNvSpPr>
          <p:nvPr>
            <p:ph idx="1"/>
          </p:nvPr>
        </p:nvSpPr>
        <p:spPr/>
        <p:txBody>
          <a:bodyPr/>
          <a:lstStyle/>
          <a:p>
            <a:pPr marL="0" indent="0">
              <a:buNone/>
            </a:pPr>
            <a:r>
              <a:rPr lang="en-GB" dirty="0" smtClean="0"/>
              <a:t>One of the most important applications of price elasticity of demand concerns its relationship with the total amount that consumers spend on a product/service.</a:t>
            </a:r>
          </a:p>
          <a:p>
            <a:pPr marL="0" indent="0">
              <a:buNone/>
            </a:pPr>
            <a:r>
              <a:rPr lang="en-GB" b="1" dirty="0" smtClean="0"/>
              <a:t>Total consumer expenditure (TE) </a:t>
            </a:r>
            <a:r>
              <a:rPr lang="en-GB" dirty="0" smtClean="0"/>
              <a:t>is simply price multiplied by the quantity purchased.</a:t>
            </a:r>
          </a:p>
          <a:p>
            <a:pPr marL="0" indent="0">
              <a:buNone/>
            </a:pPr>
            <a:r>
              <a:rPr lang="en-GB" dirty="0" smtClean="0"/>
              <a:t>For example, if consumers buy 3 million units </a:t>
            </a:r>
            <a:r>
              <a:rPr lang="en-GB" b="1" dirty="0" smtClean="0"/>
              <a:t>(Q) </a:t>
            </a:r>
            <a:r>
              <a:rPr lang="en-GB" dirty="0" smtClean="0"/>
              <a:t>at a price of £2 per unit </a:t>
            </a:r>
            <a:r>
              <a:rPr lang="en-GB" b="1" dirty="0" smtClean="0"/>
              <a:t>(P), </a:t>
            </a:r>
            <a:r>
              <a:rPr lang="en-GB" dirty="0" smtClean="0"/>
              <a:t>they will spend a total of £6 million </a:t>
            </a:r>
            <a:r>
              <a:rPr lang="en-GB" b="1" dirty="0" smtClean="0"/>
              <a:t>(TE)</a:t>
            </a:r>
          </a:p>
          <a:p>
            <a:pPr marL="0" indent="0">
              <a:buNone/>
            </a:pPr>
            <a:r>
              <a:rPr lang="en-GB" dirty="0" smtClean="0"/>
              <a:t>Total consumer expenditure will be the same as the </a:t>
            </a:r>
            <a:r>
              <a:rPr lang="en-GB" b="1" dirty="0" smtClean="0"/>
              <a:t>Total Revenue (TR)</a:t>
            </a:r>
            <a:r>
              <a:rPr lang="en-GB" dirty="0" smtClean="0"/>
              <a:t> received by firms from the sale of the product</a:t>
            </a:r>
          </a:p>
          <a:p>
            <a:pPr marL="0" indent="0">
              <a:buNone/>
            </a:pPr>
            <a:r>
              <a:rPr lang="en-GB" dirty="0" smtClean="0"/>
              <a:t>What will happen to consumer expenditure (and hence the firms revenue) if there is a change in price?  The answer depends on the price elasticity of demand</a:t>
            </a:r>
            <a:endParaRPr lang="en-GB" dirty="0"/>
          </a:p>
        </p:txBody>
      </p:sp>
    </p:spTree>
    <p:extLst>
      <p:ext uri="{BB962C8B-B14F-4D97-AF65-F5344CB8AC3E}">
        <p14:creationId xmlns:p14="http://schemas.microsoft.com/office/powerpoint/2010/main" val="14669470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 elasticity of demand</a:t>
            </a:r>
            <a:endParaRPr lang="en-GB" dirty="0"/>
          </a:p>
        </p:txBody>
      </p:sp>
      <p:sp>
        <p:nvSpPr>
          <p:cNvPr id="3" name="Content Placeholder 2"/>
          <p:cNvSpPr>
            <a:spLocks noGrp="1"/>
          </p:cNvSpPr>
          <p:nvPr>
            <p:ph idx="1"/>
          </p:nvPr>
        </p:nvSpPr>
        <p:spPr/>
        <p:txBody>
          <a:bodyPr>
            <a:normAutofit/>
          </a:bodyPr>
          <a:lstStyle/>
          <a:p>
            <a:r>
              <a:rPr lang="en-GB" sz="3600" dirty="0" smtClean="0"/>
              <a:t>When the price of a good rises, we need to consider that the demand for it will fall</a:t>
            </a:r>
          </a:p>
          <a:p>
            <a:r>
              <a:rPr lang="en-GB" sz="3600" dirty="0" smtClean="0"/>
              <a:t>But in most cases we will need to know more than this.  We will want to know by just how much the quantity demand will fall.</a:t>
            </a:r>
          </a:p>
          <a:p>
            <a:r>
              <a:rPr lang="en-GB" sz="3600" dirty="0" smtClean="0"/>
              <a:t>In other words, we want to know just how responsive demand is to a rise in price</a:t>
            </a:r>
          </a:p>
          <a:p>
            <a:endParaRPr lang="en-GB" sz="3600" dirty="0"/>
          </a:p>
        </p:txBody>
      </p:sp>
    </p:spTree>
    <p:extLst>
      <p:ext uri="{BB962C8B-B14F-4D97-AF65-F5344CB8AC3E}">
        <p14:creationId xmlns:p14="http://schemas.microsoft.com/office/powerpoint/2010/main" val="24260818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Petrol vs cauliflowers</a:t>
            </a:r>
            <a:endParaRPr lang="en-GB" dirty="0"/>
          </a:p>
        </p:txBody>
      </p:sp>
      <p:sp>
        <p:nvSpPr>
          <p:cNvPr id="3" name="Content Placeholder 2"/>
          <p:cNvSpPr>
            <a:spLocks noGrp="1"/>
          </p:cNvSpPr>
          <p:nvPr>
            <p:ph idx="1"/>
          </p:nvPr>
        </p:nvSpPr>
        <p:spPr>
          <a:xfrm>
            <a:off x="1024128" y="1703540"/>
            <a:ext cx="9720073" cy="4605820"/>
          </a:xfrm>
        </p:spPr>
        <p:txBody>
          <a:bodyPr/>
          <a:lstStyle/>
          <a:p>
            <a:r>
              <a:rPr lang="en-GB" dirty="0" smtClean="0"/>
              <a:t>Take the case of petrol and cauliflowers.</a:t>
            </a:r>
          </a:p>
          <a:p>
            <a:r>
              <a:rPr lang="en-GB" dirty="0" smtClean="0"/>
              <a:t>In the case of petrol, the rise in prices is likely to result in only a slight fall in the quantity demanded.  If people want to continue driving they have to pay the higher prices for fuel.  </a:t>
            </a:r>
          </a:p>
          <a:p>
            <a:r>
              <a:rPr lang="en-GB" dirty="0" smtClean="0"/>
              <a:t>A few people may look at walking, cycling or reducing the number of journeys they take, but for most people the rise in petrol costs will make little difference to how often they use their vehicles.</a:t>
            </a:r>
          </a:p>
          <a:p>
            <a:r>
              <a:rPr lang="en-GB" dirty="0" smtClean="0"/>
              <a:t>In the case of cauliflowers, however, a rise in price may lead to a substantial fall in the quantity demanded.  The reason is, there are alternative vegetables that people can buy.</a:t>
            </a:r>
          </a:p>
          <a:p>
            <a:r>
              <a:rPr lang="en-GB" dirty="0" smtClean="0"/>
              <a:t>In the case of vegetables, many people are very conscious of the prices and will buy whatever is reasonably priced. </a:t>
            </a:r>
            <a:endParaRPr lang="en-GB" dirty="0"/>
          </a:p>
        </p:txBody>
      </p:sp>
    </p:spTree>
    <p:extLst>
      <p:ext uri="{BB962C8B-B14F-4D97-AF65-F5344CB8AC3E}">
        <p14:creationId xmlns:p14="http://schemas.microsoft.com/office/powerpoint/2010/main" val="4885540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factors </a:t>
            </a:r>
            <a:endParaRPr lang="en-GB" dirty="0"/>
          </a:p>
        </p:txBody>
      </p:sp>
      <p:sp>
        <p:nvSpPr>
          <p:cNvPr id="3" name="Content Placeholder 2"/>
          <p:cNvSpPr>
            <a:spLocks noGrp="1"/>
          </p:cNvSpPr>
          <p:nvPr>
            <p:ph idx="1"/>
          </p:nvPr>
        </p:nvSpPr>
        <p:spPr>
          <a:xfrm>
            <a:off x="1024128" y="1716066"/>
            <a:ext cx="9720073" cy="4593294"/>
          </a:xfrm>
        </p:spPr>
        <p:txBody>
          <a:bodyPr>
            <a:normAutofit/>
          </a:bodyPr>
          <a:lstStyle/>
          <a:p>
            <a:r>
              <a:rPr lang="en-GB" sz="2800" dirty="0" smtClean="0"/>
              <a:t>We have already considered that there are substitutes for cauliflowers.  Other factors that need to be considered include:</a:t>
            </a:r>
          </a:p>
          <a:p>
            <a:endParaRPr lang="en-GB" sz="2800" dirty="0" smtClean="0"/>
          </a:p>
          <a:p>
            <a:pPr lvl="1"/>
            <a:r>
              <a:rPr lang="en-GB" sz="2800" dirty="0" smtClean="0"/>
              <a:t>Cost of Switching suppliers</a:t>
            </a:r>
          </a:p>
          <a:p>
            <a:pPr lvl="1"/>
            <a:r>
              <a:rPr lang="en-GB" sz="2800" dirty="0" smtClean="0"/>
              <a:t>Degree of necessity</a:t>
            </a:r>
          </a:p>
          <a:p>
            <a:pPr lvl="1"/>
            <a:r>
              <a:rPr lang="en-GB" sz="2800" dirty="0" smtClean="0"/>
              <a:t>Time frame when making a choice</a:t>
            </a:r>
          </a:p>
          <a:p>
            <a:pPr lvl="1"/>
            <a:r>
              <a:rPr lang="en-GB" sz="2800" dirty="0" smtClean="0"/>
              <a:t>Brand Loyalty</a:t>
            </a:r>
          </a:p>
          <a:p>
            <a:pPr lvl="1"/>
            <a:r>
              <a:rPr lang="en-GB" sz="2800" dirty="0" smtClean="0"/>
              <a:t>Percentage of Income Spent</a:t>
            </a:r>
          </a:p>
          <a:p>
            <a:pPr lvl="1"/>
            <a:r>
              <a:rPr lang="en-GB" sz="2800" dirty="0" smtClean="0"/>
              <a:t>Habitual Demand</a:t>
            </a:r>
            <a:endParaRPr lang="en-GB" sz="2800" dirty="0"/>
          </a:p>
        </p:txBody>
      </p:sp>
    </p:spTree>
    <p:extLst>
      <p:ext uri="{BB962C8B-B14F-4D97-AF65-F5344CB8AC3E}">
        <p14:creationId xmlns:p14="http://schemas.microsoft.com/office/powerpoint/2010/main" val="17032709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the price elasticity of demand</a:t>
            </a:r>
            <a:endParaRPr lang="en-GB" dirty="0"/>
          </a:p>
        </p:txBody>
      </p:sp>
      <p:sp>
        <p:nvSpPr>
          <p:cNvPr id="3" name="Content Placeholder 2"/>
          <p:cNvSpPr>
            <a:spLocks noGrp="1"/>
          </p:cNvSpPr>
          <p:nvPr>
            <p:ph idx="1"/>
          </p:nvPr>
        </p:nvSpPr>
        <p:spPr/>
        <p:txBody>
          <a:bodyPr/>
          <a:lstStyle/>
          <a:p>
            <a:r>
              <a:rPr lang="en-GB" dirty="0" smtClean="0"/>
              <a:t>What we want to compare is the size of the change in quantity demanded with the size of the change in price</a:t>
            </a:r>
          </a:p>
          <a:p>
            <a:r>
              <a:rPr lang="en-GB" dirty="0" smtClean="0"/>
              <a:t>Cauliflowers have a more elastic demand than petrol because the opportunity of alternatives.  </a:t>
            </a:r>
          </a:p>
          <a:p>
            <a:r>
              <a:rPr lang="en-GB" dirty="0" smtClean="0"/>
              <a:t>Petrol is the type of good that would be referred to as INELASTIC, as the change in price has a proportionally small affect upon the quantity demanded.  </a:t>
            </a:r>
          </a:p>
          <a:p>
            <a:r>
              <a:rPr lang="en-GB" dirty="0" smtClean="0"/>
              <a:t>It is important for organisations to therefore consider which of the products/services would be consider ELASTIC or INELASTIC</a:t>
            </a:r>
          </a:p>
        </p:txBody>
      </p:sp>
    </p:spTree>
    <p:extLst>
      <p:ext uri="{BB962C8B-B14F-4D97-AF65-F5344CB8AC3E}">
        <p14:creationId xmlns:p14="http://schemas.microsoft.com/office/powerpoint/2010/main" val="1200190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Inelastic</a:t>
            </a:r>
            <a:endParaRPr lang="en-GB" dirty="0"/>
          </a:p>
        </p:txBody>
      </p:sp>
      <p:sp>
        <p:nvSpPr>
          <p:cNvPr id="3" name="Content Placeholder 2"/>
          <p:cNvSpPr>
            <a:spLocks noGrp="1"/>
          </p:cNvSpPr>
          <p:nvPr>
            <p:ph idx="1"/>
          </p:nvPr>
        </p:nvSpPr>
        <p:spPr/>
        <p:txBody>
          <a:bodyPr/>
          <a:lstStyle/>
          <a:p>
            <a:r>
              <a:rPr lang="en-GB" dirty="0"/>
              <a:t>A product is more likely to have inelastic demand if </a:t>
            </a:r>
            <a:r>
              <a:rPr lang="en-GB" dirty="0">
                <a:hlinkClick r:id="rId2"/>
              </a:rPr>
              <a:t>customers</a:t>
            </a:r>
            <a:r>
              <a:rPr lang="en-GB" dirty="0"/>
              <a:t> buy it for reasons other than price. </a:t>
            </a:r>
            <a:endParaRPr lang="en-GB" dirty="0" smtClean="0"/>
          </a:p>
          <a:p>
            <a:r>
              <a:rPr lang="en-GB" dirty="0" smtClean="0"/>
              <a:t>This </a:t>
            </a:r>
            <a:r>
              <a:rPr lang="en-GB" dirty="0"/>
              <a:t>typically involves high-end luxury goods, or the "latest and greatest" products that are impacted by style considerations, where there are no obvious substitutes for the product. </a:t>
            </a:r>
            <a:endParaRPr lang="en-GB" dirty="0" smtClean="0"/>
          </a:p>
          <a:p>
            <a:r>
              <a:rPr lang="en-GB" dirty="0" smtClean="0"/>
              <a:t>Thus</a:t>
            </a:r>
            <a:r>
              <a:rPr lang="en-GB" dirty="0"/>
              <a:t>, altering the price of a custom-made watch may not appreciably alter the amount of unit sales volume, since roughly the same number of potential customers are interested in buying it, irrespective of the price (within limits).</a:t>
            </a:r>
          </a:p>
          <a:p>
            <a:endParaRPr lang="en-GB" dirty="0"/>
          </a:p>
        </p:txBody>
      </p:sp>
    </p:spTree>
    <p:extLst>
      <p:ext uri="{BB962C8B-B14F-4D97-AF65-F5344CB8AC3E}">
        <p14:creationId xmlns:p14="http://schemas.microsoft.com/office/powerpoint/2010/main" val="22571351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elastic</a:t>
            </a:r>
            <a:endParaRPr lang="en-GB" dirty="0"/>
          </a:p>
        </p:txBody>
      </p:sp>
      <p:sp>
        <p:nvSpPr>
          <p:cNvPr id="3" name="Content Placeholder 2"/>
          <p:cNvSpPr>
            <a:spLocks noGrp="1"/>
          </p:cNvSpPr>
          <p:nvPr>
            <p:ph idx="1"/>
          </p:nvPr>
        </p:nvSpPr>
        <p:spPr/>
        <p:txBody>
          <a:bodyPr/>
          <a:lstStyle/>
          <a:p>
            <a:r>
              <a:rPr lang="en-GB" dirty="0"/>
              <a:t>A product is more likely to have elastic demand when it is a commodity offered by many </a:t>
            </a:r>
            <a:r>
              <a:rPr lang="en-GB" dirty="0">
                <a:hlinkClick r:id="rId2"/>
              </a:rPr>
              <a:t>suppliers</a:t>
            </a:r>
            <a:r>
              <a:rPr lang="en-GB" dirty="0"/>
              <a:t>. In this situation, there is no way to differentiate the product, so customers only buy it based on price. </a:t>
            </a:r>
            <a:endParaRPr lang="en-GB" dirty="0" smtClean="0"/>
          </a:p>
          <a:p>
            <a:r>
              <a:rPr lang="en-GB" dirty="0" smtClean="0"/>
              <a:t>Thus</a:t>
            </a:r>
            <a:r>
              <a:rPr lang="en-GB" dirty="0"/>
              <a:t>, if you were to raise prices on a product that has elastic demand, unit volume would likely plummet as customers go elsewhere to find a better deal. </a:t>
            </a:r>
            <a:endParaRPr lang="en-GB" dirty="0" smtClean="0"/>
          </a:p>
          <a:p>
            <a:r>
              <a:rPr lang="en-GB" dirty="0" smtClean="0"/>
              <a:t>Examples </a:t>
            </a:r>
            <a:r>
              <a:rPr lang="en-GB" dirty="0"/>
              <a:t>of products having elastic demand </a:t>
            </a:r>
            <a:r>
              <a:rPr lang="en-GB"/>
              <a:t>are </a:t>
            </a:r>
            <a:r>
              <a:rPr lang="en-GB" smtClean="0"/>
              <a:t>corn</a:t>
            </a:r>
            <a:r>
              <a:rPr lang="en-GB" dirty="0"/>
              <a:t>, wheat, and cement.</a:t>
            </a:r>
          </a:p>
          <a:p>
            <a:endParaRPr lang="en-GB" dirty="0"/>
          </a:p>
        </p:txBody>
      </p:sp>
    </p:spTree>
    <p:extLst>
      <p:ext uri="{BB962C8B-B14F-4D97-AF65-F5344CB8AC3E}">
        <p14:creationId xmlns:p14="http://schemas.microsoft.com/office/powerpoint/2010/main" val="112098191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docProps/app.xml><?xml version="1.0" encoding="utf-8"?>
<Properties xmlns="http://schemas.openxmlformats.org/officeDocument/2006/extended-properties" xmlns:vt="http://schemas.openxmlformats.org/officeDocument/2006/docPropsVTypes">
  <Template>Integral</Template>
  <TotalTime>111</TotalTime>
  <Words>918</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Tw Cen MT</vt:lpstr>
      <vt:lpstr>Tw Cen MT Condensed</vt:lpstr>
      <vt:lpstr>Wingdings 3</vt:lpstr>
      <vt:lpstr>Integral</vt:lpstr>
      <vt:lpstr>Demand – Impact of Pricing</vt:lpstr>
      <vt:lpstr>A change in demand</vt:lpstr>
      <vt:lpstr>What factors could affect the demand?</vt:lpstr>
      <vt:lpstr>Price elasticity of demand</vt:lpstr>
      <vt:lpstr>Price Elasticity of demand and consumer expenditure</vt:lpstr>
      <vt:lpstr>Price elasticity of demand</vt:lpstr>
      <vt:lpstr>Petrol vs cauliflowers</vt:lpstr>
      <vt:lpstr>Other factors </vt:lpstr>
      <vt:lpstr>Measuring the price elasticity of demand</vt:lpstr>
      <vt:lpstr>Inelastic</vt:lpstr>
      <vt:lpstr>elastic</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Demand – Impact of Pricing</dc:title>
  <dc:creator>Marie Pitson</dc:creator>
  <cp:lastModifiedBy>Marie Pitson</cp:lastModifiedBy>
  <cp:revision>4</cp:revision>
  <dcterms:created xsi:type="dcterms:W3CDTF">2020-12-03T09:16:17Z</dcterms:created>
  <dcterms:modified xsi:type="dcterms:W3CDTF">2020-12-03T11:07:42Z</dcterms:modified>
</cp:coreProperties>
</file>