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4" r:id="rId5"/>
    <p:sldId id="260" r:id="rId6"/>
    <p:sldId id="263" r:id="rId7"/>
    <p:sldId id="259" r:id="rId8"/>
    <p:sldId id="261" r:id="rId9"/>
    <p:sldId id="262"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2857F4-6035-4DFE-8607-A4FFD62695F7}" v="93" dt="2019-01-25T11:35:06.5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A8042BC-1ED5-4841-B1CD-FBE1396DC47E}" type="datetimeFigureOut">
              <a:rPr lang="en-GB" smtClean="0"/>
              <a:t>22/01/2019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927077CC-F95F-49BB-80B8-2CDBBC043C46}"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6780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8042BC-1ED5-4841-B1CD-FBE1396DC47E}"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7077CC-F95F-49BB-80B8-2CDBBC043C46}" type="slidenum">
              <a:rPr lang="en-GB" smtClean="0"/>
              <a:t>‹#›</a:t>
            </a:fld>
            <a:endParaRPr lang="en-GB"/>
          </a:p>
        </p:txBody>
      </p:sp>
    </p:spTree>
    <p:extLst>
      <p:ext uri="{BB962C8B-B14F-4D97-AF65-F5344CB8AC3E}">
        <p14:creationId xmlns:p14="http://schemas.microsoft.com/office/powerpoint/2010/main" val="4244581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8042BC-1ED5-4841-B1CD-FBE1396DC47E}"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7077CC-F95F-49BB-80B8-2CDBBC043C46}"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182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8042BC-1ED5-4841-B1CD-FBE1396DC47E}"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7077CC-F95F-49BB-80B8-2CDBBC043C46}" type="slidenum">
              <a:rPr lang="en-GB" smtClean="0"/>
              <a:t>‹#›</a:t>
            </a:fld>
            <a:endParaRPr lang="en-GB"/>
          </a:p>
        </p:txBody>
      </p:sp>
    </p:spTree>
    <p:extLst>
      <p:ext uri="{BB962C8B-B14F-4D97-AF65-F5344CB8AC3E}">
        <p14:creationId xmlns:p14="http://schemas.microsoft.com/office/powerpoint/2010/main" val="451935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8042BC-1ED5-4841-B1CD-FBE1396DC47E}" type="datetimeFigureOut">
              <a:rPr lang="en-GB" smtClean="0"/>
              <a:t>22/01/2019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7077CC-F95F-49BB-80B8-2CDBBC043C46}"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2745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8042BC-1ED5-4841-B1CD-FBE1396DC47E}" type="datetimeFigureOut">
              <a:rPr lang="en-GB" smtClean="0"/>
              <a:t>22/01/2019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7077CC-F95F-49BB-80B8-2CDBBC043C4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099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8042BC-1ED5-4841-B1CD-FBE1396DC47E}" type="datetimeFigureOut">
              <a:rPr lang="en-GB" smtClean="0"/>
              <a:t>22/01/2019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7077CC-F95F-49BB-80B8-2CDBBC043C46}" type="slidenum">
              <a:rPr lang="en-GB" smtClean="0"/>
              <a:t>‹#›</a:t>
            </a:fld>
            <a:endParaRPr lang="en-GB"/>
          </a:p>
        </p:txBody>
      </p:sp>
    </p:spTree>
    <p:extLst>
      <p:ext uri="{BB962C8B-B14F-4D97-AF65-F5344CB8AC3E}">
        <p14:creationId xmlns:p14="http://schemas.microsoft.com/office/powerpoint/2010/main" val="1008787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A8042BC-1ED5-4841-B1CD-FBE1396DC47E}"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7077CC-F95F-49BB-80B8-2CDBBC043C46}"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2070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A8042BC-1ED5-4841-B1CD-FBE1396DC47E}"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7077CC-F95F-49BB-80B8-2CDBBC043C46}" type="slidenum">
              <a:rPr lang="en-GB" smtClean="0"/>
              <a:t>‹#›</a:t>
            </a:fld>
            <a:endParaRPr lang="en-GB"/>
          </a:p>
        </p:txBody>
      </p:sp>
    </p:spTree>
    <p:extLst>
      <p:ext uri="{BB962C8B-B14F-4D97-AF65-F5344CB8AC3E}">
        <p14:creationId xmlns:p14="http://schemas.microsoft.com/office/powerpoint/2010/main" val="1227881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A8042BC-1ED5-4841-B1CD-FBE1396DC47E}"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7077CC-F95F-49BB-80B8-2CDBBC043C46}" type="slidenum">
              <a:rPr lang="en-GB" smtClean="0"/>
              <a:t>‹#›</a:t>
            </a:fld>
            <a:endParaRPr lang="en-GB"/>
          </a:p>
        </p:txBody>
      </p:sp>
    </p:spTree>
    <p:extLst>
      <p:ext uri="{BB962C8B-B14F-4D97-AF65-F5344CB8AC3E}">
        <p14:creationId xmlns:p14="http://schemas.microsoft.com/office/powerpoint/2010/main" val="2356112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8042BC-1ED5-4841-B1CD-FBE1396DC47E}"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7077CC-F95F-49BB-80B8-2CDBBC043C46}"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68732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8042BC-1ED5-4841-B1CD-FBE1396DC47E}"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7077CC-F95F-49BB-80B8-2CDBBC043C46}"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88748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8042BC-1ED5-4841-B1CD-FBE1396DC47E}"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7077CC-F95F-49BB-80B8-2CDBBC043C46}" type="slidenum">
              <a:rPr lang="en-GB" smtClean="0"/>
              <a:t>‹#›</a:t>
            </a:fld>
            <a:endParaRPr lang="en-GB"/>
          </a:p>
        </p:txBody>
      </p:sp>
    </p:spTree>
    <p:extLst>
      <p:ext uri="{BB962C8B-B14F-4D97-AF65-F5344CB8AC3E}">
        <p14:creationId xmlns:p14="http://schemas.microsoft.com/office/powerpoint/2010/main" val="2364005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8042BC-1ED5-4841-B1CD-FBE1396DC47E}"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7077CC-F95F-49BB-80B8-2CDBBC043C46}"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03291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8042BC-1ED5-4841-B1CD-FBE1396DC47E}"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7077CC-F95F-49BB-80B8-2CDBBC043C46}"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06337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8042BC-1ED5-4841-B1CD-FBE1396DC47E}"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7077CC-F95F-49BB-80B8-2CDBBC043C4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9135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8042BC-1ED5-4841-B1CD-FBE1396DC47E}"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7077CC-F95F-49BB-80B8-2CDBBC043C46}"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7056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A8042BC-1ED5-4841-B1CD-FBE1396DC47E}" type="datetimeFigureOut">
              <a:rPr lang="en-GB" smtClean="0"/>
              <a:t>22/01/2019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27077CC-F95F-49BB-80B8-2CDBBC043C46}" type="slidenum">
              <a:rPr lang="en-GB" smtClean="0"/>
              <a:t>‹#›</a:t>
            </a:fld>
            <a:endParaRPr lang="en-GB"/>
          </a:p>
        </p:txBody>
      </p:sp>
    </p:spTree>
    <p:extLst>
      <p:ext uri="{BB962C8B-B14F-4D97-AF65-F5344CB8AC3E}">
        <p14:creationId xmlns:p14="http://schemas.microsoft.com/office/powerpoint/2010/main" val="196954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7E84-96B5-42C5-B5F5-B6F92B48715B}"/>
              </a:ext>
            </a:extLst>
          </p:cNvPr>
          <p:cNvSpPr>
            <a:spLocks noGrp="1"/>
          </p:cNvSpPr>
          <p:nvPr>
            <p:ph type="ctrTitle"/>
          </p:nvPr>
        </p:nvSpPr>
        <p:spPr/>
        <p:txBody>
          <a:bodyPr/>
          <a:lstStyle/>
          <a:p>
            <a:r>
              <a:rPr lang="en-GB" sz="4800" dirty="0">
                <a:latin typeface="Times New Roman" panose="02020603050405020304" pitchFamily="18" charset="0"/>
                <a:cs typeface="Times New Roman" panose="02020603050405020304" pitchFamily="18" charset="0"/>
              </a:rPr>
              <a:t>The Impact of Isolation</a:t>
            </a:r>
          </a:p>
        </p:txBody>
      </p:sp>
      <p:sp>
        <p:nvSpPr>
          <p:cNvPr id="3" name="Subtitle 2">
            <a:extLst>
              <a:ext uri="{FF2B5EF4-FFF2-40B4-BE49-F238E27FC236}">
                <a16:creationId xmlns:a16="http://schemas.microsoft.com/office/drawing/2014/main" id="{49EAF212-D439-4023-91E4-EF27A4EECAF6}"/>
              </a:ext>
            </a:extLst>
          </p:cNvPr>
          <p:cNvSpPr>
            <a:spLocks noGrp="1"/>
          </p:cNvSpPr>
          <p:nvPr>
            <p:ph type="subTitle" idx="1"/>
          </p:nvPr>
        </p:nvSpPr>
        <p:spPr/>
        <p:txBody>
          <a:bodyPr>
            <a:normAutofit/>
          </a:bodyPr>
          <a:lstStyle/>
          <a:p>
            <a:r>
              <a:rPr lang="en-GB" sz="3200" dirty="0">
                <a:latin typeface="Times New Roman" panose="02020603050405020304" pitchFamily="18" charset="0"/>
                <a:cs typeface="Times New Roman" panose="02020603050405020304" pitchFamily="18" charset="0"/>
              </a:rPr>
              <a:t>Isolation in a social care environment </a:t>
            </a:r>
          </a:p>
        </p:txBody>
      </p:sp>
    </p:spTree>
    <p:extLst>
      <p:ext uri="{BB962C8B-B14F-4D97-AF65-F5344CB8AC3E}">
        <p14:creationId xmlns:p14="http://schemas.microsoft.com/office/powerpoint/2010/main" val="3955367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56A28B-7DE2-4036-948A-60F39A544933}"/>
              </a:ext>
            </a:extLst>
          </p:cNvPr>
          <p:cNvSpPr txBox="1"/>
          <p:nvPr/>
        </p:nvSpPr>
        <p:spPr>
          <a:xfrm>
            <a:off x="3180522" y="898201"/>
            <a:ext cx="5830956" cy="707886"/>
          </a:xfrm>
          <a:prstGeom prst="rect">
            <a:avLst/>
          </a:prstGeom>
          <a:noFill/>
        </p:spPr>
        <p:txBody>
          <a:bodyPr wrap="square" rtlCol="0">
            <a:spAutoFit/>
          </a:bodyPr>
          <a:lstStyle/>
          <a:p>
            <a:pPr algn="ctr"/>
            <a:r>
              <a:rPr lang="en-GB" sz="4000" dirty="0">
                <a:latin typeface="Times New Roman" panose="02020603050405020304" pitchFamily="18" charset="0"/>
                <a:cs typeface="Times New Roman" panose="02020603050405020304" pitchFamily="18" charset="0"/>
              </a:rPr>
              <a:t>Isolation vs Loneliness </a:t>
            </a:r>
          </a:p>
        </p:txBody>
      </p:sp>
      <p:sp>
        <p:nvSpPr>
          <p:cNvPr id="3" name="TextBox 2">
            <a:extLst>
              <a:ext uri="{FF2B5EF4-FFF2-40B4-BE49-F238E27FC236}">
                <a16:creationId xmlns:a16="http://schemas.microsoft.com/office/drawing/2014/main" id="{97130756-4C27-4F23-820F-C3DB649D76FB}"/>
              </a:ext>
            </a:extLst>
          </p:cNvPr>
          <p:cNvSpPr txBox="1"/>
          <p:nvPr/>
        </p:nvSpPr>
        <p:spPr>
          <a:xfrm>
            <a:off x="1722782" y="1606087"/>
            <a:ext cx="9276522" cy="3970318"/>
          </a:xfrm>
          <a:prstGeom prst="rect">
            <a:avLst/>
          </a:prstGeom>
          <a:noFill/>
        </p:spPr>
        <p:txBody>
          <a:bodyPr wrap="square" rtlCol="0">
            <a:spAutoFit/>
          </a:bodyPr>
          <a:lstStyle/>
          <a:p>
            <a:pPr marL="285750" indent="-285750">
              <a:buFont typeface="Arial" panose="020B0604020202020204" pitchFamily="34" charset="0"/>
              <a:buChar char="•"/>
            </a:pPr>
            <a:r>
              <a:rPr lang="en-GB" dirty="0" err="1">
                <a:latin typeface="Times New Roman" panose="02020603050405020304" pitchFamily="18" charset="0"/>
                <a:cs typeface="Times New Roman" panose="02020603050405020304" pitchFamily="18" charset="0"/>
              </a:rPr>
              <a:t>Geirvald</a:t>
            </a:r>
            <a:r>
              <a:rPr lang="en-GB" dirty="0">
                <a:latin typeface="Times New Roman" panose="02020603050405020304" pitchFamily="18" charset="0"/>
                <a:cs typeface="Times New Roman" panose="02020603050405020304" pitchFamily="18" charset="0"/>
              </a:rPr>
              <a:t> (1987 cited in Newall and </a:t>
            </a:r>
            <a:r>
              <a:rPr lang="en-GB" dirty="0" err="1">
                <a:latin typeface="Times New Roman" panose="02020603050405020304" pitchFamily="18" charset="0"/>
                <a:cs typeface="Times New Roman" panose="02020603050405020304" pitchFamily="18" charset="0"/>
              </a:rPr>
              <a:t>Menec</a:t>
            </a:r>
            <a:r>
              <a:rPr lang="en-GB" dirty="0">
                <a:latin typeface="Times New Roman" panose="02020603050405020304" pitchFamily="18" charset="0"/>
                <a:cs typeface="Times New Roman" panose="02020603050405020304" pitchFamily="18" charset="0"/>
              </a:rPr>
              <a:t>, 2017) states the discrepancy in the perception that social isolation and loneliness are the same. </a:t>
            </a:r>
            <a:r>
              <a:rPr lang="en-GB" dirty="0" err="1">
                <a:latin typeface="Times New Roman" panose="02020603050405020304" pitchFamily="18" charset="0"/>
                <a:cs typeface="Times New Roman" panose="02020603050405020304" pitchFamily="18" charset="0"/>
              </a:rPr>
              <a:t>Geirvald</a:t>
            </a:r>
            <a:r>
              <a:rPr lang="en-GB" dirty="0">
                <a:latin typeface="Times New Roman" panose="02020603050405020304" pitchFamily="18" charset="0"/>
                <a:cs typeface="Times New Roman" panose="02020603050405020304" pitchFamily="18" charset="0"/>
              </a:rPr>
              <a:t> believes that anyone can be isolated but not feel lonely and that anyone who is not isolated can still feel lonely. </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‘Loneliness does relate to social isolation, In fact, loneliness is one concept most invoked when social isolation is considered’. (Cruz, et al,1986 cited in </a:t>
            </a:r>
            <a:r>
              <a:rPr lang="en-GB" dirty="0" err="1">
                <a:latin typeface="Times New Roman" panose="02020603050405020304" pitchFamily="18" charset="0"/>
                <a:cs typeface="Times New Roman" panose="02020603050405020304" pitchFamily="18" charset="0"/>
              </a:rPr>
              <a:t>Boirdi</a:t>
            </a:r>
            <a:r>
              <a:rPr lang="en-GB" dirty="0">
                <a:latin typeface="Times New Roman" panose="02020603050405020304" pitchFamily="18" charset="0"/>
                <a:cs typeface="Times New Roman" panose="02020603050405020304" pitchFamily="18" charset="0"/>
              </a:rPr>
              <a:t> and Nicholson </a:t>
            </a:r>
            <a:r>
              <a:rPr lang="en-GB" dirty="0" err="1">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Peplau and Perlman (1982, cited in Coyle and Dungan, 2012) suggest that loneliness is a distressing emotion that includes social isolation with one’s perception that the quality of their social relationships are poor. </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Baumeister and Leary, (1995, cited in Coyle and Dungan, 2012) states that humans are social beings and that the majority of us have a strong urge and need for social interaction, and if these needs are not met they can have a negative impact.</a:t>
            </a:r>
          </a:p>
        </p:txBody>
      </p:sp>
    </p:spTree>
    <p:extLst>
      <p:ext uri="{BB962C8B-B14F-4D97-AF65-F5344CB8AC3E}">
        <p14:creationId xmlns:p14="http://schemas.microsoft.com/office/powerpoint/2010/main" val="2788634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9BF847-80A9-4B2C-8018-56608048D93E}"/>
              </a:ext>
            </a:extLst>
          </p:cNvPr>
          <p:cNvSpPr txBox="1"/>
          <p:nvPr/>
        </p:nvSpPr>
        <p:spPr>
          <a:xfrm>
            <a:off x="2905908" y="828855"/>
            <a:ext cx="6042991" cy="707886"/>
          </a:xfrm>
          <a:prstGeom prst="rect">
            <a:avLst/>
          </a:prstGeom>
          <a:noFill/>
        </p:spPr>
        <p:txBody>
          <a:bodyPr wrap="square" rtlCol="0">
            <a:spAutoFit/>
          </a:bodyPr>
          <a:lstStyle/>
          <a:p>
            <a:pPr algn="ctr"/>
            <a:r>
              <a:rPr lang="en-GB" sz="4000" dirty="0">
                <a:latin typeface="Times New Roman" panose="02020603050405020304" pitchFamily="18" charset="0"/>
                <a:cs typeface="Times New Roman" panose="02020603050405020304" pitchFamily="18" charset="0"/>
              </a:rPr>
              <a:t>Types of Isolation</a:t>
            </a:r>
          </a:p>
        </p:txBody>
      </p:sp>
      <p:sp>
        <p:nvSpPr>
          <p:cNvPr id="3" name="TextBox 2">
            <a:extLst>
              <a:ext uri="{FF2B5EF4-FFF2-40B4-BE49-F238E27FC236}">
                <a16:creationId xmlns:a16="http://schemas.microsoft.com/office/drawing/2014/main" id="{3C6111C2-137F-458F-AD49-A0983640F014}"/>
              </a:ext>
            </a:extLst>
          </p:cNvPr>
          <p:cNvSpPr txBox="1"/>
          <p:nvPr/>
        </p:nvSpPr>
        <p:spPr>
          <a:xfrm>
            <a:off x="1132079" y="1536741"/>
            <a:ext cx="5641254" cy="3693319"/>
          </a:xfrm>
          <a:prstGeom prst="rect">
            <a:avLst/>
          </a:prstGeom>
          <a:noFill/>
        </p:spPr>
        <p:txBody>
          <a:bodyPr wrap="square" rtlCol="0">
            <a:spAutoFit/>
          </a:bodyPr>
          <a:lstStyle/>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Voluntary Isolation - </a:t>
            </a:r>
            <a:r>
              <a:rPr lang="en-GB" dirty="0" err="1">
                <a:latin typeface="Times New Roman" panose="02020603050405020304" pitchFamily="18" charset="0"/>
                <a:cs typeface="Times New Roman" panose="02020603050405020304" pitchFamily="18" charset="0"/>
              </a:rPr>
              <a:t>Biordi</a:t>
            </a:r>
            <a:r>
              <a:rPr lang="en-GB" dirty="0">
                <a:latin typeface="Times New Roman" panose="02020603050405020304" pitchFamily="18" charset="0"/>
                <a:cs typeface="Times New Roman" panose="02020603050405020304" pitchFamily="18" charset="0"/>
              </a:rPr>
              <a:t> and Nicholson (</a:t>
            </a:r>
            <a:r>
              <a:rPr lang="en-GB" dirty="0" err="1">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 suggest the when an individual actively wishes to disengage from social interaction, sometimes due to several reasons, preferring privacy and being alone presents the opportunity to enhance human psyche. </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Involuntary Isolation – </a:t>
            </a:r>
            <a:r>
              <a:rPr lang="en-GB" dirty="0">
                <a:latin typeface="Times New Roman" panose="02020603050405020304" pitchFamily="18" charset="0"/>
                <a:cs typeface="Times New Roman" panose="02020603050405020304" pitchFamily="18" charset="0"/>
              </a:rPr>
              <a:t>Henderson, (2013) describes the absence of social interaction through a lack of family, social relationships and work interaction from a potential breakdown. Henderson includes other reasons such as mental and physical capabilities.</a:t>
            </a:r>
          </a:p>
          <a:p>
            <a:pPr marL="285750" indent="-28575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41912471-05E4-4D2E-917C-6EFBCE47B170}"/>
              </a:ext>
            </a:extLst>
          </p:cNvPr>
          <p:cNvPicPr>
            <a:picLocks noChangeAspect="1"/>
          </p:cNvPicPr>
          <p:nvPr/>
        </p:nvPicPr>
        <p:blipFill>
          <a:blip r:embed="rId2"/>
          <a:stretch>
            <a:fillRect/>
          </a:stretch>
        </p:blipFill>
        <p:spPr>
          <a:xfrm>
            <a:off x="7114611" y="2293788"/>
            <a:ext cx="3945310" cy="2465819"/>
          </a:xfrm>
          <a:prstGeom prst="rect">
            <a:avLst/>
          </a:prstGeom>
        </p:spPr>
      </p:pic>
      <p:sp>
        <p:nvSpPr>
          <p:cNvPr id="9" name="TextBox 8">
            <a:extLst>
              <a:ext uri="{FF2B5EF4-FFF2-40B4-BE49-F238E27FC236}">
                <a16:creationId xmlns:a16="http://schemas.microsoft.com/office/drawing/2014/main" id="{5B8FCDFB-BA11-4845-810F-ADCD89DAAEA0}"/>
              </a:ext>
            </a:extLst>
          </p:cNvPr>
          <p:cNvSpPr txBox="1"/>
          <p:nvPr/>
        </p:nvSpPr>
        <p:spPr>
          <a:xfrm>
            <a:off x="8511822" y="4881024"/>
            <a:ext cx="320604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 (Cook, 2017)</a:t>
            </a:r>
          </a:p>
        </p:txBody>
      </p:sp>
    </p:spTree>
    <p:extLst>
      <p:ext uri="{BB962C8B-B14F-4D97-AF65-F5344CB8AC3E}">
        <p14:creationId xmlns:p14="http://schemas.microsoft.com/office/powerpoint/2010/main" val="550211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C4A4AC-3213-4AB1-9A03-5165036B510E}"/>
              </a:ext>
            </a:extLst>
          </p:cNvPr>
          <p:cNvSpPr txBox="1"/>
          <p:nvPr/>
        </p:nvSpPr>
        <p:spPr>
          <a:xfrm>
            <a:off x="5283200" y="1523324"/>
            <a:ext cx="5655733" cy="3139321"/>
          </a:xfrm>
          <a:prstGeom prst="rect">
            <a:avLst/>
          </a:prstGeom>
          <a:noFill/>
        </p:spPr>
        <p:txBody>
          <a:bodyPr wrap="square" rtlCol="0">
            <a:spAutoFit/>
          </a:bodyPr>
          <a:lstStyle/>
          <a:p>
            <a:pPr marL="285750" indent="-285750">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Emotional Isolation – </a:t>
            </a:r>
            <a:r>
              <a:rPr lang="en-GB" dirty="0">
                <a:latin typeface="Times New Roman" panose="02020603050405020304" pitchFamily="18" charset="0"/>
                <a:cs typeface="Times New Roman" panose="02020603050405020304" pitchFamily="18" charset="0"/>
              </a:rPr>
              <a:t>Dale, (2006) Explains an individual can have a support system in place or even be surrounded by friends and family however they can still feel emotionally isolated from others. Dale states that emotional isolation often pairs with sadness and depression. </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Social Isolation – </a:t>
            </a:r>
            <a:r>
              <a:rPr lang="en-GB" dirty="0">
                <a:latin typeface="Times New Roman" panose="02020603050405020304" pitchFamily="18" charset="0"/>
                <a:cs typeface="Times New Roman" panose="02020603050405020304" pitchFamily="18" charset="0"/>
              </a:rPr>
              <a:t>Griffiths, (</a:t>
            </a:r>
            <a:r>
              <a:rPr lang="en-GB" dirty="0" err="1">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 states that a lack in quantity of social relationships and connections physically distances one from social activities as well as other causes such as disability, trauma or social stigmas. </a:t>
            </a:r>
          </a:p>
        </p:txBody>
      </p:sp>
      <p:pic>
        <p:nvPicPr>
          <p:cNvPr id="3" name="Picture 2">
            <a:extLst>
              <a:ext uri="{FF2B5EF4-FFF2-40B4-BE49-F238E27FC236}">
                <a16:creationId xmlns:a16="http://schemas.microsoft.com/office/drawing/2014/main" id="{D1D017BD-E347-455E-AA7D-612D483CE484}"/>
              </a:ext>
            </a:extLst>
          </p:cNvPr>
          <p:cNvPicPr>
            <a:picLocks noChangeAspect="1"/>
          </p:cNvPicPr>
          <p:nvPr/>
        </p:nvPicPr>
        <p:blipFill>
          <a:blip r:embed="rId2"/>
          <a:stretch>
            <a:fillRect/>
          </a:stretch>
        </p:blipFill>
        <p:spPr>
          <a:xfrm>
            <a:off x="1681940" y="1523324"/>
            <a:ext cx="2822638" cy="3264216"/>
          </a:xfrm>
          <a:prstGeom prst="rect">
            <a:avLst/>
          </a:prstGeom>
        </p:spPr>
      </p:pic>
      <p:sp>
        <p:nvSpPr>
          <p:cNvPr id="4" name="TextBox 3">
            <a:extLst>
              <a:ext uri="{FF2B5EF4-FFF2-40B4-BE49-F238E27FC236}">
                <a16:creationId xmlns:a16="http://schemas.microsoft.com/office/drawing/2014/main" id="{71D4E4F6-1CF8-4FB8-B5BB-3ACC7E749551}"/>
              </a:ext>
            </a:extLst>
          </p:cNvPr>
          <p:cNvSpPr txBox="1"/>
          <p:nvPr/>
        </p:nvSpPr>
        <p:spPr>
          <a:xfrm>
            <a:off x="2088340" y="4965344"/>
            <a:ext cx="2822638"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(Princess in the tower, 2015) </a:t>
            </a:r>
          </a:p>
        </p:txBody>
      </p:sp>
    </p:spTree>
    <p:extLst>
      <p:ext uri="{BB962C8B-B14F-4D97-AF65-F5344CB8AC3E}">
        <p14:creationId xmlns:p14="http://schemas.microsoft.com/office/powerpoint/2010/main" val="3986637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50F532-AFC2-41AB-9521-78ECE32331F4}"/>
              </a:ext>
            </a:extLst>
          </p:cNvPr>
          <p:cNvSpPr txBox="1"/>
          <p:nvPr/>
        </p:nvSpPr>
        <p:spPr>
          <a:xfrm>
            <a:off x="2796699" y="861390"/>
            <a:ext cx="9104244" cy="707886"/>
          </a:xfrm>
          <a:prstGeom prst="rect">
            <a:avLst/>
          </a:prstGeom>
          <a:noFill/>
        </p:spPr>
        <p:txBody>
          <a:bodyPr wrap="square" rtlCol="0">
            <a:spAutoFit/>
          </a:bodyPr>
          <a:lstStyle/>
          <a:p>
            <a:r>
              <a:rPr lang="en-GB" sz="4000" dirty="0">
                <a:latin typeface="Times New Roman" panose="02020603050405020304" pitchFamily="18" charset="0"/>
                <a:cs typeface="Times New Roman" panose="02020603050405020304" pitchFamily="18" charset="0"/>
              </a:rPr>
              <a:t> Isolation and Loneliness in Wales  </a:t>
            </a:r>
          </a:p>
        </p:txBody>
      </p:sp>
      <p:sp>
        <p:nvSpPr>
          <p:cNvPr id="3" name="TextBox 2">
            <a:extLst>
              <a:ext uri="{FF2B5EF4-FFF2-40B4-BE49-F238E27FC236}">
                <a16:creationId xmlns:a16="http://schemas.microsoft.com/office/drawing/2014/main" id="{91D3E5AA-4722-4C4D-A9B6-BCA1A74650C0}"/>
              </a:ext>
            </a:extLst>
          </p:cNvPr>
          <p:cNvSpPr txBox="1"/>
          <p:nvPr/>
        </p:nvSpPr>
        <p:spPr>
          <a:xfrm>
            <a:off x="1174043" y="1864604"/>
            <a:ext cx="3725335" cy="1200329"/>
          </a:xfrm>
          <a:prstGeom prst="rect">
            <a:avLst/>
          </a:prstGeom>
          <a:noFill/>
        </p:spPr>
        <p:txBody>
          <a:bodyPr wrap="square" rtlCol="0">
            <a:spAutoFit/>
          </a:bodyPr>
          <a:lstStyle/>
          <a:p>
            <a:pPr marL="285750" indent="-285750">
              <a:buFont typeface="Arial" panose="020B0604020202020204" pitchFamily="34" charset="0"/>
              <a:buChar char="•"/>
            </a:pPr>
            <a:r>
              <a:rPr lang="en-GB" dirty="0"/>
              <a:t>“</a:t>
            </a:r>
            <a:r>
              <a:rPr lang="en-GB" dirty="0">
                <a:latin typeface="Times New Roman" panose="02020603050405020304" pitchFamily="18" charset="0"/>
                <a:cs typeface="Times New Roman" panose="02020603050405020304" pitchFamily="18" charset="0"/>
              </a:rPr>
              <a:t>Loneliness and social isolation is a growing threat to public health: We must tackle it together” –</a:t>
            </a:r>
            <a:r>
              <a:rPr lang="en-GB" dirty="0" err="1">
                <a:latin typeface="Times New Roman" panose="02020603050405020304" pitchFamily="18" charset="0"/>
                <a:cs typeface="Times New Roman" panose="02020603050405020304" pitchFamily="18" charset="0"/>
              </a:rPr>
              <a:t>Irranca</a:t>
            </a:r>
            <a:r>
              <a:rPr lang="en-GB" dirty="0">
                <a:latin typeface="Times New Roman" panose="02020603050405020304" pitchFamily="18" charset="0"/>
                <a:cs typeface="Times New Roman" panose="02020603050405020304" pitchFamily="18" charset="0"/>
              </a:rPr>
              <a:t>-Davies (</a:t>
            </a:r>
            <a:r>
              <a:rPr lang="en-GB" dirty="0" err="1">
                <a:latin typeface="Times New Roman" panose="02020603050405020304" pitchFamily="18" charset="0"/>
                <a:cs typeface="Times New Roman" panose="02020603050405020304" pitchFamily="18" charset="0"/>
              </a:rPr>
              <a:t>Gov.Wales</a:t>
            </a:r>
            <a:r>
              <a:rPr lang="en-GB" dirty="0">
                <a:latin typeface="Times New Roman" panose="02020603050405020304" pitchFamily="18" charset="0"/>
                <a:cs typeface="Times New Roman" panose="02020603050405020304" pitchFamily="18" charset="0"/>
              </a:rPr>
              <a:t>, 2018</a:t>
            </a:r>
            <a:r>
              <a:rPr lang="en-GB" dirty="0"/>
              <a:t>). </a:t>
            </a:r>
          </a:p>
        </p:txBody>
      </p:sp>
      <p:sp>
        <p:nvSpPr>
          <p:cNvPr id="4" name="TextBox 3">
            <a:extLst>
              <a:ext uri="{FF2B5EF4-FFF2-40B4-BE49-F238E27FC236}">
                <a16:creationId xmlns:a16="http://schemas.microsoft.com/office/drawing/2014/main" id="{913B1381-04BB-4511-8927-DFCA88511019}"/>
              </a:ext>
            </a:extLst>
          </p:cNvPr>
          <p:cNvSpPr txBox="1"/>
          <p:nvPr/>
        </p:nvSpPr>
        <p:spPr>
          <a:xfrm>
            <a:off x="1174043" y="3360261"/>
            <a:ext cx="3838223" cy="230832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NSPCC (2017-18) reported that Childline figures revealed 4,636 cases of counselling for children and young adults saying they experienced  feelings of isolation and loneliness. This figure is 14% increase than previously measured. (Welsh Government, 2018)  </a:t>
            </a:r>
          </a:p>
        </p:txBody>
      </p:sp>
      <p:sp>
        <p:nvSpPr>
          <p:cNvPr id="5" name="TextBox 4">
            <a:extLst>
              <a:ext uri="{FF2B5EF4-FFF2-40B4-BE49-F238E27FC236}">
                <a16:creationId xmlns:a16="http://schemas.microsoft.com/office/drawing/2014/main" id="{B1A31542-C00A-49A0-8E97-013F407E605A}"/>
              </a:ext>
            </a:extLst>
          </p:cNvPr>
          <p:cNvSpPr txBox="1"/>
          <p:nvPr/>
        </p:nvSpPr>
        <p:spPr>
          <a:xfrm>
            <a:off x="6096000" y="1864604"/>
            <a:ext cx="4944533" cy="230832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Between 2017-2018 The National Survey for Wales conducted face to face interviews with over 11,000 adults aged 16 and over selected at random. They were asked a series of questions regarding their life’s satisfaction, the results presented regarding questions of isolation and loneliness. (Welsh Government, 2018) </a:t>
            </a:r>
          </a:p>
          <a:p>
            <a:endParaRPr lang="en-GB" dirty="0"/>
          </a:p>
        </p:txBody>
      </p:sp>
      <p:graphicFrame>
        <p:nvGraphicFramePr>
          <p:cNvPr id="6" name="Table 5">
            <a:extLst>
              <a:ext uri="{FF2B5EF4-FFF2-40B4-BE49-F238E27FC236}">
                <a16:creationId xmlns:a16="http://schemas.microsoft.com/office/drawing/2014/main" id="{1D4C88B3-CFA7-4902-BC13-2DC233669DE0}"/>
              </a:ext>
            </a:extLst>
          </p:cNvPr>
          <p:cNvGraphicFramePr>
            <a:graphicFrameLocks noGrp="1"/>
          </p:cNvGraphicFramePr>
          <p:nvPr>
            <p:extLst>
              <p:ext uri="{D42A27DB-BD31-4B8C-83A1-F6EECF244321}">
                <p14:modId xmlns:p14="http://schemas.microsoft.com/office/powerpoint/2010/main" val="2495105547"/>
              </p:ext>
            </p:extLst>
          </p:nvPr>
        </p:nvGraphicFramePr>
        <p:xfrm>
          <a:off x="6519333" y="3916786"/>
          <a:ext cx="4097866" cy="2225040"/>
        </p:xfrm>
        <a:graphic>
          <a:graphicData uri="http://schemas.openxmlformats.org/drawingml/2006/table">
            <a:tbl>
              <a:tblPr firstRow="1" bandRow="1">
                <a:tableStyleId>{5C22544A-7EE6-4342-B048-85BDC9FD1C3A}</a:tableStyleId>
              </a:tblPr>
              <a:tblGrid>
                <a:gridCol w="2088445">
                  <a:extLst>
                    <a:ext uri="{9D8B030D-6E8A-4147-A177-3AD203B41FA5}">
                      <a16:colId xmlns:a16="http://schemas.microsoft.com/office/drawing/2014/main" val="3739334202"/>
                    </a:ext>
                  </a:extLst>
                </a:gridCol>
                <a:gridCol w="2009421">
                  <a:extLst>
                    <a:ext uri="{9D8B030D-6E8A-4147-A177-3AD203B41FA5}">
                      <a16:colId xmlns:a16="http://schemas.microsoft.com/office/drawing/2014/main" val="2730337694"/>
                    </a:ext>
                  </a:extLst>
                </a:gridCol>
              </a:tblGrid>
              <a:tr h="370840">
                <a:tc>
                  <a:txBody>
                    <a:bodyPr/>
                    <a:lstStyle/>
                    <a:p>
                      <a:r>
                        <a:rPr lang="en-GB" dirty="0">
                          <a:solidFill>
                            <a:schemeClr val="tx1"/>
                          </a:solidFill>
                          <a:latin typeface="Times New Roman" panose="02020603050405020304" pitchFamily="18" charset="0"/>
                          <a:cs typeface="Times New Roman" panose="02020603050405020304" pitchFamily="18" charset="0"/>
                        </a:rPr>
                        <a:t>Ages Range</a:t>
                      </a:r>
                    </a:p>
                  </a:txBody>
                  <a:tcPr>
                    <a:solidFill>
                      <a:schemeClr val="bg1">
                        <a:lumMod val="95000"/>
                      </a:schemeClr>
                    </a:solidFill>
                  </a:tcPr>
                </a:tc>
                <a:tc>
                  <a:txBody>
                    <a:bodyPr/>
                    <a:lstStyle/>
                    <a:p>
                      <a:r>
                        <a:rPr lang="en-GB" dirty="0">
                          <a:solidFill>
                            <a:schemeClr val="tx1"/>
                          </a:solidFill>
                          <a:latin typeface="Times New Roman" panose="02020603050405020304" pitchFamily="18" charset="0"/>
                          <a:cs typeface="Times New Roman" panose="02020603050405020304" pitchFamily="18" charset="0"/>
                        </a:rPr>
                        <a:t>Statistics</a:t>
                      </a:r>
                    </a:p>
                  </a:txBody>
                  <a:tcPr>
                    <a:solidFill>
                      <a:schemeClr val="bg1">
                        <a:lumMod val="95000"/>
                      </a:schemeClr>
                    </a:solidFill>
                  </a:tcPr>
                </a:tc>
                <a:extLst>
                  <a:ext uri="{0D108BD9-81ED-4DB2-BD59-A6C34878D82A}">
                    <a16:rowId xmlns:a16="http://schemas.microsoft.com/office/drawing/2014/main" val="1325433719"/>
                  </a:ext>
                </a:extLst>
              </a:tr>
              <a:tr h="370840">
                <a:tc>
                  <a:txBody>
                    <a:bodyPr/>
                    <a:lstStyle/>
                    <a:p>
                      <a:r>
                        <a:rPr lang="en-GB" dirty="0">
                          <a:latin typeface="Times New Roman" panose="02020603050405020304" pitchFamily="18" charset="0"/>
                          <a:cs typeface="Times New Roman" panose="02020603050405020304" pitchFamily="18" charset="0"/>
                        </a:rPr>
                        <a:t>16 – 24 </a:t>
                      </a:r>
                    </a:p>
                  </a:txBody>
                  <a:tcPr/>
                </a:tc>
                <a:tc>
                  <a:txBody>
                    <a:bodyPr/>
                    <a:lstStyle/>
                    <a:p>
                      <a:r>
                        <a:rPr lang="en-GB" dirty="0">
                          <a:latin typeface="Times New Roman" panose="02020603050405020304" pitchFamily="18" charset="0"/>
                          <a:cs typeface="Times New Roman" panose="02020603050405020304" pitchFamily="18" charset="0"/>
                        </a:rPr>
                        <a:t>21%</a:t>
                      </a:r>
                    </a:p>
                  </a:txBody>
                  <a:tcPr/>
                </a:tc>
                <a:extLst>
                  <a:ext uri="{0D108BD9-81ED-4DB2-BD59-A6C34878D82A}">
                    <a16:rowId xmlns:a16="http://schemas.microsoft.com/office/drawing/2014/main" val="354193945"/>
                  </a:ext>
                </a:extLst>
              </a:tr>
              <a:tr h="370840">
                <a:tc>
                  <a:txBody>
                    <a:bodyPr/>
                    <a:lstStyle/>
                    <a:p>
                      <a:r>
                        <a:rPr lang="en-GB" dirty="0">
                          <a:latin typeface="Times New Roman" panose="02020603050405020304" pitchFamily="18" charset="0"/>
                          <a:cs typeface="Times New Roman" panose="02020603050405020304" pitchFamily="18" charset="0"/>
                        </a:rPr>
                        <a:t>25 - 44</a:t>
                      </a:r>
                    </a:p>
                  </a:txBody>
                  <a:tcPr/>
                </a:tc>
                <a:tc>
                  <a:txBody>
                    <a:bodyPr/>
                    <a:lstStyle/>
                    <a:p>
                      <a:r>
                        <a:rPr lang="en-GB" dirty="0">
                          <a:latin typeface="Times New Roman" panose="02020603050405020304" pitchFamily="18" charset="0"/>
                          <a:cs typeface="Times New Roman" panose="02020603050405020304" pitchFamily="18" charset="0"/>
                        </a:rPr>
                        <a:t>19%</a:t>
                      </a:r>
                    </a:p>
                  </a:txBody>
                  <a:tcPr/>
                </a:tc>
                <a:extLst>
                  <a:ext uri="{0D108BD9-81ED-4DB2-BD59-A6C34878D82A}">
                    <a16:rowId xmlns:a16="http://schemas.microsoft.com/office/drawing/2014/main" val="3523757348"/>
                  </a:ext>
                </a:extLst>
              </a:tr>
              <a:tr h="370840">
                <a:tc>
                  <a:txBody>
                    <a:bodyPr/>
                    <a:lstStyle/>
                    <a:p>
                      <a:r>
                        <a:rPr lang="en-GB" dirty="0">
                          <a:latin typeface="Times New Roman" panose="02020603050405020304" pitchFamily="18" charset="0"/>
                          <a:cs typeface="Times New Roman" panose="02020603050405020304" pitchFamily="18" charset="0"/>
                        </a:rPr>
                        <a:t>45 - 64</a:t>
                      </a:r>
                    </a:p>
                  </a:txBody>
                  <a:tcPr/>
                </a:tc>
                <a:tc>
                  <a:txBody>
                    <a:bodyPr/>
                    <a:lstStyle/>
                    <a:p>
                      <a:r>
                        <a:rPr lang="en-GB" dirty="0">
                          <a:latin typeface="Times New Roman" panose="02020603050405020304" pitchFamily="18" charset="0"/>
                          <a:cs typeface="Times New Roman" panose="02020603050405020304" pitchFamily="18" charset="0"/>
                        </a:rPr>
                        <a:t>16%</a:t>
                      </a:r>
                    </a:p>
                  </a:txBody>
                  <a:tcPr/>
                </a:tc>
                <a:extLst>
                  <a:ext uri="{0D108BD9-81ED-4DB2-BD59-A6C34878D82A}">
                    <a16:rowId xmlns:a16="http://schemas.microsoft.com/office/drawing/2014/main" val="1927883369"/>
                  </a:ext>
                </a:extLst>
              </a:tr>
              <a:tr h="370840">
                <a:tc>
                  <a:txBody>
                    <a:bodyPr/>
                    <a:lstStyle/>
                    <a:p>
                      <a:r>
                        <a:rPr lang="en-GB" dirty="0">
                          <a:latin typeface="Times New Roman" panose="02020603050405020304" pitchFamily="18" charset="0"/>
                          <a:cs typeface="Times New Roman" panose="02020603050405020304" pitchFamily="18" charset="0"/>
                        </a:rPr>
                        <a:t>65 - 74</a:t>
                      </a:r>
                    </a:p>
                  </a:txBody>
                  <a:tcPr/>
                </a:tc>
                <a:tc>
                  <a:txBody>
                    <a:bodyPr/>
                    <a:lstStyle/>
                    <a:p>
                      <a:r>
                        <a:rPr lang="en-GB" dirty="0">
                          <a:latin typeface="Times New Roman" panose="02020603050405020304" pitchFamily="18" charset="0"/>
                          <a:cs typeface="Times New Roman" panose="02020603050405020304" pitchFamily="18" charset="0"/>
                        </a:rPr>
                        <a:t>10%</a:t>
                      </a:r>
                    </a:p>
                  </a:txBody>
                  <a:tcPr/>
                </a:tc>
                <a:extLst>
                  <a:ext uri="{0D108BD9-81ED-4DB2-BD59-A6C34878D82A}">
                    <a16:rowId xmlns:a16="http://schemas.microsoft.com/office/drawing/2014/main" val="3983769192"/>
                  </a:ext>
                </a:extLst>
              </a:tr>
              <a:tr h="370840">
                <a:tc>
                  <a:txBody>
                    <a:bodyPr/>
                    <a:lstStyle/>
                    <a:p>
                      <a:r>
                        <a:rPr lang="en-GB" dirty="0">
                          <a:latin typeface="Times New Roman" panose="02020603050405020304" pitchFamily="18" charset="0"/>
                          <a:cs typeface="Times New Roman" panose="02020603050405020304" pitchFamily="18" charset="0"/>
                        </a:rPr>
                        <a:t>75+ </a:t>
                      </a:r>
                    </a:p>
                  </a:txBody>
                  <a:tcPr/>
                </a:tc>
                <a:tc>
                  <a:txBody>
                    <a:bodyPr/>
                    <a:lstStyle/>
                    <a:p>
                      <a:r>
                        <a:rPr lang="en-GB" dirty="0">
                          <a:latin typeface="Times New Roman" panose="02020603050405020304" pitchFamily="18" charset="0"/>
                          <a:cs typeface="Times New Roman" panose="02020603050405020304" pitchFamily="18" charset="0"/>
                        </a:rPr>
                        <a:t>11%</a:t>
                      </a:r>
                    </a:p>
                  </a:txBody>
                  <a:tcPr/>
                </a:tc>
                <a:extLst>
                  <a:ext uri="{0D108BD9-81ED-4DB2-BD59-A6C34878D82A}">
                    <a16:rowId xmlns:a16="http://schemas.microsoft.com/office/drawing/2014/main" val="2303943139"/>
                  </a:ext>
                </a:extLst>
              </a:tr>
            </a:tbl>
          </a:graphicData>
        </a:graphic>
      </p:graphicFrame>
    </p:spTree>
    <p:extLst>
      <p:ext uri="{BB962C8B-B14F-4D97-AF65-F5344CB8AC3E}">
        <p14:creationId xmlns:p14="http://schemas.microsoft.com/office/powerpoint/2010/main" val="2608103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C3CC9D-60F5-4098-9C65-C50F4B2CE366}"/>
              </a:ext>
            </a:extLst>
          </p:cNvPr>
          <p:cNvSpPr txBox="1"/>
          <p:nvPr/>
        </p:nvSpPr>
        <p:spPr>
          <a:xfrm>
            <a:off x="1083733" y="2353018"/>
            <a:ext cx="7089422" cy="646331"/>
          </a:xfrm>
          <a:prstGeom prst="rect">
            <a:avLst/>
          </a:prstGeom>
          <a:noFill/>
        </p:spPr>
        <p:txBody>
          <a:bodyPr wrap="square" rtlCol="0">
            <a:spAutoFit/>
          </a:bodyPr>
          <a:lstStyle/>
          <a:p>
            <a:pPr marL="285750" indent="-285750">
              <a:buFont typeface="Arial" panose="020B0604020202020204" pitchFamily="34" charset="0"/>
              <a:buChar char="•"/>
            </a:pPr>
            <a:endParaRPr lang="en-GB" dirty="0"/>
          </a:p>
          <a:p>
            <a:endParaRPr lang="en-GB" dirty="0"/>
          </a:p>
        </p:txBody>
      </p:sp>
      <p:sp>
        <p:nvSpPr>
          <p:cNvPr id="3" name="TextBox 2">
            <a:extLst>
              <a:ext uri="{FF2B5EF4-FFF2-40B4-BE49-F238E27FC236}">
                <a16:creationId xmlns:a16="http://schemas.microsoft.com/office/drawing/2014/main" id="{7C3A82F7-0598-410D-BE32-C2B21FB14990}"/>
              </a:ext>
            </a:extLst>
          </p:cNvPr>
          <p:cNvSpPr txBox="1"/>
          <p:nvPr/>
        </p:nvSpPr>
        <p:spPr>
          <a:xfrm>
            <a:off x="2856087" y="869244"/>
            <a:ext cx="7337780" cy="707886"/>
          </a:xfrm>
          <a:prstGeom prst="rect">
            <a:avLst/>
          </a:prstGeom>
          <a:noFill/>
        </p:spPr>
        <p:txBody>
          <a:bodyPr wrap="square" rtlCol="0">
            <a:spAutoFit/>
          </a:bodyPr>
          <a:lstStyle/>
          <a:p>
            <a:pPr algn="ctr"/>
            <a:r>
              <a:rPr lang="en-GB" sz="4000" dirty="0">
                <a:latin typeface="Times New Roman" panose="02020603050405020304" pitchFamily="18" charset="0"/>
                <a:cs typeface="Times New Roman" panose="02020603050405020304" pitchFamily="18" charset="0"/>
              </a:rPr>
              <a:t>Isolation in a Social Care Setting</a:t>
            </a:r>
            <a:r>
              <a:rPr lang="en-GB" dirty="0">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0FD273ED-2DA0-4600-B763-1C5C6B2C9BD0}"/>
              </a:ext>
            </a:extLst>
          </p:cNvPr>
          <p:cNvSpPr txBox="1"/>
          <p:nvPr/>
        </p:nvSpPr>
        <p:spPr>
          <a:xfrm>
            <a:off x="1500934" y="1799020"/>
            <a:ext cx="4018845" cy="1754326"/>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‘Social isolation has been identiﬁed as an important factor in reduced well-being for older people’. Cacioppo. J et al (2011) cited in  (Franck, Molyneux and Parkinson, 2015).</a:t>
            </a:r>
          </a:p>
          <a:p>
            <a:r>
              <a:rPr lang="en-GB" dirty="0">
                <a:latin typeface="Times New Roman" panose="02020603050405020304" pitchFamily="18" charset="0"/>
                <a:cs typeface="Times New Roman" panose="02020603050405020304" pitchFamily="18" charset="0"/>
              </a:rPr>
              <a:t>  </a:t>
            </a:r>
          </a:p>
        </p:txBody>
      </p:sp>
      <p:sp>
        <p:nvSpPr>
          <p:cNvPr id="5" name="TextBox 4">
            <a:extLst>
              <a:ext uri="{FF2B5EF4-FFF2-40B4-BE49-F238E27FC236}">
                <a16:creationId xmlns:a16="http://schemas.microsoft.com/office/drawing/2014/main" id="{FA769732-473B-4E79-975E-7F77AE592DB3}"/>
              </a:ext>
            </a:extLst>
          </p:cNvPr>
          <p:cNvSpPr txBox="1"/>
          <p:nvPr/>
        </p:nvSpPr>
        <p:spPr>
          <a:xfrm>
            <a:off x="1500934" y="3775236"/>
            <a:ext cx="3849512" cy="1754326"/>
          </a:xfrm>
          <a:prstGeom prst="rect">
            <a:avLst/>
          </a:prstGeom>
          <a:noFill/>
        </p:spPr>
        <p:txBody>
          <a:bodyPr wrap="square" rtlCol="0">
            <a:spAutoFit/>
          </a:bodyPr>
          <a:lstStyle/>
          <a:p>
            <a:r>
              <a:rPr lang="en-GB" dirty="0" err="1">
                <a:latin typeface="Times New Roman" panose="02020603050405020304" pitchFamily="18" charset="0"/>
                <a:cs typeface="Times New Roman" panose="02020603050405020304" pitchFamily="18" charset="0"/>
              </a:rPr>
              <a:t>Shringhini</a:t>
            </a:r>
            <a:r>
              <a:rPr lang="en-GB" dirty="0">
                <a:latin typeface="Times New Roman" panose="02020603050405020304" pitchFamily="18" charset="0"/>
                <a:cs typeface="Times New Roman" panose="02020603050405020304" pitchFamily="18" charset="0"/>
              </a:rPr>
              <a:t>. S et al, (2009, cited in Zamir et al, 2018) explains functional support interaction with in a care setting is questionable due to the value of interaction as well as the emotional quality.  </a:t>
            </a:r>
          </a:p>
        </p:txBody>
      </p:sp>
      <p:sp>
        <p:nvSpPr>
          <p:cNvPr id="6" name="TextBox 5">
            <a:extLst>
              <a:ext uri="{FF2B5EF4-FFF2-40B4-BE49-F238E27FC236}">
                <a16:creationId xmlns:a16="http://schemas.microsoft.com/office/drawing/2014/main" id="{E1B7B332-A03A-46D5-BFB0-91F05ABC450B}"/>
              </a:ext>
            </a:extLst>
          </p:cNvPr>
          <p:cNvSpPr txBox="1"/>
          <p:nvPr/>
        </p:nvSpPr>
        <p:spPr>
          <a:xfrm>
            <a:off x="6096000" y="1799020"/>
            <a:ext cx="4752622" cy="1200329"/>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Hardeep (2016) states that young people leaving care for the first time are most likely to experience feelings of isolation and loneliness from less support and security. </a:t>
            </a:r>
          </a:p>
        </p:txBody>
      </p:sp>
      <p:pic>
        <p:nvPicPr>
          <p:cNvPr id="7" name="Picture 6">
            <a:extLst>
              <a:ext uri="{FF2B5EF4-FFF2-40B4-BE49-F238E27FC236}">
                <a16:creationId xmlns:a16="http://schemas.microsoft.com/office/drawing/2014/main" id="{CB673701-4F3B-4FA5-9CFA-F142154F54C1}"/>
              </a:ext>
            </a:extLst>
          </p:cNvPr>
          <p:cNvPicPr>
            <a:picLocks noChangeAspect="1"/>
          </p:cNvPicPr>
          <p:nvPr/>
        </p:nvPicPr>
        <p:blipFill>
          <a:blip r:embed="rId2"/>
          <a:stretch>
            <a:fillRect/>
          </a:stretch>
        </p:blipFill>
        <p:spPr>
          <a:xfrm>
            <a:off x="6293311" y="3310658"/>
            <a:ext cx="3759688" cy="2376311"/>
          </a:xfrm>
          <a:prstGeom prst="rect">
            <a:avLst/>
          </a:prstGeom>
        </p:spPr>
      </p:pic>
      <p:sp>
        <p:nvSpPr>
          <p:cNvPr id="8" name="TextBox 7">
            <a:extLst>
              <a:ext uri="{FF2B5EF4-FFF2-40B4-BE49-F238E27FC236}">
                <a16:creationId xmlns:a16="http://schemas.microsoft.com/office/drawing/2014/main" id="{EB1B1630-59BA-483F-B57F-66A3963CD44C}"/>
              </a:ext>
            </a:extLst>
          </p:cNvPr>
          <p:cNvSpPr txBox="1"/>
          <p:nvPr/>
        </p:nvSpPr>
        <p:spPr>
          <a:xfrm>
            <a:off x="7586132" y="5721279"/>
            <a:ext cx="3759688"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(Tucker, 2012) </a:t>
            </a:r>
          </a:p>
        </p:txBody>
      </p:sp>
    </p:spTree>
    <p:extLst>
      <p:ext uri="{BB962C8B-B14F-4D97-AF65-F5344CB8AC3E}">
        <p14:creationId xmlns:p14="http://schemas.microsoft.com/office/powerpoint/2010/main" val="3533859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01F796-E1D7-4844-AB50-831CF10898EB}"/>
              </a:ext>
            </a:extLst>
          </p:cNvPr>
          <p:cNvSpPr txBox="1"/>
          <p:nvPr/>
        </p:nvSpPr>
        <p:spPr>
          <a:xfrm>
            <a:off x="1552222" y="1185334"/>
            <a:ext cx="9087555" cy="480131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Evidence presented by the MHA suggested that the transition into a residential care environment often occurs during a time of crises, that it is a severe adjustment to someone’s life and can often result in isolation and loneliness </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‘What we’re finding is, where you wouldn’t expect people to be lonely - older people in care homes, for example - we’ve been astounded actually by the number of people who say that they are socially isolated.” Strange (2017).</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Oliver (2010) explains that when alone children transition into a social care setting careful planning and appropriate support is essential, lack of this often results in children feeling incredibly isolated and alone.</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 UK survey conducted in 2014 for both present and previous carer’s resulted in a high </a:t>
            </a:r>
            <a:r>
              <a:rPr lang="en-GB" b="1" dirty="0">
                <a:latin typeface="Times New Roman" panose="02020603050405020304" pitchFamily="18" charset="0"/>
                <a:cs typeface="Times New Roman" panose="02020603050405020304" pitchFamily="18" charset="0"/>
              </a:rPr>
              <a:t>83% </a:t>
            </a:r>
            <a:r>
              <a:rPr lang="en-GB" dirty="0">
                <a:latin typeface="Times New Roman" panose="02020603050405020304" pitchFamily="18" charset="0"/>
                <a:cs typeface="Times New Roman" panose="02020603050405020304" pitchFamily="18" charset="0"/>
              </a:rPr>
              <a:t>stating that they feel lonely and isolated as a carer due to their responsibilities (National Assembly for Wales, 2017).</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646288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53ED14-D54C-4B6C-82CF-90B2B7D28EF0}"/>
              </a:ext>
            </a:extLst>
          </p:cNvPr>
          <p:cNvSpPr txBox="1"/>
          <p:nvPr/>
        </p:nvSpPr>
        <p:spPr>
          <a:xfrm>
            <a:off x="2828113" y="989987"/>
            <a:ext cx="7546375" cy="707886"/>
          </a:xfrm>
          <a:prstGeom prst="rect">
            <a:avLst/>
          </a:prstGeom>
          <a:noFill/>
        </p:spPr>
        <p:txBody>
          <a:bodyPr wrap="square" rtlCol="0">
            <a:spAutoFit/>
          </a:bodyPr>
          <a:lstStyle/>
          <a:p>
            <a:r>
              <a:rPr lang="en-GB" sz="4000" dirty="0">
                <a:latin typeface="Times New Roman" panose="02020603050405020304" pitchFamily="18" charset="0"/>
                <a:cs typeface="Times New Roman" panose="02020603050405020304" pitchFamily="18" charset="0"/>
              </a:rPr>
              <a:t>The Health Risks of Isolation </a:t>
            </a:r>
          </a:p>
        </p:txBody>
      </p:sp>
      <p:sp>
        <p:nvSpPr>
          <p:cNvPr id="3" name="TextBox 2">
            <a:extLst>
              <a:ext uri="{FF2B5EF4-FFF2-40B4-BE49-F238E27FC236}">
                <a16:creationId xmlns:a16="http://schemas.microsoft.com/office/drawing/2014/main" id="{67AD21B8-6742-4CDF-9B03-D732E5BCF957}"/>
              </a:ext>
            </a:extLst>
          </p:cNvPr>
          <p:cNvSpPr txBox="1"/>
          <p:nvPr/>
        </p:nvSpPr>
        <p:spPr>
          <a:xfrm>
            <a:off x="1320800" y="1713702"/>
            <a:ext cx="4888089" cy="4524315"/>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err="1">
                <a:latin typeface="Times New Roman" panose="02020603050405020304" pitchFamily="18" charset="0"/>
                <a:cs typeface="Times New Roman" panose="02020603050405020304" pitchFamily="18" charset="0"/>
              </a:rPr>
              <a:t>Henly</a:t>
            </a:r>
            <a:r>
              <a:rPr lang="en-GB" dirty="0">
                <a:latin typeface="Times New Roman" panose="02020603050405020304" pitchFamily="18" charset="0"/>
                <a:cs typeface="Times New Roman" panose="02020603050405020304" pitchFamily="18" charset="0"/>
              </a:rPr>
              <a:t>, (2018) explains that due to modern research loneliness and social isolation are comparable to obesity and poor social engagement especially is as detrimental as excessive drinking and smoking. </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‘As medical care needs tend to increase with age, older adults in rural areas typically have greater medical demands but make fewer visits due to issues surrounding access. Thus, they are more likely to experience a greater prevalence of heath conditions and poorer health than their urban counterparts.’ (Warren &amp; Smalley, 2014).</a:t>
            </a:r>
          </a:p>
          <a:p>
            <a:endParaRPr lang="en-GB" dirty="0">
              <a:latin typeface="Times New Roman" panose="02020603050405020304" pitchFamily="18"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B897FE2C-8CF5-4CF6-A645-671FFE948836}"/>
              </a:ext>
            </a:extLst>
          </p:cNvPr>
          <p:cNvPicPr>
            <a:picLocks noChangeAspect="1"/>
          </p:cNvPicPr>
          <p:nvPr/>
        </p:nvPicPr>
        <p:blipFill>
          <a:blip r:embed="rId2"/>
          <a:stretch>
            <a:fillRect/>
          </a:stretch>
        </p:blipFill>
        <p:spPr>
          <a:xfrm>
            <a:off x="6455833" y="2149855"/>
            <a:ext cx="4415367" cy="2921501"/>
          </a:xfrm>
          <a:prstGeom prst="rect">
            <a:avLst/>
          </a:prstGeom>
        </p:spPr>
      </p:pic>
      <p:sp>
        <p:nvSpPr>
          <p:cNvPr id="5" name="TextBox 4">
            <a:extLst>
              <a:ext uri="{FF2B5EF4-FFF2-40B4-BE49-F238E27FC236}">
                <a16:creationId xmlns:a16="http://schemas.microsoft.com/office/drawing/2014/main" id="{5FF0971F-BEC5-4740-ACDB-9FBA2727DBF0}"/>
              </a:ext>
            </a:extLst>
          </p:cNvPr>
          <p:cNvSpPr txBox="1"/>
          <p:nvPr/>
        </p:nvSpPr>
        <p:spPr>
          <a:xfrm>
            <a:off x="8161867" y="5167279"/>
            <a:ext cx="299155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(Rodgers, 2017)</a:t>
            </a:r>
          </a:p>
        </p:txBody>
      </p:sp>
    </p:spTree>
    <p:extLst>
      <p:ext uri="{BB962C8B-B14F-4D97-AF65-F5344CB8AC3E}">
        <p14:creationId xmlns:p14="http://schemas.microsoft.com/office/powerpoint/2010/main" val="2137449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3114A2-ABC9-4EAD-98AA-7654795DD3A8}"/>
              </a:ext>
            </a:extLst>
          </p:cNvPr>
          <p:cNvSpPr txBox="1"/>
          <p:nvPr/>
        </p:nvSpPr>
        <p:spPr>
          <a:xfrm>
            <a:off x="1422401" y="1207911"/>
            <a:ext cx="3894666" cy="729430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‘Social isolation is associated with increased all-cause mortality risk in older adults’. (Holt-</a:t>
            </a:r>
            <a:r>
              <a:rPr lang="en-GB" dirty="0" err="1">
                <a:latin typeface="Times New Roman" panose="02020603050405020304" pitchFamily="18" charset="0"/>
                <a:cs typeface="Times New Roman" panose="02020603050405020304" pitchFamily="18" charset="0"/>
              </a:rPr>
              <a:t>Lunstad</a:t>
            </a:r>
            <a:r>
              <a:rPr lang="en-GB" dirty="0">
                <a:latin typeface="Times New Roman" panose="02020603050405020304" pitchFamily="18" charset="0"/>
                <a:cs typeface="Times New Roman" panose="02020603050405020304" pitchFamily="18" charset="0"/>
              </a:rPr>
              <a:t> , 2015 cited in Smith et al., 2017).</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Cacioppo, et al, (2011 cited in Singer, 2018) believes that social isolation directly effects cardiovascular disease. That social isolation paired with loneliness increase the sympathetic nervous system resulting in increased inflammation, lack of sleep increasing brain and cardiovascular aging. </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p:txBody>
      </p:sp>
      <p:sp>
        <p:nvSpPr>
          <p:cNvPr id="4" name="TextBox 3">
            <a:extLst>
              <a:ext uri="{FF2B5EF4-FFF2-40B4-BE49-F238E27FC236}">
                <a16:creationId xmlns:a16="http://schemas.microsoft.com/office/drawing/2014/main" id="{EA3E68D0-4DA6-42F3-9CA6-5B887939EE7B}"/>
              </a:ext>
            </a:extLst>
          </p:cNvPr>
          <p:cNvSpPr txBox="1"/>
          <p:nvPr/>
        </p:nvSpPr>
        <p:spPr>
          <a:xfrm>
            <a:off x="5587999" y="1230489"/>
            <a:ext cx="5181600" cy="5632311"/>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 variety of studies have shown the following results linked to social isolation which are directly an increased health risk both mentally and physically to young and older adults (</a:t>
            </a:r>
            <a:r>
              <a:rPr lang="en-GB" dirty="0" err="1">
                <a:latin typeface="Times New Roman" panose="02020603050405020304" pitchFamily="18" charset="0"/>
                <a:cs typeface="Times New Roman" panose="02020603050405020304" pitchFamily="18" charset="0"/>
              </a:rPr>
              <a:t>Talmus</a:t>
            </a:r>
            <a:r>
              <a:rPr lang="en-GB" dirty="0">
                <a:latin typeface="Times New Roman" panose="02020603050405020304" pitchFamily="18" charset="0"/>
                <a:cs typeface="Times New Roman" panose="02020603050405020304" pitchFamily="18" charset="0"/>
              </a:rPr>
              <a:t>, 2015).</a:t>
            </a:r>
          </a:p>
          <a:p>
            <a:pPr marL="285750" indent="-285750">
              <a:buFont typeface="Arial" panose="020B0604020202020204" pitchFamily="34" charset="0"/>
              <a:buChar char="•"/>
            </a:pPr>
            <a:endParaRPr lang="en-GB" b="1"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Mental -	</a:t>
            </a:r>
            <a:r>
              <a:rPr lang="en-GB" dirty="0">
                <a:latin typeface="Times New Roman" panose="02020603050405020304" pitchFamily="18" charset="0"/>
                <a:cs typeface="Times New Roman" panose="02020603050405020304" pitchFamily="18" charset="0"/>
              </a:rPr>
              <a:t>Increased risk of suicidal tendencies.</a:t>
            </a:r>
          </a:p>
          <a:p>
            <a:r>
              <a:rPr lang="en-GB" dirty="0">
                <a:latin typeface="Times New Roman" panose="02020603050405020304" pitchFamily="18" charset="0"/>
                <a:cs typeface="Times New Roman" panose="02020603050405020304" pitchFamily="18" charset="0"/>
              </a:rPr>
              <a:t>		   	Higher risk of depression with anxiety.</a:t>
            </a:r>
          </a:p>
          <a:p>
            <a:r>
              <a:rPr lang="en-GB" dirty="0">
                <a:latin typeface="Times New Roman" panose="02020603050405020304" pitchFamily="18" charset="0"/>
                <a:cs typeface="Times New Roman" panose="02020603050405020304" pitchFamily="18" charset="0"/>
              </a:rPr>
              <a:t>                   	Lower self-esteem.</a:t>
            </a:r>
          </a:p>
          <a:p>
            <a:r>
              <a:rPr lang="en-GB" dirty="0">
                <a:latin typeface="Times New Roman" panose="02020603050405020304" pitchFamily="18" charset="0"/>
                <a:cs typeface="Times New Roman" panose="02020603050405020304" pitchFamily="18" charset="0"/>
              </a:rPr>
              <a:t>			Deprivation of sleep. </a:t>
            </a:r>
          </a:p>
          <a:p>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Physical -  </a:t>
            </a:r>
            <a:r>
              <a:rPr lang="en-GB" dirty="0">
                <a:latin typeface="Times New Roman" panose="02020603050405020304" pitchFamily="18" charset="0"/>
                <a:cs typeface="Times New Roman" panose="02020603050405020304" pitchFamily="18" charset="0"/>
              </a:rPr>
              <a:t>A higher risk of substance abuse.</a:t>
            </a:r>
          </a:p>
          <a:p>
            <a:r>
              <a:rPr lang="en-GB" dirty="0">
                <a:latin typeface="Times New Roman" panose="02020603050405020304" pitchFamily="18" charset="0"/>
                <a:cs typeface="Times New Roman" panose="02020603050405020304" pitchFamily="18" charset="0"/>
              </a:rPr>
              <a:t>		  	Head and stomach aches. </a:t>
            </a:r>
          </a:p>
          <a:p>
            <a:r>
              <a:rPr lang="en-GB" dirty="0">
                <a:latin typeface="Times New Roman" panose="02020603050405020304" pitchFamily="18" charset="0"/>
                <a:cs typeface="Times New Roman" panose="02020603050405020304" pitchFamily="18" charset="0"/>
              </a:rPr>
              <a:t>			Increased risk of obesity.</a:t>
            </a:r>
          </a:p>
          <a:p>
            <a:r>
              <a:rPr lang="en-GB" dirty="0">
                <a:latin typeface="Times New Roman" panose="02020603050405020304" pitchFamily="18" charset="0"/>
                <a:cs typeface="Times New Roman" panose="02020603050405020304" pitchFamily="18" charset="0"/>
              </a:rPr>
              <a:t>			Higher cholesterol.</a:t>
            </a:r>
          </a:p>
          <a:p>
            <a:r>
              <a:rPr lang="en-GB" dirty="0">
                <a:latin typeface="Times New Roman" panose="02020603050405020304" pitchFamily="18" charset="0"/>
                <a:cs typeface="Times New Roman" panose="02020603050405020304" pitchFamily="18" charset="0"/>
              </a:rPr>
              <a:t>			Increased blood pressure.</a:t>
            </a:r>
          </a:p>
          <a:p>
            <a:r>
              <a:rPr lang="en-GB" dirty="0">
                <a:latin typeface="Times New Roman" panose="02020603050405020304" pitchFamily="18" charset="0"/>
                <a:cs typeface="Times New Roman" panose="02020603050405020304" pitchFamily="18" charset="0"/>
              </a:rPr>
              <a:t>			General poor physical health.</a:t>
            </a:r>
          </a:p>
          <a:p>
            <a:r>
              <a:rPr lang="en-GB" dirty="0"/>
              <a:t>			</a:t>
            </a:r>
          </a:p>
          <a:p>
            <a:r>
              <a:rPr lang="en-GB" dirty="0"/>
              <a:t>	</a:t>
            </a:r>
          </a:p>
          <a:p>
            <a:endParaRPr lang="en-GB" dirty="0"/>
          </a:p>
        </p:txBody>
      </p:sp>
    </p:spTree>
    <p:extLst>
      <p:ext uri="{BB962C8B-B14F-4D97-AF65-F5344CB8AC3E}">
        <p14:creationId xmlns:p14="http://schemas.microsoft.com/office/powerpoint/2010/main" val="31527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EB692E-E0B5-48C5-A277-871E5A4BA058}"/>
              </a:ext>
            </a:extLst>
          </p:cNvPr>
          <p:cNvSpPr txBox="1"/>
          <p:nvPr/>
        </p:nvSpPr>
        <p:spPr>
          <a:xfrm>
            <a:off x="3025422" y="3013501"/>
            <a:ext cx="6445956" cy="830997"/>
          </a:xfrm>
          <a:prstGeom prst="rect">
            <a:avLst/>
          </a:prstGeom>
          <a:noFill/>
        </p:spPr>
        <p:txBody>
          <a:bodyPr wrap="square" rtlCol="0">
            <a:spAutoFit/>
          </a:bodyPr>
          <a:lstStyle/>
          <a:p>
            <a:r>
              <a:rPr lang="en-GB" sz="4800" dirty="0">
                <a:latin typeface="Times New Roman" panose="02020603050405020304" pitchFamily="18" charset="0"/>
                <a:cs typeface="Times New Roman" panose="02020603050405020304" pitchFamily="18" charset="0"/>
              </a:rPr>
              <a:t>Thank you for listening</a:t>
            </a:r>
            <a:r>
              <a:rPr lang="en-GB"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804454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3556C1-44C1-4600-B608-12FD1E961A1D}"/>
              </a:ext>
            </a:extLst>
          </p:cNvPr>
          <p:cNvSpPr txBox="1"/>
          <p:nvPr/>
        </p:nvSpPr>
        <p:spPr>
          <a:xfrm>
            <a:off x="3883378" y="778933"/>
            <a:ext cx="3939822" cy="707886"/>
          </a:xfrm>
          <a:prstGeom prst="rect">
            <a:avLst/>
          </a:prstGeom>
          <a:noFill/>
        </p:spPr>
        <p:txBody>
          <a:bodyPr wrap="square" rtlCol="0">
            <a:spAutoFit/>
          </a:bodyPr>
          <a:lstStyle/>
          <a:p>
            <a:pPr algn="ctr"/>
            <a:r>
              <a:rPr lang="en-GB" sz="4000" dirty="0">
                <a:latin typeface="Times New Roman" panose="02020603050405020304" pitchFamily="18" charset="0"/>
                <a:cs typeface="Times New Roman" panose="02020603050405020304" pitchFamily="18" charset="0"/>
              </a:rPr>
              <a:t>References</a:t>
            </a:r>
            <a:r>
              <a:rPr lang="en-GB" dirty="0"/>
              <a:t> </a:t>
            </a:r>
          </a:p>
        </p:txBody>
      </p:sp>
      <p:sp>
        <p:nvSpPr>
          <p:cNvPr id="3" name="TextBox 2">
            <a:extLst>
              <a:ext uri="{FF2B5EF4-FFF2-40B4-BE49-F238E27FC236}">
                <a16:creationId xmlns:a16="http://schemas.microsoft.com/office/drawing/2014/main" id="{ECE9E632-D6B2-48D7-8EFE-F56C6CDC0CBF}"/>
              </a:ext>
            </a:extLst>
          </p:cNvPr>
          <p:cNvSpPr txBox="1"/>
          <p:nvPr/>
        </p:nvSpPr>
        <p:spPr>
          <a:xfrm>
            <a:off x="1162755" y="1580444"/>
            <a:ext cx="9866489" cy="424731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Baffour, T. (2017). Addressing the Social Determinants of </a:t>
            </a:r>
            <a:r>
              <a:rPr lang="en-GB" dirty="0" err="1">
                <a:latin typeface="Times New Roman" panose="02020603050405020304" pitchFamily="18" charset="0"/>
                <a:cs typeface="Times New Roman" panose="02020603050405020304" pitchFamily="18" charset="0"/>
              </a:rPr>
              <a:t>Behavioral</a:t>
            </a:r>
            <a:r>
              <a:rPr lang="en-GB" dirty="0">
                <a:latin typeface="Times New Roman" panose="02020603050405020304" pitchFamily="18" charset="0"/>
                <a:cs typeface="Times New Roman" panose="02020603050405020304" pitchFamily="18" charset="0"/>
              </a:rPr>
              <a:t> Health for Racial and Ethnic Minorities: Recommendations for Improving Rural Health Care Delivery and Workforce Development. Journal of Best Practices in Health Professions Diversity: Education, Research &amp; Policy., [online] 10(2), pp.114-115. Available at: https://web-a-ebscohost-com.ezproxy.uwtsd.ac.uk/ehost/detail/detail?vid=0&amp;sid=afe0c161-4d9f-476c-b53c-6761bd27e0ba%40sessionmgr4007&amp;bdata=JnNpdGU9ZWhvc3QtbGl2ZQ%3d%3d#db=bth&amp;AN=128861250 [Accessed 24 Jan. 2019].</a:t>
            </a:r>
          </a:p>
          <a:p>
            <a:r>
              <a:rPr lang="en-GB" dirty="0" err="1">
                <a:latin typeface="Times New Roman" panose="02020603050405020304" pitchFamily="18" charset="0"/>
                <a:cs typeface="Times New Roman" panose="02020603050405020304" pitchFamily="18" charset="0"/>
              </a:rPr>
              <a:t>Biordi</a:t>
            </a:r>
            <a:r>
              <a:rPr lang="en-GB" dirty="0">
                <a:latin typeface="Times New Roman" panose="02020603050405020304" pitchFamily="18" charset="0"/>
                <a:cs typeface="Times New Roman" panose="02020603050405020304" pitchFamily="18" charset="0"/>
              </a:rPr>
              <a:t>, D. and Nicholson, N. (n.d.). Social Isolation. [online] pp.86-88. Available at: https://moodle.uwtsd.ac.uk/pluginfile.php/212903/mod_resource/content/2/larsen_ch05_ptr.pdf [Accessed 23 Jan. 2019].</a:t>
            </a:r>
          </a:p>
          <a:p>
            <a:r>
              <a:rPr lang="en-GB" dirty="0">
                <a:latin typeface="Times New Roman" panose="02020603050405020304" pitchFamily="18" charset="0"/>
                <a:cs typeface="Times New Roman" panose="02020603050405020304" pitchFamily="18" charset="0"/>
              </a:rPr>
              <a:t>Cook, S. (2017). Elderly ladies hands in her lap.. [image] Available at: https://www.communitycare.co.uk/2017/10/25/research-tell-us-social-works-role-tackling-loneliness/ [Accessed 23 Jan. 2019].</a:t>
            </a:r>
          </a:p>
          <a:p>
            <a:r>
              <a:rPr lang="en-GB" dirty="0">
                <a:latin typeface="Times New Roman" panose="02020603050405020304" pitchFamily="18" charset="0"/>
                <a:cs typeface="Times New Roman" panose="02020603050405020304" pitchFamily="18" charset="0"/>
              </a:rPr>
              <a:t>Coyle, C. and Dugan, E. (2012). Social Isolation, Loneliness and Health Among Older Adults. Journal of Aging and Health, 24(8), pp.1346-1363.</a:t>
            </a:r>
          </a:p>
        </p:txBody>
      </p:sp>
    </p:spTree>
    <p:extLst>
      <p:ext uri="{BB962C8B-B14F-4D97-AF65-F5344CB8AC3E}">
        <p14:creationId xmlns:p14="http://schemas.microsoft.com/office/powerpoint/2010/main" val="1535990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313E8A-96D8-42BC-AA5F-83024A2BF024}"/>
              </a:ext>
            </a:extLst>
          </p:cNvPr>
          <p:cNvSpPr txBox="1"/>
          <p:nvPr/>
        </p:nvSpPr>
        <p:spPr>
          <a:xfrm>
            <a:off x="1275644" y="1128889"/>
            <a:ext cx="9922934" cy="4801314"/>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Dale, A. (2006). Isolation. MS; </a:t>
            </a:r>
            <a:r>
              <a:rPr lang="en-GB" dirty="0" err="1">
                <a:latin typeface="Times New Roman" panose="02020603050405020304" pitchFamily="18" charset="0"/>
                <a:cs typeface="Times New Roman" panose="02020603050405020304" pitchFamily="18" charset="0"/>
              </a:rPr>
              <a:t>Newyork</a:t>
            </a:r>
            <a:r>
              <a:rPr lang="en-GB" dirty="0">
                <a:latin typeface="Times New Roman" panose="02020603050405020304" pitchFamily="18" charset="0"/>
                <a:cs typeface="Times New Roman" panose="02020603050405020304" pitchFamily="18" charset="0"/>
              </a:rPr>
              <a:t>, 24(4), pp.29-33.</a:t>
            </a:r>
          </a:p>
          <a:p>
            <a:r>
              <a:rPr lang="en-GB" dirty="0">
                <a:latin typeface="Times New Roman" panose="02020603050405020304" pitchFamily="18" charset="0"/>
                <a:cs typeface="Times New Roman" panose="02020603050405020304" pitchFamily="18" charset="0"/>
              </a:rPr>
              <a:t>Franck, L., Molyneux, N. and Parkinson, L. (2015). Systematic review of interventions addressing social isolation and depression in aged care clients. Quality of Life Research, 25(6), pp.1395-1407.</a:t>
            </a:r>
          </a:p>
          <a:p>
            <a:r>
              <a:rPr lang="en-GB" dirty="0" err="1">
                <a:latin typeface="Times New Roman" panose="02020603050405020304" pitchFamily="18" charset="0"/>
                <a:cs typeface="Times New Roman" panose="02020603050405020304" pitchFamily="18" charset="0"/>
              </a:rPr>
              <a:t>Gov.wales</a:t>
            </a:r>
            <a:r>
              <a:rPr lang="en-GB" dirty="0">
                <a:latin typeface="Times New Roman" panose="02020603050405020304" pitchFamily="18" charset="0"/>
                <a:cs typeface="Times New Roman" panose="02020603050405020304" pitchFamily="18" charset="0"/>
              </a:rPr>
              <a:t>. (2018). Welsh </a:t>
            </a:r>
            <a:r>
              <a:rPr lang="en-GB" dirty="0" err="1">
                <a:latin typeface="Times New Roman" panose="02020603050405020304" pitchFamily="18" charset="0"/>
                <a:cs typeface="Times New Roman" panose="02020603050405020304" pitchFamily="18" charset="0"/>
              </a:rPr>
              <a:t>Government|“Loneliness</a:t>
            </a:r>
            <a:r>
              <a:rPr lang="en-GB" dirty="0">
                <a:latin typeface="Times New Roman" panose="02020603050405020304" pitchFamily="18" charset="0"/>
                <a:cs typeface="Times New Roman" panose="02020603050405020304" pitchFamily="18" charset="0"/>
              </a:rPr>
              <a:t> and social isolation is a growing threat to public health: We must tackle it together”– Huw </a:t>
            </a:r>
            <a:r>
              <a:rPr lang="en-GB" dirty="0" err="1">
                <a:latin typeface="Times New Roman" panose="02020603050405020304" pitchFamily="18" charset="0"/>
                <a:cs typeface="Times New Roman" panose="02020603050405020304" pitchFamily="18" charset="0"/>
              </a:rPr>
              <a:t>Irranca</a:t>
            </a:r>
            <a:r>
              <a:rPr lang="en-GB" dirty="0">
                <a:latin typeface="Times New Roman" panose="02020603050405020304" pitchFamily="18" charset="0"/>
                <a:cs typeface="Times New Roman" panose="02020603050405020304" pitchFamily="18" charset="0"/>
              </a:rPr>
              <a:t>-Davies. [online] Available at: https://gov.wales/newsroom/health-and-social-services/2018/loneliness/?lang=en [Accessed 24 Jan. 2019].</a:t>
            </a:r>
          </a:p>
          <a:p>
            <a:r>
              <a:rPr lang="en-GB" dirty="0">
                <a:latin typeface="Times New Roman" panose="02020603050405020304" pitchFamily="18" charset="0"/>
                <a:cs typeface="Times New Roman" panose="02020603050405020304" pitchFamily="18" charset="0"/>
              </a:rPr>
              <a:t>Griffiths, H. (n.d.). SOCIAL ISOLATION AND LONELINESS IN THE UK With a focus on the use of technology to tackle these conditions. </a:t>
            </a:r>
            <a:r>
              <a:rPr lang="en-GB" dirty="0" err="1">
                <a:latin typeface="Times New Roman" panose="02020603050405020304" pitchFamily="18" charset="0"/>
                <a:cs typeface="Times New Roman" panose="02020603050405020304" pitchFamily="18" charset="0"/>
              </a:rPr>
              <a:t>iotuk</a:t>
            </a:r>
            <a:r>
              <a:rPr lang="en-GB" dirty="0">
                <a:latin typeface="Times New Roman" panose="02020603050405020304" pitchFamily="18" charset="0"/>
                <a:cs typeface="Times New Roman" panose="02020603050405020304" pitchFamily="18" charset="0"/>
              </a:rPr>
              <a:t>, [online] pp.2-3. Available at: https://iotuk.org.uk/wp-content/uploads/2017/04/Social-Isolation-and-Loneliness-Landscape-UK.pdf [Accessed 23 Jan. 2019].</a:t>
            </a:r>
          </a:p>
          <a:p>
            <a:r>
              <a:rPr lang="en-GB" dirty="0">
                <a:latin typeface="Times New Roman" panose="02020603050405020304" pitchFamily="18" charset="0"/>
                <a:cs typeface="Times New Roman" panose="02020603050405020304" pitchFamily="18" charset="0"/>
              </a:rPr>
              <a:t>Hardeep, A. (2016). ISOLATION AND LONELINESS An overview of the literature. British Red Cross, p.14.</a:t>
            </a:r>
          </a:p>
          <a:p>
            <a:r>
              <a:rPr lang="en-GB" dirty="0" err="1">
                <a:latin typeface="Times New Roman" panose="02020603050405020304" pitchFamily="18" charset="0"/>
                <a:cs typeface="Times New Roman" panose="02020603050405020304" pitchFamily="18" charset="0"/>
              </a:rPr>
              <a:t>Henly</a:t>
            </a:r>
            <a:r>
              <a:rPr lang="en-GB" dirty="0">
                <a:latin typeface="Times New Roman" panose="02020603050405020304" pitchFamily="18" charset="0"/>
                <a:cs typeface="Times New Roman" panose="02020603050405020304" pitchFamily="18" charset="0"/>
              </a:rPr>
              <a:t>, H. (2018). Friends for Life: Studies consistently indicate that those who engage in social activities have less mortality risk and that social isolation and loneliness increase that risk. </a:t>
            </a:r>
            <a:r>
              <a:rPr lang="en-GB" dirty="0" err="1">
                <a:latin typeface="Times New Roman" panose="02020603050405020304" pitchFamily="18" charset="0"/>
                <a:cs typeface="Times New Roman" panose="02020603050405020304" pitchFamily="18" charset="0"/>
              </a:rPr>
              <a:t>Riskadvisor</a:t>
            </a:r>
            <a:r>
              <a:rPr lang="en-GB" dirty="0">
                <a:latin typeface="Times New Roman" panose="02020603050405020304" pitchFamily="18" charset="0"/>
                <a:cs typeface="Times New Roman" panose="02020603050405020304" pitchFamily="18" charset="0"/>
              </a:rPr>
              <a:t>, [online] 119(12), pp.20-21. Available at: https://web-b-ebscohost-com.ezproxy.uwtsd.ac.uk/ehost/pdfviewer/pdfviewer?vid=2&amp;sid=b095717b-d6a8-4f88-adb2-3f0cc21e261e%40sessionmgr104 [Accessed 24 Jan. 2019].</a:t>
            </a:r>
          </a:p>
        </p:txBody>
      </p:sp>
    </p:spTree>
    <p:extLst>
      <p:ext uri="{BB962C8B-B14F-4D97-AF65-F5344CB8AC3E}">
        <p14:creationId xmlns:p14="http://schemas.microsoft.com/office/powerpoint/2010/main" val="30410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8B8801-8237-48AD-A74E-B9365ABAC3E1}"/>
              </a:ext>
            </a:extLst>
          </p:cNvPr>
          <p:cNvSpPr txBox="1"/>
          <p:nvPr/>
        </p:nvSpPr>
        <p:spPr>
          <a:xfrm>
            <a:off x="1027289" y="1095022"/>
            <a:ext cx="10216444" cy="4524315"/>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National Assembly for Wales (2017). Inquiry into loneliness and isolation. Health, Social Care and Sport Committee, [online] pp.15-21. Available at: https://moodle.uwtsd.ac.uk/pluginfile.php/212888/mod_resource/content/1/Inquiry%20into%20loneliness%20and%20isolation%20NAW%20%282017%29.pdf [Accessed 24 Jan. 2019].</a:t>
            </a:r>
          </a:p>
          <a:p>
            <a:r>
              <a:rPr lang="en-GB" dirty="0">
                <a:latin typeface="Times New Roman" panose="02020603050405020304" pitchFamily="18" charset="0"/>
                <a:cs typeface="Times New Roman" panose="02020603050405020304" pitchFamily="18" charset="0"/>
              </a:rPr>
              <a:t>Newall, N. and </a:t>
            </a:r>
            <a:r>
              <a:rPr lang="en-GB" dirty="0" err="1">
                <a:latin typeface="Times New Roman" panose="02020603050405020304" pitchFamily="18" charset="0"/>
                <a:cs typeface="Times New Roman" panose="02020603050405020304" pitchFamily="18" charset="0"/>
              </a:rPr>
              <a:t>Menec</a:t>
            </a:r>
            <a:r>
              <a:rPr lang="en-GB" dirty="0">
                <a:latin typeface="Times New Roman" panose="02020603050405020304" pitchFamily="18" charset="0"/>
                <a:cs typeface="Times New Roman" panose="02020603050405020304" pitchFamily="18" charset="0"/>
              </a:rPr>
              <a:t>, V. (2017). Loneliness and social isolation of older adults: Why it is important to examine these social aspects together. Journal of Social and Personal Relationships, 36(3), pp.925-939.</a:t>
            </a:r>
          </a:p>
          <a:p>
            <a:r>
              <a:rPr lang="en-GB" dirty="0">
                <a:latin typeface="Times New Roman" panose="02020603050405020304" pitchFamily="18" charset="0"/>
                <a:cs typeface="Times New Roman" panose="02020603050405020304" pitchFamily="18" charset="0"/>
              </a:rPr>
              <a:t>Oliver, C. (2010). Children’s views and experiences of their  contact with social workers: A focused  review of the evidence. Children's Workforce Development Council, [online] pp.16-17. Available at: https://dera.ioe.ac.uk/518/1/Children_s_views_and_experiences_of_contact_with_social_workers_report_July_2010.pdf [Accessed 24 Jan. 2019].</a:t>
            </a:r>
          </a:p>
          <a:p>
            <a:r>
              <a:rPr lang="en-GB" dirty="0">
                <a:latin typeface="Times New Roman" panose="02020603050405020304" pitchFamily="18" charset="0"/>
                <a:cs typeface="Times New Roman" panose="02020603050405020304" pitchFamily="18" charset="0"/>
              </a:rPr>
              <a:t>Princess in the tower (2015). Woman sat in a glass jar.. [image] Available at: http://princessinthetower.org/the-isolating-loneliness-of-chronic-pain-invisible-illness/ [Accessed 23 Jan. 2019].</a:t>
            </a:r>
          </a:p>
          <a:p>
            <a:r>
              <a:rPr lang="en-GB" dirty="0">
                <a:latin typeface="Times New Roman" panose="02020603050405020304" pitchFamily="18" charset="0"/>
                <a:cs typeface="Times New Roman" panose="02020603050405020304" pitchFamily="18" charset="0"/>
              </a:rPr>
              <a:t>Rodgers, P. (2017). Elderly gentleman sitting in an armchair on a desert island.. [image] Available at: https://www.nytimes.com/2017/12/11/well/mind/how-loneliness-affects-our-health.html [Accessed 24 Jan. 2019].</a:t>
            </a:r>
          </a:p>
        </p:txBody>
      </p:sp>
    </p:spTree>
    <p:extLst>
      <p:ext uri="{BB962C8B-B14F-4D97-AF65-F5344CB8AC3E}">
        <p14:creationId xmlns:p14="http://schemas.microsoft.com/office/powerpoint/2010/main" val="523824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59029D-24C9-409F-AF0F-FA63B5EB7BDB}"/>
              </a:ext>
            </a:extLst>
          </p:cNvPr>
          <p:cNvSpPr txBox="1"/>
          <p:nvPr/>
        </p:nvSpPr>
        <p:spPr>
          <a:xfrm>
            <a:off x="1270000" y="1055513"/>
            <a:ext cx="9652000" cy="4524315"/>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Singer, C. (2018). Health Effects of Social Isolation and Loneliness. Journal of Aging (</a:t>
            </a:r>
            <a:r>
              <a:rPr lang="en-GB" dirty="0" err="1">
                <a:latin typeface="Times New Roman" panose="02020603050405020304" pitchFamily="18" charset="0"/>
                <a:cs typeface="Times New Roman" panose="02020603050405020304" pitchFamily="18" charset="0"/>
              </a:rPr>
              <a:t>ife</a:t>
            </a:r>
            <a:r>
              <a:rPr lang="en-GB" dirty="0">
                <a:latin typeface="Times New Roman" panose="02020603050405020304" pitchFamily="18" charset="0"/>
                <a:cs typeface="Times New Roman" panose="02020603050405020304" pitchFamily="18" charset="0"/>
              </a:rPr>
              <a:t> Care. [online] Available at: https://www.aginglifecarejournal.org/health-effects-of-social-isolation-and-loneliness/ [Accessed 25 Jan. 2019].</a:t>
            </a:r>
          </a:p>
          <a:p>
            <a:r>
              <a:rPr lang="en-GB" dirty="0">
                <a:latin typeface="Times New Roman" panose="02020603050405020304" pitchFamily="18" charset="0"/>
                <a:cs typeface="Times New Roman" panose="02020603050405020304" pitchFamily="18" charset="0"/>
              </a:rPr>
              <a:t>Smith, S., Jackson, S., Kobayashi, L. and Steptoe, A. (2017). Supplemental Material for Social Isolation, Health Literacy, and Mortality Risk: Findings From the English Longitudinal Study of Ageing. Health Psychology, 37(2), pp.160-161.</a:t>
            </a:r>
          </a:p>
          <a:p>
            <a:r>
              <a:rPr lang="en-GB" dirty="0" err="1">
                <a:latin typeface="Times New Roman" panose="02020603050405020304" pitchFamily="18" charset="0"/>
                <a:cs typeface="Times New Roman" panose="02020603050405020304" pitchFamily="18" charset="0"/>
              </a:rPr>
              <a:t>Talmus</a:t>
            </a:r>
            <a:r>
              <a:rPr lang="en-GB" dirty="0">
                <a:latin typeface="Times New Roman" panose="02020603050405020304" pitchFamily="18" charset="0"/>
                <a:cs typeface="Times New Roman" panose="02020603050405020304" pitchFamily="18" charset="0"/>
              </a:rPr>
              <a:t>, L. (2015). The Health Consequences of Social Isolation “It Hurts More Than You Think”. Beyond Differences, [online] pp.1-3. Available at: https://www.beyonddifferences.org/media/uploads/teacher-docs/consequences_of_social_isolation_2015-2016.pdf [Accessed 25 Jan. 2019].</a:t>
            </a:r>
          </a:p>
          <a:p>
            <a:r>
              <a:rPr lang="en-GB" dirty="0">
                <a:latin typeface="Times New Roman" panose="02020603050405020304" pitchFamily="18" charset="0"/>
                <a:cs typeface="Times New Roman" panose="02020603050405020304" pitchFamily="18" charset="0"/>
              </a:rPr>
              <a:t>Tucker, S. (2012). Lonely young boy sitting and covering his face.. [image] Available at: https://www.livescience.com/23169-social-isolation-changes-brain.html [Accessed 23 Jan. 2019].</a:t>
            </a:r>
          </a:p>
          <a:p>
            <a:r>
              <a:rPr lang="en-GB" dirty="0">
                <a:latin typeface="Times New Roman" panose="02020603050405020304" pitchFamily="18" charset="0"/>
                <a:cs typeface="Times New Roman" panose="02020603050405020304" pitchFamily="18" charset="0"/>
              </a:rPr>
              <a:t>Welsh Government (2018). National Survey for Wales: Headline results, April 2017 – March 2018  20. Statistical First Release, [online] (48), p.11. Available at: https://moodle.uwtsd.ac.uk/pluginfile.php/215867/mod_resource/content/1/180620-national-survey-wales-2017-18-headline-results-en.pdf [Accessed 24 Jan. 2019].</a:t>
            </a:r>
          </a:p>
        </p:txBody>
      </p:sp>
    </p:spTree>
    <p:extLst>
      <p:ext uri="{BB962C8B-B14F-4D97-AF65-F5344CB8AC3E}">
        <p14:creationId xmlns:p14="http://schemas.microsoft.com/office/powerpoint/2010/main" val="3662555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615BC6-4773-4F9F-8405-4DAA5ED36874}"/>
              </a:ext>
            </a:extLst>
          </p:cNvPr>
          <p:cNvSpPr txBox="1"/>
          <p:nvPr/>
        </p:nvSpPr>
        <p:spPr>
          <a:xfrm>
            <a:off x="1546577" y="1241778"/>
            <a:ext cx="9606845" cy="2031325"/>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Welsh Government (2018). Tackling Loneliness and Social Isolation. Welsh Government Consultation Document, [online] pp.13-14. Available at: https://beta.gov.wales/sites/default/files/consultations/2018-10/consultation-document_0.pdf [Accessed 24 Jan. 2019].</a:t>
            </a:r>
          </a:p>
          <a:p>
            <a:r>
              <a:rPr lang="en-GB" dirty="0">
                <a:latin typeface="Times New Roman" panose="02020603050405020304" pitchFamily="18" charset="0"/>
                <a:cs typeface="Times New Roman" panose="02020603050405020304" pitchFamily="18" charset="0"/>
              </a:rPr>
              <a:t>Zamir, S., Hennessy, C., Taylor, A. and Jones, R. (2018). Video-calls to reduce loneliness and social isolation within care environments for older people: an implementation study using collaborative action research. BMC Geriatrics, 18(1), pp.1-3.</a:t>
            </a:r>
          </a:p>
        </p:txBody>
      </p:sp>
    </p:spTree>
    <p:extLst>
      <p:ext uri="{BB962C8B-B14F-4D97-AF65-F5344CB8AC3E}">
        <p14:creationId xmlns:p14="http://schemas.microsoft.com/office/powerpoint/2010/main" val="266965260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3621</TotalTime>
  <Words>2245</Words>
  <Application>Microsoft Office PowerPoint</Application>
  <PresentationFormat>Widescreen</PresentationFormat>
  <Paragraphs>106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Garamond</vt:lpstr>
      <vt:lpstr>Times New Roman</vt:lpstr>
      <vt:lpstr>Organic</vt:lpstr>
      <vt:lpstr>The Impact of Isolation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Charlotte Davis</cp:lastModifiedBy>
  <cp:revision>1</cp:revision>
  <dcterms:created xsi:type="dcterms:W3CDTF">2019-01-22T23:15:12Z</dcterms:created>
  <dcterms:modified xsi:type="dcterms:W3CDTF">2019-01-25T11:36:31Z</dcterms:modified>
</cp:coreProperties>
</file>