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  <p:sldId id="256" r:id="rId3"/>
    <p:sldId id="259" r:id="rId4"/>
  </p:sldIdLst>
  <p:sldSz cx="15113000" cy="21374100"/>
  <p:notesSz cx="6858000" cy="9144000"/>
  <p:embeddedFontLst>
    <p:embeddedFont>
      <p:font typeface="Garet" pitchFamily="2" charset="77"/>
      <p:regular r:id="rId5"/>
    </p:embeddedFont>
    <p:embeddedFont>
      <p:font typeface="Garet Bold" pitchFamily="2" charset="77"/>
      <p:regular r:id="rId6"/>
      <p:bold r:id="rId7"/>
    </p:embeddedFont>
    <p:embeddedFont>
      <p:font typeface="Garet Heavy" pitchFamily="2" charset="77"/>
      <p:regular r:id="rId8"/>
      <p:bold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 autoAdjust="0"/>
    <p:restoredTop sz="94640" autoAdjust="0"/>
  </p:normalViewPr>
  <p:slideViewPr>
    <p:cSldViewPr>
      <p:cViewPr varScale="1">
        <p:scale>
          <a:sx n="32" d="100"/>
          <a:sy n="32" d="100"/>
        </p:scale>
        <p:origin x="3112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viewProps" Target="viewProps.xml"/><Relationship Id="rId5" Type="http://schemas.openxmlformats.org/officeDocument/2006/relationships/font" Target="fonts/font1.fntdata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svg"/><Relationship Id="rId9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37CBD7-567A-CF12-5A23-554A6619C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9500" y="3829050"/>
            <a:ext cx="13425466" cy="11582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1541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E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36562" y="-485527"/>
            <a:ext cx="16193124" cy="6454815"/>
            <a:chOff x="0" y="0"/>
            <a:chExt cx="2901625" cy="11566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901625" cy="1156630"/>
            </a:xfrm>
            <a:custGeom>
              <a:avLst/>
              <a:gdLst/>
              <a:ahLst/>
              <a:cxnLst/>
              <a:rect l="l" t="t" r="r" b="b"/>
              <a:pathLst>
                <a:path w="2901625" h="1156630">
                  <a:moveTo>
                    <a:pt x="0" y="0"/>
                  </a:moveTo>
                  <a:lnTo>
                    <a:pt x="2901625" y="0"/>
                  </a:lnTo>
                  <a:lnTo>
                    <a:pt x="2901625" y="1156630"/>
                  </a:lnTo>
                  <a:lnTo>
                    <a:pt x="0" y="1156630"/>
                  </a:ln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901625" cy="12137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89778" y="6201924"/>
            <a:ext cx="10489695" cy="3105228"/>
            <a:chOff x="0" y="0"/>
            <a:chExt cx="1879635" cy="55642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79635" cy="556422"/>
            </a:xfrm>
            <a:custGeom>
              <a:avLst/>
              <a:gdLst/>
              <a:ahLst/>
              <a:cxnLst/>
              <a:rect l="l" t="t" r="r" b="b"/>
              <a:pathLst>
                <a:path w="1879635" h="556422">
                  <a:moveTo>
                    <a:pt x="11071" y="0"/>
                  </a:moveTo>
                  <a:lnTo>
                    <a:pt x="1868564" y="0"/>
                  </a:lnTo>
                  <a:cubicBezTo>
                    <a:pt x="1871500" y="0"/>
                    <a:pt x="1874316" y="1166"/>
                    <a:pt x="1876392" y="3243"/>
                  </a:cubicBezTo>
                  <a:cubicBezTo>
                    <a:pt x="1878468" y="5319"/>
                    <a:pt x="1879635" y="8135"/>
                    <a:pt x="1879635" y="11071"/>
                  </a:cubicBezTo>
                  <a:lnTo>
                    <a:pt x="1879635" y="545351"/>
                  </a:lnTo>
                  <a:cubicBezTo>
                    <a:pt x="1879635" y="548287"/>
                    <a:pt x="1878468" y="551103"/>
                    <a:pt x="1876392" y="553179"/>
                  </a:cubicBezTo>
                  <a:cubicBezTo>
                    <a:pt x="1874316" y="555255"/>
                    <a:pt x="1871500" y="556422"/>
                    <a:pt x="1868564" y="556422"/>
                  </a:cubicBezTo>
                  <a:lnTo>
                    <a:pt x="11071" y="556422"/>
                  </a:lnTo>
                  <a:cubicBezTo>
                    <a:pt x="8135" y="556422"/>
                    <a:pt x="5319" y="555255"/>
                    <a:pt x="3243" y="553179"/>
                  </a:cubicBezTo>
                  <a:cubicBezTo>
                    <a:pt x="1166" y="551103"/>
                    <a:pt x="0" y="548287"/>
                    <a:pt x="0" y="545351"/>
                  </a:cubicBezTo>
                  <a:lnTo>
                    <a:pt x="0" y="11071"/>
                  </a:lnTo>
                  <a:cubicBezTo>
                    <a:pt x="0" y="8135"/>
                    <a:pt x="1166" y="5319"/>
                    <a:pt x="3243" y="3243"/>
                  </a:cubicBezTo>
                  <a:cubicBezTo>
                    <a:pt x="5319" y="1166"/>
                    <a:pt x="8135" y="0"/>
                    <a:pt x="11071" y="0"/>
                  </a:cubicBez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000000"/>
              </a:solidFill>
              <a:prstDash val="sysDot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879635" cy="613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89778" y="12997752"/>
            <a:ext cx="8746389" cy="3555757"/>
            <a:chOff x="0" y="0"/>
            <a:chExt cx="1567254" cy="63715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67254" cy="637152"/>
            </a:xfrm>
            <a:custGeom>
              <a:avLst/>
              <a:gdLst/>
              <a:ahLst/>
              <a:cxnLst/>
              <a:rect l="l" t="t" r="r" b="b"/>
              <a:pathLst>
                <a:path w="1567254" h="637152">
                  <a:moveTo>
                    <a:pt x="13277" y="0"/>
                  </a:moveTo>
                  <a:lnTo>
                    <a:pt x="1553977" y="0"/>
                  </a:lnTo>
                  <a:cubicBezTo>
                    <a:pt x="1561310" y="0"/>
                    <a:pt x="1567254" y="5944"/>
                    <a:pt x="1567254" y="13277"/>
                  </a:cubicBezTo>
                  <a:lnTo>
                    <a:pt x="1567254" y="623874"/>
                  </a:lnTo>
                  <a:cubicBezTo>
                    <a:pt x="1567254" y="627396"/>
                    <a:pt x="1565855" y="630773"/>
                    <a:pt x="1563365" y="633263"/>
                  </a:cubicBezTo>
                  <a:cubicBezTo>
                    <a:pt x="1560875" y="635753"/>
                    <a:pt x="1557498" y="637152"/>
                    <a:pt x="1553977" y="637152"/>
                  </a:cubicBezTo>
                  <a:lnTo>
                    <a:pt x="13277" y="637152"/>
                  </a:lnTo>
                  <a:cubicBezTo>
                    <a:pt x="9756" y="637152"/>
                    <a:pt x="6379" y="635753"/>
                    <a:pt x="3889" y="633263"/>
                  </a:cubicBezTo>
                  <a:cubicBezTo>
                    <a:pt x="1399" y="630773"/>
                    <a:pt x="0" y="627396"/>
                    <a:pt x="0" y="623874"/>
                  </a:cubicBezTo>
                  <a:lnTo>
                    <a:pt x="0" y="13277"/>
                  </a:lnTo>
                  <a:cubicBezTo>
                    <a:pt x="0" y="9756"/>
                    <a:pt x="1399" y="6379"/>
                    <a:pt x="3889" y="3889"/>
                  </a:cubicBezTo>
                  <a:cubicBezTo>
                    <a:pt x="6379" y="1399"/>
                    <a:pt x="9756" y="0"/>
                    <a:pt x="13277" y="0"/>
                  </a:cubicBez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000000"/>
              </a:solidFill>
              <a:prstDash val="sysDot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567254" cy="694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2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036329" y="9509380"/>
            <a:ext cx="5241041" cy="3272607"/>
            <a:chOff x="0" y="0"/>
            <a:chExt cx="939135" cy="58641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939135" cy="586414"/>
            </a:xfrm>
            <a:custGeom>
              <a:avLst/>
              <a:gdLst/>
              <a:ahLst/>
              <a:cxnLst/>
              <a:rect l="l" t="t" r="r" b="b"/>
              <a:pathLst>
                <a:path w="939135" h="586414">
                  <a:moveTo>
                    <a:pt x="22158" y="0"/>
                  </a:moveTo>
                  <a:lnTo>
                    <a:pt x="916978" y="0"/>
                  </a:lnTo>
                  <a:cubicBezTo>
                    <a:pt x="929215" y="0"/>
                    <a:pt x="939135" y="9920"/>
                    <a:pt x="939135" y="22158"/>
                  </a:cubicBezTo>
                  <a:lnTo>
                    <a:pt x="939135" y="564257"/>
                  </a:lnTo>
                  <a:cubicBezTo>
                    <a:pt x="939135" y="576494"/>
                    <a:pt x="929215" y="586414"/>
                    <a:pt x="916978" y="586414"/>
                  </a:cubicBezTo>
                  <a:lnTo>
                    <a:pt x="22158" y="586414"/>
                  </a:lnTo>
                  <a:cubicBezTo>
                    <a:pt x="9920" y="586414"/>
                    <a:pt x="0" y="576494"/>
                    <a:pt x="0" y="564257"/>
                  </a:cubicBezTo>
                  <a:lnTo>
                    <a:pt x="0" y="22158"/>
                  </a:lnTo>
                  <a:cubicBezTo>
                    <a:pt x="0" y="9920"/>
                    <a:pt x="9920" y="0"/>
                    <a:pt x="22158" y="0"/>
                  </a:cubicBez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000000"/>
              </a:solidFill>
              <a:prstDash val="sysDot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939135" cy="643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2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892710" y="17931737"/>
            <a:ext cx="6973526" cy="3385588"/>
            <a:chOff x="0" y="0"/>
            <a:chExt cx="1249577" cy="60665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249577" cy="606659"/>
            </a:xfrm>
            <a:custGeom>
              <a:avLst/>
              <a:gdLst/>
              <a:ahLst/>
              <a:cxnLst/>
              <a:rect l="l" t="t" r="r" b="b"/>
              <a:pathLst>
                <a:path w="1249577" h="606659">
                  <a:moveTo>
                    <a:pt x="16653" y="0"/>
                  </a:moveTo>
                  <a:lnTo>
                    <a:pt x="1232924" y="0"/>
                  </a:lnTo>
                  <a:cubicBezTo>
                    <a:pt x="1237341" y="0"/>
                    <a:pt x="1241577" y="1754"/>
                    <a:pt x="1244700" y="4877"/>
                  </a:cubicBezTo>
                  <a:cubicBezTo>
                    <a:pt x="1247823" y="8001"/>
                    <a:pt x="1249577" y="12236"/>
                    <a:pt x="1249577" y="16653"/>
                  </a:cubicBezTo>
                  <a:lnTo>
                    <a:pt x="1249577" y="590006"/>
                  </a:lnTo>
                  <a:cubicBezTo>
                    <a:pt x="1249577" y="594423"/>
                    <a:pt x="1247823" y="598659"/>
                    <a:pt x="1244700" y="601782"/>
                  </a:cubicBezTo>
                  <a:cubicBezTo>
                    <a:pt x="1241577" y="604905"/>
                    <a:pt x="1237341" y="606659"/>
                    <a:pt x="1232924" y="606659"/>
                  </a:cubicBezTo>
                  <a:lnTo>
                    <a:pt x="16653" y="606659"/>
                  </a:lnTo>
                  <a:cubicBezTo>
                    <a:pt x="12236" y="606659"/>
                    <a:pt x="8001" y="604905"/>
                    <a:pt x="4877" y="601782"/>
                  </a:cubicBezTo>
                  <a:cubicBezTo>
                    <a:pt x="1754" y="598659"/>
                    <a:pt x="0" y="594423"/>
                    <a:pt x="0" y="590006"/>
                  </a:cubicBezTo>
                  <a:lnTo>
                    <a:pt x="0" y="16653"/>
                  </a:lnTo>
                  <a:cubicBezTo>
                    <a:pt x="0" y="12236"/>
                    <a:pt x="1754" y="8001"/>
                    <a:pt x="4877" y="4877"/>
                  </a:cubicBezTo>
                  <a:cubicBezTo>
                    <a:pt x="8001" y="1754"/>
                    <a:pt x="12236" y="0"/>
                    <a:pt x="16653" y="0"/>
                  </a:cubicBez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000000"/>
              </a:solidFill>
              <a:prstDash val="sysDot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249577" cy="6638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2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512000" y="6673053"/>
            <a:ext cx="6151704" cy="766678"/>
            <a:chOff x="0" y="0"/>
            <a:chExt cx="1102316" cy="13738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102316" cy="137380"/>
            </a:xfrm>
            <a:custGeom>
              <a:avLst/>
              <a:gdLst/>
              <a:ahLst/>
              <a:cxnLst/>
              <a:rect l="l" t="t" r="r" b="b"/>
              <a:pathLst>
                <a:path w="1102316" h="137380">
                  <a:moveTo>
                    <a:pt x="8810" y="0"/>
                  </a:moveTo>
                  <a:lnTo>
                    <a:pt x="1093506" y="0"/>
                  </a:lnTo>
                  <a:cubicBezTo>
                    <a:pt x="1095843" y="0"/>
                    <a:pt x="1098084" y="928"/>
                    <a:pt x="1099736" y="2580"/>
                  </a:cubicBezTo>
                  <a:cubicBezTo>
                    <a:pt x="1101388" y="4232"/>
                    <a:pt x="1102316" y="6473"/>
                    <a:pt x="1102316" y="8810"/>
                  </a:cubicBezTo>
                  <a:lnTo>
                    <a:pt x="1102316" y="128571"/>
                  </a:lnTo>
                  <a:cubicBezTo>
                    <a:pt x="1102316" y="133436"/>
                    <a:pt x="1098372" y="137380"/>
                    <a:pt x="1093506" y="137380"/>
                  </a:cubicBezTo>
                  <a:lnTo>
                    <a:pt x="8810" y="137380"/>
                  </a:lnTo>
                  <a:cubicBezTo>
                    <a:pt x="6473" y="137380"/>
                    <a:pt x="4232" y="136452"/>
                    <a:pt x="2580" y="134800"/>
                  </a:cubicBezTo>
                  <a:cubicBezTo>
                    <a:pt x="928" y="133148"/>
                    <a:pt x="0" y="130907"/>
                    <a:pt x="0" y="128571"/>
                  </a:cubicBezTo>
                  <a:lnTo>
                    <a:pt x="0" y="8810"/>
                  </a:lnTo>
                  <a:cubicBezTo>
                    <a:pt x="0" y="6473"/>
                    <a:pt x="928" y="4232"/>
                    <a:pt x="2580" y="2580"/>
                  </a:cubicBezTo>
                  <a:cubicBezTo>
                    <a:pt x="4232" y="928"/>
                    <a:pt x="6473" y="0"/>
                    <a:pt x="881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57150"/>
              <a:ext cx="1102316" cy="1945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512000" y="13312390"/>
            <a:ext cx="4126324" cy="705868"/>
            <a:chOff x="0" y="0"/>
            <a:chExt cx="739391" cy="12648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39391" cy="126484"/>
            </a:xfrm>
            <a:custGeom>
              <a:avLst/>
              <a:gdLst/>
              <a:ahLst/>
              <a:cxnLst/>
              <a:rect l="l" t="t" r="r" b="b"/>
              <a:pathLst>
                <a:path w="739391" h="126484">
                  <a:moveTo>
                    <a:pt x="13134" y="0"/>
                  </a:moveTo>
                  <a:lnTo>
                    <a:pt x="726257" y="0"/>
                  </a:lnTo>
                  <a:cubicBezTo>
                    <a:pt x="729740" y="0"/>
                    <a:pt x="733081" y="1384"/>
                    <a:pt x="735544" y="3847"/>
                  </a:cubicBezTo>
                  <a:cubicBezTo>
                    <a:pt x="738007" y="6310"/>
                    <a:pt x="739391" y="9650"/>
                    <a:pt x="739391" y="13134"/>
                  </a:cubicBezTo>
                  <a:lnTo>
                    <a:pt x="739391" y="113350"/>
                  </a:lnTo>
                  <a:cubicBezTo>
                    <a:pt x="739391" y="120603"/>
                    <a:pt x="733511" y="126484"/>
                    <a:pt x="726257" y="126484"/>
                  </a:cubicBezTo>
                  <a:lnTo>
                    <a:pt x="13134" y="126484"/>
                  </a:lnTo>
                  <a:cubicBezTo>
                    <a:pt x="9650" y="126484"/>
                    <a:pt x="6310" y="125100"/>
                    <a:pt x="3847" y="122637"/>
                  </a:cubicBezTo>
                  <a:cubicBezTo>
                    <a:pt x="1384" y="120174"/>
                    <a:pt x="0" y="116833"/>
                    <a:pt x="0" y="113350"/>
                  </a:cubicBezTo>
                  <a:lnTo>
                    <a:pt x="0" y="13134"/>
                  </a:lnTo>
                  <a:cubicBezTo>
                    <a:pt x="0" y="5880"/>
                    <a:pt x="5880" y="0"/>
                    <a:pt x="13134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739391" cy="183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232267" y="9763402"/>
            <a:ext cx="3510409" cy="682633"/>
            <a:chOff x="0" y="0"/>
            <a:chExt cx="629026" cy="12232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629026" cy="122320"/>
            </a:xfrm>
            <a:custGeom>
              <a:avLst/>
              <a:gdLst/>
              <a:ahLst/>
              <a:cxnLst/>
              <a:rect l="l" t="t" r="r" b="b"/>
              <a:pathLst>
                <a:path w="629026" h="122320">
                  <a:moveTo>
                    <a:pt x="15438" y="0"/>
                  </a:moveTo>
                  <a:lnTo>
                    <a:pt x="613588" y="0"/>
                  </a:lnTo>
                  <a:cubicBezTo>
                    <a:pt x="617682" y="0"/>
                    <a:pt x="621609" y="1626"/>
                    <a:pt x="624504" y="4522"/>
                  </a:cubicBezTo>
                  <a:cubicBezTo>
                    <a:pt x="627399" y="7417"/>
                    <a:pt x="629026" y="11344"/>
                    <a:pt x="629026" y="15438"/>
                  </a:cubicBezTo>
                  <a:lnTo>
                    <a:pt x="629026" y="106882"/>
                  </a:lnTo>
                  <a:cubicBezTo>
                    <a:pt x="629026" y="115408"/>
                    <a:pt x="622114" y="122320"/>
                    <a:pt x="613588" y="122320"/>
                  </a:cubicBezTo>
                  <a:lnTo>
                    <a:pt x="15438" y="122320"/>
                  </a:lnTo>
                  <a:cubicBezTo>
                    <a:pt x="6912" y="122320"/>
                    <a:pt x="0" y="115408"/>
                    <a:pt x="0" y="106882"/>
                  </a:cubicBezTo>
                  <a:lnTo>
                    <a:pt x="0" y="15438"/>
                  </a:lnTo>
                  <a:cubicBezTo>
                    <a:pt x="0" y="11344"/>
                    <a:pt x="1626" y="7417"/>
                    <a:pt x="4522" y="4522"/>
                  </a:cubicBezTo>
                  <a:cubicBezTo>
                    <a:pt x="7417" y="1626"/>
                    <a:pt x="11344" y="0"/>
                    <a:pt x="15438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57150"/>
              <a:ext cx="629026" cy="179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099907" y="18072341"/>
            <a:ext cx="5600661" cy="647700"/>
            <a:chOff x="0" y="0"/>
            <a:chExt cx="1003575" cy="116061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003575" cy="116061"/>
            </a:xfrm>
            <a:custGeom>
              <a:avLst/>
              <a:gdLst/>
              <a:ahLst/>
              <a:cxnLst/>
              <a:rect l="l" t="t" r="r" b="b"/>
              <a:pathLst>
                <a:path w="1003575" h="116061">
                  <a:moveTo>
                    <a:pt x="9676" y="0"/>
                  </a:moveTo>
                  <a:lnTo>
                    <a:pt x="993899" y="0"/>
                  </a:lnTo>
                  <a:cubicBezTo>
                    <a:pt x="996465" y="0"/>
                    <a:pt x="998927" y="1019"/>
                    <a:pt x="1000741" y="2834"/>
                  </a:cubicBezTo>
                  <a:cubicBezTo>
                    <a:pt x="1002556" y="4649"/>
                    <a:pt x="1003575" y="7110"/>
                    <a:pt x="1003575" y="9676"/>
                  </a:cubicBezTo>
                  <a:lnTo>
                    <a:pt x="1003575" y="106384"/>
                  </a:lnTo>
                  <a:cubicBezTo>
                    <a:pt x="1003575" y="108951"/>
                    <a:pt x="1002556" y="111412"/>
                    <a:pt x="1000741" y="113226"/>
                  </a:cubicBezTo>
                  <a:cubicBezTo>
                    <a:pt x="998927" y="115041"/>
                    <a:pt x="996465" y="116061"/>
                    <a:pt x="993899" y="116061"/>
                  </a:cubicBezTo>
                  <a:lnTo>
                    <a:pt x="9676" y="116061"/>
                  </a:lnTo>
                  <a:cubicBezTo>
                    <a:pt x="7110" y="116061"/>
                    <a:pt x="4649" y="115041"/>
                    <a:pt x="2834" y="113226"/>
                  </a:cubicBezTo>
                  <a:cubicBezTo>
                    <a:pt x="1019" y="111412"/>
                    <a:pt x="0" y="108951"/>
                    <a:pt x="0" y="106384"/>
                  </a:cubicBezTo>
                  <a:lnTo>
                    <a:pt x="0" y="9676"/>
                  </a:lnTo>
                  <a:cubicBezTo>
                    <a:pt x="0" y="7110"/>
                    <a:pt x="1019" y="4649"/>
                    <a:pt x="2834" y="2834"/>
                  </a:cubicBezTo>
                  <a:cubicBezTo>
                    <a:pt x="4649" y="1019"/>
                    <a:pt x="7110" y="0"/>
                    <a:pt x="9676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57150"/>
              <a:ext cx="1003575" cy="1732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  <p:sp>
        <p:nvSpPr>
          <p:cNvPr id="29" name="Freeform 29"/>
          <p:cNvSpPr/>
          <p:nvPr/>
        </p:nvSpPr>
        <p:spPr>
          <a:xfrm>
            <a:off x="1218308" y="4143601"/>
            <a:ext cx="6364449" cy="1105823"/>
          </a:xfrm>
          <a:custGeom>
            <a:avLst/>
            <a:gdLst/>
            <a:ahLst/>
            <a:cxnLst/>
            <a:rect l="l" t="t" r="r" b="b"/>
            <a:pathLst>
              <a:path w="6364449" h="1105823">
                <a:moveTo>
                  <a:pt x="0" y="0"/>
                </a:moveTo>
                <a:lnTo>
                  <a:pt x="6364449" y="0"/>
                </a:lnTo>
                <a:lnTo>
                  <a:pt x="6364449" y="1105823"/>
                </a:lnTo>
                <a:lnTo>
                  <a:pt x="0" y="110582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0" name="Group 30"/>
          <p:cNvGrpSpPr/>
          <p:nvPr/>
        </p:nvGrpSpPr>
        <p:grpSpPr>
          <a:xfrm>
            <a:off x="889778" y="9476411"/>
            <a:ext cx="7931730" cy="3292742"/>
            <a:chOff x="0" y="0"/>
            <a:chExt cx="1421277" cy="590022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421277" cy="590022"/>
            </a:xfrm>
            <a:custGeom>
              <a:avLst/>
              <a:gdLst/>
              <a:ahLst/>
              <a:cxnLst/>
              <a:rect l="l" t="t" r="r" b="b"/>
              <a:pathLst>
                <a:path w="1421277" h="590022">
                  <a:moveTo>
                    <a:pt x="14641" y="0"/>
                  </a:moveTo>
                  <a:lnTo>
                    <a:pt x="1406635" y="0"/>
                  </a:lnTo>
                  <a:cubicBezTo>
                    <a:pt x="1414721" y="0"/>
                    <a:pt x="1421277" y="6555"/>
                    <a:pt x="1421277" y="14641"/>
                  </a:cubicBezTo>
                  <a:lnTo>
                    <a:pt x="1421277" y="575381"/>
                  </a:lnTo>
                  <a:cubicBezTo>
                    <a:pt x="1421277" y="583467"/>
                    <a:pt x="1414721" y="590022"/>
                    <a:pt x="1406635" y="590022"/>
                  </a:cubicBezTo>
                  <a:lnTo>
                    <a:pt x="14641" y="590022"/>
                  </a:lnTo>
                  <a:cubicBezTo>
                    <a:pt x="6555" y="590022"/>
                    <a:pt x="0" y="583467"/>
                    <a:pt x="0" y="575381"/>
                  </a:cubicBezTo>
                  <a:lnTo>
                    <a:pt x="0" y="14641"/>
                  </a:lnTo>
                  <a:cubicBezTo>
                    <a:pt x="0" y="6555"/>
                    <a:pt x="6555" y="0"/>
                    <a:pt x="14641" y="0"/>
                  </a:cubicBez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000000"/>
              </a:solidFill>
              <a:prstDash val="sysDot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57150"/>
              <a:ext cx="1421277" cy="6471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2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512000" y="9839940"/>
            <a:ext cx="6387700" cy="625146"/>
            <a:chOff x="0" y="0"/>
            <a:chExt cx="1144604" cy="112019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144604" cy="112019"/>
            </a:xfrm>
            <a:custGeom>
              <a:avLst/>
              <a:gdLst/>
              <a:ahLst/>
              <a:cxnLst/>
              <a:rect l="l" t="t" r="r" b="b"/>
              <a:pathLst>
                <a:path w="1144604" h="112019">
                  <a:moveTo>
                    <a:pt x="8484" y="0"/>
                  </a:moveTo>
                  <a:lnTo>
                    <a:pt x="1136120" y="0"/>
                  </a:lnTo>
                  <a:cubicBezTo>
                    <a:pt x="1138370" y="0"/>
                    <a:pt x="1140528" y="894"/>
                    <a:pt x="1142119" y="2485"/>
                  </a:cubicBezTo>
                  <a:cubicBezTo>
                    <a:pt x="1143710" y="4076"/>
                    <a:pt x="1144604" y="6234"/>
                    <a:pt x="1144604" y="8484"/>
                  </a:cubicBezTo>
                  <a:lnTo>
                    <a:pt x="1144604" y="103535"/>
                  </a:lnTo>
                  <a:cubicBezTo>
                    <a:pt x="1144604" y="105785"/>
                    <a:pt x="1143710" y="107943"/>
                    <a:pt x="1142119" y="109534"/>
                  </a:cubicBezTo>
                  <a:cubicBezTo>
                    <a:pt x="1140528" y="111125"/>
                    <a:pt x="1138370" y="112019"/>
                    <a:pt x="1136120" y="112019"/>
                  </a:cubicBezTo>
                  <a:lnTo>
                    <a:pt x="8484" y="112019"/>
                  </a:lnTo>
                  <a:cubicBezTo>
                    <a:pt x="6234" y="112019"/>
                    <a:pt x="4076" y="111125"/>
                    <a:pt x="2485" y="109534"/>
                  </a:cubicBezTo>
                  <a:cubicBezTo>
                    <a:pt x="894" y="107943"/>
                    <a:pt x="0" y="105785"/>
                    <a:pt x="0" y="103535"/>
                  </a:cubicBezTo>
                  <a:lnTo>
                    <a:pt x="0" y="8484"/>
                  </a:lnTo>
                  <a:cubicBezTo>
                    <a:pt x="0" y="6234"/>
                    <a:pt x="894" y="4076"/>
                    <a:pt x="2485" y="2485"/>
                  </a:cubicBezTo>
                  <a:cubicBezTo>
                    <a:pt x="4076" y="894"/>
                    <a:pt x="6234" y="0"/>
                    <a:pt x="8484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57150"/>
              <a:ext cx="1144604" cy="1691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  <p:sp>
        <p:nvSpPr>
          <p:cNvPr id="36" name="Freeform 36"/>
          <p:cNvSpPr/>
          <p:nvPr/>
        </p:nvSpPr>
        <p:spPr>
          <a:xfrm>
            <a:off x="11771209" y="6451764"/>
            <a:ext cx="2624529" cy="2619758"/>
          </a:xfrm>
          <a:custGeom>
            <a:avLst/>
            <a:gdLst/>
            <a:ahLst/>
            <a:cxnLst/>
            <a:rect l="l" t="t" r="r" b="b"/>
            <a:pathLst>
              <a:path w="2624529" h="2619758">
                <a:moveTo>
                  <a:pt x="0" y="0"/>
                </a:moveTo>
                <a:lnTo>
                  <a:pt x="2624530" y="0"/>
                </a:lnTo>
                <a:lnTo>
                  <a:pt x="2624530" y="2619758"/>
                </a:lnTo>
                <a:lnTo>
                  <a:pt x="0" y="261975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7" name="Group 37"/>
          <p:cNvGrpSpPr/>
          <p:nvPr/>
        </p:nvGrpSpPr>
        <p:grpSpPr>
          <a:xfrm>
            <a:off x="982439" y="18312218"/>
            <a:ext cx="6103443" cy="2958092"/>
            <a:chOff x="0" y="0"/>
            <a:chExt cx="1093668" cy="530057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1093668" cy="530057"/>
            </a:xfrm>
            <a:custGeom>
              <a:avLst/>
              <a:gdLst/>
              <a:ahLst/>
              <a:cxnLst/>
              <a:rect l="l" t="t" r="r" b="b"/>
              <a:pathLst>
                <a:path w="1093668" h="530057">
                  <a:moveTo>
                    <a:pt x="19027" y="0"/>
                  </a:moveTo>
                  <a:lnTo>
                    <a:pt x="1074641" y="0"/>
                  </a:lnTo>
                  <a:cubicBezTo>
                    <a:pt x="1079688" y="0"/>
                    <a:pt x="1084527" y="2005"/>
                    <a:pt x="1088095" y="5573"/>
                  </a:cubicBezTo>
                  <a:cubicBezTo>
                    <a:pt x="1091664" y="9141"/>
                    <a:pt x="1093668" y="13981"/>
                    <a:pt x="1093668" y="19027"/>
                  </a:cubicBezTo>
                  <a:lnTo>
                    <a:pt x="1093668" y="511030"/>
                  </a:lnTo>
                  <a:cubicBezTo>
                    <a:pt x="1093668" y="516076"/>
                    <a:pt x="1091664" y="520916"/>
                    <a:pt x="1088095" y="524484"/>
                  </a:cubicBezTo>
                  <a:cubicBezTo>
                    <a:pt x="1084527" y="528052"/>
                    <a:pt x="1079688" y="530057"/>
                    <a:pt x="1074641" y="530057"/>
                  </a:cubicBezTo>
                  <a:lnTo>
                    <a:pt x="19027" y="530057"/>
                  </a:lnTo>
                  <a:cubicBezTo>
                    <a:pt x="13981" y="530057"/>
                    <a:pt x="9141" y="528052"/>
                    <a:pt x="5573" y="524484"/>
                  </a:cubicBezTo>
                  <a:cubicBezTo>
                    <a:pt x="2005" y="520916"/>
                    <a:pt x="0" y="516076"/>
                    <a:pt x="0" y="511030"/>
                  </a:cubicBezTo>
                  <a:lnTo>
                    <a:pt x="0" y="19027"/>
                  </a:lnTo>
                  <a:cubicBezTo>
                    <a:pt x="0" y="13981"/>
                    <a:pt x="2005" y="9141"/>
                    <a:pt x="5573" y="5573"/>
                  </a:cubicBezTo>
                  <a:cubicBezTo>
                    <a:pt x="9141" y="2005"/>
                    <a:pt x="13981" y="0"/>
                    <a:pt x="19027" y="0"/>
                  </a:cubicBez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000000"/>
              </a:solidFill>
              <a:prstDash val="sysDot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57150"/>
              <a:ext cx="1093668" cy="5872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2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512000" y="18637188"/>
            <a:ext cx="5443784" cy="647700"/>
            <a:chOff x="0" y="0"/>
            <a:chExt cx="975465" cy="116061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975465" cy="116061"/>
            </a:xfrm>
            <a:custGeom>
              <a:avLst/>
              <a:gdLst/>
              <a:ahLst/>
              <a:cxnLst/>
              <a:rect l="l" t="t" r="r" b="b"/>
              <a:pathLst>
                <a:path w="975465" h="116061">
                  <a:moveTo>
                    <a:pt x="9955" y="0"/>
                  </a:moveTo>
                  <a:lnTo>
                    <a:pt x="965509" y="0"/>
                  </a:lnTo>
                  <a:cubicBezTo>
                    <a:pt x="968150" y="0"/>
                    <a:pt x="970682" y="1049"/>
                    <a:pt x="972549" y="2916"/>
                  </a:cubicBezTo>
                  <a:cubicBezTo>
                    <a:pt x="974416" y="4783"/>
                    <a:pt x="975465" y="7315"/>
                    <a:pt x="975465" y="9955"/>
                  </a:cubicBezTo>
                  <a:lnTo>
                    <a:pt x="975465" y="106105"/>
                  </a:lnTo>
                  <a:cubicBezTo>
                    <a:pt x="975465" y="111604"/>
                    <a:pt x="971007" y="116061"/>
                    <a:pt x="965509" y="116061"/>
                  </a:cubicBezTo>
                  <a:lnTo>
                    <a:pt x="9955" y="116061"/>
                  </a:lnTo>
                  <a:cubicBezTo>
                    <a:pt x="4457" y="116061"/>
                    <a:pt x="0" y="111604"/>
                    <a:pt x="0" y="106105"/>
                  </a:cubicBezTo>
                  <a:lnTo>
                    <a:pt x="0" y="9955"/>
                  </a:lnTo>
                  <a:cubicBezTo>
                    <a:pt x="0" y="7315"/>
                    <a:pt x="1049" y="4783"/>
                    <a:pt x="2916" y="2916"/>
                  </a:cubicBezTo>
                  <a:cubicBezTo>
                    <a:pt x="4783" y="1049"/>
                    <a:pt x="7315" y="0"/>
                    <a:pt x="9955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57150"/>
              <a:ext cx="975465" cy="1732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  <p:sp>
        <p:nvSpPr>
          <p:cNvPr id="43" name="Freeform 43"/>
          <p:cNvSpPr/>
          <p:nvPr/>
        </p:nvSpPr>
        <p:spPr>
          <a:xfrm>
            <a:off x="11459639" y="3007977"/>
            <a:ext cx="3247669" cy="2955379"/>
          </a:xfrm>
          <a:custGeom>
            <a:avLst/>
            <a:gdLst/>
            <a:ahLst/>
            <a:cxnLst/>
            <a:rect l="l" t="t" r="r" b="b"/>
            <a:pathLst>
              <a:path w="3247669" h="2955379">
                <a:moveTo>
                  <a:pt x="0" y="0"/>
                </a:moveTo>
                <a:lnTo>
                  <a:pt x="3247670" y="0"/>
                </a:lnTo>
                <a:lnTo>
                  <a:pt x="3247670" y="2955380"/>
                </a:lnTo>
                <a:lnTo>
                  <a:pt x="0" y="295538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4" name="Freeform 44"/>
          <p:cNvSpPr/>
          <p:nvPr/>
        </p:nvSpPr>
        <p:spPr>
          <a:xfrm>
            <a:off x="12018221" y="3889010"/>
            <a:ext cx="291410" cy="319274"/>
          </a:xfrm>
          <a:custGeom>
            <a:avLst/>
            <a:gdLst/>
            <a:ahLst/>
            <a:cxnLst/>
            <a:rect l="l" t="t" r="r" b="b"/>
            <a:pathLst>
              <a:path w="291410" h="319274">
                <a:moveTo>
                  <a:pt x="0" y="0"/>
                </a:moveTo>
                <a:lnTo>
                  <a:pt x="291410" y="0"/>
                </a:lnTo>
                <a:lnTo>
                  <a:pt x="291410" y="319274"/>
                </a:lnTo>
                <a:lnTo>
                  <a:pt x="0" y="3192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5" name="TextBox 45"/>
          <p:cNvSpPr txBox="1"/>
          <p:nvPr/>
        </p:nvSpPr>
        <p:spPr>
          <a:xfrm>
            <a:off x="1512000" y="14210637"/>
            <a:ext cx="9643786" cy="2052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The Fuel Pod stands apart through:</a:t>
            </a:r>
          </a:p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• Performance-aligned nutrition tailored to Bulk, Cut, and Plant goals</a:t>
            </a:r>
          </a:p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• Fresh quality — superior to frozen competitors</a:t>
            </a:r>
          </a:p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• Gymshark athlete credibility via limited Influencer Edits</a:t>
            </a:r>
          </a:p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• Seamless integration with the Gymshark App for subscription control</a:t>
            </a:r>
          </a:p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• Community-driven brand identity rooted in modern fitness culture</a:t>
            </a:r>
          </a:p>
          <a:p>
            <a:pPr algn="l">
              <a:lnSpc>
                <a:spcPts val="2380"/>
              </a:lnSpc>
            </a:pPr>
            <a:endParaRPr lang="en-US" sz="170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grpSp>
        <p:nvGrpSpPr>
          <p:cNvPr id="46" name="Group 46"/>
          <p:cNvGrpSpPr/>
          <p:nvPr/>
        </p:nvGrpSpPr>
        <p:grpSpPr>
          <a:xfrm>
            <a:off x="9922771" y="12997752"/>
            <a:ext cx="4354599" cy="4733960"/>
            <a:chOff x="0" y="0"/>
            <a:chExt cx="780295" cy="848272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780295" cy="848272"/>
            </a:xfrm>
            <a:custGeom>
              <a:avLst/>
              <a:gdLst/>
              <a:ahLst/>
              <a:cxnLst/>
              <a:rect l="l" t="t" r="r" b="b"/>
              <a:pathLst>
                <a:path w="780295" h="848272">
                  <a:moveTo>
                    <a:pt x="26668" y="0"/>
                  </a:moveTo>
                  <a:lnTo>
                    <a:pt x="753627" y="0"/>
                  </a:lnTo>
                  <a:cubicBezTo>
                    <a:pt x="760700" y="0"/>
                    <a:pt x="767483" y="2810"/>
                    <a:pt x="772484" y="7811"/>
                  </a:cubicBezTo>
                  <a:cubicBezTo>
                    <a:pt x="777485" y="12812"/>
                    <a:pt x="780295" y="19595"/>
                    <a:pt x="780295" y="26668"/>
                  </a:cubicBezTo>
                  <a:lnTo>
                    <a:pt x="780295" y="821604"/>
                  </a:lnTo>
                  <a:cubicBezTo>
                    <a:pt x="780295" y="828677"/>
                    <a:pt x="777485" y="835460"/>
                    <a:pt x="772484" y="840461"/>
                  </a:cubicBezTo>
                  <a:cubicBezTo>
                    <a:pt x="767483" y="845462"/>
                    <a:pt x="760700" y="848272"/>
                    <a:pt x="753627" y="848272"/>
                  </a:cubicBezTo>
                  <a:lnTo>
                    <a:pt x="26668" y="848272"/>
                  </a:lnTo>
                  <a:cubicBezTo>
                    <a:pt x="19595" y="848272"/>
                    <a:pt x="12812" y="845462"/>
                    <a:pt x="7811" y="840461"/>
                  </a:cubicBezTo>
                  <a:cubicBezTo>
                    <a:pt x="2810" y="835460"/>
                    <a:pt x="0" y="828677"/>
                    <a:pt x="0" y="821604"/>
                  </a:cubicBezTo>
                  <a:lnTo>
                    <a:pt x="0" y="26668"/>
                  </a:lnTo>
                  <a:cubicBezTo>
                    <a:pt x="0" y="19595"/>
                    <a:pt x="2810" y="12812"/>
                    <a:pt x="7811" y="7811"/>
                  </a:cubicBezTo>
                  <a:cubicBezTo>
                    <a:pt x="12812" y="2810"/>
                    <a:pt x="19595" y="0"/>
                    <a:pt x="26668" y="0"/>
                  </a:cubicBezTo>
                  <a:close/>
                </a:path>
              </a:pathLst>
            </a:custGeom>
            <a:solidFill>
              <a:srgbClr val="FFFFFF"/>
            </a:solidFill>
            <a:ln w="47625" cap="sq">
              <a:solidFill>
                <a:srgbClr val="000000"/>
              </a:solidFill>
              <a:prstDash val="sysDot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57150"/>
              <a:ext cx="780295" cy="9054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420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10287568" y="13322722"/>
            <a:ext cx="3750036" cy="647700"/>
            <a:chOff x="0" y="0"/>
            <a:chExt cx="671964" cy="116061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671964" cy="116061"/>
            </a:xfrm>
            <a:custGeom>
              <a:avLst/>
              <a:gdLst/>
              <a:ahLst/>
              <a:cxnLst/>
              <a:rect l="l" t="t" r="r" b="b"/>
              <a:pathLst>
                <a:path w="671964" h="116061">
                  <a:moveTo>
                    <a:pt x="14451" y="0"/>
                  </a:moveTo>
                  <a:lnTo>
                    <a:pt x="657513" y="0"/>
                  </a:lnTo>
                  <a:cubicBezTo>
                    <a:pt x="661345" y="0"/>
                    <a:pt x="665021" y="1523"/>
                    <a:pt x="667731" y="4233"/>
                  </a:cubicBezTo>
                  <a:cubicBezTo>
                    <a:pt x="670442" y="6943"/>
                    <a:pt x="671964" y="10619"/>
                    <a:pt x="671964" y="14451"/>
                  </a:cubicBezTo>
                  <a:lnTo>
                    <a:pt x="671964" y="101609"/>
                  </a:lnTo>
                  <a:cubicBezTo>
                    <a:pt x="671964" y="105442"/>
                    <a:pt x="670442" y="109118"/>
                    <a:pt x="667731" y="111828"/>
                  </a:cubicBezTo>
                  <a:cubicBezTo>
                    <a:pt x="665021" y="114538"/>
                    <a:pt x="661345" y="116061"/>
                    <a:pt x="657513" y="116061"/>
                  </a:cubicBezTo>
                  <a:lnTo>
                    <a:pt x="14451" y="116061"/>
                  </a:lnTo>
                  <a:cubicBezTo>
                    <a:pt x="10619" y="116061"/>
                    <a:pt x="6943" y="114538"/>
                    <a:pt x="4233" y="111828"/>
                  </a:cubicBezTo>
                  <a:cubicBezTo>
                    <a:pt x="1523" y="109118"/>
                    <a:pt x="0" y="105442"/>
                    <a:pt x="0" y="101609"/>
                  </a:cubicBezTo>
                  <a:lnTo>
                    <a:pt x="0" y="14451"/>
                  </a:lnTo>
                  <a:cubicBezTo>
                    <a:pt x="0" y="10619"/>
                    <a:pt x="1523" y="6943"/>
                    <a:pt x="4233" y="4233"/>
                  </a:cubicBezTo>
                  <a:cubicBezTo>
                    <a:pt x="6943" y="1523"/>
                    <a:pt x="10619" y="0"/>
                    <a:pt x="14451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57150"/>
              <a:ext cx="671964" cy="1732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200"/>
                </a:lnSpc>
              </a:pPr>
              <a:endParaRPr/>
            </a:p>
          </p:txBody>
        </p:sp>
      </p:grpSp>
      <p:sp>
        <p:nvSpPr>
          <p:cNvPr id="52" name="Freeform 52"/>
          <p:cNvSpPr/>
          <p:nvPr/>
        </p:nvSpPr>
        <p:spPr>
          <a:xfrm>
            <a:off x="6293753" y="16734484"/>
            <a:ext cx="2201014" cy="2599623"/>
          </a:xfrm>
          <a:custGeom>
            <a:avLst/>
            <a:gdLst/>
            <a:ahLst/>
            <a:cxnLst/>
            <a:rect l="l" t="t" r="r" b="b"/>
            <a:pathLst>
              <a:path w="2201014" h="2599623">
                <a:moveTo>
                  <a:pt x="0" y="0"/>
                </a:moveTo>
                <a:lnTo>
                  <a:pt x="2201014" y="0"/>
                </a:lnTo>
                <a:lnTo>
                  <a:pt x="2201014" y="2599623"/>
                </a:lnTo>
                <a:lnTo>
                  <a:pt x="0" y="25996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3" name="Freeform 53"/>
          <p:cNvSpPr/>
          <p:nvPr/>
        </p:nvSpPr>
        <p:spPr>
          <a:xfrm>
            <a:off x="1068406" y="16724959"/>
            <a:ext cx="3432545" cy="1355855"/>
          </a:xfrm>
          <a:custGeom>
            <a:avLst/>
            <a:gdLst/>
            <a:ahLst/>
            <a:cxnLst/>
            <a:rect l="l" t="t" r="r" b="b"/>
            <a:pathLst>
              <a:path w="3432545" h="1355855">
                <a:moveTo>
                  <a:pt x="0" y="0"/>
                </a:moveTo>
                <a:lnTo>
                  <a:pt x="3432546" y="0"/>
                </a:lnTo>
                <a:lnTo>
                  <a:pt x="3432546" y="1355856"/>
                </a:lnTo>
                <a:lnTo>
                  <a:pt x="0" y="135585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4" name="TextBox 54"/>
          <p:cNvSpPr txBox="1"/>
          <p:nvPr/>
        </p:nvSpPr>
        <p:spPr>
          <a:xfrm>
            <a:off x="1226316" y="2534663"/>
            <a:ext cx="6673257" cy="1219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00"/>
              </a:lnSpc>
            </a:pPr>
            <a:r>
              <a:rPr lang="en-US" sz="40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Fuel Your Performance. Anytime. Anywhere.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226316" y="1246564"/>
            <a:ext cx="12842788" cy="9415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98"/>
              </a:lnSpc>
            </a:pPr>
            <a:r>
              <a:rPr lang="en-US" sz="6634" b="1">
                <a:solidFill>
                  <a:srgbClr val="FFF359"/>
                </a:solidFill>
                <a:latin typeface="Garet Heavy"/>
                <a:ea typeface="Garet Heavy"/>
                <a:cs typeface="Garet Heavy"/>
                <a:sym typeface="Garet Heavy"/>
              </a:rPr>
              <a:t>GYMSHARK – THE FUEL POD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512000" y="7592131"/>
            <a:ext cx="9448435" cy="1756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The Fuel Pod is Gymshark’s subscription-based ready-to-eat meal delivery service designed to support specific fitness goals. Meals are chef-cooked, nutritionist-approved, delivered fresh (not frozen), and ready in under three minutes, giving athletes and gym-goers performance-focused nutrition with zero prep (Viglia, Zaefarian &amp; Ulqinaku, 2021).</a:t>
            </a:r>
          </a:p>
          <a:p>
            <a:pPr algn="l">
              <a:lnSpc>
                <a:spcPts val="2380"/>
              </a:lnSpc>
            </a:pPr>
            <a:endParaRPr lang="en-US" sz="170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sp>
        <p:nvSpPr>
          <p:cNvPr id="57" name="TextBox 57"/>
          <p:cNvSpPr txBox="1"/>
          <p:nvPr/>
        </p:nvSpPr>
        <p:spPr>
          <a:xfrm>
            <a:off x="1698367" y="6744407"/>
            <a:ext cx="5257417" cy="514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WHAT IS THE FUEL POD?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793088" y="13475332"/>
            <a:ext cx="3843927" cy="847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</a:pPr>
            <a:r>
              <a:rPr lang="en-US" sz="30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DIFF</a:t>
            </a:r>
            <a:r>
              <a:rPr lang="en-US" sz="3000" b="1" u="none" strike="noStrike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ERENTIATION</a:t>
            </a:r>
          </a:p>
          <a:p>
            <a:pPr marL="0" lvl="0" indent="0" algn="l">
              <a:lnSpc>
                <a:spcPts val="3300"/>
              </a:lnSpc>
            </a:pPr>
            <a:endParaRPr lang="en-US" sz="3000" b="1" u="none" strike="noStrike">
              <a:solidFill>
                <a:srgbClr val="FFFFFF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sp>
        <p:nvSpPr>
          <p:cNvPr id="59" name="TextBox 59"/>
          <p:cNvSpPr txBox="1"/>
          <p:nvPr/>
        </p:nvSpPr>
        <p:spPr>
          <a:xfrm>
            <a:off x="9355185" y="9782790"/>
            <a:ext cx="3875374" cy="514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WHO IS IT FOR?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291014" y="10533809"/>
            <a:ext cx="4731672" cy="2347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Ideal for fitness-driven individuals aged 18–35 who need time-efficient, macro-accurate, and goal-specific nutrition that fits a fast and active lifestyle. Perfect for those wanting convenience without compromising discipline or results (Grönroos, 2024).</a:t>
            </a:r>
          </a:p>
          <a:p>
            <a:pPr algn="l">
              <a:lnSpc>
                <a:spcPts val="2380"/>
              </a:lnSpc>
            </a:pPr>
            <a:endParaRPr lang="en-US" sz="170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sp>
        <p:nvSpPr>
          <p:cNvPr id="61" name="TextBox 61"/>
          <p:cNvSpPr txBox="1"/>
          <p:nvPr/>
        </p:nvSpPr>
        <p:spPr>
          <a:xfrm>
            <a:off x="8099907" y="18756719"/>
            <a:ext cx="6527421" cy="29377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Grewal, D. and Levy, M. (2021) M: marketing (p. 480). McGraw-Hill Education.</a:t>
            </a:r>
          </a:p>
          <a:p>
            <a:pPr algn="l">
              <a:lnSpc>
                <a:spcPts val="2380"/>
              </a:lnSpc>
            </a:pPr>
            <a:r>
              <a:rPr lang="en-US" sz="17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Viglia</a:t>
            </a:r>
            <a:r>
              <a:rPr lang="en-US" sz="17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G., </a:t>
            </a:r>
            <a:r>
              <a:rPr lang="en-US" sz="17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Zaefarian</a:t>
            </a:r>
            <a:r>
              <a:rPr lang="en-US" sz="17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G. and </a:t>
            </a:r>
            <a:r>
              <a:rPr lang="en-US" sz="17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Ulqinaku</a:t>
            </a:r>
            <a:r>
              <a:rPr lang="en-US" sz="17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A. (2021) How to design good experiments in marketing: Types, examples, and methods. Industrial marketing management, 98, pp.193-206.</a:t>
            </a:r>
          </a:p>
          <a:p>
            <a:pPr algn="l">
              <a:lnSpc>
                <a:spcPts val="2380"/>
              </a:lnSpc>
            </a:pPr>
            <a:r>
              <a:rPr lang="en-US" sz="17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Grönroos, C. (2024) Service-informed marketing reform. Journal of Services Marketing, 38(10), pp.32-43.</a:t>
            </a:r>
          </a:p>
          <a:p>
            <a:pPr algn="l">
              <a:lnSpc>
                <a:spcPts val="2380"/>
              </a:lnSpc>
            </a:pPr>
            <a:endParaRPr lang="en-US" sz="17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2380"/>
              </a:lnSpc>
            </a:pPr>
            <a:endParaRPr lang="en-US" sz="17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sp>
        <p:nvSpPr>
          <p:cNvPr id="62" name="TextBox 62"/>
          <p:cNvSpPr txBox="1"/>
          <p:nvPr/>
        </p:nvSpPr>
        <p:spPr>
          <a:xfrm>
            <a:off x="8402566" y="18196166"/>
            <a:ext cx="5510757" cy="428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30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REFERENCES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1218308" y="10617485"/>
            <a:ext cx="7321989" cy="1461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1" lvl="1" indent="-183515" algn="l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Bulk Line – Higher calories &amp; carbs for muscle gain</a:t>
            </a:r>
          </a:p>
          <a:p>
            <a:pPr marL="367031" lvl="1" indent="-183515" algn="l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Cut Line – Lean, macro-controlled meals for fat loss</a:t>
            </a:r>
          </a:p>
          <a:p>
            <a:pPr marL="367031" lvl="1" indent="-183515" algn="l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Plant Line – Vegan meals with high-protein plant sources</a:t>
            </a:r>
          </a:p>
          <a:p>
            <a:pPr marL="367031" lvl="1" indent="-183515" algn="l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Influencer Edits – Exclusive collabs with top Gymshark athletes (e.g., David Laid Bowl) (Grewal &amp; Levy, 2021)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1698367" y="9964149"/>
            <a:ext cx="6285162" cy="428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30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PRODU</a:t>
            </a:r>
            <a:r>
              <a:rPr lang="en-US" sz="3000" b="1" u="none" strike="noStrike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CT LINES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512000" y="19513488"/>
            <a:ext cx="5189757" cy="17568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Fuel Pod transforms Gymshark into a 360° performance lifestyle brand, driving recurring revenue and long-term loyalty by providing both what you train in and what fuels your progress.</a:t>
            </a:r>
          </a:p>
          <a:p>
            <a:pPr algn="l">
              <a:lnSpc>
                <a:spcPts val="2380"/>
              </a:lnSpc>
            </a:pPr>
            <a:endParaRPr lang="en-US" sz="170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sp>
        <p:nvSpPr>
          <p:cNvPr id="66" name="TextBox 66"/>
          <p:cNvSpPr txBox="1"/>
          <p:nvPr/>
        </p:nvSpPr>
        <p:spPr>
          <a:xfrm>
            <a:off x="1793088" y="18766854"/>
            <a:ext cx="5510757" cy="847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30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KEY STRAT</a:t>
            </a:r>
            <a:r>
              <a:rPr lang="en-US" sz="3000" b="1" u="none" strike="noStrike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EGIC ELEMENT</a:t>
            </a:r>
          </a:p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endParaRPr lang="en-US" sz="3000" b="1" u="none" strike="noStrike">
              <a:solidFill>
                <a:srgbClr val="FFFFFF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sp>
        <p:nvSpPr>
          <p:cNvPr id="67" name="TextBox 67"/>
          <p:cNvSpPr txBox="1"/>
          <p:nvPr/>
        </p:nvSpPr>
        <p:spPr>
          <a:xfrm>
            <a:off x="10287568" y="14199023"/>
            <a:ext cx="3839656" cy="3233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The Fuel Pod follows a tiered monthly subscription based on meal frequency and product line.</a:t>
            </a:r>
          </a:p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Plans start at £119/month for 8 meals per week, with premium Bulk and Influencer Edit options reaching £159/month.</a:t>
            </a:r>
          </a:p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Subscribers receive loyalty rewards and exclusive Gymshark App discounts to drive retention and repeat purchases.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10481199" y="13452389"/>
            <a:ext cx="3796171" cy="4286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3000" b="1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PRICING MOD</a:t>
            </a:r>
            <a:r>
              <a:rPr lang="en-US" sz="3000" b="1" u="none" strike="noStrike">
                <a:solidFill>
                  <a:srgbClr val="FFFFFF"/>
                </a:solidFill>
                <a:latin typeface="Garet Bold"/>
                <a:ea typeface="Garet Bold"/>
                <a:cs typeface="Garet Bold"/>
                <a:sym typeface="Garet Bold"/>
              </a:rPr>
              <a:t>EL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572DD-AC1B-C5F9-F0E6-199E40CB3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" y="552450"/>
            <a:ext cx="8229600" cy="1143000"/>
          </a:xfrm>
        </p:spPr>
        <p:txBody>
          <a:bodyPr/>
          <a:lstStyle/>
          <a:p>
            <a:pPr algn="l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D85B8-7354-AA30-40EB-7610E6F7D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76450"/>
            <a:ext cx="14185900" cy="452596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Grewal, D. and Levy, M. (2021) M: marketing (p. 480). McGraw-Hill Education.</a:t>
            </a:r>
          </a:p>
          <a:p>
            <a:pPr algn="just">
              <a:lnSpc>
                <a:spcPct val="150000"/>
              </a:lnSpc>
            </a:pP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Viglia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, G.,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Zaefarian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, G. and 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Ulqinaku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, A. (2021) How to design good experiments in marketing: Types, examples, and methods. Industrial marketing management, 98, pp.193-206.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Garet"/>
                <a:cs typeface="Times New Roman" panose="02020603050405020304" pitchFamily="18" charset="0"/>
                <a:sym typeface="Garet"/>
              </a:rPr>
              <a:t>Grönroos, C. (2024) Service-informed marketing reform. Journal of Services Marketing, 38(10), pp.32-43.</a:t>
            </a:r>
          </a:p>
        </p:txBody>
      </p:sp>
    </p:spTree>
    <p:extLst>
      <p:ext uri="{BB962C8B-B14F-4D97-AF65-F5344CB8AC3E}">
        <p14:creationId xmlns:p14="http://schemas.microsoft.com/office/powerpoint/2010/main" val="42462202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504</Words>
  <Application>Microsoft Macintosh PowerPoint</Application>
  <PresentationFormat>Custom</PresentationFormat>
  <Paragraphs>32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Garet Bold</vt:lpstr>
      <vt:lpstr>Garet Heavy</vt:lpstr>
      <vt:lpstr>Times New Roman</vt:lpstr>
      <vt:lpstr>Garet</vt:lpstr>
      <vt:lpstr>Arial</vt:lpstr>
      <vt:lpstr>Calibri</vt:lpstr>
      <vt:lpstr>Office Theme</vt:lpstr>
      <vt:lpstr>PowerPoint Presentation</vt:lpstr>
      <vt:lpstr>PowerPoint Presentation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Colorful Illustrative Buy a Used Car Tips Infographic Poster</dc:title>
  <dc:subject/>
  <dc:creator/>
  <cp:keywords/>
  <dc:description/>
  <cp:lastModifiedBy>180</cp:lastModifiedBy>
  <cp:revision>3</cp:revision>
  <dcterms:created xsi:type="dcterms:W3CDTF">2006-08-16T00:00:00Z</dcterms:created>
  <dcterms:modified xsi:type="dcterms:W3CDTF">2025-12-04T20:16:06Z</dcterms:modified>
  <cp:category/>
  <dc:identifier>DAG6kylFowg</dc:identifier>
</cp:coreProperties>
</file>