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60" r:id="rId3"/>
    <p:sldId id="257" r:id="rId4"/>
    <p:sldId id="258"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p:scale>
          <a:sx n="84" d="100"/>
          <a:sy n="84" d="100"/>
        </p:scale>
        <p:origin x="129"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BBA81F-9913-44AD-9D87-03B9FE631BC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C9E5038-E43C-4A9E-95B1-1AA83335F30E}">
      <dgm:prSet/>
      <dgm:spPr/>
      <dgm:t>
        <a:bodyPr/>
        <a:lstStyle/>
        <a:p>
          <a:r>
            <a:rPr lang="en-GB" dirty="0"/>
            <a:t>Gestalt – is a psychological theory that helps us to understand how we perceive patterns and relationships; it  also explains how we perceive visual elements as unified wholes, rather than isolated and individual parts. Ie. The whole is greater than the sum of the parts. </a:t>
          </a:r>
          <a:endParaRPr lang="en-US" dirty="0"/>
        </a:p>
      </dgm:t>
    </dgm:pt>
    <dgm:pt modelId="{6C12C16B-05C8-4018-9A20-399D94AC2429}" type="parTrans" cxnId="{339E762A-718D-4D6E-81EE-17F6E4973C0C}">
      <dgm:prSet/>
      <dgm:spPr/>
      <dgm:t>
        <a:bodyPr/>
        <a:lstStyle/>
        <a:p>
          <a:endParaRPr lang="en-US"/>
        </a:p>
      </dgm:t>
    </dgm:pt>
    <dgm:pt modelId="{C9E8617A-F76C-489E-B7C5-481CB33B4C50}" type="sibTrans" cxnId="{339E762A-718D-4D6E-81EE-17F6E4973C0C}">
      <dgm:prSet/>
      <dgm:spPr/>
      <dgm:t>
        <a:bodyPr/>
        <a:lstStyle/>
        <a:p>
          <a:endParaRPr lang="en-US"/>
        </a:p>
      </dgm:t>
    </dgm:pt>
    <dgm:pt modelId="{A6E9A7D8-63B6-4883-8027-8E6B9306B510}">
      <dgm:prSet/>
      <dgm:spPr/>
      <dgm:t>
        <a:bodyPr/>
        <a:lstStyle/>
        <a:p>
          <a:r>
            <a:rPr lang="en-GB" dirty="0"/>
            <a:t>Dialectical Tension – refers to opposing needs or desires in a relationship. This is the term used when a relationship experiences conflicting forces that need to be managed. E.g. The need for Openness Vs Privacy, Stability Vs Change.</a:t>
          </a:r>
          <a:endParaRPr lang="en-US" dirty="0"/>
        </a:p>
      </dgm:t>
    </dgm:pt>
    <dgm:pt modelId="{0ABCCD94-4344-44A6-94F7-B97537FFE817}" type="parTrans" cxnId="{E7EA31FD-287F-4D41-B681-59CB1A656D7A}">
      <dgm:prSet/>
      <dgm:spPr/>
      <dgm:t>
        <a:bodyPr/>
        <a:lstStyle/>
        <a:p>
          <a:endParaRPr lang="en-US"/>
        </a:p>
      </dgm:t>
    </dgm:pt>
    <dgm:pt modelId="{CFFD62AD-FE7F-4C5E-91CE-B29AE22FBBFC}" type="sibTrans" cxnId="{E7EA31FD-287F-4D41-B681-59CB1A656D7A}">
      <dgm:prSet/>
      <dgm:spPr/>
      <dgm:t>
        <a:bodyPr/>
        <a:lstStyle/>
        <a:p>
          <a:endParaRPr lang="en-US"/>
        </a:p>
      </dgm:t>
    </dgm:pt>
    <dgm:pt modelId="{CBD22889-C60F-4D5A-9063-7DFD940A0D2B}" type="pres">
      <dgm:prSet presAssocID="{5CBBA81F-9913-44AD-9D87-03B9FE631BCB}" presName="linear" presStyleCnt="0">
        <dgm:presLayoutVars>
          <dgm:animLvl val="lvl"/>
          <dgm:resizeHandles val="exact"/>
        </dgm:presLayoutVars>
      </dgm:prSet>
      <dgm:spPr/>
    </dgm:pt>
    <dgm:pt modelId="{CEEDE338-A8BC-4BF8-8F13-7FD55F1832B8}" type="pres">
      <dgm:prSet presAssocID="{5C9E5038-E43C-4A9E-95B1-1AA83335F30E}" presName="parentText" presStyleLbl="node1" presStyleIdx="0" presStyleCnt="2">
        <dgm:presLayoutVars>
          <dgm:chMax val="0"/>
          <dgm:bulletEnabled val="1"/>
        </dgm:presLayoutVars>
      </dgm:prSet>
      <dgm:spPr/>
    </dgm:pt>
    <dgm:pt modelId="{F1037C11-4388-4C15-A869-6E592DC2EC2B}" type="pres">
      <dgm:prSet presAssocID="{C9E8617A-F76C-489E-B7C5-481CB33B4C50}" presName="spacer" presStyleCnt="0"/>
      <dgm:spPr/>
    </dgm:pt>
    <dgm:pt modelId="{1391E571-C543-4986-B81F-39BC5310C33D}" type="pres">
      <dgm:prSet presAssocID="{A6E9A7D8-63B6-4883-8027-8E6B9306B510}" presName="parentText" presStyleLbl="node1" presStyleIdx="1" presStyleCnt="2">
        <dgm:presLayoutVars>
          <dgm:chMax val="0"/>
          <dgm:bulletEnabled val="1"/>
        </dgm:presLayoutVars>
      </dgm:prSet>
      <dgm:spPr/>
    </dgm:pt>
  </dgm:ptLst>
  <dgm:cxnLst>
    <dgm:cxn modelId="{26CF6C08-CC71-4679-9E3F-697AD79FF56B}" type="presOf" srcId="{5CBBA81F-9913-44AD-9D87-03B9FE631BCB}" destId="{CBD22889-C60F-4D5A-9063-7DFD940A0D2B}" srcOrd="0" destOrd="0" presId="urn:microsoft.com/office/officeart/2005/8/layout/vList2"/>
    <dgm:cxn modelId="{339E762A-718D-4D6E-81EE-17F6E4973C0C}" srcId="{5CBBA81F-9913-44AD-9D87-03B9FE631BCB}" destId="{5C9E5038-E43C-4A9E-95B1-1AA83335F30E}" srcOrd="0" destOrd="0" parTransId="{6C12C16B-05C8-4018-9A20-399D94AC2429}" sibTransId="{C9E8617A-F76C-489E-B7C5-481CB33B4C50}"/>
    <dgm:cxn modelId="{6AA7C097-53C9-4B66-ACC3-8DA2809E6D2A}" type="presOf" srcId="{5C9E5038-E43C-4A9E-95B1-1AA83335F30E}" destId="{CEEDE338-A8BC-4BF8-8F13-7FD55F1832B8}" srcOrd="0" destOrd="0" presId="urn:microsoft.com/office/officeart/2005/8/layout/vList2"/>
    <dgm:cxn modelId="{2EF335DB-0C93-4FAF-9E90-C98B58571397}" type="presOf" srcId="{A6E9A7D8-63B6-4883-8027-8E6B9306B510}" destId="{1391E571-C543-4986-B81F-39BC5310C33D}" srcOrd="0" destOrd="0" presId="urn:microsoft.com/office/officeart/2005/8/layout/vList2"/>
    <dgm:cxn modelId="{E7EA31FD-287F-4D41-B681-59CB1A656D7A}" srcId="{5CBBA81F-9913-44AD-9D87-03B9FE631BCB}" destId="{A6E9A7D8-63B6-4883-8027-8E6B9306B510}" srcOrd="1" destOrd="0" parTransId="{0ABCCD94-4344-44A6-94F7-B97537FFE817}" sibTransId="{CFFD62AD-FE7F-4C5E-91CE-B29AE22FBBFC}"/>
    <dgm:cxn modelId="{8061126E-497D-428D-8FE5-BFE352860285}" type="presParOf" srcId="{CBD22889-C60F-4D5A-9063-7DFD940A0D2B}" destId="{CEEDE338-A8BC-4BF8-8F13-7FD55F1832B8}" srcOrd="0" destOrd="0" presId="urn:microsoft.com/office/officeart/2005/8/layout/vList2"/>
    <dgm:cxn modelId="{D77CEB01-3D03-43C3-B0D9-D202561215A2}" type="presParOf" srcId="{CBD22889-C60F-4D5A-9063-7DFD940A0D2B}" destId="{F1037C11-4388-4C15-A869-6E592DC2EC2B}" srcOrd="1" destOrd="0" presId="urn:microsoft.com/office/officeart/2005/8/layout/vList2"/>
    <dgm:cxn modelId="{E87AE921-62F0-4EC1-B02B-C0FC4CD7CBD1}" type="presParOf" srcId="{CBD22889-C60F-4D5A-9063-7DFD940A0D2B}" destId="{1391E571-C543-4986-B81F-39BC5310C33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EDE338-A8BC-4BF8-8F13-7FD55F1832B8}">
      <dsp:nvSpPr>
        <dsp:cNvPr id="0" name=""/>
        <dsp:cNvSpPr/>
      </dsp:nvSpPr>
      <dsp:spPr>
        <a:xfrm>
          <a:off x="0" y="44230"/>
          <a:ext cx="6024561" cy="23868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Gestalt – is a psychological theory that helps us to understand how we perceive patterns and relationships; it  also explains how we perceive visual elements as unified wholes, rather than isolated and individual parts. Ie. The whole is greater than the sum of the parts. </a:t>
          </a:r>
          <a:endParaRPr lang="en-US" sz="2000" kern="1200" dirty="0"/>
        </a:p>
      </dsp:txBody>
      <dsp:txXfrm>
        <a:off x="116514" y="160744"/>
        <a:ext cx="5791533" cy="2153772"/>
      </dsp:txXfrm>
    </dsp:sp>
    <dsp:sp modelId="{1391E571-C543-4986-B81F-39BC5310C33D}">
      <dsp:nvSpPr>
        <dsp:cNvPr id="0" name=""/>
        <dsp:cNvSpPr/>
      </dsp:nvSpPr>
      <dsp:spPr>
        <a:xfrm>
          <a:off x="0" y="2488631"/>
          <a:ext cx="6024561" cy="238680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Dialectical Tension – refers to opposing needs or desires in a relationship. This is the term used when a relationship experiences conflicting forces that need to be managed. E.g. The need for Openness Vs Privacy, Stability Vs Change.</a:t>
          </a:r>
          <a:endParaRPr lang="en-US" sz="2000" kern="1200" dirty="0"/>
        </a:p>
      </dsp:txBody>
      <dsp:txXfrm>
        <a:off x="116514" y="2605145"/>
        <a:ext cx="5791533" cy="21537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63786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1008460-8B2F-4AAA-A4E2-10730069204C}" type="datetimeFigureOut">
              <a:rPr lang="en-US" smtClean="0"/>
              <a:t>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18855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t>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818614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008460-8B2F-4AAA-A4E2-10730069204C}" type="datetimeFigureOut">
              <a:rPr lang="en-US" smtClean="0"/>
              <a:t>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870458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008460-8B2F-4AAA-A4E2-10730069204C}" type="datetimeFigureOut">
              <a:rPr lang="en-US" smtClean="0"/>
              <a:t>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0452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1008460-8B2F-4AAA-A4E2-10730069204C}" type="datetimeFigureOut">
              <a:rPr lang="en-US" smtClean="0"/>
              <a:t>1/8/2025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42118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1008460-8B2F-4AAA-A4E2-10730069204C}" type="datetimeFigureOut">
              <a:rPr lang="en-US" smtClean="0"/>
              <a:t>1/8/2025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29112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1008460-8B2F-4AAA-A4E2-10730069204C}" type="datetimeFigureOut">
              <a:rPr lang="en-US" smtClean="0"/>
              <a:t>1/8/2025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873085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t>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85228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pPr/>
              <a:t>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300958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pPr/>
              <a:t>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5234419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pPr/>
              <a:t>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6259B-8396-46CD-AD42-FDEDA89DA278}"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53967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pPr/>
              <a:t>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743835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008460-8B2F-4AAA-A4E2-10730069204C}" type="datetimeFigureOut">
              <a:rPr lang="en-US" smtClean="0"/>
              <a:pPr/>
              <a:t>1/8/2025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3262141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008460-8B2F-4AAA-A4E2-10730069204C}" type="datetimeFigureOut">
              <a:rPr lang="en-US" smtClean="0"/>
              <a:pPr/>
              <a:t>1/8/2025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820557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7113938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73158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1008460-8B2F-4AAA-A4E2-10730069204C}" type="datetimeFigureOut">
              <a:rPr lang="en-US" smtClean="0"/>
              <a:pPr/>
              <a:t>1/8/2025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330945711"/>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A33464-B734-E72F-7B58-ED8AB95A3821}"/>
              </a:ext>
            </a:extLst>
          </p:cNvPr>
          <p:cNvPicPr>
            <a:picLocks noChangeAspect="1"/>
          </p:cNvPicPr>
          <p:nvPr/>
        </p:nvPicPr>
        <p:blipFill>
          <a:blip r:embed="rId2"/>
          <a:srcRect b="6250"/>
          <a:stretch/>
        </p:blipFill>
        <p:spPr>
          <a:xfrm>
            <a:off x="20" y="10"/>
            <a:ext cx="12191979" cy="6857989"/>
          </a:xfrm>
          <a:prstGeom prst="rect">
            <a:avLst/>
          </a:prstGeom>
        </p:spPr>
      </p:pic>
      <p:sp>
        <p:nvSpPr>
          <p:cNvPr id="2" name="Title 1">
            <a:extLst>
              <a:ext uri="{FF2B5EF4-FFF2-40B4-BE49-F238E27FC236}">
                <a16:creationId xmlns:a16="http://schemas.microsoft.com/office/drawing/2014/main" id="{072FB0CC-35E9-10F3-FE66-AB52F08155AF}"/>
              </a:ext>
            </a:extLst>
          </p:cNvPr>
          <p:cNvSpPr>
            <a:spLocks noGrp="1"/>
          </p:cNvSpPr>
          <p:nvPr>
            <p:ph type="ctrTitle"/>
          </p:nvPr>
        </p:nvSpPr>
        <p:spPr>
          <a:xfrm>
            <a:off x="1473389" y="1826096"/>
            <a:ext cx="3149221" cy="2149459"/>
          </a:xfrm>
        </p:spPr>
        <p:txBody>
          <a:bodyPr>
            <a:normAutofit fontScale="90000"/>
          </a:bodyPr>
          <a:lstStyle/>
          <a:p>
            <a:pPr algn="ctr">
              <a:lnSpc>
                <a:spcPct val="90000"/>
              </a:lnSpc>
            </a:pPr>
            <a:r>
              <a:rPr lang="en-GB" sz="3700">
                <a:solidFill>
                  <a:srgbClr val="FFFFFF"/>
                </a:solidFill>
              </a:rPr>
              <a:t>De-mystifying Gestalt and Dialectical Tension</a:t>
            </a:r>
          </a:p>
        </p:txBody>
      </p:sp>
      <p:sp>
        <p:nvSpPr>
          <p:cNvPr id="3" name="Subtitle 2">
            <a:extLst>
              <a:ext uri="{FF2B5EF4-FFF2-40B4-BE49-F238E27FC236}">
                <a16:creationId xmlns:a16="http://schemas.microsoft.com/office/drawing/2014/main" id="{630D3257-EFB9-95F1-CDBB-7D167F9CB6AD}"/>
              </a:ext>
            </a:extLst>
          </p:cNvPr>
          <p:cNvSpPr>
            <a:spLocks noGrp="1"/>
          </p:cNvSpPr>
          <p:nvPr>
            <p:ph type="subTitle" idx="1"/>
          </p:nvPr>
        </p:nvSpPr>
        <p:spPr>
          <a:xfrm>
            <a:off x="1654629" y="4299045"/>
            <a:ext cx="6155246" cy="1255593"/>
          </a:xfrm>
        </p:spPr>
        <p:txBody>
          <a:bodyPr>
            <a:normAutofit/>
          </a:bodyPr>
          <a:lstStyle/>
          <a:p>
            <a:pPr algn="ctr"/>
            <a:r>
              <a:rPr lang="en-GB" dirty="0">
                <a:solidFill>
                  <a:srgbClr val="FFFFFF"/>
                </a:solidFill>
              </a:rPr>
              <a:t>Understanding perception and contradiction in communication and relationships </a:t>
            </a:r>
          </a:p>
        </p:txBody>
      </p:sp>
    </p:spTree>
    <p:extLst>
      <p:ext uri="{BB962C8B-B14F-4D97-AF65-F5344CB8AC3E}">
        <p14:creationId xmlns:p14="http://schemas.microsoft.com/office/powerpoint/2010/main" val="849147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7DA7A-F163-691F-D1B2-49BA4320ED4F}"/>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F53185EE-75CE-7C15-5B5E-401198E5CEB6}"/>
              </a:ext>
            </a:extLst>
          </p:cNvPr>
          <p:cNvSpPr>
            <a:spLocks noGrp="1"/>
          </p:cNvSpPr>
          <p:nvPr>
            <p:ph idx="1"/>
          </p:nvPr>
        </p:nvSpPr>
        <p:spPr/>
        <p:txBody>
          <a:bodyPr/>
          <a:lstStyle/>
          <a:p>
            <a:r>
              <a:rPr lang="en-GB" dirty="0"/>
              <a:t>1. Definitions.</a:t>
            </a:r>
          </a:p>
          <a:p>
            <a:r>
              <a:rPr lang="en-GB" dirty="0"/>
              <a:t>2. </a:t>
            </a:r>
            <a:r>
              <a:rPr lang="en-GB" sz="2000" dirty="0"/>
              <a:t>How are Gestalt and Dialectical Tension linked and why are they important for us to understand</a:t>
            </a:r>
            <a:r>
              <a:rPr lang="en-GB" dirty="0"/>
              <a:t>?</a:t>
            </a:r>
          </a:p>
          <a:p>
            <a:r>
              <a:rPr lang="en-GB" dirty="0"/>
              <a:t>3. Practical Application – how  does this “play out” in real life?</a:t>
            </a:r>
          </a:p>
        </p:txBody>
      </p:sp>
    </p:spTree>
    <p:extLst>
      <p:ext uri="{BB962C8B-B14F-4D97-AF65-F5344CB8AC3E}">
        <p14:creationId xmlns:p14="http://schemas.microsoft.com/office/powerpoint/2010/main" val="1776882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029FF-CC20-88BF-C1D8-FE2F349143E0}"/>
              </a:ext>
            </a:extLst>
          </p:cNvPr>
          <p:cNvSpPr>
            <a:spLocks noGrp="1"/>
          </p:cNvSpPr>
          <p:nvPr>
            <p:ph type="title"/>
          </p:nvPr>
        </p:nvSpPr>
        <p:spPr>
          <a:xfrm>
            <a:off x="952500" y="1581462"/>
            <a:ext cx="2776531" cy="3687580"/>
          </a:xfrm>
        </p:spPr>
        <p:txBody>
          <a:bodyPr>
            <a:normAutofit/>
          </a:bodyPr>
          <a:lstStyle/>
          <a:p>
            <a:pPr algn="ctr"/>
            <a:r>
              <a:rPr lang="en-GB" sz="3600" dirty="0"/>
              <a:t>Definitions</a:t>
            </a:r>
          </a:p>
        </p:txBody>
      </p:sp>
      <p:graphicFrame>
        <p:nvGraphicFramePr>
          <p:cNvPr id="15" name="Content Placeholder 2">
            <a:extLst>
              <a:ext uri="{FF2B5EF4-FFF2-40B4-BE49-F238E27FC236}">
                <a16:creationId xmlns:a16="http://schemas.microsoft.com/office/drawing/2014/main" id="{E713A794-1A10-A6F1-2EC5-C7B1CB422F82}"/>
              </a:ext>
            </a:extLst>
          </p:cNvPr>
          <p:cNvGraphicFramePr>
            <a:graphicFrameLocks noGrp="1"/>
          </p:cNvGraphicFramePr>
          <p:nvPr>
            <p:ph idx="1"/>
            <p:extLst>
              <p:ext uri="{D42A27DB-BD31-4B8C-83A1-F6EECF244321}">
                <p14:modId xmlns:p14="http://schemas.microsoft.com/office/powerpoint/2010/main" val="4133331059"/>
              </p:ext>
            </p:extLst>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0762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8441-895E-A0B6-0147-A86BA03BC648}"/>
              </a:ext>
            </a:extLst>
          </p:cNvPr>
          <p:cNvSpPr>
            <a:spLocks noGrp="1"/>
          </p:cNvSpPr>
          <p:nvPr>
            <p:ph type="title"/>
          </p:nvPr>
        </p:nvSpPr>
        <p:spPr/>
        <p:txBody>
          <a:bodyPr>
            <a:normAutofit fontScale="90000"/>
          </a:bodyPr>
          <a:lstStyle/>
          <a:p>
            <a:r>
              <a:rPr lang="en-GB" sz="3100" dirty="0"/>
              <a:t>How are Gestalt and Dialectical Tension Linked and why are they important for us to understand</a:t>
            </a:r>
            <a:r>
              <a:rPr lang="en-GB" dirty="0"/>
              <a:t>?</a:t>
            </a:r>
          </a:p>
        </p:txBody>
      </p:sp>
      <p:sp>
        <p:nvSpPr>
          <p:cNvPr id="3" name="Content Placeholder 2">
            <a:extLst>
              <a:ext uri="{FF2B5EF4-FFF2-40B4-BE49-F238E27FC236}">
                <a16:creationId xmlns:a16="http://schemas.microsoft.com/office/drawing/2014/main" id="{5C070344-84CE-5164-DDED-DA37A8CF9024}"/>
              </a:ext>
            </a:extLst>
          </p:cNvPr>
          <p:cNvSpPr>
            <a:spLocks noGrp="1"/>
          </p:cNvSpPr>
          <p:nvPr>
            <p:ph idx="1"/>
          </p:nvPr>
        </p:nvSpPr>
        <p:spPr/>
        <p:txBody>
          <a:bodyPr/>
          <a:lstStyle/>
          <a:p>
            <a:r>
              <a:rPr lang="en-GB" dirty="0"/>
              <a:t>Gestalt explains how we see contradictions as a whole, rather than isolated conflicts. Ie our brains try to seek balance with opposing forces.</a:t>
            </a:r>
          </a:p>
          <a:p>
            <a:r>
              <a:rPr lang="en-GB" dirty="0"/>
              <a:t>Managing these tensions is key to building healthy, sustainable relationships. </a:t>
            </a:r>
          </a:p>
          <a:p>
            <a:r>
              <a:rPr lang="en-GB" dirty="0"/>
              <a:t>Understanding dialectical tension helps in conflict resolution.</a:t>
            </a:r>
          </a:p>
          <a:p>
            <a:endParaRPr lang="en-GB" dirty="0"/>
          </a:p>
        </p:txBody>
      </p:sp>
    </p:spTree>
    <p:extLst>
      <p:ext uri="{BB962C8B-B14F-4D97-AF65-F5344CB8AC3E}">
        <p14:creationId xmlns:p14="http://schemas.microsoft.com/office/powerpoint/2010/main" val="3691759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3F71E-1495-0840-A205-7AEF8F350221}"/>
              </a:ext>
            </a:extLst>
          </p:cNvPr>
          <p:cNvSpPr>
            <a:spLocks noGrp="1"/>
          </p:cNvSpPr>
          <p:nvPr>
            <p:ph type="title"/>
          </p:nvPr>
        </p:nvSpPr>
        <p:spPr/>
        <p:txBody>
          <a:bodyPr>
            <a:normAutofit/>
          </a:bodyPr>
          <a:lstStyle/>
          <a:p>
            <a:r>
              <a:rPr lang="en-GB" dirty="0"/>
              <a:t>Practical Application – how does this “play out” in real life?</a:t>
            </a:r>
          </a:p>
        </p:txBody>
      </p:sp>
      <p:sp>
        <p:nvSpPr>
          <p:cNvPr id="3" name="Content Placeholder 2">
            <a:extLst>
              <a:ext uri="{FF2B5EF4-FFF2-40B4-BE49-F238E27FC236}">
                <a16:creationId xmlns:a16="http://schemas.microsoft.com/office/drawing/2014/main" id="{26D0B9D4-7D74-C5E7-C9E9-20B776573AAE}"/>
              </a:ext>
            </a:extLst>
          </p:cNvPr>
          <p:cNvSpPr>
            <a:spLocks noGrp="1"/>
          </p:cNvSpPr>
          <p:nvPr>
            <p:ph idx="1"/>
          </p:nvPr>
        </p:nvSpPr>
        <p:spPr/>
        <p:txBody>
          <a:bodyPr>
            <a:normAutofit lnSpcReduction="10000"/>
          </a:bodyPr>
          <a:lstStyle/>
          <a:p>
            <a:r>
              <a:rPr lang="en-GB" b="1" u="sng" dirty="0"/>
              <a:t>Gestalt principles </a:t>
            </a:r>
            <a:r>
              <a:rPr lang="en-GB" dirty="0"/>
              <a:t>assist in better communication design, marketing and relationship management.</a:t>
            </a:r>
          </a:p>
          <a:p>
            <a:r>
              <a:rPr lang="en-GB" dirty="0"/>
              <a:t>For example, the APPLE logo is an incomplete image but when we see it we complete the image and we immediately think of cutting edge technological advancements and  quality customer service.</a:t>
            </a:r>
          </a:p>
          <a:p>
            <a:r>
              <a:rPr lang="en-GB" b="1" u="sng" dirty="0"/>
              <a:t>Dialectical Tensions </a:t>
            </a:r>
            <a:r>
              <a:rPr lang="en-GB" dirty="0"/>
              <a:t>helps us to understand that conflict is a natural part of relationships and communication. </a:t>
            </a:r>
          </a:p>
          <a:p>
            <a:r>
              <a:rPr lang="en-GB" dirty="0"/>
              <a:t>For example, the Friends TV show features 2 prominent characters who date; Rachel is ambitious, spontaneous and driven whilst Ross want to settle down and is looking for stability.</a:t>
            </a:r>
          </a:p>
          <a:p>
            <a:r>
              <a:rPr lang="en-GB" dirty="0"/>
              <a:t>AWARENESS OF BOTH LEADS TO BETTER DECISION MAKING, INTERACTIONS, COMMUNICATIONS AND TEAMWORK!</a:t>
            </a:r>
          </a:p>
        </p:txBody>
      </p:sp>
    </p:spTree>
    <p:extLst>
      <p:ext uri="{BB962C8B-B14F-4D97-AF65-F5344CB8AC3E}">
        <p14:creationId xmlns:p14="http://schemas.microsoft.com/office/powerpoint/2010/main" val="23535676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40</TotalTime>
  <Words>337</Words>
  <Application>Microsoft Office PowerPoint</Application>
  <PresentationFormat>Widescreen</PresentationFormat>
  <Paragraphs>19</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Century Gothic</vt:lpstr>
      <vt:lpstr>Wingdings 3</vt:lpstr>
      <vt:lpstr>Ion</vt:lpstr>
      <vt:lpstr>De-mystifying Gestalt and Dialectical Tension</vt:lpstr>
      <vt:lpstr>Overview</vt:lpstr>
      <vt:lpstr>Definitions</vt:lpstr>
      <vt:lpstr>How are Gestalt and Dialectical Tension Linked and why are they important for us to understand?</vt:lpstr>
      <vt:lpstr>Practical Application – how does this “play out” in real life?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Squire</dc:creator>
  <cp:lastModifiedBy>Melanie Squire</cp:lastModifiedBy>
  <cp:revision>2</cp:revision>
  <dcterms:created xsi:type="dcterms:W3CDTF">2025-01-08T15:37:06Z</dcterms:created>
  <dcterms:modified xsi:type="dcterms:W3CDTF">2025-01-08T16:17:27Z</dcterms:modified>
</cp:coreProperties>
</file>