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6" r:id="rId2"/>
    <p:sldId id="275" r:id="rId3"/>
    <p:sldId id="267" r:id="rId4"/>
    <p:sldId id="268" r:id="rId5"/>
    <p:sldId id="269" r:id="rId6"/>
    <p:sldId id="270" r:id="rId7"/>
    <p:sldId id="271" r:id="rId8"/>
    <p:sldId id="272" r:id="rId9"/>
    <p:sldId id="273" r:id="rId10"/>
    <p:sldId id="27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9DB780-6BFA-41C3-94EB-CA056D4F1BCA}" v="1" dt="2025-02-23T19:56:48.3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3851" autoAdjust="0"/>
  </p:normalViewPr>
  <p:slideViewPr>
    <p:cSldViewPr snapToGrid="0">
      <p:cViewPr varScale="1">
        <p:scale>
          <a:sx n="61" d="100"/>
          <a:sy n="61" d="100"/>
        </p:scale>
        <p:origin x="1291"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aria Ioana Stanciu" userId="d1dc5b5f9ec08d37" providerId="LiveId" clId="{CB9DB780-6BFA-41C3-94EB-CA056D4F1BCA}"/>
    <pc:docChg chg="undo redo custSel mod addSld modSld">
      <pc:chgData name="Alexandra Maria Ioana Stanciu" userId="d1dc5b5f9ec08d37" providerId="LiveId" clId="{CB9DB780-6BFA-41C3-94EB-CA056D4F1BCA}" dt="2025-02-23T20:02:16.095" v="172" actId="20577"/>
      <pc:docMkLst>
        <pc:docMk/>
      </pc:docMkLst>
      <pc:sldChg chg="modSp mod">
        <pc:chgData name="Alexandra Maria Ioana Stanciu" userId="d1dc5b5f9ec08d37" providerId="LiveId" clId="{CB9DB780-6BFA-41C3-94EB-CA056D4F1BCA}" dt="2025-02-23T19:57:20.080" v="61" actId="20577"/>
        <pc:sldMkLst>
          <pc:docMk/>
          <pc:sldMk cId="2458052650" sldId="266"/>
        </pc:sldMkLst>
        <pc:spChg chg="mod">
          <ac:chgData name="Alexandra Maria Ioana Stanciu" userId="d1dc5b5f9ec08d37" providerId="LiveId" clId="{CB9DB780-6BFA-41C3-94EB-CA056D4F1BCA}" dt="2025-02-23T19:57:20.080" v="61" actId="20577"/>
          <ac:spMkLst>
            <pc:docMk/>
            <pc:sldMk cId="2458052650" sldId="266"/>
            <ac:spMk id="3" creationId="{38C0C545-6519-457C-BC4A-511396B8599F}"/>
          </ac:spMkLst>
        </pc:spChg>
        <pc:picChg chg="mod">
          <ac:chgData name="Alexandra Maria Ioana Stanciu" userId="d1dc5b5f9ec08d37" providerId="LiveId" clId="{CB9DB780-6BFA-41C3-94EB-CA056D4F1BCA}" dt="2025-02-23T19:56:48.324" v="1" actId="1076"/>
          <ac:picMkLst>
            <pc:docMk/>
            <pc:sldMk cId="2458052650" sldId="266"/>
            <ac:picMk id="2050" creationId="{0DBE05A3-B777-7978-2EBD-3FEFFA809598}"/>
          </ac:picMkLst>
        </pc:picChg>
      </pc:sldChg>
      <pc:sldChg chg="modSp new mod">
        <pc:chgData name="Alexandra Maria Ioana Stanciu" userId="d1dc5b5f9ec08d37" providerId="LiveId" clId="{CB9DB780-6BFA-41C3-94EB-CA056D4F1BCA}" dt="2025-02-23T20:02:16.095" v="172" actId="20577"/>
        <pc:sldMkLst>
          <pc:docMk/>
          <pc:sldMk cId="3978123289" sldId="275"/>
        </pc:sldMkLst>
        <pc:spChg chg="mod">
          <ac:chgData name="Alexandra Maria Ioana Stanciu" userId="d1dc5b5f9ec08d37" providerId="LiveId" clId="{CB9DB780-6BFA-41C3-94EB-CA056D4F1BCA}" dt="2025-02-23T19:58:28.926" v="118" actId="20577"/>
          <ac:spMkLst>
            <pc:docMk/>
            <pc:sldMk cId="3978123289" sldId="275"/>
            <ac:spMk id="2" creationId="{E0D87200-BF77-60C9-683A-6979A31C8B6B}"/>
          </ac:spMkLst>
        </pc:spChg>
        <pc:spChg chg="mod">
          <ac:chgData name="Alexandra Maria Ioana Stanciu" userId="d1dc5b5f9ec08d37" providerId="LiveId" clId="{CB9DB780-6BFA-41C3-94EB-CA056D4F1BCA}" dt="2025-02-23T20:02:16.095" v="172" actId="20577"/>
          <ac:spMkLst>
            <pc:docMk/>
            <pc:sldMk cId="3978123289" sldId="275"/>
            <ac:spMk id="3" creationId="{A68007D4-70B2-35EF-789E-D092CDFD86A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082DB8-CDE8-4DA3-8DBF-6833FFC38D94}"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8A38206D-F8E9-4EBC-A068-CAD45BFE801C}">
      <dgm:prSet/>
      <dgm:spPr/>
      <dgm:t>
        <a:bodyPr/>
        <a:lstStyle/>
        <a:p>
          <a:r>
            <a:rPr lang="en-GB">
              <a:latin typeface="Times New Roman" panose="02020603050405020304" pitchFamily="18" charset="0"/>
              <a:cs typeface="Times New Roman" panose="02020603050405020304" pitchFamily="18" charset="0"/>
            </a:rPr>
            <a:t>Data has been collected from secondary data sources like academic articles, journals, case study reports, industry reports, company websites, etc.</a:t>
          </a:r>
          <a:endParaRPr lang="en-US">
            <a:latin typeface="Times New Roman" panose="02020603050405020304" pitchFamily="18" charset="0"/>
            <a:cs typeface="Times New Roman" panose="02020603050405020304" pitchFamily="18" charset="0"/>
          </a:endParaRPr>
        </a:p>
      </dgm:t>
    </dgm:pt>
    <dgm:pt modelId="{F88E0429-9A07-4459-86D6-5BA68E6E0DE3}" type="parTrans" cxnId="{7B5F0DB7-C1D1-425D-A053-6329FD4DB048}">
      <dgm:prSet/>
      <dgm:spPr/>
      <dgm:t>
        <a:bodyPr/>
        <a:lstStyle/>
        <a:p>
          <a:endParaRPr lang="en-US"/>
        </a:p>
      </dgm:t>
    </dgm:pt>
    <dgm:pt modelId="{BFB02BC9-14A4-4C1A-9A41-87D4F8C712A2}" type="sibTrans" cxnId="{7B5F0DB7-C1D1-425D-A053-6329FD4DB048}">
      <dgm:prSet phldrT="01"/>
      <dgm:spPr/>
      <dgm:t>
        <a:bodyPr/>
        <a:lstStyle/>
        <a:p>
          <a:r>
            <a:rPr lang="en-US"/>
            <a:t>01</a:t>
          </a:r>
        </a:p>
      </dgm:t>
    </dgm:pt>
    <dgm:pt modelId="{005F9CAF-F27D-4119-8E57-C9591FF23E9F}">
      <dgm:prSet/>
      <dgm:spPr/>
      <dgm:t>
        <a:bodyPr/>
        <a:lstStyle/>
        <a:p>
          <a:r>
            <a:rPr lang="en-GB">
              <a:latin typeface="Times New Roman" panose="02020603050405020304" pitchFamily="18" charset="0"/>
              <a:cs typeface="Times New Roman" panose="02020603050405020304" pitchFamily="18" charset="0"/>
            </a:rPr>
            <a:t>Qualitative Content Analysis has been done by examining the impact of AI on enhancing the wider presence of Hilton Hotels along with maximising guest experiences.</a:t>
          </a:r>
          <a:endParaRPr lang="en-US">
            <a:latin typeface="Times New Roman" panose="02020603050405020304" pitchFamily="18" charset="0"/>
            <a:cs typeface="Times New Roman" panose="02020603050405020304" pitchFamily="18" charset="0"/>
          </a:endParaRPr>
        </a:p>
      </dgm:t>
    </dgm:pt>
    <dgm:pt modelId="{D23901E3-CE3E-4770-84CA-ABFD8CEC4343}" type="parTrans" cxnId="{DB6E338B-8B1C-4D55-8949-59B27BD92B51}">
      <dgm:prSet/>
      <dgm:spPr/>
      <dgm:t>
        <a:bodyPr/>
        <a:lstStyle/>
        <a:p>
          <a:endParaRPr lang="en-US"/>
        </a:p>
      </dgm:t>
    </dgm:pt>
    <dgm:pt modelId="{98D0747A-1022-40A5-A9D9-77FD1647D068}" type="sibTrans" cxnId="{DB6E338B-8B1C-4D55-8949-59B27BD92B51}">
      <dgm:prSet phldrT="02"/>
      <dgm:spPr/>
      <dgm:t>
        <a:bodyPr/>
        <a:lstStyle/>
        <a:p>
          <a:r>
            <a:rPr lang="en-US"/>
            <a:t>02</a:t>
          </a:r>
        </a:p>
      </dgm:t>
    </dgm:pt>
    <dgm:pt modelId="{DF169383-8C5D-4746-8801-B7265EB4EA76}">
      <dgm:prSet/>
      <dgm:spPr/>
      <dgm:t>
        <a:bodyPr/>
        <a:lstStyle/>
        <a:p>
          <a:r>
            <a:rPr lang="en-GB">
              <a:latin typeface="Times New Roman" panose="02020603050405020304" pitchFamily="18" charset="0"/>
              <a:cs typeface="Times New Roman" panose="02020603050405020304" pitchFamily="18" charset="0"/>
            </a:rPr>
            <a:t>PESTEL framework would be implemented as the external factors would underscore how those impact AI adoption within the hospitality sector.</a:t>
          </a:r>
          <a:endParaRPr lang="en-US">
            <a:latin typeface="Times New Roman" panose="02020603050405020304" pitchFamily="18" charset="0"/>
            <a:cs typeface="Times New Roman" panose="02020603050405020304" pitchFamily="18" charset="0"/>
          </a:endParaRPr>
        </a:p>
      </dgm:t>
    </dgm:pt>
    <dgm:pt modelId="{E4FECD51-5D2D-4AEE-8ABF-40A63087A374}" type="parTrans" cxnId="{D3952316-85FB-42CD-92B9-A5BCA4FEA144}">
      <dgm:prSet/>
      <dgm:spPr/>
      <dgm:t>
        <a:bodyPr/>
        <a:lstStyle/>
        <a:p>
          <a:endParaRPr lang="en-US"/>
        </a:p>
      </dgm:t>
    </dgm:pt>
    <dgm:pt modelId="{5C10F9D1-8757-431B-8D28-9A54437C308A}" type="sibTrans" cxnId="{D3952316-85FB-42CD-92B9-A5BCA4FEA144}">
      <dgm:prSet phldrT="03"/>
      <dgm:spPr/>
      <dgm:t>
        <a:bodyPr/>
        <a:lstStyle/>
        <a:p>
          <a:r>
            <a:rPr lang="en-US"/>
            <a:t>03</a:t>
          </a:r>
        </a:p>
      </dgm:t>
    </dgm:pt>
    <dgm:pt modelId="{31CB3590-FC5E-4CDC-8DCE-FC9D38DF5B76}">
      <dgm:prSet/>
      <dgm:spPr/>
      <dgm:t>
        <a:bodyPr/>
        <a:lstStyle/>
        <a:p>
          <a:r>
            <a:rPr lang="en-GB" dirty="0">
              <a:latin typeface="Times New Roman" panose="02020603050405020304" pitchFamily="18" charset="0"/>
              <a:cs typeface="Times New Roman" panose="02020603050405020304" pitchFamily="18" charset="0"/>
            </a:rPr>
            <a:t>It has also contrasted Hilton's use of AI strategies with other similar hotel brands to get wider industry insights.</a:t>
          </a:r>
          <a:endParaRPr lang="en-US" dirty="0">
            <a:latin typeface="Times New Roman" panose="02020603050405020304" pitchFamily="18" charset="0"/>
            <a:cs typeface="Times New Roman" panose="02020603050405020304" pitchFamily="18" charset="0"/>
          </a:endParaRPr>
        </a:p>
      </dgm:t>
    </dgm:pt>
    <dgm:pt modelId="{CD3B8EC6-0436-411A-BF7B-372F1CD0B039}" type="parTrans" cxnId="{6D45CE9F-420D-42CD-8F12-A6FD264E785F}">
      <dgm:prSet/>
      <dgm:spPr/>
      <dgm:t>
        <a:bodyPr/>
        <a:lstStyle/>
        <a:p>
          <a:endParaRPr lang="en-US"/>
        </a:p>
      </dgm:t>
    </dgm:pt>
    <dgm:pt modelId="{44955719-5E2F-4792-8578-7015CFC01B07}" type="sibTrans" cxnId="{6D45CE9F-420D-42CD-8F12-A6FD264E785F}">
      <dgm:prSet phldrT="04"/>
      <dgm:spPr/>
      <dgm:t>
        <a:bodyPr/>
        <a:lstStyle/>
        <a:p>
          <a:r>
            <a:rPr lang="en-US"/>
            <a:t>04</a:t>
          </a:r>
        </a:p>
      </dgm:t>
    </dgm:pt>
    <dgm:pt modelId="{1DDD7F85-9243-46CF-9353-22605FD599DF}" type="pres">
      <dgm:prSet presAssocID="{15082DB8-CDE8-4DA3-8DBF-6833FFC38D94}" presName="Name0" presStyleCnt="0">
        <dgm:presLayoutVars>
          <dgm:animLvl val="lvl"/>
          <dgm:resizeHandles val="exact"/>
        </dgm:presLayoutVars>
      </dgm:prSet>
      <dgm:spPr/>
    </dgm:pt>
    <dgm:pt modelId="{7FE5033C-11D8-4164-AFFC-E8DA1D8B0BD6}" type="pres">
      <dgm:prSet presAssocID="{8A38206D-F8E9-4EBC-A068-CAD45BFE801C}" presName="compositeNode" presStyleCnt="0">
        <dgm:presLayoutVars>
          <dgm:bulletEnabled val="1"/>
        </dgm:presLayoutVars>
      </dgm:prSet>
      <dgm:spPr/>
    </dgm:pt>
    <dgm:pt modelId="{DF808F04-F831-4F97-B3BF-48CB11EF4133}" type="pres">
      <dgm:prSet presAssocID="{8A38206D-F8E9-4EBC-A068-CAD45BFE801C}" presName="bgRect" presStyleLbl="alignNode1" presStyleIdx="0" presStyleCnt="4"/>
      <dgm:spPr/>
    </dgm:pt>
    <dgm:pt modelId="{25B389AD-6C78-48CF-87C5-6BFD43AEEFBB}" type="pres">
      <dgm:prSet presAssocID="{BFB02BC9-14A4-4C1A-9A41-87D4F8C712A2}" presName="sibTransNodeRect" presStyleLbl="alignNode1" presStyleIdx="0" presStyleCnt="4">
        <dgm:presLayoutVars>
          <dgm:chMax val="0"/>
          <dgm:bulletEnabled val="1"/>
        </dgm:presLayoutVars>
      </dgm:prSet>
      <dgm:spPr/>
    </dgm:pt>
    <dgm:pt modelId="{6F5E5703-49F9-4B79-B28F-1BDF867F8766}" type="pres">
      <dgm:prSet presAssocID="{8A38206D-F8E9-4EBC-A068-CAD45BFE801C}" presName="nodeRect" presStyleLbl="alignNode1" presStyleIdx="0" presStyleCnt="4">
        <dgm:presLayoutVars>
          <dgm:bulletEnabled val="1"/>
        </dgm:presLayoutVars>
      </dgm:prSet>
      <dgm:spPr/>
    </dgm:pt>
    <dgm:pt modelId="{43291007-52FC-41A5-99B1-AA1B1A56C676}" type="pres">
      <dgm:prSet presAssocID="{BFB02BC9-14A4-4C1A-9A41-87D4F8C712A2}" presName="sibTrans" presStyleCnt="0"/>
      <dgm:spPr/>
    </dgm:pt>
    <dgm:pt modelId="{27222793-DAB3-4160-BB0D-76EB40F2B7A4}" type="pres">
      <dgm:prSet presAssocID="{005F9CAF-F27D-4119-8E57-C9591FF23E9F}" presName="compositeNode" presStyleCnt="0">
        <dgm:presLayoutVars>
          <dgm:bulletEnabled val="1"/>
        </dgm:presLayoutVars>
      </dgm:prSet>
      <dgm:spPr/>
    </dgm:pt>
    <dgm:pt modelId="{B72DD007-7821-4EDA-AB93-04B63A1B1C17}" type="pres">
      <dgm:prSet presAssocID="{005F9CAF-F27D-4119-8E57-C9591FF23E9F}" presName="bgRect" presStyleLbl="alignNode1" presStyleIdx="1" presStyleCnt="4"/>
      <dgm:spPr/>
    </dgm:pt>
    <dgm:pt modelId="{35D58086-48E7-455D-A70D-28448018EAEE}" type="pres">
      <dgm:prSet presAssocID="{98D0747A-1022-40A5-A9D9-77FD1647D068}" presName="sibTransNodeRect" presStyleLbl="alignNode1" presStyleIdx="1" presStyleCnt="4">
        <dgm:presLayoutVars>
          <dgm:chMax val="0"/>
          <dgm:bulletEnabled val="1"/>
        </dgm:presLayoutVars>
      </dgm:prSet>
      <dgm:spPr/>
    </dgm:pt>
    <dgm:pt modelId="{E5A5BF55-5C46-4C29-AAEC-EBD719D4D8D9}" type="pres">
      <dgm:prSet presAssocID="{005F9CAF-F27D-4119-8E57-C9591FF23E9F}" presName="nodeRect" presStyleLbl="alignNode1" presStyleIdx="1" presStyleCnt="4">
        <dgm:presLayoutVars>
          <dgm:bulletEnabled val="1"/>
        </dgm:presLayoutVars>
      </dgm:prSet>
      <dgm:spPr/>
    </dgm:pt>
    <dgm:pt modelId="{C08FE3E8-AE1D-44BE-8742-F342FD0AAAEE}" type="pres">
      <dgm:prSet presAssocID="{98D0747A-1022-40A5-A9D9-77FD1647D068}" presName="sibTrans" presStyleCnt="0"/>
      <dgm:spPr/>
    </dgm:pt>
    <dgm:pt modelId="{D8E25375-8C22-40D8-AC70-557C03A12990}" type="pres">
      <dgm:prSet presAssocID="{DF169383-8C5D-4746-8801-B7265EB4EA76}" presName="compositeNode" presStyleCnt="0">
        <dgm:presLayoutVars>
          <dgm:bulletEnabled val="1"/>
        </dgm:presLayoutVars>
      </dgm:prSet>
      <dgm:spPr/>
    </dgm:pt>
    <dgm:pt modelId="{8ACF0E35-7B47-4830-B387-E8C67F3D89C3}" type="pres">
      <dgm:prSet presAssocID="{DF169383-8C5D-4746-8801-B7265EB4EA76}" presName="bgRect" presStyleLbl="alignNode1" presStyleIdx="2" presStyleCnt="4"/>
      <dgm:spPr/>
    </dgm:pt>
    <dgm:pt modelId="{AE85BE45-838A-4F1B-9081-7A5BCA5A4BE8}" type="pres">
      <dgm:prSet presAssocID="{5C10F9D1-8757-431B-8D28-9A54437C308A}" presName="sibTransNodeRect" presStyleLbl="alignNode1" presStyleIdx="2" presStyleCnt="4">
        <dgm:presLayoutVars>
          <dgm:chMax val="0"/>
          <dgm:bulletEnabled val="1"/>
        </dgm:presLayoutVars>
      </dgm:prSet>
      <dgm:spPr/>
    </dgm:pt>
    <dgm:pt modelId="{DC729375-0940-4A5A-89D9-0CED7795095D}" type="pres">
      <dgm:prSet presAssocID="{DF169383-8C5D-4746-8801-B7265EB4EA76}" presName="nodeRect" presStyleLbl="alignNode1" presStyleIdx="2" presStyleCnt="4">
        <dgm:presLayoutVars>
          <dgm:bulletEnabled val="1"/>
        </dgm:presLayoutVars>
      </dgm:prSet>
      <dgm:spPr/>
    </dgm:pt>
    <dgm:pt modelId="{824D970D-3F6C-44C6-AD1D-3826F8305DD9}" type="pres">
      <dgm:prSet presAssocID="{5C10F9D1-8757-431B-8D28-9A54437C308A}" presName="sibTrans" presStyleCnt="0"/>
      <dgm:spPr/>
    </dgm:pt>
    <dgm:pt modelId="{D1FED718-2FEC-431D-9FC6-199F50A193A3}" type="pres">
      <dgm:prSet presAssocID="{31CB3590-FC5E-4CDC-8DCE-FC9D38DF5B76}" presName="compositeNode" presStyleCnt="0">
        <dgm:presLayoutVars>
          <dgm:bulletEnabled val="1"/>
        </dgm:presLayoutVars>
      </dgm:prSet>
      <dgm:spPr/>
    </dgm:pt>
    <dgm:pt modelId="{99C84474-E61F-4C03-881C-A979C393C369}" type="pres">
      <dgm:prSet presAssocID="{31CB3590-FC5E-4CDC-8DCE-FC9D38DF5B76}" presName="bgRect" presStyleLbl="alignNode1" presStyleIdx="3" presStyleCnt="4"/>
      <dgm:spPr/>
    </dgm:pt>
    <dgm:pt modelId="{BE40D99F-8287-4773-8AAB-15AF489E9F33}" type="pres">
      <dgm:prSet presAssocID="{44955719-5E2F-4792-8578-7015CFC01B07}" presName="sibTransNodeRect" presStyleLbl="alignNode1" presStyleIdx="3" presStyleCnt="4">
        <dgm:presLayoutVars>
          <dgm:chMax val="0"/>
          <dgm:bulletEnabled val="1"/>
        </dgm:presLayoutVars>
      </dgm:prSet>
      <dgm:spPr/>
    </dgm:pt>
    <dgm:pt modelId="{00CEB9B7-11E5-4BFC-85E1-CEF3BCC4055C}" type="pres">
      <dgm:prSet presAssocID="{31CB3590-FC5E-4CDC-8DCE-FC9D38DF5B76}" presName="nodeRect" presStyleLbl="alignNode1" presStyleIdx="3" presStyleCnt="4">
        <dgm:presLayoutVars>
          <dgm:bulletEnabled val="1"/>
        </dgm:presLayoutVars>
      </dgm:prSet>
      <dgm:spPr/>
    </dgm:pt>
  </dgm:ptLst>
  <dgm:cxnLst>
    <dgm:cxn modelId="{BD473D06-EBAB-42D2-8921-1F94865700C8}" type="presOf" srcId="{005F9CAF-F27D-4119-8E57-C9591FF23E9F}" destId="{B72DD007-7821-4EDA-AB93-04B63A1B1C17}" srcOrd="0" destOrd="0" presId="urn:microsoft.com/office/officeart/2016/7/layout/LinearBlockProcessNumbered"/>
    <dgm:cxn modelId="{D3952316-85FB-42CD-92B9-A5BCA4FEA144}" srcId="{15082DB8-CDE8-4DA3-8DBF-6833FFC38D94}" destId="{DF169383-8C5D-4746-8801-B7265EB4EA76}" srcOrd="2" destOrd="0" parTransId="{E4FECD51-5D2D-4AEE-8ABF-40A63087A374}" sibTransId="{5C10F9D1-8757-431B-8D28-9A54437C308A}"/>
    <dgm:cxn modelId="{FC2B0B2F-E2F1-453B-9F25-81806E109543}" type="presOf" srcId="{BFB02BC9-14A4-4C1A-9A41-87D4F8C712A2}" destId="{25B389AD-6C78-48CF-87C5-6BFD43AEEFBB}" srcOrd="0" destOrd="0" presId="urn:microsoft.com/office/officeart/2016/7/layout/LinearBlockProcessNumbered"/>
    <dgm:cxn modelId="{1F58B138-3C7D-49F8-AD86-7CA6A9B08094}" type="presOf" srcId="{DF169383-8C5D-4746-8801-B7265EB4EA76}" destId="{DC729375-0940-4A5A-89D9-0CED7795095D}" srcOrd="1" destOrd="0" presId="urn:microsoft.com/office/officeart/2016/7/layout/LinearBlockProcessNumbered"/>
    <dgm:cxn modelId="{FD78E743-0CDF-4997-9774-8BE5C6305D2D}" type="presOf" srcId="{44955719-5E2F-4792-8578-7015CFC01B07}" destId="{BE40D99F-8287-4773-8AAB-15AF489E9F33}" srcOrd="0" destOrd="0" presId="urn:microsoft.com/office/officeart/2016/7/layout/LinearBlockProcessNumbered"/>
    <dgm:cxn modelId="{6844E369-4BA0-4A65-A753-C7A7F8B1CD94}" type="presOf" srcId="{5C10F9D1-8757-431B-8D28-9A54437C308A}" destId="{AE85BE45-838A-4F1B-9081-7A5BCA5A4BE8}" srcOrd="0" destOrd="0" presId="urn:microsoft.com/office/officeart/2016/7/layout/LinearBlockProcessNumbered"/>
    <dgm:cxn modelId="{0C914E55-C3C4-4430-A4A6-7590AFEA2126}" type="presOf" srcId="{31CB3590-FC5E-4CDC-8DCE-FC9D38DF5B76}" destId="{99C84474-E61F-4C03-881C-A979C393C369}" srcOrd="0" destOrd="0" presId="urn:microsoft.com/office/officeart/2016/7/layout/LinearBlockProcessNumbered"/>
    <dgm:cxn modelId="{5249F255-092A-4259-BA08-BD9947C16043}" type="presOf" srcId="{98D0747A-1022-40A5-A9D9-77FD1647D068}" destId="{35D58086-48E7-455D-A70D-28448018EAEE}" srcOrd="0" destOrd="0" presId="urn:microsoft.com/office/officeart/2016/7/layout/LinearBlockProcessNumbered"/>
    <dgm:cxn modelId="{C52F7081-3D75-4C9E-B991-6FD11D7E0E59}" type="presOf" srcId="{005F9CAF-F27D-4119-8E57-C9591FF23E9F}" destId="{E5A5BF55-5C46-4C29-AAEC-EBD719D4D8D9}" srcOrd="1" destOrd="0" presId="urn:microsoft.com/office/officeart/2016/7/layout/LinearBlockProcessNumbered"/>
    <dgm:cxn modelId="{DB6E338B-8B1C-4D55-8949-59B27BD92B51}" srcId="{15082DB8-CDE8-4DA3-8DBF-6833FFC38D94}" destId="{005F9CAF-F27D-4119-8E57-C9591FF23E9F}" srcOrd="1" destOrd="0" parTransId="{D23901E3-CE3E-4770-84CA-ABFD8CEC4343}" sibTransId="{98D0747A-1022-40A5-A9D9-77FD1647D068}"/>
    <dgm:cxn modelId="{6D45CE9F-420D-42CD-8F12-A6FD264E785F}" srcId="{15082DB8-CDE8-4DA3-8DBF-6833FFC38D94}" destId="{31CB3590-FC5E-4CDC-8DCE-FC9D38DF5B76}" srcOrd="3" destOrd="0" parTransId="{CD3B8EC6-0436-411A-BF7B-372F1CD0B039}" sibTransId="{44955719-5E2F-4792-8578-7015CFC01B07}"/>
    <dgm:cxn modelId="{0A1646A6-4D4E-48A0-8BCD-62778D862BEA}" type="presOf" srcId="{DF169383-8C5D-4746-8801-B7265EB4EA76}" destId="{8ACF0E35-7B47-4830-B387-E8C67F3D89C3}" srcOrd="0" destOrd="0" presId="urn:microsoft.com/office/officeart/2016/7/layout/LinearBlockProcessNumbered"/>
    <dgm:cxn modelId="{905DE8AC-E21C-4FAD-B58B-8759DF7396D7}" type="presOf" srcId="{8A38206D-F8E9-4EBC-A068-CAD45BFE801C}" destId="{DF808F04-F831-4F97-B3BF-48CB11EF4133}" srcOrd="0" destOrd="0" presId="urn:microsoft.com/office/officeart/2016/7/layout/LinearBlockProcessNumbered"/>
    <dgm:cxn modelId="{7B5F0DB7-C1D1-425D-A053-6329FD4DB048}" srcId="{15082DB8-CDE8-4DA3-8DBF-6833FFC38D94}" destId="{8A38206D-F8E9-4EBC-A068-CAD45BFE801C}" srcOrd="0" destOrd="0" parTransId="{F88E0429-9A07-4459-86D6-5BA68E6E0DE3}" sibTransId="{BFB02BC9-14A4-4C1A-9A41-87D4F8C712A2}"/>
    <dgm:cxn modelId="{DB8B1ABF-6287-4832-94D6-EB82362D9F8D}" type="presOf" srcId="{8A38206D-F8E9-4EBC-A068-CAD45BFE801C}" destId="{6F5E5703-49F9-4B79-B28F-1BDF867F8766}" srcOrd="1" destOrd="0" presId="urn:microsoft.com/office/officeart/2016/7/layout/LinearBlockProcessNumbered"/>
    <dgm:cxn modelId="{769B66CB-7CDC-425C-8798-0FEB9877DD09}" type="presOf" srcId="{31CB3590-FC5E-4CDC-8DCE-FC9D38DF5B76}" destId="{00CEB9B7-11E5-4BFC-85E1-CEF3BCC4055C}" srcOrd="1" destOrd="0" presId="urn:microsoft.com/office/officeart/2016/7/layout/LinearBlockProcessNumbered"/>
    <dgm:cxn modelId="{7D6BBAD6-4F2D-4768-A5F7-C6DC97906C64}" type="presOf" srcId="{15082DB8-CDE8-4DA3-8DBF-6833FFC38D94}" destId="{1DDD7F85-9243-46CF-9353-22605FD599DF}" srcOrd="0" destOrd="0" presId="urn:microsoft.com/office/officeart/2016/7/layout/LinearBlockProcessNumbered"/>
    <dgm:cxn modelId="{2E208F53-9AAC-4155-B790-07C516770954}" type="presParOf" srcId="{1DDD7F85-9243-46CF-9353-22605FD599DF}" destId="{7FE5033C-11D8-4164-AFFC-E8DA1D8B0BD6}" srcOrd="0" destOrd="0" presId="urn:microsoft.com/office/officeart/2016/7/layout/LinearBlockProcessNumbered"/>
    <dgm:cxn modelId="{D0EB2657-36F7-430C-800F-6307A542FE77}" type="presParOf" srcId="{7FE5033C-11D8-4164-AFFC-E8DA1D8B0BD6}" destId="{DF808F04-F831-4F97-B3BF-48CB11EF4133}" srcOrd="0" destOrd="0" presId="urn:microsoft.com/office/officeart/2016/7/layout/LinearBlockProcessNumbered"/>
    <dgm:cxn modelId="{FCAB9BA9-01FE-482F-9A93-071928336E0A}" type="presParOf" srcId="{7FE5033C-11D8-4164-AFFC-E8DA1D8B0BD6}" destId="{25B389AD-6C78-48CF-87C5-6BFD43AEEFBB}" srcOrd="1" destOrd="0" presId="urn:microsoft.com/office/officeart/2016/7/layout/LinearBlockProcessNumbered"/>
    <dgm:cxn modelId="{9769B1D3-5A60-4656-ADF5-92555F838E9E}" type="presParOf" srcId="{7FE5033C-11D8-4164-AFFC-E8DA1D8B0BD6}" destId="{6F5E5703-49F9-4B79-B28F-1BDF867F8766}" srcOrd="2" destOrd="0" presId="urn:microsoft.com/office/officeart/2016/7/layout/LinearBlockProcessNumbered"/>
    <dgm:cxn modelId="{C0A8F0C1-93B3-4DF8-9B42-54BBE46AACEC}" type="presParOf" srcId="{1DDD7F85-9243-46CF-9353-22605FD599DF}" destId="{43291007-52FC-41A5-99B1-AA1B1A56C676}" srcOrd="1" destOrd="0" presId="urn:microsoft.com/office/officeart/2016/7/layout/LinearBlockProcessNumbered"/>
    <dgm:cxn modelId="{B1FBC6E0-DB32-4196-A43D-C5A61072F5C0}" type="presParOf" srcId="{1DDD7F85-9243-46CF-9353-22605FD599DF}" destId="{27222793-DAB3-4160-BB0D-76EB40F2B7A4}" srcOrd="2" destOrd="0" presId="urn:microsoft.com/office/officeart/2016/7/layout/LinearBlockProcessNumbered"/>
    <dgm:cxn modelId="{36DE95AA-524F-420C-93DE-21B7D0BC0C1C}" type="presParOf" srcId="{27222793-DAB3-4160-BB0D-76EB40F2B7A4}" destId="{B72DD007-7821-4EDA-AB93-04B63A1B1C17}" srcOrd="0" destOrd="0" presId="urn:microsoft.com/office/officeart/2016/7/layout/LinearBlockProcessNumbered"/>
    <dgm:cxn modelId="{F00AD5C5-D4E7-4D8C-97AC-6C00584C1D8A}" type="presParOf" srcId="{27222793-DAB3-4160-BB0D-76EB40F2B7A4}" destId="{35D58086-48E7-455D-A70D-28448018EAEE}" srcOrd="1" destOrd="0" presId="urn:microsoft.com/office/officeart/2016/7/layout/LinearBlockProcessNumbered"/>
    <dgm:cxn modelId="{E50AB865-FDF2-4995-AD35-C29D3C83517F}" type="presParOf" srcId="{27222793-DAB3-4160-BB0D-76EB40F2B7A4}" destId="{E5A5BF55-5C46-4C29-AAEC-EBD719D4D8D9}" srcOrd="2" destOrd="0" presId="urn:microsoft.com/office/officeart/2016/7/layout/LinearBlockProcessNumbered"/>
    <dgm:cxn modelId="{06F7CB32-5F59-41AA-8992-BA6974B07B39}" type="presParOf" srcId="{1DDD7F85-9243-46CF-9353-22605FD599DF}" destId="{C08FE3E8-AE1D-44BE-8742-F342FD0AAAEE}" srcOrd="3" destOrd="0" presId="urn:microsoft.com/office/officeart/2016/7/layout/LinearBlockProcessNumbered"/>
    <dgm:cxn modelId="{AC239AD2-6486-4086-B18C-06A86A36D50A}" type="presParOf" srcId="{1DDD7F85-9243-46CF-9353-22605FD599DF}" destId="{D8E25375-8C22-40D8-AC70-557C03A12990}" srcOrd="4" destOrd="0" presId="urn:microsoft.com/office/officeart/2016/7/layout/LinearBlockProcessNumbered"/>
    <dgm:cxn modelId="{EA5EF3C8-090E-490B-93A3-12C973F971DD}" type="presParOf" srcId="{D8E25375-8C22-40D8-AC70-557C03A12990}" destId="{8ACF0E35-7B47-4830-B387-E8C67F3D89C3}" srcOrd="0" destOrd="0" presId="urn:microsoft.com/office/officeart/2016/7/layout/LinearBlockProcessNumbered"/>
    <dgm:cxn modelId="{CF6B2BBA-7CA8-4F55-9362-7880ED88C6D4}" type="presParOf" srcId="{D8E25375-8C22-40D8-AC70-557C03A12990}" destId="{AE85BE45-838A-4F1B-9081-7A5BCA5A4BE8}" srcOrd="1" destOrd="0" presId="urn:microsoft.com/office/officeart/2016/7/layout/LinearBlockProcessNumbered"/>
    <dgm:cxn modelId="{A9015F3C-614D-420D-8E32-F484F76A5457}" type="presParOf" srcId="{D8E25375-8C22-40D8-AC70-557C03A12990}" destId="{DC729375-0940-4A5A-89D9-0CED7795095D}" srcOrd="2" destOrd="0" presId="urn:microsoft.com/office/officeart/2016/7/layout/LinearBlockProcessNumbered"/>
    <dgm:cxn modelId="{BDBF8829-C4C3-47DE-A2F4-5B232383FC32}" type="presParOf" srcId="{1DDD7F85-9243-46CF-9353-22605FD599DF}" destId="{824D970D-3F6C-44C6-AD1D-3826F8305DD9}" srcOrd="5" destOrd="0" presId="urn:microsoft.com/office/officeart/2016/7/layout/LinearBlockProcessNumbered"/>
    <dgm:cxn modelId="{88D3460D-795E-4E82-9258-0A7C10D77E36}" type="presParOf" srcId="{1DDD7F85-9243-46CF-9353-22605FD599DF}" destId="{D1FED718-2FEC-431D-9FC6-199F50A193A3}" srcOrd="6" destOrd="0" presId="urn:microsoft.com/office/officeart/2016/7/layout/LinearBlockProcessNumbered"/>
    <dgm:cxn modelId="{83B44F2F-9896-426D-8867-8619822D9EA5}" type="presParOf" srcId="{D1FED718-2FEC-431D-9FC6-199F50A193A3}" destId="{99C84474-E61F-4C03-881C-A979C393C369}" srcOrd="0" destOrd="0" presId="urn:microsoft.com/office/officeart/2016/7/layout/LinearBlockProcessNumbered"/>
    <dgm:cxn modelId="{E2498349-92D1-42AF-80FE-43515BE9A5D9}" type="presParOf" srcId="{D1FED718-2FEC-431D-9FC6-199F50A193A3}" destId="{BE40D99F-8287-4773-8AAB-15AF489E9F33}" srcOrd="1" destOrd="0" presId="urn:microsoft.com/office/officeart/2016/7/layout/LinearBlockProcessNumbered"/>
    <dgm:cxn modelId="{E1E3409F-B7E6-4697-825A-FB18ED138FD5}" type="presParOf" srcId="{D1FED718-2FEC-431D-9FC6-199F50A193A3}" destId="{00CEB9B7-11E5-4BFC-85E1-CEF3BCC4055C}"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808F04-F831-4F97-B3BF-48CB11EF4133}">
      <dsp:nvSpPr>
        <dsp:cNvPr id="0" name=""/>
        <dsp:cNvSpPr/>
      </dsp:nvSpPr>
      <dsp:spPr>
        <a:xfrm>
          <a:off x="213" y="550072"/>
          <a:ext cx="2577217" cy="309266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Data has been collected from secondary data sources like academic articles, journals, case study reports, industry reports, company websites, etc.</a:t>
          </a:r>
          <a:endParaRPr lang="en-US" sz="1500" kern="1200">
            <a:latin typeface="Times New Roman" panose="02020603050405020304" pitchFamily="18" charset="0"/>
            <a:cs typeface="Times New Roman" panose="02020603050405020304" pitchFamily="18" charset="0"/>
          </a:endParaRPr>
        </a:p>
      </dsp:txBody>
      <dsp:txXfrm>
        <a:off x="213" y="1787136"/>
        <a:ext cx="2577217" cy="1855596"/>
      </dsp:txXfrm>
    </dsp:sp>
    <dsp:sp modelId="{25B389AD-6C78-48CF-87C5-6BFD43AEEFBB}">
      <dsp:nvSpPr>
        <dsp:cNvPr id="0" name=""/>
        <dsp:cNvSpPr/>
      </dsp:nvSpPr>
      <dsp:spPr>
        <a:xfrm>
          <a:off x="21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01</a:t>
          </a:r>
        </a:p>
      </dsp:txBody>
      <dsp:txXfrm>
        <a:off x="213" y="550072"/>
        <a:ext cx="2577217" cy="1237064"/>
      </dsp:txXfrm>
    </dsp:sp>
    <dsp:sp modelId="{B72DD007-7821-4EDA-AB93-04B63A1B1C17}">
      <dsp:nvSpPr>
        <dsp:cNvPr id="0" name=""/>
        <dsp:cNvSpPr/>
      </dsp:nvSpPr>
      <dsp:spPr>
        <a:xfrm>
          <a:off x="2783608" y="550072"/>
          <a:ext cx="2577217" cy="3092660"/>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Qualitative Content Analysis has been done by examining the impact of AI on enhancing the wider presence of Hilton Hotels along with maximising guest experiences.</a:t>
          </a:r>
          <a:endParaRPr lang="en-US" sz="1500" kern="1200">
            <a:latin typeface="Times New Roman" panose="02020603050405020304" pitchFamily="18" charset="0"/>
            <a:cs typeface="Times New Roman" panose="02020603050405020304" pitchFamily="18" charset="0"/>
          </a:endParaRPr>
        </a:p>
      </dsp:txBody>
      <dsp:txXfrm>
        <a:off x="2783608" y="1787136"/>
        <a:ext cx="2577217" cy="1855596"/>
      </dsp:txXfrm>
    </dsp:sp>
    <dsp:sp modelId="{35D58086-48E7-455D-A70D-28448018EAEE}">
      <dsp:nvSpPr>
        <dsp:cNvPr id="0" name=""/>
        <dsp:cNvSpPr/>
      </dsp:nvSpPr>
      <dsp:spPr>
        <a:xfrm>
          <a:off x="278360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02</a:t>
          </a:r>
        </a:p>
      </dsp:txBody>
      <dsp:txXfrm>
        <a:off x="2783608" y="550072"/>
        <a:ext cx="2577217" cy="1237064"/>
      </dsp:txXfrm>
    </dsp:sp>
    <dsp:sp modelId="{8ACF0E35-7B47-4830-B387-E8C67F3D89C3}">
      <dsp:nvSpPr>
        <dsp:cNvPr id="0" name=""/>
        <dsp:cNvSpPr/>
      </dsp:nvSpPr>
      <dsp:spPr>
        <a:xfrm>
          <a:off x="5567003" y="550072"/>
          <a:ext cx="2577217" cy="3092660"/>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PESTEL framework would be implemented as the external factors would underscore how those impact AI adoption within the hospitality sector.</a:t>
          </a:r>
          <a:endParaRPr lang="en-US" sz="1500" kern="1200">
            <a:latin typeface="Times New Roman" panose="02020603050405020304" pitchFamily="18" charset="0"/>
            <a:cs typeface="Times New Roman" panose="02020603050405020304" pitchFamily="18" charset="0"/>
          </a:endParaRPr>
        </a:p>
      </dsp:txBody>
      <dsp:txXfrm>
        <a:off x="5567003" y="1787136"/>
        <a:ext cx="2577217" cy="1855596"/>
      </dsp:txXfrm>
    </dsp:sp>
    <dsp:sp modelId="{AE85BE45-838A-4F1B-9081-7A5BCA5A4BE8}">
      <dsp:nvSpPr>
        <dsp:cNvPr id="0" name=""/>
        <dsp:cNvSpPr/>
      </dsp:nvSpPr>
      <dsp:spPr>
        <a:xfrm>
          <a:off x="556700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03</a:t>
          </a:r>
        </a:p>
      </dsp:txBody>
      <dsp:txXfrm>
        <a:off x="5567003" y="550072"/>
        <a:ext cx="2577217" cy="1237064"/>
      </dsp:txXfrm>
    </dsp:sp>
    <dsp:sp modelId="{99C84474-E61F-4C03-881C-A979C393C369}">
      <dsp:nvSpPr>
        <dsp:cNvPr id="0" name=""/>
        <dsp:cNvSpPr/>
      </dsp:nvSpPr>
      <dsp:spPr>
        <a:xfrm>
          <a:off x="8350398" y="550072"/>
          <a:ext cx="2577217" cy="3092660"/>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It has also contrasted Hilton's use of AI strategies with other similar hotel brands to get wider industry insights.</a:t>
          </a:r>
          <a:endParaRPr lang="en-US" sz="1500" kern="1200" dirty="0">
            <a:latin typeface="Times New Roman" panose="02020603050405020304" pitchFamily="18" charset="0"/>
            <a:cs typeface="Times New Roman" panose="02020603050405020304" pitchFamily="18" charset="0"/>
          </a:endParaRPr>
        </a:p>
      </dsp:txBody>
      <dsp:txXfrm>
        <a:off x="8350398" y="1787136"/>
        <a:ext cx="2577217" cy="1855596"/>
      </dsp:txXfrm>
    </dsp:sp>
    <dsp:sp modelId="{BE40D99F-8287-4773-8AAB-15AF489E9F33}">
      <dsp:nvSpPr>
        <dsp:cNvPr id="0" name=""/>
        <dsp:cNvSpPr/>
      </dsp:nvSpPr>
      <dsp:spPr>
        <a:xfrm>
          <a:off x="835039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04</a:t>
          </a:r>
        </a:p>
      </dsp:txBody>
      <dsp:txXfrm>
        <a:off x="8350398" y="550072"/>
        <a:ext cx="2577217" cy="1237064"/>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E0F34-E905-48B4-82E6-6DF64A87C0EA}" type="datetimeFigureOut">
              <a:t>2/23/2025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A3B98-02F5-424B-9AC5-5B5A88FBEA2B}" type="slidenum">
              <a:t>‹#›</a:t>
            </a:fld>
            <a:endParaRPr lang="en-US"/>
          </a:p>
        </p:txBody>
      </p:sp>
    </p:spTree>
    <p:extLst>
      <p:ext uri="{BB962C8B-B14F-4D97-AF65-F5344CB8AC3E}">
        <p14:creationId xmlns:p14="http://schemas.microsoft.com/office/powerpoint/2010/main" val="3748728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hospitality sector is undergoing a huge digital transformation where AI is being used to enhance customer experience. With the introduction of chatbots, smart room technologies and automated check-ins and check-outs, hotel companies are not just redefining service standards but are boosting their revenue too (Negro, 2022). This research would emphasise Hilton Hotels and Resorts which is a key player in adopting AI that helped them enhance operational processes and improve personalisation.</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3</a:t>
            </a:fld>
            <a:endParaRPr lang="en-US"/>
          </a:p>
        </p:txBody>
      </p:sp>
    </p:spTree>
    <p:extLst>
      <p:ext uri="{BB962C8B-B14F-4D97-AF65-F5344CB8AC3E}">
        <p14:creationId xmlns:p14="http://schemas.microsoft.com/office/powerpoint/2010/main" val="1520050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AI is a powerful tool that has enhanced personalisation and improved customer service. Expectancy Confirmation Theory has supported the role of AI in enhancing personalisation as guests feel highly satisfied when their demands are fulfilled or exceeded by the hotel partners. With AI recommendations like tailored room selections or dining options, it makes it easier to enhance customer satisfaction and retention. However, it is seen that even while AI is a potential tool, it lacks human intuition and makes tailored experiences feel less genuine and warm. AI has also enhanced customer service automation by reducing waiting times and enhancing staff workloads. Virtual chatbots provide quick responses but it almost struggles with emotional intelligence that results in impersonal customer interactions. </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4</a:t>
            </a:fld>
            <a:endParaRPr lang="en-US"/>
          </a:p>
        </p:txBody>
      </p:sp>
    </p:spTree>
    <p:extLst>
      <p:ext uri="{BB962C8B-B14F-4D97-AF65-F5344CB8AC3E}">
        <p14:creationId xmlns:p14="http://schemas.microsoft.com/office/powerpoint/2010/main" val="2256747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AI enhances service automation and operational effectiveness. With the implementation of automated check-ins and smart room technologies, hotel companies have done it all. These have not just engaged consumers even more towards getting accustomed to such smart technologies and enjoying their experience. This has even reduced human errors. The TAM theory states that AI adoption depends on one's ease of use and perceived usefulness. While many have appreciated AI for its effectiveness, many struggle with the absence of human interaction. However, challenges like data privacy breaches and biases in decision-making have arisen. Discriminatory practices where AI might favour specific guest profiles over others raise ethical issues. In fact, AI relies on consumer data for customisation but mishandling of such data might lead to loss of trust and security breaches. The Deontological Ethics framework states that AI needs to be tackled properly so that it balances the benefits and limitations of automation of AI and uses it in such a context that all guests can have a positive experience without feeling a breach in their privacy and dignity.</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5</a:t>
            </a:fld>
            <a:endParaRPr lang="en-US"/>
          </a:p>
        </p:txBody>
      </p:sp>
    </p:spTree>
    <p:extLst>
      <p:ext uri="{BB962C8B-B14F-4D97-AF65-F5344CB8AC3E}">
        <p14:creationId xmlns:p14="http://schemas.microsoft.com/office/powerpoint/2010/main" val="1733524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study has adopted a secondary research approach that gathers valuable insights from peer-reviewed journals, articles, official hotel sources and industry reports. A qualitative content analysis method has helped the researcher in interpreting the impact of AI on this hotel brand and the broader hospitality sector and its impact on maximising guest experience. Here, a PESTEL analysis would be applied so that the external factors help understand the ways these external forces impact AI-integrated guest service. This method has ensured to critically evaluate the way AI has impacted guest experiences and personalised services has reinforced the brand image of Hilton Hotels.</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6</a:t>
            </a:fld>
            <a:endParaRPr lang="en-US"/>
          </a:p>
        </p:txBody>
      </p:sp>
    </p:spTree>
    <p:extLst>
      <p:ext uri="{BB962C8B-B14F-4D97-AF65-F5344CB8AC3E}">
        <p14:creationId xmlns:p14="http://schemas.microsoft.com/office/powerpoint/2010/main" val="3426469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overall impact of the external factor for Hilton could be measured further using the Resource-Based View Theory. This theory focuses on how adherence to technologies could help an organisation improve its efficiency (Davis and DeWitt, 2021). Therefore, Hilton's AI-powered concierge helps to enhance the experiences of the guests and reduce the workload of their workforce. Moreover, the adherence to AI-driven initiatives for sustainability considering the management of predictive energy could help Hilton to lower the costs of environmental goals. However, higher expenses of implementation could cater to the challenges of small businesses. The chatbots introduced by Hilton Hotels help them to streamline the services of customers reduce the costs of staff and conduct complex operations. Considering this, the Honors App of Hilton could help to enhance the convenience but could mitigate the guests that are less digitally inclined. Therefore, hotels should tend to balance the automation processes with personalised human service.</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7</a:t>
            </a:fld>
            <a:endParaRPr lang="en-US"/>
          </a:p>
        </p:txBody>
      </p:sp>
    </p:spTree>
    <p:extLst>
      <p:ext uri="{BB962C8B-B14F-4D97-AF65-F5344CB8AC3E}">
        <p14:creationId xmlns:p14="http://schemas.microsoft.com/office/powerpoint/2010/main" val="2782201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AI's role is pivotal in the hospitality sector and through personalised services, automating repetitive tasks and smart technologies has enhanced customer satisfaction. Hilton Hotels &amp; Resorts has implemented AI solutions in their operations but issues like emotional engagement and data misuse persists even today. The main takeaway from this is that hotels must balance human interaction with animation to ensure guests' rights are not compromised and that they have a tailored yet seamless experience.</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8</a:t>
            </a:fld>
            <a:endParaRPr lang="en-US"/>
          </a:p>
        </p:txBody>
      </p:sp>
    </p:spTree>
    <p:extLst>
      <p:ext uri="{BB962C8B-B14F-4D97-AF65-F5344CB8AC3E}">
        <p14:creationId xmlns:p14="http://schemas.microsoft.com/office/powerpoint/2010/main" val="1199953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To enhance guest experiences, hotels can have an AI-integrated multimodal personalisation platform that would collect data from channels. It would give suggestions like activities to do, for customers. Even virtual concierges that would provide activity suggestions as per current weather conditions and give any event recommendations. Moreover, sustainable resource management would help hotels reach their desired success in attaining guest satisfaction.</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6C9A3B98-02F5-424B-9AC5-5B5A88FBEA2B}" type="slidenum">
              <a:rPr lang="en-US" smtClean="0"/>
              <a:t>9</a:t>
            </a:fld>
            <a:endParaRPr lang="en-US"/>
          </a:p>
        </p:txBody>
      </p:sp>
    </p:spTree>
    <p:extLst>
      <p:ext uri="{BB962C8B-B14F-4D97-AF65-F5344CB8AC3E}">
        <p14:creationId xmlns:p14="http://schemas.microsoft.com/office/powerpoint/2010/main" val="1273027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6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ilton - Video Surveillance Case">
            <a:extLst>
              <a:ext uri="{FF2B5EF4-FFF2-40B4-BE49-F238E27FC236}">
                <a16:creationId xmlns:a16="http://schemas.microsoft.com/office/drawing/2014/main" id="{0DBE05A3-B777-7978-2EBD-3FEFFA80959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p:blipFill>
        <p:spPr bwMode="auto">
          <a:xfrm>
            <a:off x="3523488" y="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4" name="Rectangle 206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87CE85-551E-35EA-56B9-8A3EAF979497}"/>
              </a:ext>
            </a:extLst>
          </p:cNvPr>
          <p:cNvSpPr>
            <a:spLocks noGrp="1"/>
          </p:cNvSpPr>
          <p:nvPr>
            <p:ph type="ctrTitle"/>
          </p:nvPr>
        </p:nvSpPr>
        <p:spPr>
          <a:xfrm>
            <a:off x="477981" y="1122363"/>
            <a:ext cx="4023360" cy="3204134"/>
          </a:xfrm>
        </p:spPr>
        <p:txBody>
          <a:bodyPr anchor="b">
            <a:normAutofit/>
          </a:bodyPr>
          <a:lstStyle/>
          <a:p>
            <a:pPr algn="l"/>
            <a:r>
              <a:rPr lang="en-GB" sz="3400" b="1">
                <a:solidFill>
                  <a:schemeClr val="bg1"/>
                </a:solidFill>
                <a:latin typeface="Times New Roman" panose="02020603050405020304" pitchFamily="18" charset="0"/>
                <a:cs typeface="Times New Roman" panose="02020603050405020304" pitchFamily="18" charset="0"/>
              </a:rPr>
              <a:t>AI implementation in the hospitality sector to enhance guest experiences: A Case Study of Hilton Hotels &amp; Resorts</a:t>
            </a:r>
            <a:endParaRPr lang="en-US" sz="3400" b="1">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8C0C545-6519-457C-BC4A-511396B8599F}"/>
              </a:ext>
            </a:extLst>
          </p:cNvPr>
          <p:cNvSpPr>
            <a:spLocks noGrp="1"/>
          </p:cNvSpPr>
          <p:nvPr>
            <p:ph type="subTitle" idx="1"/>
          </p:nvPr>
        </p:nvSpPr>
        <p:spPr>
          <a:xfrm>
            <a:off x="477980" y="4872922"/>
            <a:ext cx="4023359" cy="1208141"/>
          </a:xfrm>
        </p:spPr>
        <p:txBody>
          <a:bodyPr>
            <a:normAutofit/>
          </a:bodyPr>
          <a:lstStyle/>
          <a:p>
            <a:pPr algn="l"/>
            <a:r>
              <a:rPr lang="en-US" sz="2000" dirty="0">
                <a:solidFill>
                  <a:schemeClr val="bg1"/>
                </a:solidFill>
                <a:latin typeface="Times New Roman" panose="02020603050405020304" pitchFamily="18" charset="0"/>
                <a:cs typeface="Times New Roman" panose="02020603050405020304" pitchFamily="18" charset="0"/>
              </a:rPr>
              <a:t>Conference Presentation by Maria Alexandra Ioana Stanciu</a:t>
            </a:r>
          </a:p>
          <a:p>
            <a:pPr algn="l"/>
            <a:r>
              <a:rPr lang="en-US" sz="2000" dirty="0">
                <a:solidFill>
                  <a:schemeClr val="bg1"/>
                </a:solidFill>
                <a:latin typeface="Times New Roman" panose="02020603050405020304" pitchFamily="18" charset="0"/>
                <a:cs typeface="Times New Roman" panose="02020603050405020304" pitchFamily="18" charset="0"/>
              </a:rPr>
              <a:t>Student Number: 2128517</a:t>
            </a:r>
          </a:p>
          <a:p>
            <a:pPr algn="l"/>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2065" name="Rectangle 206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6" name="Rectangle 206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8052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87200-BF77-60C9-683A-6979A31C8B6B}"/>
              </a:ext>
            </a:extLst>
          </p:cNvPr>
          <p:cNvSpPr>
            <a:spLocks noGrp="1"/>
          </p:cNvSpPr>
          <p:nvPr>
            <p:ph type="title"/>
          </p:nvPr>
        </p:nvSpPr>
        <p:spPr/>
        <p:txBody>
          <a:bodyPr/>
          <a:lstStyle/>
          <a:p>
            <a:r>
              <a:rPr lang="en-GB" dirty="0"/>
              <a:t>Acknowledgement of AI tool use</a:t>
            </a:r>
          </a:p>
        </p:txBody>
      </p:sp>
      <p:sp>
        <p:nvSpPr>
          <p:cNvPr id="3" name="Content Placeholder 2">
            <a:extLst>
              <a:ext uri="{FF2B5EF4-FFF2-40B4-BE49-F238E27FC236}">
                <a16:creationId xmlns:a16="http://schemas.microsoft.com/office/drawing/2014/main" id="{A68007D4-70B2-35EF-789E-D092CDFD86A3}"/>
              </a:ext>
            </a:extLst>
          </p:cNvPr>
          <p:cNvSpPr>
            <a:spLocks noGrp="1"/>
          </p:cNvSpPr>
          <p:nvPr>
            <p:ph idx="1"/>
          </p:nvPr>
        </p:nvSpPr>
        <p:spPr/>
        <p:txBody>
          <a:bodyPr>
            <a:normAutofit/>
          </a:bodyPr>
          <a:lstStyle/>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 acknowledge the use of Grammarly (https://www.grammarly.com/) on 22 February </a:t>
            </a:r>
          </a:p>
          <a:p>
            <a:pPr marL="0" indent="0">
              <a:buNone/>
            </a:pPr>
            <a:r>
              <a:rPr lang="en-GB" sz="1600" dirty="0">
                <a:latin typeface="Times New Roman" panose="02020603050405020304" pitchFamily="18" charset="0"/>
                <a:cs typeface="Times New Roman" panose="02020603050405020304" pitchFamily="18" charset="0"/>
              </a:rPr>
              <a:t> 2025 to check my work using the prompt(s): </a:t>
            </a:r>
          </a:p>
          <a:p>
            <a:pPr marL="0" indent="0">
              <a:buNone/>
            </a:pPr>
            <a:r>
              <a:rPr lang="en-GB" sz="1600" dirty="0">
                <a:latin typeface="Times New Roman" panose="02020603050405020304" pitchFamily="18" charset="0"/>
                <a:cs typeface="Times New Roman" panose="02020603050405020304" pitchFamily="18" charset="0"/>
              </a:rPr>
              <a:t> Please check the following text for readability, grammar and syntax.</a:t>
            </a:r>
          </a:p>
          <a:p>
            <a:r>
              <a:rPr lang="en-GB" sz="16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3978123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B991-40A2-D2E0-4370-3286073B1A25}"/>
              </a:ext>
            </a:extLst>
          </p:cNvPr>
          <p:cNvSpPr>
            <a:spLocks noGrp="1"/>
          </p:cNvSpPr>
          <p:nvPr>
            <p:ph type="title"/>
          </p:nvPr>
        </p:nvSpPr>
        <p:spPr>
          <a:xfrm>
            <a:off x="6103650" y="741391"/>
            <a:ext cx="5219307" cy="1616203"/>
          </a:xfrm>
        </p:spPr>
        <p:txBody>
          <a:bodyPr anchor="b">
            <a:normAutofit/>
          </a:bodyPr>
          <a:lstStyle/>
          <a:p>
            <a:r>
              <a:rPr lang="en-GB" sz="3200" b="1">
                <a:effectLst/>
                <a:latin typeface="Times New Roman" panose="02020603050405020304" pitchFamily="18" charset="0"/>
                <a:ea typeface="Arial" panose="020B0604020202020204" pitchFamily="34" charset="0"/>
              </a:rPr>
              <a:t>INTRODUCTION</a:t>
            </a:r>
            <a:endParaRPr lang="en-US" sz="3200" b="1"/>
          </a:p>
        </p:txBody>
      </p:sp>
      <p:sp>
        <p:nvSpPr>
          <p:cNvPr id="3095" name="Rectangle 3094">
            <a:extLst>
              <a:ext uri="{FF2B5EF4-FFF2-40B4-BE49-F238E27FC236}">
                <a16:creationId xmlns:a16="http://schemas.microsoft.com/office/drawing/2014/main" id="{3C2FC81D-C43B-D6D3-660A-B463918C2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923" cy="6858000"/>
          </a:xfrm>
          <a:prstGeom prst="rect">
            <a:avLst/>
          </a:prstGeom>
          <a:solidFill>
            <a:schemeClr val="bg1">
              <a:lumMod val="95000"/>
              <a:alpha val="88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97" name="Group 3096">
            <a:extLst>
              <a:ext uri="{FF2B5EF4-FFF2-40B4-BE49-F238E27FC236}">
                <a16:creationId xmlns:a16="http://schemas.microsoft.com/office/drawing/2014/main" id="{BDDB3F1B-9976-8542-B149-C66F2061F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1" y="0"/>
            <a:ext cx="123362" cy="6858000"/>
            <a:chOff x="12068638" y="0"/>
            <a:chExt cx="123362" cy="6858000"/>
          </a:xfrm>
        </p:grpSpPr>
        <p:sp>
          <p:nvSpPr>
            <p:cNvPr id="3098" name="Rectangle 3097">
              <a:extLst>
                <a:ext uri="{FF2B5EF4-FFF2-40B4-BE49-F238E27FC236}">
                  <a16:creationId xmlns:a16="http://schemas.microsoft.com/office/drawing/2014/main" id="{023A3929-30D6-0483-783F-8C676BF16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3098">
              <a:extLst>
                <a:ext uri="{FF2B5EF4-FFF2-40B4-BE49-F238E27FC236}">
                  <a16:creationId xmlns:a16="http://schemas.microsoft.com/office/drawing/2014/main" id="{320AF78C-8B49-5B80-2FA4-B815E7506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6" name="Picture 4" descr="AI in hospitality: Use cases, applications, solution and implementation">
            <a:extLst>
              <a:ext uri="{FF2B5EF4-FFF2-40B4-BE49-F238E27FC236}">
                <a16:creationId xmlns:a16="http://schemas.microsoft.com/office/drawing/2014/main" id="{FCA4DD0B-5144-E370-16E6-0CFEDACDC4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839" y="632422"/>
            <a:ext cx="4412661" cy="24843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Picture 4" descr="A diagram of a company&#10;&#10;Description automatically generated">
            <a:extLst>
              <a:ext uri="{FF2B5EF4-FFF2-40B4-BE49-F238E27FC236}">
                <a16:creationId xmlns:a16="http://schemas.microsoft.com/office/drawing/2014/main" id="{02CFCCBF-7A21-85E3-CB01-6FFFEE9AAFB7}"/>
              </a:ext>
            </a:extLst>
          </p:cNvPr>
          <p:cNvPicPr>
            <a:picLocks noChangeAspect="1"/>
          </p:cNvPicPr>
          <p:nvPr/>
        </p:nvPicPr>
        <p:blipFill>
          <a:blip r:embed="rId4"/>
          <a:stretch>
            <a:fillRect/>
          </a:stretch>
        </p:blipFill>
        <p:spPr>
          <a:xfrm>
            <a:off x="476839" y="3243118"/>
            <a:ext cx="4412661" cy="2934419"/>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38EB4FD7-6A5F-78ED-4DA3-869791ECE4C2}"/>
              </a:ext>
            </a:extLst>
          </p:cNvPr>
          <p:cNvSpPr>
            <a:spLocks noGrp="1"/>
          </p:cNvSpPr>
          <p:nvPr>
            <p:ph idx="1"/>
          </p:nvPr>
        </p:nvSpPr>
        <p:spPr>
          <a:xfrm>
            <a:off x="6103650" y="2533476"/>
            <a:ext cx="5219308" cy="3447832"/>
          </a:xfrm>
        </p:spPr>
        <p:txBody>
          <a:bodyPr anchor="t">
            <a:normAutofit/>
          </a:bodyPr>
          <a:lstStyle/>
          <a:p>
            <a:pPr marL="342900" marR="0" lvl="0" indent="-342900">
              <a:spcBef>
                <a:spcPts val="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Theme: AI implementation in the hospitality sector to enhance guest experiences: A Case Study of Hilton Hotels &amp; Resorts</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AI is influencing the hospitality sector by enhancing customer service and personalisation.</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The hospitality sector has adopted AI to which Hilton Hotels and Resorts is largely not an exception.</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By implementing AI for personalising services, this hotel brand has been the leader in AI-driven innovation.</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Some industry trends are adopting AI-integrated chatbots, automated check-ins and room technologies to enhance guest experiences.</a:t>
            </a:r>
            <a:endParaRPr lang="en-US" sz="1600" u="none" strike="noStrike" dirty="0">
              <a:effectLst/>
              <a:latin typeface="Arial" panose="020B0604020202020204" pitchFamily="34" charset="0"/>
              <a:ea typeface="Arial" panose="020B0604020202020204" pitchFamily="34" charset="0"/>
            </a:endParaRPr>
          </a:p>
          <a:p>
            <a:pPr>
              <a:spcBef>
                <a:spcPts val="0"/>
              </a:spcBef>
              <a:spcAft>
                <a:spcPts val="600"/>
              </a:spcAft>
            </a:pPr>
            <a:endParaRPr lang="en-US" sz="1600" dirty="0"/>
          </a:p>
        </p:txBody>
      </p:sp>
    </p:spTree>
    <p:extLst>
      <p:ext uri="{BB962C8B-B14F-4D97-AF65-F5344CB8AC3E}">
        <p14:creationId xmlns:p14="http://schemas.microsoft.com/office/powerpoint/2010/main" val="160569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10" name="Rectangle 410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A2CA9-3E39-C155-8423-4F54BAA2A5CE}"/>
              </a:ext>
            </a:extLst>
          </p:cNvPr>
          <p:cNvSpPr>
            <a:spLocks noGrp="1"/>
          </p:cNvSpPr>
          <p:nvPr>
            <p:ph type="title"/>
          </p:nvPr>
        </p:nvSpPr>
        <p:spPr>
          <a:xfrm>
            <a:off x="761803" y="350196"/>
            <a:ext cx="4646904" cy="1624520"/>
          </a:xfrm>
        </p:spPr>
        <p:txBody>
          <a:bodyPr anchor="ctr">
            <a:normAutofit/>
          </a:bodyPr>
          <a:lstStyle/>
          <a:p>
            <a:r>
              <a:rPr lang="en-GB" sz="4000" b="1">
                <a:effectLst/>
                <a:latin typeface="Times New Roman" panose="02020603050405020304" pitchFamily="18" charset="0"/>
                <a:ea typeface="Arial" panose="020B0604020202020204" pitchFamily="34" charset="0"/>
              </a:rPr>
              <a:t>LITERATURE REVIEW</a:t>
            </a:r>
            <a:endParaRPr lang="en-US" sz="4000" b="1"/>
          </a:p>
        </p:txBody>
      </p:sp>
      <p:sp>
        <p:nvSpPr>
          <p:cNvPr id="3" name="Content Placeholder 2">
            <a:extLst>
              <a:ext uri="{FF2B5EF4-FFF2-40B4-BE49-F238E27FC236}">
                <a16:creationId xmlns:a16="http://schemas.microsoft.com/office/drawing/2014/main" id="{672FB017-B8A4-C787-90AE-8F6AE180DCF5}"/>
              </a:ext>
            </a:extLst>
          </p:cNvPr>
          <p:cNvSpPr>
            <a:spLocks noGrp="1"/>
          </p:cNvSpPr>
          <p:nvPr>
            <p:ph idx="1"/>
          </p:nvPr>
        </p:nvSpPr>
        <p:spPr>
          <a:xfrm>
            <a:off x="761802" y="2743200"/>
            <a:ext cx="4646905" cy="3613149"/>
          </a:xfrm>
        </p:spPr>
        <p:txBody>
          <a:bodyPr anchor="ctr">
            <a:normAutofit/>
          </a:bodyPr>
          <a:lstStyle/>
          <a:p>
            <a:pPr marL="342900" marR="0" lvl="0" indent="-342900">
              <a:spcBef>
                <a:spcPts val="0"/>
              </a:spcBef>
              <a:spcAft>
                <a:spcPts val="600"/>
              </a:spcAft>
              <a:buFont typeface="Arial" panose="020B0604020202020204" pitchFamily="34" charset="0"/>
              <a:buChar char="●"/>
            </a:pPr>
            <a:r>
              <a:rPr lang="en-GB" sz="1600" u="none" strike="noStrike">
                <a:effectLst/>
                <a:latin typeface="Times New Roman" panose="02020603050405020304" pitchFamily="18" charset="0"/>
                <a:ea typeface="Arial" panose="020B0604020202020204" pitchFamily="34" charset="0"/>
              </a:rPr>
              <a:t>According to Nugroho </a:t>
            </a:r>
            <a:r>
              <a:rPr lang="en-GB" sz="1600" i="1" u="none" strike="noStrike">
                <a:effectLst/>
                <a:latin typeface="Times New Roman" panose="02020603050405020304" pitchFamily="18" charset="0"/>
                <a:ea typeface="Arial" panose="020B0604020202020204" pitchFamily="34" charset="0"/>
              </a:rPr>
              <a:t>et al.</a:t>
            </a:r>
            <a:r>
              <a:rPr lang="en-GB" sz="1600" u="none" strike="noStrike">
                <a:effectLst/>
                <a:latin typeface="Times New Roman" panose="02020603050405020304" pitchFamily="18" charset="0"/>
                <a:ea typeface="Arial" panose="020B0604020202020204" pitchFamily="34" charset="0"/>
              </a:rPr>
              <a:t> (2024), AI drives personalisation by using machine learning that helps tailor guest experiences, thereby improving customer loyalty and repeat visits.</a:t>
            </a:r>
            <a:endParaRPr lang="en-US" sz="16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a:effectLst/>
                <a:latin typeface="Times New Roman" panose="02020603050405020304" pitchFamily="18" charset="0"/>
                <a:ea typeface="Arial" panose="020B0604020202020204" pitchFamily="34" charset="0"/>
              </a:rPr>
              <a:t>Here, expectations confirmation theory suggests that consumer satisfaction arises only when their expectations are met or exceeded via AI-integrated customisation.</a:t>
            </a:r>
            <a:endParaRPr lang="en-US" sz="16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a:effectLst/>
                <a:latin typeface="Times New Roman" panose="02020603050405020304" pitchFamily="18" charset="0"/>
                <a:ea typeface="Arial" panose="020B0604020202020204" pitchFamily="34" charset="0"/>
              </a:rPr>
              <a:t>Virtual assistants and chatbots are used to improve efficiency but they lack human intelligence (Mekni, 2021).</a:t>
            </a:r>
            <a:endParaRPr lang="en-US" sz="16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600" u="none" strike="noStrike">
                <a:effectLst/>
                <a:latin typeface="Times New Roman" panose="02020603050405020304" pitchFamily="18" charset="0"/>
                <a:ea typeface="Arial" panose="020B0604020202020204" pitchFamily="34" charset="0"/>
              </a:rPr>
              <a:t>Too much dependence on AI may reduce human communication which restricts guests from genuinely engaging.</a:t>
            </a:r>
            <a:endParaRPr lang="en-US" sz="1600" u="none" strike="noStrike">
              <a:effectLst/>
              <a:latin typeface="Arial" panose="020B0604020202020204" pitchFamily="34" charset="0"/>
              <a:ea typeface="Arial" panose="020B0604020202020204" pitchFamily="34" charset="0"/>
            </a:endParaRPr>
          </a:p>
          <a:p>
            <a:pPr>
              <a:spcBef>
                <a:spcPts val="0"/>
              </a:spcBef>
              <a:spcAft>
                <a:spcPts val="600"/>
              </a:spcAft>
            </a:pPr>
            <a:endParaRPr lang="en-US" sz="1600"/>
          </a:p>
        </p:txBody>
      </p:sp>
      <p:pic>
        <p:nvPicPr>
          <p:cNvPr id="4098" name="Picture 2" descr="The Future of Hospitality: How AI Will Shape the Hotel Experience - Lybra  Tech">
            <a:extLst>
              <a:ext uri="{FF2B5EF4-FFF2-40B4-BE49-F238E27FC236}">
                <a16:creationId xmlns:a16="http://schemas.microsoft.com/office/drawing/2014/main" id="{158770BA-5F15-327C-EABC-E4AD4B1A1C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b="-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11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681C81-4491-66AE-AE97-6FEB350F9ED8}"/>
              </a:ext>
            </a:extLst>
          </p:cNvPr>
          <p:cNvSpPr>
            <a:spLocks noGrp="1"/>
          </p:cNvSpPr>
          <p:nvPr>
            <p:ph type="title"/>
          </p:nvPr>
        </p:nvSpPr>
        <p:spPr>
          <a:xfrm>
            <a:off x="938907" y="282800"/>
            <a:ext cx="5217172" cy="1288673"/>
          </a:xfrm>
        </p:spPr>
        <p:txBody>
          <a:bodyPr anchor="b">
            <a:normAutofit/>
          </a:bodyPr>
          <a:lstStyle/>
          <a:p>
            <a:r>
              <a:rPr lang="en-GB" sz="4100" b="1">
                <a:solidFill>
                  <a:schemeClr val="bg1"/>
                </a:solidFill>
                <a:effectLst/>
                <a:latin typeface="Times New Roman" panose="02020603050405020304" pitchFamily="18" charset="0"/>
              </a:rPr>
              <a:t>LITERATURE REVIEW</a:t>
            </a:r>
            <a:endParaRPr lang="en-US" sz="4100">
              <a:solidFill>
                <a:schemeClr val="bg1"/>
              </a:solidFill>
            </a:endParaRPr>
          </a:p>
        </p:txBody>
      </p:sp>
      <p:sp>
        <p:nvSpPr>
          <p:cNvPr id="3" name="Content Placeholder 2">
            <a:extLst>
              <a:ext uri="{FF2B5EF4-FFF2-40B4-BE49-F238E27FC236}">
                <a16:creationId xmlns:a16="http://schemas.microsoft.com/office/drawing/2014/main" id="{07BD5457-91C2-CD57-B09A-13908335AC28}"/>
              </a:ext>
            </a:extLst>
          </p:cNvPr>
          <p:cNvSpPr>
            <a:spLocks noGrp="1"/>
          </p:cNvSpPr>
          <p:nvPr>
            <p:ph idx="1"/>
          </p:nvPr>
        </p:nvSpPr>
        <p:spPr>
          <a:xfrm>
            <a:off x="938906" y="1715151"/>
            <a:ext cx="5217173" cy="4351338"/>
          </a:xfrm>
        </p:spPr>
        <p:txBody>
          <a:bodyPr>
            <a:normAutofit/>
          </a:bodyPr>
          <a:lstStyle/>
          <a:p>
            <a:pPr marL="342900" marR="0" lvl="0" indent="-342900">
              <a:spcBef>
                <a:spcPts val="0"/>
              </a:spcBef>
              <a:spcAft>
                <a:spcPts val="600"/>
              </a:spcAft>
              <a:buFont typeface="Arial" panose="020B0604020202020204" pitchFamily="34" charset="0"/>
              <a:buChar char="●"/>
            </a:pPr>
            <a:r>
              <a:rPr lang="en-GB" sz="1800" u="none" strike="noStrike">
                <a:solidFill>
                  <a:schemeClr val="bg1"/>
                </a:solidFill>
                <a:effectLst/>
                <a:latin typeface="Times New Roman" panose="02020603050405020304" pitchFamily="18" charset="0"/>
                <a:ea typeface="Arial" panose="020B0604020202020204" pitchFamily="34" charset="0"/>
              </a:rPr>
              <a:t>AI has automated services and operational effectiveness with the use of smart room technologies, predictive maintenance, and automated check-ins (Ratnoday </a:t>
            </a:r>
            <a:r>
              <a:rPr lang="en-GB" sz="1800" i="1" u="none" strike="noStrike">
                <a:solidFill>
                  <a:schemeClr val="bg1"/>
                </a:solidFill>
                <a:effectLst/>
                <a:latin typeface="Times New Roman" panose="02020603050405020304" pitchFamily="18" charset="0"/>
                <a:ea typeface="Arial" panose="020B0604020202020204" pitchFamily="34" charset="0"/>
              </a:rPr>
              <a:t>et al.</a:t>
            </a:r>
            <a:r>
              <a:rPr lang="en-GB" sz="1800" u="none" strike="noStrike">
                <a:solidFill>
                  <a:schemeClr val="bg1"/>
                </a:solidFill>
                <a:effectLst/>
                <a:latin typeface="Times New Roman" panose="02020603050405020304" pitchFamily="18" charset="0"/>
                <a:ea typeface="Arial" panose="020B0604020202020204" pitchFamily="34" charset="0"/>
              </a:rPr>
              <a:t> 2025).</a:t>
            </a:r>
            <a:endParaRPr lang="en-US" sz="1800" u="none" strike="noStrike">
              <a:solidFill>
                <a:schemeClr val="bg1"/>
              </a:solidFill>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800" u="none" strike="noStrike">
                <a:solidFill>
                  <a:schemeClr val="bg1"/>
                </a:solidFill>
                <a:effectLst/>
                <a:latin typeface="Times New Roman" panose="02020603050405020304" pitchFamily="18" charset="0"/>
                <a:ea typeface="Arial" panose="020B0604020202020204" pitchFamily="34" charset="0"/>
              </a:rPr>
              <a:t>This not only improves hotel operations but has enhanced guest experiences.</a:t>
            </a:r>
            <a:endParaRPr lang="en-US" sz="1800" u="none" strike="noStrike">
              <a:solidFill>
                <a:schemeClr val="bg1"/>
              </a:solidFill>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800" u="none" strike="noStrike">
                <a:solidFill>
                  <a:schemeClr val="bg1"/>
                </a:solidFill>
                <a:effectLst/>
                <a:latin typeface="Times New Roman" panose="02020603050405020304" pitchFamily="18" charset="0"/>
                <a:ea typeface="Arial" panose="020B0604020202020204" pitchFamily="34" charset="0"/>
              </a:rPr>
              <a:t>TAM theory suggests that perceived usefulness and ease of using are two factors that determine one's acceptance towards adopting AI innovations.</a:t>
            </a:r>
            <a:endParaRPr lang="en-US" sz="1800" u="none" strike="noStrike">
              <a:solidFill>
                <a:schemeClr val="bg1"/>
              </a:solidFill>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800" u="none" strike="noStrike">
                <a:solidFill>
                  <a:schemeClr val="bg1"/>
                </a:solidFill>
                <a:effectLst/>
                <a:latin typeface="Times New Roman" panose="02020603050405020304" pitchFamily="18" charset="0"/>
                <a:ea typeface="Arial" panose="020B0604020202020204" pitchFamily="34" charset="0"/>
              </a:rPr>
              <a:t>However, data privacy and biases in decision-making are prominent issues of AI that impact guest fairness and trust (Akter </a:t>
            </a:r>
            <a:r>
              <a:rPr lang="en-GB" sz="1800" i="1" u="none" strike="noStrike">
                <a:solidFill>
                  <a:schemeClr val="bg1"/>
                </a:solidFill>
                <a:effectLst/>
                <a:latin typeface="Times New Roman" panose="02020603050405020304" pitchFamily="18" charset="0"/>
                <a:ea typeface="Arial" panose="020B0604020202020204" pitchFamily="34" charset="0"/>
              </a:rPr>
              <a:t>et al.</a:t>
            </a:r>
            <a:r>
              <a:rPr lang="en-GB" sz="1800" u="none" strike="noStrike">
                <a:solidFill>
                  <a:schemeClr val="bg1"/>
                </a:solidFill>
                <a:effectLst/>
                <a:latin typeface="Times New Roman" panose="02020603050405020304" pitchFamily="18" charset="0"/>
                <a:ea typeface="Arial" panose="020B0604020202020204" pitchFamily="34" charset="0"/>
              </a:rPr>
              <a:t> 2021).</a:t>
            </a:r>
            <a:endParaRPr lang="en-US" sz="1800" u="none" strike="noStrike">
              <a:solidFill>
                <a:schemeClr val="bg1"/>
              </a:solidFill>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800" u="none" strike="noStrike">
                <a:solidFill>
                  <a:schemeClr val="bg1"/>
                </a:solidFill>
                <a:effectLst/>
                <a:latin typeface="Times New Roman" panose="02020603050405020304" pitchFamily="18" charset="0"/>
                <a:ea typeface="Arial" panose="020B0604020202020204" pitchFamily="34" charset="0"/>
              </a:rPr>
              <a:t>Deontological Ethics is one model that ensures fairness so that AI may respect guest privacy.</a:t>
            </a:r>
            <a:endParaRPr lang="en-US" sz="1800" u="none" strike="noStrike">
              <a:solidFill>
                <a:schemeClr val="bg1"/>
              </a:solidFill>
              <a:effectLst/>
              <a:latin typeface="Arial" panose="020B0604020202020204" pitchFamily="34" charset="0"/>
              <a:ea typeface="Arial" panose="020B0604020202020204" pitchFamily="34" charset="0"/>
            </a:endParaRPr>
          </a:p>
          <a:p>
            <a:pPr>
              <a:spcBef>
                <a:spcPts val="0"/>
              </a:spcBef>
              <a:spcAft>
                <a:spcPts val="600"/>
              </a:spcAft>
            </a:pPr>
            <a:endParaRPr lang="en-US" sz="1800">
              <a:solidFill>
                <a:schemeClr val="bg1"/>
              </a:solidFill>
            </a:endParaRPr>
          </a:p>
        </p:txBody>
      </p:sp>
      <p:grpSp>
        <p:nvGrpSpPr>
          <p:cNvPr id="5131"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5132" name="Freeform: Shape 5131">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133" name="Freeform: Shape 5132">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134" name="Freeform: Shape 5133">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135" name="Freeform: Shape 5134">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136" name="Freeform: Shape 5135">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137" name="Freeform: Shape 5136">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138" name="Freeform: Shape 5137">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139" name="Freeform: Shape 5138">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40" name="Freeform: Shape 5139">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141" name="Freeform: Shape 5140">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42" name="Freeform: Shape 5141">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143" name="Freeform: Shape 5142">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44" name="Freeform: Shape 5143">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5124" name="Picture 4" descr="generative ai in hospitality market by type">
            <a:extLst>
              <a:ext uri="{FF2B5EF4-FFF2-40B4-BE49-F238E27FC236}">
                <a16:creationId xmlns:a16="http://schemas.microsoft.com/office/drawing/2014/main" id="{2F39B395-0271-8E7E-5CE2-8C2C3CCFA71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586389" y="341018"/>
            <a:ext cx="4763801" cy="28940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122" name="Picture 2" descr="AI in Hospitality and Tourism Market Profit-Sources Analysis Report  2024-2031">
            <a:extLst>
              <a:ext uri="{FF2B5EF4-FFF2-40B4-BE49-F238E27FC236}">
                <a16:creationId xmlns:a16="http://schemas.microsoft.com/office/drawing/2014/main" id="{9597329A-DA2D-B871-6DE6-717BC640113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586388" y="3501857"/>
            <a:ext cx="4763801" cy="26796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146" name="Oval 5145">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48" name="Oval 5147">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606482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D18726-66A5-86B5-178F-4FAD020E074B}"/>
              </a:ext>
            </a:extLst>
          </p:cNvPr>
          <p:cNvSpPr>
            <a:spLocks noGrp="1"/>
          </p:cNvSpPr>
          <p:nvPr>
            <p:ph type="title"/>
          </p:nvPr>
        </p:nvSpPr>
        <p:spPr>
          <a:xfrm>
            <a:off x="1371597" y="348865"/>
            <a:ext cx="10044023" cy="877729"/>
          </a:xfrm>
        </p:spPr>
        <p:txBody>
          <a:bodyPr anchor="ctr">
            <a:normAutofit/>
          </a:bodyPr>
          <a:lstStyle/>
          <a:p>
            <a:pPr algn="ctr"/>
            <a:r>
              <a:rPr lang="en-GB" sz="4000" b="1" dirty="0">
                <a:solidFill>
                  <a:srgbClr val="FFFFFF"/>
                </a:solidFill>
                <a:effectLst/>
                <a:latin typeface="Times New Roman" panose="02020603050405020304" pitchFamily="18" charset="0"/>
                <a:ea typeface="Arial" panose="020B0604020202020204" pitchFamily="34" charset="0"/>
              </a:rPr>
              <a:t>METHODOLOGY</a:t>
            </a:r>
            <a:endParaRPr lang="en-US" sz="4000" b="1" dirty="0">
              <a:solidFill>
                <a:srgbClr val="FFFFFF"/>
              </a:solidFill>
            </a:endParaRPr>
          </a:p>
        </p:txBody>
      </p:sp>
      <p:graphicFrame>
        <p:nvGraphicFramePr>
          <p:cNvPr id="7" name="Content Placeholder 2">
            <a:extLst>
              <a:ext uri="{FF2B5EF4-FFF2-40B4-BE49-F238E27FC236}">
                <a16:creationId xmlns:a16="http://schemas.microsoft.com/office/drawing/2014/main" id="{8C085499-2FE6-3524-2518-3FE204AF44F6}"/>
              </a:ext>
            </a:extLst>
          </p:cNvPr>
          <p:cNvGraphicFramePr>
            <a:graphicFrameLocks noGrp="1"/>
          </p:cNvGraphicFramePr>
          <p:nvPr>
            <p:ph idx="1"/>
            <p:extLst>
              <p:ext uri="{D42A27DB-BD31-4B8C-83A1-F6EECF244321}">
                <p14:modId xmlns:p14="http://schemas.microsoft.com/office/powerpoint/2010/main" val="24079911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6368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DE8BDA-BAE3-A69B-2F16-4AF958D80555}"/>
              </a:ext>
            </a:extLst>
          </p:cNvPr>
          <p:cNvSpPr>
            <a:spLocks noGrp="1"/>
          </p:cNvSpPr>
          <p:nvPr>
            <p:ph type="title"/>
          </p:nvPr>
        </p:nvSpPr>
        <p:spPr>
          <a:xfrm>
            <a:off x="1371597" y="348865"/>
            <a:ext cx="10044023" cy="877729"/>
          </a:xfrm>
        </p:spPr>
        <p:txBody>
          <a:bodyPr anchor="ctr">
            <a:normAutofit/>
          </a:bodyPr>
          <a:lstStyle/>
          <a:p>
            <a:pPr algn="ctr"/>
            <a:r>
              <a:rPr lang="en-GB" sz="4000" b="1" dirty="0">
                <a:solidFill>
                  <a:srgbClr val="FFFFFF"/>
                </a:solidFill>
                <a:effectLst/>
                <a:latin typeface="Times New Roman" panose="02020603050405020304" pitchFamily="18" charset="0"/>
              </a:rPr>
              <a:t>THEME IMPACT ANALYSIS</a:t>
            </a:r>
            <a:endParaRPr lang="en-US" sz="4000" dirty="0">
              <a:solidFill>
                <a:srgbClr val="FFFFFF"/>
              </a:solidFill>
            </a:endParaRPr>
          </a:p>
        </p:txBody>
      </p:sp>
      <p:graphicFrame>
        <p:nvGraphicFramePr>
          <p:cNvPr id="4" name="Content Placeholder 3">
            <a:extLst>
              <a:ext uri="{FF2B5EF4-FFF2-40B4-BE49-F238E27FC236}">
                <a16:creationId xmlns:a16="http://schemas.microsoft.com/office/drawing/2014/main" id="{641E3BE3-BBD4-0BD8-AE35-E871AC5F4299}"/>
              </a:ext>
            </a:extLst>
          </p:cNvPr>
          <p:cNvGraphicFramePr>
            <a:graphicFrameLocks noGrp="1"/>
          </p:cNvGraphicFramePr>
          <p:nvPr>
            <p:ph idx="1"/>
            <p:extLst>
              <p:ext uri="{D42A27DB-BD31-4B8C-83A1-F6EECF244321}">
                <p14:modId xmlns:p14="http://schemas.microsoft.com/office/powerpoint/2010/main" val="3815928006"/>
              </p:ext>
            </p:extLst>
          </p:nvPr>
        </p:nvGraphicFramePr>
        <p:xfrm>
          <a:off x="666750" y="2022172"/>
          <a:ext cx="10858500" cy="4389120"/>
        </p:xfrm>
        <a:graphic>
          <a:graphicData uri="http://schemas.openxmlformats.org/drawingml/2006/table">
            <a:tbl>
              <a:tblPr firstRow="1" bandRow="1">
                <a:tableStyleId>{68D230F3-CF80-4859-8CE7-A43EE81993B5}</a:tableStyleId>
              </a:tblPr>
              <a:tblGrid>
                <a:gridCol w="1016849">
                  <a:extLst>
                    <a:ext uri="{9D8B030D-6E8A-4147-A177-3AD203B41FA5}">
                      <a16:colId xmlns:a16="http://schemas.microsoft.com/office/drawing/2014/main" val="3227049098"/>
                    </a:ext>
                  </a:extLst>
                </a:gridCol>
                <a:gridCol w="9066908">
                  <a:extLst>
                    <a:ext uri="{9D8B030D-6E8A-4147-A177-3AD203B41FA5}">
                      <a16:colId xmlns:a16="http://schemas.microsoft.com/office/drawing/2014/main" val="413658757"/>
                    </a:ext>
                  </a:extLst>
                </a:gridCol>
                <a:gridCol w="774743">
                  <a:extLst>
                    <a:ext uri="{9D8B030D-6E8A-4147-A177-3AD203B41FA5}">
                      <a16:colId xmlns:a16="http://schemas.microsoft.com/office/drawing/2014/main" val="4042370882"/>
                    </a:ext>
                  </a:extLst>
                </a:gridCol>
              </a:tblGrid>
              <a:tr h="177032">
                <a:tc>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Factors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Description</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Impact</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3854260743"/>
                  </a:ext>
                </a:extLst>
              </a:tr>
              <a:tr h="177032">
                <a:tc rowSpan="2">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Political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AI adoption in the hospitality industry should comply with strict UK regulations to ensure guest data privacy and security.</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2">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High</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2901169792"/>
                  </a:ext>
                </a:extLst>
              </a:tr>
              <a:tr h="347847">
                <a:tc vMerge="1">
                  <a:txBody>
                    <a:bodyPr/>
                    <a:lstStyle/>
                    <a:p>
                      <a:endParaRPr lang="en-US"/>
                    </a:p>
                  </a:txBody>
                  <a:tcPr/>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Government initiatives such as the AI Strategy 2021 support AI integration in businesses, but regulatory challenges and compliance requirements slow down the adoption process.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2750179083"/>
                  </a:ext>
                </a:extLst>
              </a:tr>
              <a:tr h="347847">
                <a:tc rowSpan="2">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Economical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AI automation, particularly in hotel check-ins, is projected to save the hospitality industry approximately 2 billion dollars annually by reducing operational costs and increasing efficiency (Statista, 2024).</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2">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Moderate</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2719415739"/>
                  </a:ext>
                </a:extLst>
              </a:tr>
              <a:tr h="347847">
                <a:tc vMerge="1">
                  <a:txBody>
                    <a:bodyPr/>
                    <a:lstStyle/>
                    <a:p>
                      <a:endParaRPr lang="en-US"/>
                    </a:p>
                  </a:txBody>
                  <a:tcPr/>
                </a:tc>
                <a:tc>
                  <a:txBody>
                    <a:bodyPr/>
                    <a:lstStyle/>
                    <a:p>
                      <a:pPr marL="0" marR="0" algn="just">
                        <a:lnSpc>
                          <a:spcPct val="100000"/>
                        </a:lnSpc>
                      </a:pPr>
                      <a:r>
                        <a:rPr lang="en-GB" sz="1200" dirty="0">
                          <a:effectLst/>
                          <a:latin typeface="Times New Roman" panose="02020603050405020304" pitchFamily="18" charset="0"/>
                          <a:cs typeface="Times New Roman" panose="02020603050405020304" pitchFamily="18" charset="0"/>
                        </a:rPr>
                        <a:t>AI-powered automation helps hotels streamline operations by performing tasks such as selecting hotel room pictures which enhances convenience and boosts revenue.</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761540957"/>
                  </a:ext>
                </a:extLst>
              </a:tr>
              <a:tr h="347847">
                <a:tc rowSpan="2">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Social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dirty="0">
                          <a:effectLst/>
                          <a:latin typeface="Times New Roman" panose="02020603050405020304" pitchFamily="18" charset="0"/>
                          <a:cs typeface="Times New Roman" panose="02020603050405020304" pitchFamily="18" charset="0"/>
                        </a:rPr>
                        <a:t>AI chatbots implemented by organisations in the UK have resolved routine customer inquiries and improved their efficiency by over 70% (Fournet, 2024).</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2">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Low</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2298213678"/>
                  </a:ext>
                </a:extLst>
              </a:tr>
              <a:tr h="177032">
                <a:tc vMerge="1">
                  <a:txBody>
                    <a:bodyPr/>
                    <a:lstStyle/>
                    <a:p>
                      <a:endParaRPr lang="en-US"/>
                    </a:p>
                  </a:txBody>
                  <a:tcPr/>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The increasing reliance on AI in customer service raises concerns about the loss of personal engagement.</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1371841733"/>
                  </a:ext>
                </a:extLst>
              </a:tr>
              <a:tr h="177032">
                <a:tc rowSpan="2">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Technological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It has been observed that over 72% of UK hotels will have implemented AI technologies to enhance personalised services (Deloitte, 2024).</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2">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Moderate</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296426017"/>
                  </a:ext>
                </a:extLst>
              </a:tr>
              <a:tr h="177032">
                <a:tc vMerge="1">
                  <a:txBody>
                    <a:bodyPr/>
                    <a:lstStyle/>
                    <a:p>
                      <a:endParaRPr lang="en-US"/>
                    </a:p>
                  </a:txBody>
                  <a:tcPr/>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Various hotel chains have adopted AI-driven chatbots to handle bookings and customer inquiries.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2682418288"/>
                  </a:ext>
                </a:extLst>
              </a:tr>
              <a:tr h="347847">
                <a:tc rowSpan="3">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Legal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The UK’s GDPR imposes stringent compliance requirements for AI-driven data collection and usage, ensuring businesses handle customer information responsibly.</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3">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just">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High</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1169165489"/>
                  </a:ext>
                </a:extLst>
              </a:tr>
              <a:tr h="347847">
                <a:tc vMerge="1">
                  <a:txBody>
                    <a:bodyPr/>
                    <a:lstStyle/>
                    <a:p>
                      <a:endParaRPr lang="en-US"/>
                    </a:p>
                  </a:txBody>
                  <a:tcPr/>
                </a:tc>
                <a:tc>
                  <a:txBody>
                    <a:bodyPr/>
                    <a:lstStyle/>
                    <a:p>
                      <a:pPr marL="0" marR="0" algn="just">
                        <a:lnSpc>
                          <a:spcPct val="100000"/>
                        </a:lnSpc>
                      </a:pPr>
                      <a:r>
                        <a:rPr lang="en-GB" sz="1200" dirty="0">
                          <a:effectLst/>
                          <a:latin typeface="Times New Roman" panose="02020603050405020304" pitchFamily="18" charset="0"/>
                          <a:cs typeface="Times New Roman" panose="02020603050405020304" pitchFamily="18" charset="0"/>
                        </a:rPr>
                        <a:t>It has been observed that over 78% of UK companies have encountered data privacy challenges while implementing AI technologies, underscoring the complexities of regulatory adherence (GOV UK, 2024).</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1522001393"/>
                  </a:ext>
                </a:extLst>
              </a:tr>
              <a:tr h="347847">
                <a:tc vMerge="1">
                  <a:txBody>
                    <a:bodyPr/>
                    <a:lstStyle/>
                    <a:p>
                      <a:endParaRPr lang="en-US"/>
                    </a:p>
                  </a:txBody>
                  <a:tcPr/>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AI surveillance and facial recognition in hotels raise ethical and legal concerns, requiring businesses to implement transparent policies to protect guest privacy and prevent legal issues.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3104474688"/>
                  </a:ext>
                </a:extLst>
              </a:tr>
              <a:tr h="347847">
                <a:tc rowSpan="3">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Environmental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AI-powered energy management systems in hotels have the potential to reduce energy costs by 20% which have significantly lowered the carbon emissions (EnExpert, 2024).</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rowSpan="3">
                  <a:txBody>
                    <a:bodyPr/>
                    <a:lstStyle/>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cs typeface="Times New Roman" panose="02020603050405020304" pitchFamily="18" charset="0"/>
                      </a:endParaRPr>
                    </a:p>
                    <a:p>
                      <a:pPr marL="0" marR="0" algn="ctr">
                        <a:lnSpc>
                          <a:spcPct val="100000"/>
                        </a:lnSpc>
                      </a:pPr>
                      <a:r>
                        <a:rPr lang="en-GB" sz="1200">
                          <a:effectLst/>
                          <a:latin typeface="Times New Roman" panose="02020603050405020304" pitchFamily="18" charset="0"/>
                          <a:cs typeface="Times New Roman" panose="02020603050405020304" pitchFamily="18" charset="0"/>
                        </a:rPr>
                        <a:t>High</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extLst>
                  <a:ext uri="{0D108BD9-81ED-4DB2-BD59-A6C34878D82A}">
                    <a16:rowId xmlns:a16="http://schemas.microsoft.com/office/drawing/2014/main" val="3526812475"/>
                  </a:ext>
                </a:extLst>
              </a:tr>
              <a:tr h="347847">
                <a:tc vMerge="1">
                  <a:txBody>
                    <a:bodyPr/>
                    <a:lstStyle/>
                    <a:p>
                      <a:endParaRPr lang="en-US"/>
                    </a:p>
                  </a:txBody>
                  <a:tcPr/>
                </a:tc>
                <a:tc>
                  <a:txBody>
                    <a:bodyPr/>
                    <a:lstStyle/>
                    <a:p>
                      <a:pPr marL="0" marR="0" algn="just">
                        <a:lnSpc>
                          <a:spcPct val="100000"/>
                        </a:lnSpc>
                      </a:pPr>
                      <a:r>
                        <a:rPr lang="en-GB" sz="1200">
                          <a:effectLst/>
                          <a:latin typeface="Times New Roman" panose="02020603050405020304" pitchFamily="18" charset="0"/>
                          <a:cs typeface="Times New Roman" panose="02020603050405020304" pitchFamily="18" charset="0"/>
                        </a:rPr>
                        <a:t>Various businesses have implemented AI-driven predictive maintenance technology to optimise energy and water usage, contributing to sustainability efforts within the hospitality sector.</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53467944"/>
                  </a:ext>
                </a:extLst>
              </a:tr>
              <a:tr h="177032">
                <a:tc vMerge="1">
                  <a:txBody>
                    <a:bodyPr/>
                    <a:lstStyle/>
                    <a:p>
                      <a:endParaRPr lang="en-US"/>
                    </a:p>
                  </a:txBody>
                  <a:tcPr/>
                </a:tc>
                <a:tc>
                  <a:txBody>
                    <a:bodyPr/>
                    <a:lstStyle/>
                    <a:p>
                      <a:pPr marL="0" marR="0" algn="just">
                        <a:lnSpc>
                          <a:spcPct val="100000"/>
                        </a:lnSpc>
                      </a:pPr>
                      <a:r>
                        <a:rPr lang="en-GB" sz="1200" dirty="0">
                          <a:effectLst/>
                          <a:latin typeface="Times New Roman" panose="02020603050405020304" pitchFamily="18" charset="0"/>
                          <a:cs typeface="Times New Roman" panose="02020603050405020304" pitchFamily="18" charset="0"/>
                        </a:rPr>
                        <a:t>AI-based waste management solutions in hotels help minimise food waste, enhance sustainability practices, and reduce overall operational costs.</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1037" marR="11037" marT="0" marB="0"/>
                </a:tc>
                <a:tc vMerge="1">
                  <a:txBody>
                    <a:bodyPr/>
                    <a:lstStyle/>
                    <a:p>
                      <a:endParaRPr lang="en-US"/>
                    </a:p>
                  </a:txBody>
                  <a:tcPr/>
                </a:tc>
                <a:extLst>
                  <a:ext uri="{0D108BD9-81ED-4DB2-BD59-A6C34878D82A}">
                    <a16:rowId xmlns:a16="http://schemas.microsoft.com/office/drawing/2014/main" val="1199482766"/>
                  </a:ext>
                </a:extLst>
              </a:tr>
            </a:tbl>
          </a:graphicData>
        </a:graphic>
      </p:graphicFrame>
    </p:spTree>
    <p:extLst>
      <p:ext uri="{BB962C8B-B14F-4D97-AF65-F5344CB8AC3E}">
        <p14:creationId xmlns:p14="http://schemas.microsoft.com/office/powerpoint/2010/main" val="2160753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4780-78CF-4EA9-4E5E-3A26AE969374}"/>
              </a:ext>
            </a:extLst>
          </p:cNvPr>
          <p:cNvSpPr>
            <a:spLocks noGrp="1"/>
          </p:cNvSpPr>
          <p:nvPr>
            <p:ph type="title"/>
          </p:nvPr>
        </p:nvSpPr>
        <p:spPr>
          <a:xfrm>
            <a:off x="6417733" y="490537"/>
            <a:ext cx="5291663" cy="1628775"/>
          </a:xfrm>
        </p:spPr>
        <p:txBody>
          <a:bodyPr anchor="b">
            <a:normAutofit/>
          </a:bodyPr>
          <a:lstStyle/>
          <a:p>
            <a:r>
              <a:rPr lang="en-GB" sz="4000" b="1">
                <a:effectLst/>
                <a:latin typeface="Times New Roman" panose="02020603050405020304" pitchFamily="18" charset="0"/>
                <a:ea typeface="Arial" panose="020B0604020202020204" pitchFamily="34" charset="0"/>
              </a:rPr>
              <a:t>CONCLUSION</a:t>
            </a:r>
            <a:endParaRPr lang="en-US" sz="4000" b="1"/>
          </a:p>
        </p:txBody>
      </p:sp>
      <p:pic>
        <p:nvPicPr>
          <p:cNvPr id="6146" name="Picture 2" descr="How AI Can Transform the Hospitality Industry, Improve Operations -  RizePoint">
            <a:extLst>
              <a:ext uri="{FF2B5EF4-FFF2-40B4-BE49-F238E27FC236}">
                <a16:creationId xmlns:a16="http://schemas.microsoft.com/office/drawing/2014/main" id="{1F09397F-64FC-BA6F-6EDD-18581C444A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b="-1"/>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7C40E0-8A87-36DF-E974-F78E422CE3F7}"/>
              </a:ext>
            </a:extLst>
          </p:cNvPr>
          <p:cNvSpPr>
            <a:spLocks noGrp="1"/>
          </p:cNvSpPr>
          <p:nvPr>
            <p:ph idx="1"/>
          </p:nvPr>
        </p:nvSpPr>
        <p:spPr>
          <a:xfrm>
            <a:off x="6417734" y="2614612"/>
            <a:ext cx="5291663" cy="3752849"/>
          </a:xfrm>
        </p:spPr>
        <p:txBody>
          <a:bodyPr>
            <a:normAutofit/>
          </a:bodyPr>
          <a:lstStyle/>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AI has transformed guest services, personalisation, and operational effectiveness of the hospitality industry.</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Hilton Hotels have leveraged AI for enhancing guest satisfaction by their automated check-ins by Honors App followed by smart room features, AI-chatbots, Connected Room technologies, in-room entertainment features, etc.</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Human interaction loss or data privacy issues are some ethical concerns that must be mitigated properly.</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Hotels must balance AI integration as that would enhance customer experience without hampering personalisation.</a:t>
            </a:r>
            <a:endParaRPr lang="en-US" sz="1700" u="none" strike="noStrike">
              <a:effectLst/>
              <a:latin typeface="Arial" panose="020B0604020202020204" pitchFamily="34" charset="0"/>
              <a:ea typeface="Arial" panose="020B0604020202020204" pitchFamily="34" charset="0"/>
            </a:endParaRPr>
          </a:p>
          <a:p>
            <a:pPr>
              <a:spcBef>
                <a:spcPts val="0"/>
              </a:spcBef>
              <a:spcAft>
                <a:spcPts val="600"/>
              </a:spcAft>
            </a:pPr>
            <a:endParaRPr lang="en-US" sz="1700"/>
          </a:p>
        </p:txBody>
      </p:sp>
    </p:spTree>
    <p:extLst>
      <p:ext uri="{BB962C8B-B14F-4D97-AF65-F5344CB8AC3E}">
        <p14:creationId xmlns:p14="http://schemas.microsoft.com/office/powerpoint/2010/main" val="3402915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Perfecting AI Customer Service in the Hospitality Industry with Data">
            <a:extLst>
              <a:ext uri="{FF2B5EF4-FFF2-40B4-BE49-F238E27FC236}">
                <a16:creationId xmlns:a16="http://schemas.microsoft.com/office/drawing/2014/main" id="{6D9D2C74-DCD5-0B7B-377E-F64D6078566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2B9C96-2976-EDA0-BFA9-969B929A83A4}"/>
              </a:ext>
            </a:extLst>
          </p:cNvPr>
          <p:cNvSpPr>
            <a:spLocks noGrp="1"/>
          </p:cNvSpPr>
          <p:nvPr>
            <p:ph type="title"/>
          </p:nvPr>
        </p:nvSpPr>
        <p:spPr>
          <a:xfrm>
            <a:off x="374904" y="856488"/>
            <a:ext cx="4992624" cy="1243584"/>
          </a:xfrm>
        </p:spPr>
        <p:txBody>
          <a:bodyPr anchor="ctr">
            <a:normAutofit/>
          </a:bodyPr>
          <a:lstStyle/>
          <a:p>
            <a:r>
              <a:rPr lang="en-GB" sz="3400" b="1">
                <a:effectLst/>
                <a:latin typeface="Times New Roman" panose="02020603050405020304" pitchFamily="18" charset="0"/>
                <a:ea typeface="Arial" panose="020B0604020202020204" pitchFamily="34" charset="0"/>
              </a:rPr>
              <a:t>RECOMMENDATIONS</a:t>
            </a:r>
            <a:endParaRPr lang="en-US" sz="3400" b="1"/>
          </a:p>
        </p:txBody>
      </p:sp>
      <p:sp>
        <p:nvSpPr>
          <p:cNvPr id="7181" name="Rectangle 7180">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3" name="Rectangle 718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7DF766E-5BEB-D6F7-3B03-78C40FD6A47A}"/>
              </a:ext>
            </a:extLst>
          </p:cNvPr>
          <p:cNvSpPr>
            <a:spLocks noGrp="1"/>
          </p:cNvSpPr>
          <p:nvPr>
            <p:ph idx="1"/>
          </p:nvPr>
        </p:nvSpPr>
        <p:spPr>
          <a:xfrm>
            <a:off x="374904" y="2522949"/>
            <a:ext cx="5065776" cy="3402363"/>
          </a:xfrm>
        </p:spPr>
        <p:txBody>
          <a:bodyPr anchor="t">
            <a:normAutofit/>
          </a:bodyPr>
          <a:lstStyle/>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Implementing AI multimodal personalisation to offer additional experience for customers.</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Developing a sophisticated virtual concierge that would provide details of various events to guests.</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Utilising AI for eco-friendly resource management would help customers get real-life insights.</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AI systems would ensure diverse customer preferences.</a:t>
            </a:r>
            <a:endParaRPr lang="en-US" sz="1700" u="none" strike="noStrike">
              <a:effectLst/>
              <a:latin typeface="Arial" panose="020B0604020202020204" pitchFamily="34" charset="0"/>
              <a:ea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Combining Augmented Reality with AI would help offer unique experiences for guests.</a:t>
            </a:r>
            <a:endParaRPr lang="en-US" sz="1700" u="none" strike="noStrike">
              <a:effectLst/>
              <a:latin typeface="Arial" panose="020B0604020202020204" pitchFamily="34" charset="0"/>
              <a:ea typeface="Arial" panose="020B0604020202020204" pitchFamily="34" charset="0"/>
            </a:endParaRPr>
          </a:p>
          <a:p>
            <a:pPr>
              <a:spcBef>
                <a:spcPts val="0"/>
              </a:spcBef>
              <a:spcAft>
                <a:spcPts val="600"/>
              </a:spcAft>
            </a:pPr>
            <a:endParaRPr lang="en-US" sz="1700"/>
          </a:p>
        </p:txBody>
      </p:sp>
    </p:spTree>
    <p:extLst>
      <p:ext uri="{BB962C8B-B14F-4D97-AF65-F5344CB8AC3E}">
        <p14:creationId xmlns:p14="http://schemas.microsoft.com/office/powerpoint/2010/main" val="167198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C0EFB-0BE6-4A36-0885-EFA5BAC16573}"/>
              </a:ext>
            </a:extLst>
          </p:cNvPr>
          <p:cNvSpPr>
            <a:spLocks noGrp="1"/>
          </p:cNvSpPr>
          <p:nvPr>
            <p:ph type="title"/>
          </p:nvPr>
        </p:nvSpPr>
        <p:spPr>
          <a:xfrm>
            <a:off x="466722" y="586855"/>
            <a:ext cx="3201366" cy="3387497"/>
          </a:xfrm>
        </p:spPr>
        <p:txBody>
          <a:bodyPr anchor="b">
            <a:normAutofit/>
          </a:bodyPr>
          <a:lstStyle/>
          <a:p>
            <a:pPr algn="r"/>
            <a:r>
              <a:rPr lang="en-GB" sz="3400" b="1">
                <a:solidFill>
                  <a:srgbClr val="FFFFFF"/>
                </a:solidFill>
                <a:effectLst/>
                <a:latin typeface="Times New Roman" panose="02020603050405020304" pitchFamily="18" charset="0"/>
                <a:ea typeface="Arial" panose="020B0604020202020204" pitchFamily="34" charset="0"/>
              </a:rPr>
              <a:t>REFERENCES </a:t>
            </a:r>
            <a:endParaRPr lang="en-US" sz="3400" b="1">
              <a:solidFill>
                <a:srgbClr val="FFFFFF"/>
              </a:solidFill>
            </a:endParaRPr>
          </a:p>
        </p:txBody>
      </p:sp>
      <p:sp>
        <p:nvSpPr>
          <p:cNvPr id="3" name="Content Placeholder 2">
            <a:extLst>
              <a:ext uri="{FF2B5EF4-FFF2-40B4-BE49-F238E27FC236}">
                <a16:creationId xmlns:a16="http://schemas.microsoft.com/office/drawing/2014/main" id="{1D479B1E-AD2A-FE8B-F1F1-DD0C6F11F790}"/>
              </a:ext>
            </a:extLst>
          </p:cNvPr>
          <p:cNvSpPr>
            <a:spLocks noGrp="1"/>
          </p:cNvSpPr>
          <p:nvPr>
            <p:ph idx="1"/>
          </p:nvPr>
        </p:nvSpPr>
        <p:spPr>
          <a:xfrm>
            <a:off x="4810259" y="649480"/>
            <a:ext cx="6555347" cy="5546047"/>
          </a:xfrm>
        </p:spPr>
        <p:txBody>
          <a:bodyPr anchor="ctr">
            <a:normAutofit fontScale="92500" lnSpcReduction="10000"/>
          </a:bodyPr>
          <a:lstStyle/>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Akter, S., McCarthy, G., </a:t>
            </a:r>
            <a:r>
              <a:rPr lang="en-GB" sz="1400" dirty="0" err="1">
                <a:effectLst/>
                <a:highlight>
                  <a:srgbClr val="FFFFFF"/>
                </a:highlight>
                <a:latin typeface="Times New Roman" panose="02020603050405020304" pitchFamily="18" charset="0"/>
                <a:ea typeface="Arial" panose="020B0604020202020204" pitchFamily="34" charset="0"/>
              </a:rPr>
              <a:t>Sajib</a:t>
            </a:r>
            <a:r>
              <a:rPr lang="en-GB" sz="1400" dirty="0">
                <a:effectLst/>
                <a:highlight>
                  <a:srgbClr val="FFFFFF"/>
                </a:highlight>
                <a:latin typeface="Times New Roman" panose="02020603050405020304" pitchFamily="18" charset="0"/>
                <a:ea typeface="Arial" panose="020B0604020202020204" pitchFamily="34" charset="0"/>
              </a:rPr>
              <a:t>, S., Michael, K., Dwivedi, Y.K., </a:t>
            </a:r>
            <a:r>
              <a:rPr lang="en-GB" sz="1400" dirty="0" err="1">
                <a:effectLst/>
                <a:highlight>
                  <a:srgbClr val="FFFFFF"/>
                </a:highlight>
                <a:latin typeface="Times New Roman" panose="02020603050405020304" pitchFamily="18" charset="0"/>
                <a:ea typeface="Arial" panose="020B0604020202020204" pitchFamily="34" charset="0"/>
              </a:rPr>
              <a:t>D’Ambra</a:t>
            </a:r>
            <a:r>
              <a:rPr lang="en-GB" sz="1400" dirty="0">
                <a:effectLst/>
                <a:highlight>
                  <a:srgbClr val="FFFFFF"/>
                </a:highlight>
                <a:latin typeface="Times New Roman" panose="02020603050405020304" pitchFamily="18" charset="0"/>
                <a:ea typeface="Arial" panose="020B0604020202020204" pitchFamily="34" charset="0"/>
              </a:rPr>
              <a:t>, J. and Shen, </a:t>
            </a:r>
            <a:r>
              <a:rPr lang="en-GB" sz="1400" dirty="0" err="1">
                <a:effectLst/>
                <a:highlight>
                  <a:srgbClr val="FFFFFF"/>
                </a:highlight>
                <a:latin typeface="Times New Roman" panose="02020603050405020304" pitchFamily="18" charset="0"/>
                <a:ea typeface="Arial" panose="020B0604020202020204" pitchFamily="34" charset="0"/>
              </a:rPr>
              <a:t>K.N</a:t>
            </a:r>
            <a:r>
              <a:rPr lang="en-GB" sz="1400" dirty="0">
                <a:effectLst/>
                <a:highlight>
                  <a:srgbClr val="FFFFFF"/>
                </a:highlight>
                <a:latin typeface="Times New Roman" panose="02020603050405020304" pitchFamily="18" charset="0"/>
                <a:ea typeface="Arial" panose="020B0604020202020204" pitchFamily="34" charset="0"/>
              </a:rPr>
              <a:t>., 2021. Algorithmic bias in data-driven innovation in the age of AI. </a:t>
            </a:r>
            <a:r>
              <a:rPr lang="en-GB" sz="1400" i="1" dirty="0">
                <a:effectLst/>
                <a:highlight>
                  <a:srgbClr val="FFFFFF"/>
                </a:highlight>
                <a:latin typeface="Times New Roman" panose="02020603050405020304" pitchFamily="18" charset="0"/>
                <a:ea typeface="Arial" panose="020B0604020202020204" pitchFamily="34" charset="0"/>
              </a:rPr>
              <a:t>International Journal of Information Management</a:t>
            </a:r>
            <a:r>
              <a:rPr lang="en-GB" sz="1400" dirty="0">
                <a:effectLst/>
                <a:highlight>
                  <a:srgbClr val="FFFFFF"/>
                </a:highlight>
                <a:latin typeface="Times New Roman" panose="02020603050405020304" pitchFamily="18" charset="0"/>
                <a:ea typeface="Arial" panose="020B0604020202020204" pitchFamily="34" charset="0"/>
              </a:rPr>
              <a:t>, </a:t>
            </a:r>
            <a:r>
              <a:rPr lang="en-GB" sz="1400" i="1" dirty="0">
                <a:effectLst/>
                <a:highlight>
                  <a:srgbClr val="FFFFFF"/>
                </a:highlight>
                <a:latin typeface="Times New Roman" panose="02020603050405020304" pitchFamily="18" charset="0"/>
                <a:ea typeface="Arial" panose="020B0604020202020204" pitchFamily="34" charset="0"/>
              </a:rPr>
              <a:t>60</a:t>
            </a:r>
            <a:r>
              <a:rPr lang="en-GB" sz="1400" dirty="0">
                <a:effectLst/>
                <a:highlight>
                  <a:srgbClr val="FFFFFF"/>
                </a:highlight>
                <a:latin typeface="Times New Roman" panose="02020603050405020304" pitchFamily="18" charset="0"/>
                <a:ea typeface="Arial" panose="020B0604020202020204" pitchFamily="34" charset="0"/>
              </a:rPr>
              <a:t>, p.102387.</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Davis, </a:t>
            </a:r>
            <a:r>
              <a:rPr lang="en-GB" sz="1400" dirty="0" err="1">
                <a:effectLst/>
                <a:highlight>
                  <a:srgbClr val="FFFFFF"/>
                </a:highlight>
                <a:latin typeface="Times New Roman" panose="02020603050405020304" pitchFamily="18" charset="0"/>
                <a:ea typeface="Arial" panose="020B0604020202020204" pitchFamily="34" charset="0"/>
              </a:rPr>
              <a:t>G.F</a:t>
            </a:r>
            <a:r>
              <a:rPr lang="en-GB" sz="1400" dirty="0">
                <a:effectLst/>
                <a:highlight>
                  <a:srgbClr val="FFFFFF"/>
                </a:highlight>
                <a:latin typeface="Times New Roman" panose="02020603050405020304" pitchFamily="18" charset="0"/>
                <a:ea typeface="Arial" panose="020B0604020202020204" pitchFamily="34" charset="0"/>
              </a:rPr>
              <a:t>. and DeWitt, T., 2021. Organization theory and the resource-based view of the firm: The great divide. </a:t>
            </a:r>
            <a:r>
              <a:rPr lang="en-GB" sz="1400" i="1" dirty="0">
                <a:effectLst/>
                <a:highlight>
                  <a:srgbClr val="FFFFFF"/>
                </a:highlight>
                <a:latin typeface="Times New Roman" panose="02020603050405020304" pitchFamily="18" charset="0"/>
                <a:ea typeface="Arial" panose="020B0604020202020204" pitchFamily="34" charset="0"/>
              </a:rPr>
              <a:t>Journal of Management</a:t>
            </a:r>
            <a:r>
              <a:rPr lang="en-GB" sz="1400" dirty="0">
                <a:effectLst/>
                <a:highlight>
                  <a:srgbClr val="FFFFFF"/>
                </a:highlight>
                <a:latin typeface="Times New Roman" panose="02020603050405020304" pitchFamily="18" charset="0"/>
                <a:ea typeface="Arial" panose="020B0604020202020204" pitchFamily="34" charset="0"/>
              </a:rPr>
              <a:t>, </a:t>
            </a:r>
            <a:r>
              <a:rPr lang="en-GB" sz="1400" i="1" dirty="0">
                <a:effectLst/>
                <a:highlight>
                  <a:srgbClr val="FFFFFF"/>
                </a:highlight>
                <a:latin typeface="Times New Roman" panose="02020603050405020304" pitchFamily="18" charset="0"/>
                <a:ea typeface="Arial" panose="020B0604020202020204" pitchFamily="34" charset="0"/>
              </a:rPr>
              <a:t>47</a:t>
            </a:r>
            <a:r>
              <a:rPr lang="en-GB" sz="1400" dirty="0">
                <a:effectLst/>
                <a:highlight>
                  <a:srgbClr val="FFFFFF"/>
                </a:highlight>
                <a:latin typeface="Times New Roman" panose="02020603050405020304" pitchFamily="18" charset="0"/>
                <a:ea typeface="Arial" panose="020B0604020202020204" pitchFamily="34" charset="0"/>
              </a:rPr>
              <a:t>(7), pp.1684-1697.</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Deloitte, 2024. </a:t>
            </a:r>
            <a:r>
              <a:rPr lang="en-GB" sz="1400" i="1" dirty="0">
                <a:effectLst/>
                <a:highlight>
                  <a:srgbClr val="FFFFFF"/>
                </a:highlight>
                <a:latin typeface="Times New Roman" panose="02020603050405020304" pitchFamily="18" charset="0"/>
                <a:ea typeface="Arial" panose="020B0604020202020204" pitchFamily="34" charset="0"/>
              </a:rPr>
              <a:t>Humanising hospitality through technology</a:t>
            </a:r>
            <a:r>
              <a:rPr lang="en-GB" sz="1400" dirty="0">
                <a:effectLst/>
                <a:highlight>
                  <a:srgbClr val="FFFFFF"/>
                </a:highlight>
                <a:latin typeface="Times New Roman" panose="02020603050405020304" pitchFamily="18" charset="0"/>
                <a:ea typeface="Arial" panose="020B0604020202020204" pitchFamily="34" charset="0"/>
              </a:rPr>
              <a:t>. Available at: https://www.deloitte.com/uk/en/Industries/consumer/blogs/humanising-hospitality-through-technology.html (Accessed On: 1 February 2025)</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err="1">
                <a:effectLst/>
                <a:highlight>
                  <a:srgbClr val="FFFFFF"/>
                </a:highlight>
                <a:latin typeface="Times New Roman" panose="02020603050405020304" pitchFamily="18" charset="0"/>
                <a:ea typeface="Arial" panose="020B0604020202020204" pitchFamily="34" charset="0"/>
              </a:rPr>
              <a:t>EnExpert</a:t>
            </a:r>
            <a:r>
              <a:rPr lang="en-GB" sz="1400" dirty="0">
                <a:effectLst/>
                <a:highlight>
                  <a:srgbClr val="FFFFFF"/>
                </a:highlight>
                <a:latin typeface="Times New Roman" panose="02020603050405020304" pitchFamily="18" charset="0"/>
                <a:ea typeface="Arial" panose="020B0604020202020204" pitchFamily="34" charset="0"/>
              </a:rPr>
              <a:t>, 2024. </a:t>
            </a:r>
            <a:r>
              <a:rPr lang="en-GB" sz="1400" i="1" dirty="0">
                <a:effectLst/>
                <a:highlight>
                  <a:srgbClr val="FFFFFF"/>
                </a:highlight>
                <a:latin typeface="Times New Roman" panose="02020603050405020304" pitchFamily="18" charset="0"/>
                <a:ea typeface="Arial" panose="020B0604020202020204" pitchFamily="34" charset="0"/>
              </a:rPr>
              <a:t>Solution for Hotels - Energy management</a:t>
            </a:r>
            <a:r>
              <a:rPr lang="en-GB" sz="1400" dirty="0">
                <a:effectLst/>
                <a:highlight>
                  <a:srgbClr val="FFFFFF"/>
                </a:highlight>
                <a:latin typeface="Times New Roman" panose="02020603050405020304" pitchFamily="18" charset="0"/>
                <a:ea typeface="Arial" panose="020B0604020202020204" pitchFamily="34" charset="0"/>
              </a:rPr>
              <a:t>. Available at: https://en-expert.com/en/energy-management/hotels/ (Accessed On: 1 February 2025)</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err="1">
                <a:effectLst/>
                <a:highlight>
                  <a:srgbClr val="FFFFFF"/>
                </a:highlight>
                <a:latin typeface="Times New Roman" panose="02020603050405020304" pitchFamily="18" charset="0"/>
                <a:ea typeface="Arial" panose="020B0604020202020204" pitchFamily="34" charset="0"/>
              </a:rPr>
              <a:t>FourNet</a:t>
            </a:r>
            <a:r>
              <a:rPr lang="en-GB" sz="1400" dirty="0">
                <a:effectLst/>
                <a:highlight>
                  <a:srgbClr val="FFFFFF"/>
                </a:highlight>
                <a:latin typeface="Times New Roman" panose="02020603050405020304" pitchFamily="18" charset="0"/>
                <a:ea typeface="Arial" panose="020B0604020202020204" pitchFamily="34" charset="0"/>
              </a:rPr>
              <a:t>, 2024. </a:t>
            </a:r>
            <a:r>
              <a:rPr lang="en-GB" sz="1400" i="1" dirty="0">
                <a:effectLst/>
                <a:highlight>
                  <a:srgbClr val="FFFFFF"/>
                </a:highlight>
                <a:latin typeface="Times New Roman" panose="02020603050405020304" pitchFamily="18" charset="0"/>
                <a:ea typeface="Arial" panose="020B0604020202020204" pitchFamily="34" charset="0"/>
              </a:rPr>
              <a:t>AI Chatbots | </a:t>
            </a:r>
            <a:r>
              <a:rPr lang="en-GB" sz="1400" i="1" dirty="0" err="1">
                <a:effectLst/>
                <a:highlight>
                  <a:srgbClr val="FFFFFF"/>
                </a:highlight>
                <a:latin typeface="Times New Roman" panose="02020603050405020304" pitchFamily="18" charset="0"/>
                <a:ea typeface="Arial" panose="020B0604020202020204" pitchFamily="34" charset="0"/>
              </a:rPr>
              <a:t>Transforme</a:t>
            </a:r>
            <a:r>
              <a:rPr lang="en-GB" sz="1400" i="1" dirty="0">
                <a:effectLst/>
                <a:highlight>
                  <a:srgbClr val="FFFFFF"/>
                </a:highlight>
                <a:latin typeface="Times New Roman" panose="02020603050405020304" pitchFamily="18" charset="0"/>
                <a:ea typeface="Arial" panose="020B0604020202020204" pitchFamily="34" charset="0"/>
              </a:rPr>
              <a:t> Customer Service</a:t>
            </a:r>
            <a:r>
              <a:rPr lang="en-GB" sz="1400" dirty="0">
                <a:effectLst/>
                <a:highlight>
                  <a:srgbClr val="FFFFFF"/>
                </a:highlight>
                <a:latin typeface="Times New Roman" panose="02020603050405020304" pitchFamily="18" charset="0"/>
                <a:ea typeface="Arial" panose="020B0604020202020204" pitchFamily="34" charset="0"/>
              </a:rPr>
              <a:t>. Available at: https://fournet.co.uk/solutions-and-services/customer-experience-consulting/ai-automation/ai-chatbots/ (Accessed On: 1 February 2025)</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GOV UK, 2024. </a:t>
            </a:r>
            <a:r>
              <a:rPr lang="en-GB" sz="1400" i="1" dirty="0">
                <a:effectLst/>
                <a:highlight>
                  <a:srgbClr val="FFFFFF"/>
                </a:highlight>
                <a:latin typeface="Times New Roman" panose="02020603050405020304" pitchFamily="18" charset="0"/>
                <a:ea typeface="Arial" panose="020B0604020202020204" pitchFamily="34" charset="0"/>
              </a:rPr>
              <a:t>AI cyber security survey</a:t>
            </a:r>
            <a:r>
              <a:rPr lang="en-GB" sz="1400" dirty="0">
                <a:effectLst/>
                <a:highlight>
                  <a:srgbClr val="FFFFFF"/>
                </a:highlight>
                <a:latin typeface="Times New Roman" panose="02020603050405020304" pitchFamily="18" charset="0"/>
                <a:ea typeface="Arial" panose="020B0604020202020204" pitchFamily="34" charset="0"/>
              </a:rPr>
              <a:t>. Available at: https://www.gov.uk/government/publications/research-on-the-cyber-security-of-ai/ai-cyber-security-survey-main-report (Accessed On: 1 February 2025)</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err="1">
                <a:effectLst/>
                <a:highlight>
                  <a:srgbClr val="FFFFFF"/>
                </a:highlight>
                <a:latin typeface="Times New Roman" panose="02020603050405020304" pitchFamily="18" charset="0"/>
                <a:ea typeface="Arial" panose="020B0604020202020204" pitchFamily="34" charset="0"/>
              </a:rPr>
              <a:t>Mekni</a:t>
            </a:r>
            <a:r>
              <a:rPr lang="en-GB" sz="1400" dirty="0">
                <a:effectLst/>
                <a:highlight>
                  <a:srgbClr val="FFFFFF"/>
                </a:highlight>
                <a:latin typeface="Times New Roman" panose="02020603050405020304" pitchFamily="18" charset="0"/>
                <a:ea typeface="Arial" panose="020B0604020202020204" pitchFamily="34" charset="0"/>
              </a:rPr>
              <a:t>, M., 2021. An artificial intelligence-based virtual assistant using conversational agents. </a:t>
            </a:r>
            <a:r>
              <a:rPr lang="en-GB" sz="1400" i="1" dirty="0">
                <a:effectLst/>
                <a:highlight>
                  <a:srgbClr val="FFFFFF"/>
                </a:highlight>
                <a:latin typeface="Times New Roman" panose="02020603050405020304" pitchFamily="18" charset="0"/>
                <a:ea typeface="Arial" panose="020B0604020202020204" pitchFamily="34" charset="0"/>
              </a:rPr>
              <a:t>Journal of Software Engineering and Applications</a:t>
            </a:r>
            <a:r>
              <a:rPr lang="en-GB" sz="1400" dirty="0">
                <a:effectLst/>
                <a:highlight>
                  <a:srgbClr val="FFFFFF"/>
                </a:highlight>
                <a:latin typeface="Times New Roman" panose="02020603050405020304" pitchFamily="18" charset="0"/>
                <a:ea typeface="Arial" panose="020B0604020202020204" pitchFamily="34" charset="0"/>
              </a:rPr>
              <a:t>, </a:t>
            </a:r>
            <a:r>
              <a:rPr lang="en-GB" sz="1400" i="1" dirty="0">
                <a:effectLst/>
                <a:highlight>
                  <a:srgbClr val="FFFFFF"/>
                </a:highlight>
                <a:latin typeface="Times New Roman" panose="02020603050405020304" pitchFamily="18" charset="0"/>
                <a:ea typeface="Arial" panose="020B0604020202020204" pitchFamily="34" charset="0"/>
              </a:rPr>
              <a:t>14</a:t>
            </a:r>
            <a:r>
              <a:rPr lang="en-GB" sz="1400" dirty="0">
                <a:effectLst/>
                <a:highlight>
                  <a:srgbClr val="FFFFFF"/>
                </a:highlight>
                <a:latin typeface="Times New Roman" panose="02020603050405020304" pitchFamily="18" charset="0"/>
                <a:ea typeface="Arial" panose="020B0604020202020204" pitchFamily="34" charset="0"/>
              </a:rPr>
              <a:t>(9), pp.455-473.</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Negro, P., 2022. The Smart Hotel: a contactless and digital journey towards sustainability in Malta. </a:t>
            </a:r>
            <a:r>
              <a:rPr lang="en-GB" sz="1400" i="1" dirty="0">
                <a:effectLst/>
                <a:highlight>
                  <a:srgbClr val="FFFFFF"/>
                </a:highlight>
                <a:latin typeface="Times New Roman" panose="02020603050405020304" pitchFamily="18" charset="0"/>
                <a:ea typeface="Arial" panose="020B0604020202020204" pitchFamily="34" charset="0"/>
              </a:rPr>
              <a:t>The Online Open Access Repository of the Institute of Tourism Studies (Malta)</a:t>
            </a:r>
            <a:r>
              <a:rPr lang="en-GB" sz="1400" dirty="0">
                <a:effectLst/>
                <a:highlight>
                  <a:srgbClr val="FFFFFF"/>
                </a:highlight>
                <a:latin typeface="Times New Roman" panose="02020603050405020304" pitchFamily="18" charset="0"/>
                <a:ea typeface="Arial" panose="020B0604020202020204" pitchFamily="34" charset="0"/>
              </a:rPr>
              <a:t>.</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Nugroho, </a:t>
            </a:r>
            <a:r>
              <a:rPr lang="en-GB" sz="1400" dirty="0" err="1">
                <a:effectLst/>
                <a:highlight>
                  <a:srgbClr val="FFFFFF"/>
                </a:highlight>
                <a:latin typeface="Times New Roman" panose="02020603050405020304" pitchFamily="18" charset="0"/>
                <a:ea typeface="Arial" panose="020B0604020202020204" pitchFamily="34" charset="0"/>
              </a:rPr>
              <a:t>I.S</a:t>
            </a:r>
            <a:r>
              <a:rPr lang="en-GB" sz="1400" dirty="0">
                <a:effectLst/>
                <a:highlight>
                  <a:srgbClr val="FFFFFF"/>
                </a:highlight>
                <a:latin typeface="Times New Roman" panose="02020603050405020304" pitchFamily="18" charset="0"/>
                <a:ea typeface="Arial" panose="020B0604020202020204" pitchFamily="34" charset="0"/>
              </a:rPr>
              <a:t>., </a:t>
            </a:r>
            <a:r>
              <a:rPr lang="en-GB" sz="1400" dirty="0" err="1">
                <a:effectLst/>
                <a:highlight>
                  <a:srgbClr val="FFFFFF"/>
                </a:highlight>
                <a:latin typeface="Times New Roman" panose="02020603050405020304" pitchFamily="18" charset="0"/>
                <a:ea typeface="Arial" panose="020B0604020202020204" pitchFamily="34" charset="0"/>
              </a:rPr>
              <a:t>Priyanto</a:t>
            </a:r>
            <a:r>
              <a:rPr lang="en-GB" sz="1400" dirty="0">
                <a:effectLst/>
                <a:highlight>
                  <a:srgbClr val="FFFFFF"/>
                </a:highlight>
                <a:latin typeface="Times New Roman" panose="02020603050405020304" pitchFamily="18" charset="0"/>
                <a:ea typeface="Arial" panose="020B0604020202020204" pitchFamily="34" charset="0"/>
              </a:rPr>
              <a:t>, D. and </a:t>
            </a:r>
            <a:r>
              <a:rPr lang="en-GB" sz="1400" dirty="0" err="1">
                <a:effectLst/>
                <a:highlight>
                  <a:srgbClr val="FFFFFF"/>
                </a:highlight>
                <a:latin typeface="Times New Roman" panose="02020603050405020304" pitchFamily="18" charset="0"/>
                <a:ea typeface="Arial" panose="020B0604020202020204" pitchFamily="34" charset="0"/>
              </a:rPr>
              <a:t>Purnama</a:t>
            </a:r>
            <a:r>
              <a:rPr lang="en-GB" sz="1400" dirty="0">
                <a:effectLst/>
                <a:highlight>
                  <a:srgbClr val="FFFFFF"/>
                </a:highlight>
                <a:latin typeface="Times New Roman" panose="02020603050405020304" pitchFamily="18" charset="0"/>
                <a:ea typeface="Arial" panose="020B0604020202020204" pitchFamily="34" charset="0"/>
              </a:rPr>
              <a:t>, Y., 2024. Exploring the Role of Artificial Intelligence (AI) in Designing and Optimizing Personalization Strategies to Enhance Customer Experience in the Tourism Industry. </a:t>
            </a:r>
            <a:r>
              <a:rPr lang="en-GB" sz="1400" i="1" dirty="0">
                <a:effectLst/>
                <a:highlight>
                  <a:srgbClr val="FFFFFF"/>
                </a:highlight>
                <a:latin typeface="Times New Roman" panose="02020603050405020304" pitchFamily="18" charset="0"/>
                <a:ea typeface="Arial" panose="020B0604020202020204" pitchFamily="34" charset="0"/>
              </a:rPr>
              <a:t>Technology and Society Perspectives (TACIT)</a:t>
            </a:r>
            <a:r>
              <a:rPr lang="en-GB" sz="1400" dirty="0">
                <a:effectLst/>
                <a:highlight>
                  <a:srgbClr val="FFFFFF"/>
                </a:highlight>
                <a:latin typeface="Times New Roman" panose="02020603050405020304" pitchFamily="18" charset="0"/>
                <a:ea typeface="Arial" panose="020B0604020202020204" pitchFamily="34" charset="0"/>
              </a:rPr>
              <a:t>, </a:t>
            </a:r>
            <a:r>
              <a:rPr lang="en-GB" sz="1400" i="1" dirty="0">
                <a:effectLst/>
                <a:highlight>
                  <a:srgbClr val="FFFFFF"/>
                </a:highlight>
                <a:latin typeface="Times New Roman" panose="02020603050405020304" pitchFamily="18" charset="0"/>
                <a:ea typeface="Arial" panose="020B0604020202020204" pitchFamily="34" charset="0"/>
              </a:rPr>
              <a:t>2</a:t>
            </a:r>
            <a:r>
              <a:rPr lang="en-GB" sz="1400" dirty="0">
                <a:effectLst/>
                <a:highlight>
                  <a:srgbClr val="FFFFFF"/>
                </a:highlight>
                <a:latin typeface="Times New Roman" panose="02020603050405020304" pitchFamily="18" charset="0"/>
                <a:ea typeface="Arial" panose="020B0604020202020204" pitchFamily="34" charset="0"/>
              </a:rPr>
              <a:t>(3), pp.292-298.</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err="1">
                <a:effectLst/>
                <a:highlight>
                  <a:srgbClr val="FFFFFF"/>
                </a:highlight>
                <a:latin typeface="Times New Roman" panose="02020603050405020304" pitchFamily="18" charset="0"/>
                <a:ea typeface="Arial" panose="020B0604020202020204" pitchFamily="34" charset="0"/>
              </a:rPr>
              <a:t>Ratnoday</a:t>
            </a:r>
            <a:r>
              <a:rPr lang="en-GB" sz="1400" dirty="0">
                <a:effectLst/>
                <a:highlight>
                  <a:srgbClr val="FFFFFF"/>
                </a:highlight>
                <a:latin typeface="Times New Roman" panose="02020603050405020304" pitchFamily="18" charset="0"/>
                <a:ea typeface="Arial" panose="020B0604020202020204" pitchFamily="34" charset="0"/>
              </a:rPr>
              <a:t>, N., </a:t>
            </a:r>
            <a:r>
              <a:rPr lang="en-GB" sz="1400" dirty="0" err="1">
                <a:effectLst/>
                <a:highlight>
                  <a:srgbClr val="FFFFFF"/>
                </a:highlight>
                <a:latin typeface="Times New Roman" panose="02020603050405020304" pitchFamily="18" charset="0"/>
                <a:ea typeface="Arial" panose="020B0604020202020204" pitchFamily="34" charset="0"/>
              </a:rPr>
              <a:t>Ratnoday</a:t>
            </a:r>
            <a:r>
              <a:rPr lang="en-GB" sz="1400" dirty="0">
                <a:effectLst/>
                <a:highlight>
                  <a:srgbClr val="FFFFFF"/>
                </a:highlight>
                <a:latin typeface="Times New Roman" panose="02020603050405020304" pitchFamily="18" charset="0"/>
                <a:ea typeface="Arial" panose="020B0604020202020204" pitchFamily="34" charset="0"/>
              </a:rPr>
              <a:t>, N.R., Sharma, C., Saxena, M., Kumar, D. and Banerjee, A., 2025. Facial Recognition Technology for Seamless Check-In and Personalized Guest Service. </a:t>
            </a:r>
            <a:r>
              <a:rPr lang="en-GB" sz="1400" i="1" dirty="0" err="1">
                <a:effectLst/>
                <a:highlight>
                  <a:srgbClr val="FFFFFF"/>
                </a:highlight>
                <a:latin typeface="Times New Roman" panose="02020603050405020304" pitchFamily="18" charset="0"/>
                <a:ea typeface="Arial" panose="020B0604020202020204" pitchFamily="34" charset="0"/>
              </a:rPr>
              <a:t>Cuestiones</a:t>
            </a:r>
            <a:r>
              <a:rPr lang="en-GB" sz="1400" i="1" dirty="0">
                <a:effectLst/>
                <a:highlight>
                  <a:srgbClr val="FFFFFF"/>
                </a:highlight>
                <a:latin typeface="Times New Roman" panose="02020603050405020304" pitchFamily="18" charset="0"/>
                <a:ea typeface="Arial" panose="020B0604020202020204" pitchFamily="34" charset="0"/>
              </a:rPr>
              <a:t> de </a:t>
            </a:r>
            <a:r>
              <a:rPr lang="en-GB" sz="1400" i="1" dirty="0" err="1">
                <a:effectLst/>
                <a:highlight>
                  <a:srgbClr val="FFFFFF"/>
                </a:highlight>
                <a:latin typeface="Times New Roman" panose="02020603050405020304" pitchFamily="18" charset="0"/>
                <a:ea typeface="Arial" panose="020B0604020202020204" pitchFamily="34" charset="0"/>
              </a:rPr>
              <a:t>Fisioterapia</a:t>
            </a:r>
            <a:r>
              <a:rPr lang="en-GB" sz="1400" dirty="0">
                <a:effectLst/>
                <a:highlight>
                  <a:srgbClr val="FFFFFF"/>
                </a:highlight>
                <a:latin typeface="Times New Roman" panose="02020603050405020304" pitchFamily="18" charset="0"/>
                <a:ea typeface="Arial" panose="020B0604020202020204" pitchFamily="34" charset="0"/>
              </a:rPr>
              <a:t>, </a:t>
            </a:r>
            <a:r>
              <a:rPr lang="en-GB" sz="1400" i="1" dirty="0">
                <a:effectLst/>
                <a:highlight>
                  <a:srgbClr val="FFFFFF"/>
                </a:highlight>
                <a:latin typeface="Times New Roman" panose="02020603050405020304" pitchFamily="18" charset="0"/>
                <a:ea typeface="Arial" panose="020B0604020202020204" pitchFamily="34" charset="0"/>
              </a:rPr>
              <a:t>54</a:t>
            </a:r>
            <a:r>
              <a:rPr lang="en-GB" sz="1400" dirty="0">
                <a:effectLst/>
                <a:highlight>
                  <a:srgbClr val="FFFFFF"/>
                </a:highlight>
                <a:latin typeface="Times New Roman" panose="02020603050405020304" pitchFamily="18" charset="0"/>
                <a:ea typeface="Arial" panose="020B0604020202020204" pitchFamily="34" charset="0"/>
              </a:rPr>
              <a:t>(2), pp.542-551.</a:t>
            </a:r>
            <a:endParaRPr lang="en-US" sz="1400" dirty="0">
              <a:effectLst/>
              <a:latin typeface="Arial" panose="020B0604020202020204" pitchFamily="34" charset="0"/>
              <a:ea typeface="Arial" panose="020B0604020202020204" pitchFamily="34" charset="0"/>
            </a:endParaRPr>
          </a:p>
          <a:p>
            <a:pPr marL="0" marR="0" algn="just">
              <a:lnSpc>
                <a:spcPct val="100000"/>
              </a:lnSpc>
              <a:spcBef>
                <a:spcPts val="0"/>
              </a:spcBef>
            </a:pPr>
            <a:r>
              <a:rPr lang="en-GB" sz="1400" dirty="0">
                <a:effectLst/>
                <a:highlight>
                  <a:srgbClr val="FFFFFF"/>
                </a:highlight>
                <a:latin typeface="Times New Roman" panose="02020603050405020304" pitchFamily="18" charset="0"/>
                <a:ea typeface="Arial" panose="020B0604020202020204" pitchFamily="34" charset="0"/>
              </a:rPr>
              <a:t>Statista, 2024. </a:t>
            </a:r>
            <a:r>
              <a:rPr lang="en-GB" sz="1400" i="1" dirty="0">
                <a:effectLst/>
                <a:highlight>
                  <a:srgbClr val="FFFFFF"/>
                </a:highlight>
                <a:latin typeface="Times New Roman" panose="02020603050405020304" pitchFamily="18" charset="0"/>
                <a:ea typeface="Arial" panose="020B0604020202020204" pitchFamily="34" charset="0"/>
              </a:rPr>
              <a:t>Artificial intelligence (AI) is used in hospitality</a:t>
            </a:r>
            <a:r>
              <a:rPr lang="en-GB" sz="1400" dirty="0">
                <a:effectLst/>
                <a:highlight>
                  <a:srgbClr val="FFFFFF"/>
                </a:highlight>
                <a:latin typeface="Times New Roman" panose="02020603050405020304" pitchFamily="18" charset="0"/>
                <a:ea typeface="Arial" panose="020B0604020202020204" pitchFamily="34" charset="0"/>
              </a:rPr>
              <a:t>. Available at: https://www.statista.com/topics/12390/artificial-intelligence-ai-use-in-hospitality/ (Accessed On: 1 February 2025)</a:t>
            </a:r>
            <a:endParaRPr lang="en-US" sz="1400" dirty="0">
              <a:effectLst/>
              <a:latin typeface="Arial" panose="020B0604020202020204" pitchFamily="34" charset="0"/>
              <a:ea typeface="Arial" panose="020B0604020202020204" pitchFamily="34" charset="0"/>
            </a:endParaRPr>
          </a:p>
          <a:p>
            <a:pPr algn="just">
              <a:lnSpc>
                <a:spcPct val="100000"/>
              </a:lnSpc>
              <a:spcBef>
                <a:spcPts val="0"/>
              </a:spcBef>
            </a:pPr>
            <a:endParaRPr lang="en-US" sz="1400" dirty="0"/>
          </a:p>
        </p:txBody>
      </p:sp>
    </p:spTree>
    <p:extLst>
      <p:ext uri="{BB962C8B-B14F-4D97-AF65-F5344CB8AC3E}">
        <p14:creationId xmlns:p14="http://schemas.microsoft.com/office/powerpoint/2010/main" val="297099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Arc 22">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940F4-8435-D9EA-7C09-5DE5C033AAD2}"/>
              </a:ext>
            </a:extLst>
          </p:cNvPr>
          <p:cNvSpPr>
            <a:spLocks noGrp="1"/>
          </p:cNvSpPr>
          <p:nvPr>
            <p:ph type="title"/>
          </p:nvPr>
        </p:nvSpPr>
        <p:spPr>
          <a:xfrm>
            <a:off x="838200" y="647593"/>
            <a:ext cx="4467792" cy="3060541"/>
          </a:xfrm>
        </p:spPr>
        <p:txBody>
          <a:bodyPr vert="horz" lIns="91440" tIns="45720" rIns="91440" bIns="45720" rtlCol="0" anchor="b">
            <a:normAutofit/>
          </a:bodyPr>
          <a:lstStyle/>
          <a:p>
            <a:pPr algn="ctr"/>
            <a:r>
              <a:rPr lang="en-US" sz="6000" kern="1200">
                <a:solidFill>
                  <a:srgbClr val="FFFFFF"/>
                </a:solidFill>
                <a:latin typeface="+mj-lt"/>
                <a:ea typeface="+mj-ea"/>
                <a:cs typeface="+mj-cs"/>
              </a:rPr>
              <a:t>Thank You</a:t>
            </a:r>
          </a:p>
        </p:txBody>
      </p:sp>
      <p:pic>
        <p:nvPicPr>
          <p:cNvPr id="6" name="Graphic 5" descr="Smiling Face with No Fill">
            <a:extLst>
              <a:ext uri="{FF2B5EF4-FFF2-40B4-BE49-F238E27FC236}">
                <a16:creationId xmlns:a16="http://schemas.microsoft.com/office/drawing/2014/main" id="{B3F4C0B9-AE74-1120-B119-B362CA4430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3623" y="1374798"/>
            <a:ext cx="4108404"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1403008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2316</Words>
  <Application>Microsoft Office PowerPoint</Application>
  <PresentationFormat>Widescreen</PresentationFormat>
  <Paragraphs>134</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AI implementation in the hospitality sector to enhance guest experiences: A Case Study of Hilton Hotels &amp; Resorts</vt:lpstr>
      <vt:lpstr>Acknowledgement of AI tool use</vt:lpstr>
      <vt:lpstr>INTRODUCTION</vt:lpstr>
      <vt:lpstr>LITERATURE REVIEW</vt:lpstr>
      <vt:lpstr>LITERATURE REVIEW</vt:lpstr>
      <vt:lpstr>METHODOLOGY</vt:lpstr>
      <vt:lpstr>THEME IMPACT ANALYSIS</vt:lpstr>
      <vt:lpstr>CONCLUSION</vt:lpstr>
      <vt:lpstr>RECOMMENDATIONS</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Alexandra Maria Ioana Stanciu</cp:lastModifiedBy>
  <cp:revision>23</cp:revision>
  <dcterms:created xsi:type="dcterms:W3CDTF">2025-02-06T16:10:22Z</dcterms:created>
  <dcterms:modified xsi:type="dcterms:W3CDTF">2025-02-23T20:02:24Z</dcterms:modified>
</cp:coreProperties>
</file>