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8" r:id="rId1"/>
  </p:sldMasterIdLst>
  <p:sldIdLst>
    <p:sldId id="256" r:id="rId2"/>
    <p:sldId id="263" r:id="rId3"/>
    <p:sldId id="257" r:id="rId4"/>
    <p:sldId id="264" r:id="rId5"/>
    <p:sldId id="258" r:id="rId6"/>
    <p:sldId id="259" r:id="rId7"/>
    <p:sldId id="265" r:id="rId8"/>
    <p:sldId id="262" r:id="rId9"/>
    <p:sldId id="269" r:id="rId10"/>
    <p:sldId id="267" r:id="rId11"/>
    <p:sldId id="268" r:id="rId12"/>
    <p:sldId id="266" r:id="rId13"/>
    <p:sldId id="261"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411706-378B-C74A-2B6C-C9B0DD243DEC}" v="23" dt="2023-02-14T15:04:01.292"/>
    <p1510:client id="{1BB540F5-E396-398B-41A4-407A62189BED}" v="1288" dt="2023-02-14T14:59:14.819"/>
    <p1510:client id="{269E998B-EA0A-2645-3F6A-1282E5535CB8}" v="73" dt="2023-02-19T20:18:48.897"/>
    <p1510:client id="{29C34736-C561-E9E0-00EB-D563BF6A5066}" v="493" dt="2023-02-10T19:47:58.625"/>
    <p1510:client id="{5C1C00C5-1221-3190-1AA3-D49BB68F6D75}" v="5" dt="2023-02-16T01:44:20.075"/>
    <p1510:client id="{5CDD0B8B-8A12-C979-F8C4-181C68B06FAC}" v="2" dt="2023-02-16T13:58:02.618"/>
    <p1510:client id="{6D3A1FD6-8A04-EDEA-FDB2-E4B50E4AC714}" v="1209" dt="2023-02-13T13:02:27.366"/>
    <p1510:client id="{74D6881D-21C7-426C-E8BE-C3DAC7194E52}" v="19" dt="2023-02-16T13:53:51.500"/>
    <p1510:client id="{80D5BF49-D020-02B6-6AB4-016C37F7885E}" v="2269" dt="2023-02-13T12:11:07.800"/>
    <p1510:client id="{82AB8662-2889-634B-8F5D-185F15AAFCB0}" v="129" dt="2023-02-06T11:34:52.031"/>
    <p1510:client id="{87057914-16FD-5339-EFB5-EA7B3C6C3A48}" v="112" dt="2023-02-10T18:54:18.702"/>
    <p1510:client id="{94DEB848-E103-DF60-341F-850E25F5ECF1}" v="323" dt="2023-02-09T14:32:22"/>
    <p1510:client id="{95C6DFB2-A184-0732-EED3-D0A8B1E418B7}" v="51" dt="2023-02-09T17:23:41.444"/>
    <p1510:client id="{9FF4D14A-0781-8780-FE6B-83319065B7DC}" v="3" dt="2023-02-19T05:22:44.145"/>
    <p1510:client id="{A4986E00-2EF6-B04F-47BC-022E93BC4EBF}" v="543" dt="2023-02-06T11:34:40.167"/>
    <p1510:client id="{CCF92AF6-D62C-28FB-93C9-BC25ED936F91}" v="135" dt="2023-02-16T16:13:05.157"/>
    <p1510:client id="{DDE32C07-81EB-51B9-A8FA-443B6D79FF24}" v="4" dt="2023-02-19T20:26:48.297"/>
    <p1510:client id="{E8D8D8C2-5286-3C01-81A0-AA2CD5BBED9C}" v="4" dt="2023-02-18T09:18:19.475"/>
    <p1510:client id="{E9B3DF2B-E6AD-DC25-8CEA-1176B1C4F5FE}" v="13" dt="2023-02-06T13:05:49.376"/>
    <p1510:client id="{F8B815E2-9E3A-B874-4D9C-DF18A1E75C81}" v="1" dt="2023-02-20T10:14:27.52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898486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679835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940333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2/20/2023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28413843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2/20/2023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241703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2/20/2023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021784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2/20/2023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302024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1097916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555091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847147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26574772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739250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9888818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460698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6745438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926482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2/20/2023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560030601"/>
      </p:ext>
    </p:extLst>
  </p:cSld>
  <p:clrMap bg1="lt1" tx1="dk1" bg2="lt2" tx2="dk2" accent1="accent1" accent2="accent2" accent3="accent3" accent4="accent4" accent5="accent5" accent6="accent6" hlink="hlink" folHlink="folHlink"/>
  <p:sldLayoutIdLst>
    <p:sldLayoutId id="2147483809" r:id="rId1"/>
    <p:sldLayoutId id="2147483810" r:id="rId2"/>
    <p:sldLayoutId id="2147483811" r:id="rId3"/>
    <p:sldLayoutId id="2147483812" r:id="rId4"/>
    <p:sldLayoutId id="2147483813" r:id="rId5"/>
    <p:sldLayoutId id="2147483814" r:id="rId6"/>
    <p:sldLayoutId id="2147483815" r:id="rId7"/>
    <p:sldLayoutId id="2147483816" r:id="rId8"/>
    <p:sldLayoutId id="2147483817" r:id="rId9"/>
    <p:sldLayoutId id="2147483818" r:id="rId10"/>
    <p:sldLayoutId id="2147483819" r:id="rId11"/>
    <p:sldLayoutId id="2147483820" r:id="rId12"/>
    <p:sldLayoutId id="2147483821" r:id="rId13"/>
    <p:sldLayoutId id="2147483822" r:id="rId14"/>
    <p:sldLayoutId id="2147483823" r:id="rId15"/>
    <p:sldLayoutId id="214748382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8">
            <a:extLst>
              <a:ext uri="{FF2B5EF4-FFF2-40B4-BE49-F238E27FC236}">
                <a16:creationId xmlns:a16="http://schemas.microsoft.com/office/drawing/2014/main" id="{9651076E-98EC-1214-5BFD-3F4DDB810ECA}"/>
              </a:ext>
            </a:extLst>
          </p:cNvPr>
          <p:cNvSpPr>
            <a:spLocks noGrp="1"/>
          </p:cNvSpPr>
          <p:nvPr>
            <p:ph type="title"/>
          </p:nvPr>
        </p:nvSpPr>
        <p:spPr/>
        <p:txBody>
          <a:bodyPr/>
          <a:lstStyle/>
          <a:p>
            <a:r>
              <a:rPr lang="en-GB">
                <a:solidFill>
                  <a:schemeClr val="accent2"/>
                </a:solidFill>
              </a:rPr>
              <a:t>LCHS4002</a:t>
            </a:r>
            <a:br>
              <a:rPr lang="en-GB">
                <a:solidFill>
                  <a:schemeClr val="accent2"/>
                </a:solidFill>
              </a:rPr>
            </a:br>
            <a:r>
              <a:rPr lang="en-GB" sz="1800">
                <a:solidFill>
                  <a:schemeClr val="accent2"/>
                </a:solidFill>
              </a:rPr>
              <a:t>Digital skills and research methods</a:t>
            </a:r>
          </a:p>
        </p:txBody>
      </p:sp>
      <p:sp>
        <p:nvSpPr>
          <p:cNvPr id="23" name="Content Placeholder 22">
            <a:extLst>
              <a:ext uri="{FF2B5EF4-FFF2-40B4-BE49-F238E27FC236}">
                <a16:creationId xmlns:a16="http://schemas.microsoft.com/office/drawing/2014/main" id="{78D703DB-2D99-5BE7-7AA6-BB0D1E07ECE8}"/>
              </a:ext>
            </a:extLst>
          </p:cNvPr>
          <p:cNvSpPr>
            <a:spLocks noGrp="1"/>
          </p:cNvSpPr>
          <p:nvPr>
            <p:ph sz="half" idx="2"/>
          </p:nvPr>
        </p:nvSpPr>
        <p:spPr>
          <a:xfrm>
            <a:off x="561883" y="1984004"/>
            <a:ext cx="5466206" cy="3304117"/>
          </a:xfrm>
        </p:spPr>
        <p:txBody>
          <a:bodyPr vert="horz" lIns="68580" tIns="34290" rIns="68580" bIns="34290" rtlCol="0" anchor="t">
            <a:normAutofit/>
          </a:bodyPr>
          <a:lstStyle/>
          <a:p>
            <a:r>
              <a:rPr lang="en-GB" sz="1800" b="1">
                <a:solidFill>
                  <a:schemeClr val="accent2"/>
                </a:solidFill>
              </a:rPr>
              <a:t>Mohi Tuki:2216172</a:t>
            </a:r>
          </a:p>
          <a:p>
            <a:r>
              <a:rPr lang="en-GB" sz="1800" b="1">
                <a:solidFill>
                  <a:schemeClr val="accent2"/>
                </a:solidFill>
                <a:ea typeface="+mn-lt"/>
                <a:cs typeface="+mn-lt"/>
              </a:rPr>
              <a:t>Shazia shaban:2224730</a:t>
            </a:r>
          </a:p>
          <a:p>
            <a:r>
              <a:rPr lang="en-GB" sz="1800" b="1">
                <a:solidFill>
                  <a:schemeClr val="accent2"/>
                </a:solidFill>
                <a:ea typeface="+mn-lt"/>
                <a:cs typeface="+mn-lt"/>
              </a:rPr>
              <a:t>Muna Sheikh:2226434</a:t>
            </a:r>
            <a:endParaRPr lang="en-GB" sz="1800" b="1">
              <a:solidFill>
                <a:schemeClr val="accent2"/>
              </a:solidFill>
            </a:endParaRPr>
          </a:p>
          <a:p>
            <a:endParaRPr lang="en-GB" sz="1800">
              <a:solidFill>
                <a:schemeClr val="accent2"/>
              </a:solidFill>
            </a:endParaRPr>
          </a:p>
          <a:p>
            <a:r>
              <a:rPr lang="en-GB" b="1">
                <a:solidFill>
                  <a:schemeClr val="accent2"/>
                </a:solidFill>
              </a:rPr>
              <a:t>Assignment copmponet1-Group</a:t>
            </a:r>
            <a:r>
              <a:rPr lang="en-GB" sz="1800" b="1">
                <a:solidFill>
                  <a:schemeClr val="accent2"/>
                </a:solidFill>
              </a:rPr>
              <a:t> presentation</a:t>
            </a:r>
            <a:r>
              <a:rPr lang="en-GB">
                <a:solidFill>
                  <a:schemeClr val="accent2"/>
                </a:solidFill>
              </a:rPr>
              <a:t> </a:t>
            </a:r>
          </a:p>
          <a:p>
            <a:pPr marL="0" indent="0">
              <a:buNone/>
            </a:pPr>
            <a:r>
              <a:rPr lang="en-GB">
                <a:solidFill>
                  <a:schemeClr val="accent2"/>
                </a:solidFill>
              </a:rPr>
              <a:t>     Are</a:t>
            </a:r>
            <a:r>
              <a:rPr lang="en-GB" sz="1800">
                <a:solidFill>
                  <a:schemeClr val="accent2"/>
                </a:solidFill>
              </a:rPr>
              <a:t> digital skills important for study and work?</a:t>
            </a:r>
            <a:endParaRPr lang="en-GB">
              <a:solidFill>
                <a:schemeClr val="accent2"/>
              </a:solidFill>
            </a:endParaRPr>
          </a:p>
          <a:p>
            <a:r>
              <a:rPr lang="en-GB">
                <a:solidFill>
                  <a:schemeClr val="accent2"/>
                </a:solidFill>
              </a:rPr>
              <a:t>Lecturer </a:t>
            </a:r>
            <a:r>
              <a:rPr lang="en-GB" err="1">
                <a:solidFill>
                  <a:schemeClr val="accent2"/>
                </a:solidFill>
              </a:rPr>
              <a:t>Dr.</a:t>
            </a:r>
            <a:r>
              <a:rPr lang="en-GB">
                <a:solidFill>
                  <a:schemeClr val="accent2"/>
                </a:solidFill>
              </a:rPr>
              <a:t> Olu Adegbite</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 calcmode="lin" valueType="num">
                                      <p:cBhvr additive="base">
                                        <p:cTn id="7" dur="500" fill="hold"/>
                                        <p:tgtEl>
                                          <p:spTgt spid="19"/>
                                        </p:tgtEl>
                                        <p:attrNameLst>
                                          <p:attrName>ppt_x</p:attrName>
                                        </p:attrNameLst>
                                      </p:cBhvr>
                                      <p:tavLst>
                                        <p:tav tm="0">
                                          <p:val>
                                            <p:strVal val="#ppt_x"/>
                                          </p:val>
                                        </p:tav>
                                        <p:tav tm="100000">
                                          <p:val>
                                            <p:strVal val="#ppt_x"/>
                                          </p:val>
                                        </p:tav>
                                      </p:tavLst>
                                    </p:anim>
                                    <p:anim calcmode="lin" valueType="num">
                                      <p:cBhvr additive="base">
                                        <p:cTn id="8"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23"/>
                                        </p:tgtEl>
                                        <p:attrNameLst>
                                          <p:attrName>style.visibility</p:attrName>
                                        </p:attrNameLst>
                                      </p:cBhvr>
                                      <p:to>
                                        <p:strVal val="visible"/>
                                      </p:to>
                                    </p:set>
                                    <p:animEffect transition="in" filter="fade">
                                      <p:cBhvr>
                                        <p:cTn id="13"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23"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010C1-2958-9181-3A9F-61A88D22E3BB}"/>
              </a:ext>
            </a:extLst>
          </p:cNvPr>
          <p:cNvSpPr>
            <a:spLocks noGrp="1"/>
          </p:cNvSpPr>
          <p:nvPr>
            <p:ph type="title"/>
          </p:nvPr>
        </p:nvSpPr>
        <p:spPr>
          <a:xfrm>
            <a:off x="677333" y="609600"/>
            <a:ext cx="3851123" cy="1320800"/>
          </a:xfrm>
        </p:spPr>
        <p:txBody>
          <a:bodyPr>
            <a:normAutofit/>
          </a:bodyPr>
          <a:lstStyle/>
          <a:p>
            <a:r>
              <a:rPr lang="en-GB"/>
              <a:t>Introduction</a:t>
            </a:r>
          </a:p>
        </p:txBody>
      </p:sp>
      <p:sp>
        <p:nvSpPr>
          <p:cNvPr id="3" name="Content Placeholder 2">
            <a:extLst>
              <a:ext uri="{FF2B5EF4-FFF2-40B4-BE49-F238E27FC236}">
                <a16:creationId xmlns:a16="http://schemas.microsoft.com/office/drawing/2014/main" id="{F50BDA36-A546-22AE-7315-781D24645413}"/>
              </a:ext>
            </a:extLst>
          </p:cNvPr>
          <p:cNvSpPr>
            <a:spLocks noGrp="1"/>
          </p:cNvSpPr>
          <p:nvPr>
            <p:ph idx="1"/>
          </p:nvPr>
        </p:nvSpPr>
        <p:spPr>
          <a:xfrm>
            <a:off x="677334" y="1430339"/>
            <a:ext cx="8787215" cy="4611023"/>
          </a:xfrm>
        </p:spPr>
        <p:txBody>
          <a:bodyPr vert="horz" lIns="91440" tIns="45720" rIns="91440" bIns="45720" rtlCol="0" anchor="t">
            <a:normAutofit/>
          </a:bodyPr>
          <a:lstStyle/>
          <a:p>
            <a:pPr>
              <a:lnSpc>
                <a:spcPct val="90000"/>
              </a:lnSpc>
            </a:pPr>
            <a:endParaRPr lang="en-GB" sz="1500"/>
          </a:p>
          <a:p>
            <a:pPr>
              <a:lnSpc>
                <a:spcPct val="90000"/>
              </a:lnSpc>
            </a:pPr>
            <a:r>
              <a:rPr lang="en-GB"/>
              <a:t>In the start of twenty –first century ,the attention given to the so-called digital divide in developed countries gradually decreased. The common opinion was that public at large was the divide between those which access to computers ,the internet and other digital media.</a:t>
            </a:r>
          </a:p>
          <a:p>
            <a:pPr>
              <a:lnSpc>
                <a:spcPct val="90000"/>
              </a:lnSpc>
            </a:pPr>
            <a:r>
              <a:rPr lang="en-GB"/>
              <a:t>We posit that digital divide is deepening .the divide of so-calls physical access might be closing in </a:t>
            </a:r>
            <a:r>
              <a:rPr lang="en-GB">
                <a:ea typeface="+mn-lt"/>
                <a:cs typeface="+mn-lt"/>
              </a:rPr>
              <a:t>certain </a:t>
            </a:r>
            <a:r>
              <a:rPr lang="en-GB"/>
              <a:t>respect; however, other digital divides have begun to grow because the divides of digital skill and an unequal daily use of digital media are increasing (Van Dijk, 2005).</a:t>
            </a:r>
          </a:p>
        </p:txBody>
      </p:sp>
      <p:cxnSp>
        <p:nvCxnSpPr>
          <p:cNvPr id="8"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5398684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2B446-0633-72C0-B899-4719D0795109}"/>
              </a:ext>
            </a:extLst>
          </p:cNvPr>
          <p:cNvSpPr>
            <a:spLocks noGrp="1"/>
          </p:cNvSpPr>
          <p:nvPr>
            <p:ph type="title"/>
          </p:nvPr>
        </p:nvSpPr>
        <p:spPr/>
        <p:txBody>
          <a:bodyPr/>
          <a:lstStyle/>
          <a:p>
            <a:r>
              <a:rPr lang="en-GB">
                <a:solidFill>
                  <a:schemeClr val="accent2"/>
                </a:solidFill>
              </a:rPr>
              <a:t>Are UWTSD students confident in using their digital skills?</a:t>
            </a:r>
          </a:p>
        </p:txBody>
      </p:sp>
      <p:sp>
        <p:nvSpPr>
          <p:cNvPr id="4" name="Content Placeholder 3">
            <a:extLst>
              <a:ext uri="{FF2B5EF4-FFF2-40B4-BE49-F238E27FC236}">
                <a16:creationId xmlns:a16="http://schemas.microsoft.com/office/drawing/2014/main" id="{0D5517ED-A8D3-98E5-6A1C-579E4A321B94}"/>
              </a:ext>
            </a:extLst>
          </p:cNvPr>
          <p:cNvSpPr>
            <a:spLocks noGrp="1"/>
          </p:cNvSpPr>
          <p:nvPr>
            <p:ph idx="1"/>
          </p:nvPr>
        </p:nvSpPr>
        <p:spPr>
          <a:xfrm>
            <a:off x="1701272" y="2243932"/>
            <a:ext cx="8596668" cy="3880773"/>
          </a:xfrm>
        </p:spPr>
        <p:txBody>
          <a:bodyPr vert="horz" lIns="91440" tIns="45720" rIns="91440" bIns="45720" rtlCol="0" anchor="t">
            <a:normAutofit/>
          </a:bodyPr>
          <a:lstStyle/>
          <a:p>
            <a:r>
              <a:rPr lang="en-GB">
                <a:ea typeface="+mn-lt"/>
                <a:cs typeface="+mn-lt"/>
              </a:rPr>
              <a:t>UWTSD students are usually confident in using digital skills.</a:t>
            </a:r>
          </a:p>
          <a:p>
            <a:r>
              <a:rPr lang="en-GB">
                <a:ea typeface="+mn-lt"/>
                <a:cs typeface="+mn-lt"/>
              </a:rPr>
              <a:t>Some students who does not usually  use digital skills for them it is hard to start off with, and then gradually getting better over the  time with some help from the teacher or class friends  </a:t>
            </a:r>
          </a:p>
          <a:p>
            <a:r>
              <a:rPr lang="en-GB"/>
              <a:t>Student improve their performance by experience in digital skills and identify three levels of digital skills. Instrumental informational and </a:t>
            </a:r>
            <a:r>
              <a:rPr lang="en-GB" err="1"/>
              <a:t>stragetic</a:t>
            </a:r>
            <a:r>
              <a:rPr lang="en-GB"/>
              <a:t> (Van Deursen 2016)</a:t>
            </a:r>
          </a:p>
          <a:p>
            <a:pPr marL="0" indent="0">
              <a:buNone/>
            </a:pPr>
            <a:endParaRPr lang="en-GB"/>
          </a:p>
          <a:p>
            <a:r>
              <a:rPr lang="en-GB"/>
              <a:t>Some authors highlights that the forms of learning that result from the use of internet are believed that show of </a:t>
            </a:r>
            <a:r>
              <a:rPr lang="en-GB" err="1"/>
              <a:t>stonger</a:t>
            </a:r>
            <a:r>
              <a:rPr lang="en-GB"/>
              <a:t>  </a:t>
            </a:r>
            <a:r>
              <a:rPr lang="en-GB" err="1"/>
              <a:t>involvment</a:t>
            </a:r>
            <a:r>
              <a:rPr lang="en-GB"/>
              <a:t> of student in their work(Calafiore2011).</a:t>
            </a:r>
          </a:p>
          <a:p>
            <a:endParaRPr lang="en-GB"/>
          </a:p>
        </p:txBody>
      </p:sp>
    </p:spTree>
    <p:extLst>
      <p:ext uri="{BB962C8B-B14F-4D97-AF65-F5344CB8AC3E}">
        <p14:creationId xmlns:p14="http://schemas.microsoft.com/office/powerpoint/2010/main" val="3452504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AB0011-5DD6-53C7-ECEE-1D6C159D3385}"/>
              </a:ext>
            </a:extLst>
          </p:cNvPr>
          <p:cNvSpPr>
            <a:spLocks noGrp="1"/>
          </p:cNvSpPr>
          <p:nvPr>
            <p:ph type="title"/>
          </p:nvPr>
        </p:nvSpPr>
        <p:spPr/>
        <p:txBody>
          <a:bodyPr/>
          <a:lstStyle/>
          <a:p>
            <a:r>
              <a:rPr lang="en-GB"/>
              <a:t>Importance of the digital skills!</a:t>
            </a:r>
          </a:p>
        </p:txBody>
      </p:sp>
      <p:sp>
        <p:nvSpPr>
          <p:cNvPr id="3" name="Content Placeholder 2">
            <a:extLst>
              <a:ext uri="{FF2B5EF4-FFF2-40B4-BE49-F238E27FC236}">
                <a16:creationId xmlns:a16="http://schemas.microsoft.com/office/drawing/2014/main" id="{FFE02EB8-F327-043B-E782-A4C7FE031272}"/>
              </a:ext>
            </a:extLst>
          </p:cNvPr>
          <p:cNvSpPr>
            <a:spLocks noGrp="1"/>
          </p:cNvSpPr>
          <p:nvPr>
            <p:ph idx="1"/>
          </p:nvPr>
        </p:nvSpPr>
        <p:spPr>
          <a:xfrm>
            <a:off x="582084" y="1663173"/>
            <a:ext cx="8691918" cy="4378189"/>
          </a:xfrm>
        </p:spPr>
        <p:txBody>
          <a:bodyPr vert="horz" lIns="91440" tIns="45720" rIns="91440" bIns="45720" rtlCol="0" anchor="t">
            <a:normAutofit/>
          </a:bodyPr>
          <a:lstStyle/>
          <a:p>
            <a:r>
              <a:rPr lang="en-GB"/>
              <a:t>Having proficient digital skills is important in this era of modernity, as technology has become a necessity to keep the world functional smoothly because of this digital skills has been and issued of concern regarding whether   upcoming generation will be equipped with digital knowledge.</a:t>
            </a:r>
            <a:endParaRPr lang="en-US"/>
          </a:p>
          <a:p>
            <a:r>
              <a:rPr lang="en-GB"/>
              <a:t>The ability to locate, evaluate and produce clean information across arrange of media  platforms is referred to as digital literacy (Dewi, 2021).</a:t>
            </a:r>
          </a:p>
          <a:p>
            <a:pPr marL="0" indent="0">
              <a:buNone/>
            </a:pPr>
            <a:endParaRPr lang="en-GB"/>
          </a:p>
        </p:txBody>
      </p:sp>
    </p:spTree>
    <p:extLst>
      <p:ext uri="{BB962C8B-B14F-4D97-AF65-F5344CB8AC3E}">
        <p14:creationId xmlns:p14="http://schemas.microsoft.com/office/powerpoint/2010/main" val="940692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02346-E509-A479-3B78-D2B120DD5330}"/>
              </a:ext>
            </a:extLst>
          </p:cNvPr>
          <p:cNvSpPr>
            <a:spLocks noGrp="1"/>
          </p:cNvSpPr>
          <p:nvPr>
            <p:ph type="title"/>
          </p:nvPr>
        </p:nvSpPr>
        <p:spPr>
          <a:xfrm>
            <a:off x="677334" y="609600"/>
            <a:ext cx="8596668" cy="1320800"/>
          </a:xfrm>
        </p:spPr>
        <p:txBody>
          <a:bodyPr anchor="t">
            <a:normAutofit/>
          </a:bodyPr>
          <a:lstStyle/>
          <a:p>
            <a:r>
              <a:rPr lang="en-GB"/>
              <a:t>What is digital skills means?</a:t>
            </a:r>
          </a:p>
        </p:txBody>
      </p:sp>
      <p:sp>
        <p:nvSpPr>
          <p:cNvPr id="4" name="Content Placeholder 3">
            <a:extLst>
              <a:ext uri="{FF2B5EF4-FFF2-40B4-BE49-F238E27FC236}">
                <a16:creationId xmlns:a16="http://schemas.microsoft.com/office/drawing/2014/main" id="{E00F128F-76A9-3439-1AF5-A494B51A4277}"/>
              </a:ext>
            </a:extLst>
          </p:cNvPr>
          <p:cNvSpPr>
            <a:spLocks noGrp="1"/>
          </p:cNvSpPr>
          <p:nvPr>
            <p:ph idx="1"/>
          </p:nvPr>
        </p:nvSpPr>
        <p:spPr>
          <a:xfrm>
            <a:off x="432406" y="1521054"/>
            <a:ext cx="9249289" cy="4520308"/>
          </a:xfrm>
        </p:spPr>
        <p:txBody>
          <a:bodyPr vert="horz" lIns="91440" tIns="45720" rIns="91440" bIns="45720" rtlCol="0" anchor="t">
            <a:normAutofit/>
          </a:bodyPr>
          <a:lstStyle/>
          <a:p>
            <a:pPr>
              <a:lnSpc>
                <a:spcPct val="90000"/>
              </a:lnSpc>
            </a:pPr>
            <a:r>
              <a:rPr lang="en-GB" dirty="0"/>
              <a:t>Digital skills are defined as the ability to find evaluate,  shear and create content using digital devices such as computers and smart phones with certain school collage and universities have adjusted or extended their educational programs to satisfying their developing need for digital knowledge. </a:t>
            </a:r>
            <a:endParaRPr lang="en-US" dirty="0"/>
          </a:p>
          <a:p>
            <a:pPr>
              <a:lnSpc>
                <a:spcPct val="90000"/>
              </a:lnSpc>
            </a:pPr>
            <a:r>
              <a:rPr lang="en-GB" dirty="0"/>
              <a:t>Skills has become a major part of modern societies, economics, education and employment. This era has variously called the digital age where digital society, knowledge-based economy and information revolution are very necessary(Ashcroft et al 2005)</a:t>
            </a:r>
          </a:p>
          <a:p>
            <a:pPr>
              <a:lnSpc>
                <a:spcPct val="90000"/>
              </a:lnSpc>
            </a:pPr>
            <a:r>
              <a:rPr lang="en-GB" dirty="0"/>
              <a:t>Digital skills play a main role in academic world of teaching and learning as several different trend showed. The most important outcome is the e-world. who  are well equipped and understand the uses of e-services are extensively authorised and have advantage in the form of educational progress, job and status(Benett 2008).</a:t>
            </a:r>
          </a:p>
        </p:txBody>
      </p:sp>
    </p:spTree>
    <p:extLst>
      <p:ext uri="{BB962C8B-B14F-4D97-AF65-F5344CB8AC3E}">
        <p14:creationId xmlns:p14="http://schemas.microsoft.com/office/powerpoint/2010/main" val="3732753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E8578-0AC1-D1CD-B3B0-0E7F8117F400}"/>
              </a:ext>
            </a:extLst>
          </p:cNvPr>
          <p:cNvSpPr>
            <a:spLocks noGrp="1"/>
          </p:cNvSpPr>
          <p:nvPr>
            <p:ph type="title"/>
          </p:nvPr>
        </p:nvSpPr>
        <p:spPr>
          <a:xfrm>
            <a:off x="677334" y="38100"/>
            <a:ext cx="8596668" cy="1354418"/>
          </a:xfrm>
        </p:spPr>
        <p:txBody>
          <a:bodyPr anchor="ctr">
            <a:normAutofit/>
          </a:bodyPr>
          <a:lstStyle/>
          <a:p>
            <a:pPr>
              <a:lnSpc>
                <a:spcPct val="90000"/>
              </a:lnSpc>
            </a:pPr>
            <a:r>
              <a:rPr lang="en-GB" sz="2800"/>
              <a:t>How does it help us in our studies?</a:t>
            </a:r>
          </a:p>
        </p:txBody>
      </p:sp>
      <p:sp>
        <p:nvSpPr>
          <p:cNvPr id="60" name="Content Placeholder 7">
            <a:extLst>
              <a:ext uri="{FF2B5EF4-FFF2-40B4-BE49-F238E27FC236}">
                <a16:creationId xmlns:a16="http://schemas.microsoft.com/office/drawing/2014/main" id="{C4505FB7-59A0-5A00-0A6C-C40AD8ED16B5}"/>
              </a:ext>
            </a:extLst>
          </p:cNvPr>
          <p:cNvSpPr>
            <a:spLocks noGrp="1"/>
          </p:cNvSpPr>
          <p:nvPr>
            <p:ph idx="1"/>
          </p:nvPr>
        </p:nvSpPr>
        <p:spPr>
          <a:xfrm>
            <a:off x="677334" y="1174472"/>
            <a:ext cx="8596668" cy="4866890"/>
          </a:xfrm>
        </p:spPr>
        <p:txBody>
          <a:bodyPr vert="horz" lIns="91440" tIns="45720" rIns="91440" bIns="45720" rtlCol="0" anchor="t">
            <a:normAutofit/>
          </a:bodyPr>
          <a:lstStyle/>
          <a:p>
            <a:pPr marL="0" indent="0">
              <a:buNone/>
            </a:pPr>
            <a:r>
              <a:rPr lang="en-US"/>
              <a:t>The larger scale adoption of digital technologies changes relation in social life and opens new opportunities for higher education institutions (HEIS).</a:t>
            </a:r>
            <a:endParaRPr lang="en-US">
              <a:solidFill>
                <a:srgbClr val="FF0000"/>
              </a:solidFill>
            </a:endParaRPr>
          </a:p>
          <a:p>
            <a:r>
              <a:rPr lang="en-US"/>
              <a:t>Digitalization becomes one of the main resource for HEIS (</a:t>
            </a:r>
            <a:r>
              <a:rPr lang="en-US" err="1"/>
              <a:t>Etzkowitz</a:t>
            </a:r>
            <a:r>
              <a:rPr lang="en-US"/>
              <a:t>, 2003).</a:t>
            </a:r>
          </a:p>
          <a:p>
            <a:r>
              <a:rPr lang="en-US"/>
              <a:t>Cranfield and Tailor (2008) evaluate that the digital skill in HEIS revolves around the following pillars.</a:t>
            </a:r>
          </a:p>
          <a:p>
            <a:endParaRPr lang="en-US"/>
          </a:p>
          <a:p>
            <a:endParaRPr lang="en-US"/>
          </a:p>
          <a:p>
            <a:endParaRPr lang="en-US"/>
          </a:p>
        </p:txBody>
      </p:sp>
    </p:spTree>
    <p:extLst>
      <p:ext uri="{BB962C8B-B14F-4D97-AF65-F5344CB8AC3E}">
        <p14:creationId xmlns:p14="http://schemas.microsoft.com/office/powerpoint/2010/main" val="2002285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0"/>
                                        </p:tgtEl>
                                        <p:attrNameLst>
                                          <p:attrName>style.visibility</p:attrName>
                                        </p:attrNameLst>
                                      </p:cBhvr>
                                      <p:to>
                                        <p:strVal val="visible"/>
                                      </p:to>
                                    </p:set>
                                    <p:anim calcmode="lin" valueType="num">
                                      <p:cBhvr additive="base">
                                        <p:cTn id="13" dur="500" fill="hold"/>
                                        <p:tgtEl>
                                          <p:spTgt spid="60"/>
                                        </p:tgtEl>
                                        <p:attrNameLst>
                                          <p:attrName>ppt_x</p:attrName>
                                        </p:attrNameLst>
                                      </p:cBhvr>
                                      <p:tavLst>
                                        <p:tav tm="0">
                                          <p:val>
                                            <p:strVal val="#ppt_x"/>
                                          </p:val>
                                        </p:tav>
                                        <p:tav tm="100000">
                                          <p:val>
                                            <p:strVal val="#ppt_x"/>
                                          </p:val>
                                        </p:tav>
                                      </p:tavLst>
                                    </p:anim>
                                    <p:anim calcmode="lin" valueType="num">
                                      <p:cBhvr additive="base">
                                        <p:cTn id="14" dur="500" fill="hold"/>
                                        <p:tgtEl>
                                          <p:spTgt spid="6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0"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418D3D5-99BB-55FA-AE9C-94A3E94DCD95}"/>
              </a:ext>
            </a:extLst>
          </p:cNvPr>
          <p:cNvSpPr>
            <a:spLocks noGrp="1"/>
          </p:cNvSpPr>
          <p:nvPr>
            <p:ph idx="1"/>
          </p:nvPr>
        </p:nvSpPr>
        <p:spPr>
          <a:xfrm>
            <a:off x="393588" y="309586"/>
            <a:ext cx="8741868" cy="6059034"/>
          </a:xfrm>
        </p:spPr>
        <p:txBody>
          <a:bodyPr vert="horz" lIns="91440" tIns="45720" rIns="91440" bIns="45720" rtlCol="0" anchor="t">
            <a:normAutofit/>
          </a:bodyPr>
          <a:lstStyle/>
          <a:p>
            <a:pPr marL="285750" indent="-285750">
              <a:spcBef>
                <a:spcPts val="0"/>
              </a:spcBef>
              <a:buFont typeface="Wingdings,Sans-Serif" charset="2"/>
              <a:buChar char="Ø"/>
            </a:pPr>
            <a:r>
              <a:rPr lang="en-GB" dirty="0">
                <a:ea typeface="+mn-lt"/>
                <a:cs typeface="+mn-lt"/>
              </a:rPr>
              <a:t>Infrastructure:-</a:t>
            </a:r>
          </a:p>
          <a:p>
            <a:pPr marL="0" indent="0">
              <a:lnSpc>
                <a:spcPct val="90000"/>
              </a:lnSpc>
              <a:buNone/>
            </a:pPr>
            <a:r>
              <a:rPr lang="en-GB" dirty="0">
                <a:ea typeface="+mn-lt"/>
                <a:cs typeface="+mn-lt"/>
              </a:rPr>
              <a:t>Intended to increase the number of ICT devices 'resources and services available  in the educational setting.</a:t>
            </a:r>
            <a:endParaRPr lang="en-US" dirty="0">
              <a:ea typeface="+mn-lt"/>
              <a:cs typeface="+mn-lt"/>
            </a:endParaRPr>
          </a:p>
          <a:p>
            <a:pPr>
              <a:lnSpc>
                <a:spcPct val="90000"/>
              </a:lnSpc>
            </a:pPr>
            <a:r>
              <a:rPr lang="en-GB" dirty="0">
                <a:ea typeface="+mn-lt"/>
                <a:cs typeface="+mn-lt"/>
              </a:rPr>
              <a:t>CONTEXTUAL:-</a:t>
            </a:r>
            <a:endParaRPr lang="en-US" dirty="0">
              <a:ea typeface="+mn-lt"/>
              <a:cs typeface="+mn-lt"/>
            </a:endParaRPr>
          </a:p>
          <a:p>
            <a:pPr marL="0" indent="0">
              <a:lnSpc>
                <a:spcPct val="90000"/>
              </a:lnSpc>
              <a:buNone/>
            </a:pPr>
            <a:r>
              <a:rPr lang="en-GB" dirty="0">
                <a:ea typeface="+mn-lt"/>
                <a:cs typeface="+mn-lt"/>
              </a:rPr>
              <a:t>Designed to more functional resources(time and space) more flexible to allow alternative solution to learning activities. </a:t>
            </a:r>
            <a:endParaRPr lang="en-US" dirty="0">
              <a:ea typeface="+mn-lt"/>
              <a:cs typeface="+mn-lt"/>
            </a:endParaRPr>
          </a:p>
          <a:p>
            <a:pPr>
              <a:lnSpc>
                <a:spcPct val="90000"/>
              </a:lnSpc>
            </a:pPr>
            <a:r>
              <a:rPr lang="en-GB" dirty="0">
                <a:ea typeface="+mn-lt"/>
                <a:cs typeface="+mn-lt"/>
              </a:rPr>
              <a:t>CURRICULAR:-</a:t>
            </a:r>
            <a:endParaRPr lang="en-US" dirty="0">
              <a:ea typeface="+mn-lt"/>
              <a:cs typeface="+mn-lt"/>
            </a:endParaRPr>
          </a:p>
          <a:p>
            <a:pPr marL="0" indent="0">
              <a:lnSpc>
                <a:spcPct val="90000"/>
              </a:lnSpc>
              <a:buNone/>
            </a:pPr>
            <a:r>
              <a:rPr lang="en-GB" dirty="0">
                <a:ea typeface="+mn-lt"/>
                <a:cs typeface="+mn-lt"/>
              </a:rPr>
              <a:t>Intended to update the curricular object or content to new Millennium  Learners (NML)for example to introduce personal student's portfolio  sites.</a:t>
            </a:r>
            <a:endParaRPr lang="en-US" dirty="0">
              <a:ea typeface="+mn-lt"/>
              <a:cs typeface="+mn-lt"/>
            </a:endParaRPr>
          </a:p>
          <a:p>
            <a:pPr>
              <a:lnSpc>
                <a:spcPct val="90000"/>
              </a:lnSpc>
            </a:pPr>
            <a:r>
              <a:rPr lang="en-GB" dirty="0">
                <a:ea typeface="+mn-lt"/>
                <a:cs typeface="+mn-lt"/>
              </a:rPr>
              <a:t>FOCUSSED on the process:-</a:t>
            </a:r>
            <a:endParaRPr lang="en-US" dirty="0">
              <a:ea typeface="+mn-lt"/>
              <a:cs typeface="+mn-lt"/>
            </a:endParaRPr>
          </a:p>
          <a:p>
            <a:pPr marL="0" indent="0">
              <a:lnSpc>
                <a:spcPct val="90000"/>
              </a:lnSpc>
              <a:buNone/>
            </a:pPr>
            <a:r>
              <a:rPr lang="en-GB" dirty="0">
                <a:ea typeface="+mn-lt"/>
                <a:cs typeface="+mn-lt"/>
              </a:rPr>
              <a:t>Designed to adopt the learning process &amp; activities to cognitive  changes and communication  practices of NML, including interpersonal  communication  also to take advantage of their extensive  skills in ICT. </a:t>
            </a:r>
            <a:endParaRPr lang="en-US" dirty="0">
              <a:ea typeface="+mn-lt"/>
              <a:cs typeface="+mn-lt"/>
            </a:endParaRPr>
          </a:p>
          <a:p>
            <a:pPr marL="0" indent="0">
              <a:lnSpc>
                <a:spcPct val="90000"/>
              </a:lnSpc>
              <a:buNone/>
            </a:pPr>
            <a:r>
              <a:rPr lang="en-GB" dirty="0">
                <a:ea typeface="+mn-lt"/>
                <a:cs typeface="+mn-lt"/>
              </a:rPr>
              <a:t>So, around these pillars we analyse  that digital  skills  helps too much in our study.</a:t>
            </a:r>
            <a:endParaRPr lang="en-US" dirty="0">
              <a:ea typeface="+mn-lt"/>
              <a:cs typeface="+mn-lt"/>
            </a:endParaRPr>
          </a:p>
          <a:p>
            <a:pPr marL="0" indent="0">
              <a:lnSpc>
                <a:spcPct val="90000"/>
              </a:lnSpc>
              <a:buNone/>
            </a:pPr>
            <a:r>
              <a:rPr lang="en-GB" dirty="0">
                <a:ea typeface="+mn-lt"/>
                <a:cs typeface="+mn-lt"/>
              </a:rPr>
              <a:t>Students gains more information and knowledge  in less time. They  can improve  confidence to use technology for work and learning. </a:t>
            </a:r>
            <a:endParaRPr lang="en-US" dirty="0">
              <a:ea typeface="+mn-lt"/>
              <a:cs typeface="+mn-lt"/>
            </a:endParaRPr>
          </a:p>
          <a:p>
            <a:endParaRPr lang="en-GB"/>
          </a:p>
        </p:txBody>
      </p:sp>
    </p:spTree>
    <p:extLst>
      <p:ext uri="{BB962C8B-B14F-4D97-AF65-F5344CB8AC3E}">
        <p14:creationId xmlns:p14="http://schemas.microsoft.com/office/powerpoint/2010/main" val="1866100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F3496-CCA5-C3A8-4DF0-329BDC520F3E}"/>
              </a:ext>
            </a:extLst>
          </p:cNvPr>
          <p:cNvSpPr>
            <a:spLocks noGrp="1"/>
          </p:cNvSpPr>
          <p:nvPr>
            <p:ph type="title"/>
          </p:nvPr>
        </p:nvSpPr>
        <p:spPr/>
        <p:txBody>
          <a:bodyPr/>
          <a:lstStyle/>
          <a:p>
            <a:r>
              <a:rPr lang="en-GB">
                <a:solidFill>
                  <a:schemeClr val="accent2"/>
                </a:solidFill>
              </a:rPr>
              <a:t>Proposed Methodology</a:t>
            </a:r>
          </a:p>
        </p:txBody>
      </p:sp>
      <p:sp>
        <p:nvSpPr>
          <p:cNvPr id="3" name="Content Placeholder 2">
            <a:extLst>
              <a:ext uri="{FF2B5EF4-FFF2-40B4-BE49-F238E27FC236}">
                <a16:creationId xmlns:a16="http://schemas.microsoft.com/office/drawing/2014/main" id="{7953CAE9-2A09-850D-9E32-6599A6642954}"/>
              </a:ext>
            </a:extLst>
          </p:cNvPr>
          <p:cNvSpPr>
            <a:spLocks noGrp="1"/>
          </p:cNvSpPr>
          <p:nvPr>
            <p:ph idx="1"/>
          </p:nvPr>
        </p:nvSpPr>
        <p:spPr>
          <a:xfrm>
            <a:off x="538789" y="1616303"/>
            <a:ext cx="8596668" cy="3880773"/>
          </a:xfrm>
        </p:spPr>
        <p:txBody>
          <a:bodyPr vert="horz" lIns="91440" tIns="45720" rIns="91440" bIns="45720" rtlCol="0" anchor="t">
            <a:normAutofit/>
          </a:bodyPr>
          <a:lstStyle/>
          <a:p>
            <a:r>
              <a:rPr lang="en-GB"/>
              <a:t>In this study, quantitative research method will be used.</a:t>
            </a:r>
          </a:p>
          <a:p>
            <a:pPr marL="0" indent="0">
              <a:buNone/>
            </a:pPr>
            <a:r>
              <a:rPr lang="en-GB"/>
              <a:t>In this study closed questions will be asked.</a:t>
            </a:r>
          </a:p>
          <a:p>
            <a:pPr marL="0" indent="0">
              <a:buNone/>
            </a:pPr>
            <a:r>
              <a:rPr lang="en-GB"/>
              <a:t>Also rank order questions will be asked regarding Ms teams , one drive, Ms word, WhatsApp and Moodle.</a:t>
            </a:r>
          </a:p>
          <a:p>
            <a:pPr marL="0" indent="0">
              <a:buNone/>
            </a:pPr>
            <a:r>
              <a:rPr lang="en-GB"/>
              <a:t>Likert scale question will also be asked.</a:t>
            </a:r>
          </a:p>
          <a:p>
            <a:pPr marL="0" indent="0">
              <a:buNone/>
            </a:pPr>
            <a:r>
              <a:rPr lang="en-GB"/>
              <a:t>Essentially, these questions are to help in answering/understanding - Are UWTSD students confident in using their digital skills?</a:t>
            </a:r>
          </a:p>
          <a:p>
            <a:pPr marL="0" indent="0">
              <a:buNone/>
            </a:pPr>
            <a:endParaRPr lang="en-GB"/>
          </a:p>
          <a:p>
            <a:pPr>
              <a:buAutoNum type="arabicPeriod"/>
            </a:pPr>
            <a:endParaRPr lang="en-GB"/>
          </a:p>
        </p:txBody>
      </p:sp>
    </p:spTree>
    <p:extLst>
      <p:ext uri="{BB962C8B-B14F-4D97-AF65-F5344CB8AC3E}">
        <p14:creationId xmlns:p14="http://schemas.microsoft.com/office/powerpoint/2010/main" val="1003860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F3496-CCA5-C3A8-4DF0-329BDC520F3E}"/>
              </a:ext>
            </a:extLst>
          </p:cNvPr>
          <p:cNvSpPr>
            <a:spLocks noGrp="1"/>
          </p:cNvSpPr>
          <p:nvPr>
            <p:ph type="title"/>
          </p:nvPr>
        </p:nvSpPr>
        <p:spPr/>
        <p:txBody>
          <a:bodyPr/>
          <a:lstStyle/>
          <a:p>
            <a:r>
              <a:rPr lang="en-GB">
                <a:solidFill>
                  <a:schemeClr val="accent2"/>
                </a:solidFill>
              </a:rPr>
              <a:t>Proposed Methodology</a:t>
            </a:r>
          </a:p>
        </p:txBody>
      </p:sp>
      <p:sp>
        <p:nvSpPr>
          <p:cNvPr id="3" name="Content Placeholder 2">
            <a:extLst>
              <a:ext uri="{FF2B5EF4-FFF2-40B4-BE49-F238E27FC236}">
                <a16:creationId xmlns:a16="http://schemas.microsoft.com/office/drawing/2014/main" id="{7953CAE9-2A09-850D-9E32-6599A6642954}"/>
              </a:ext>
            </a:extLst>
          </p:cNvPr>
          <p:cNvSpPr>
            <a:spLocks noGrp="1"/>
          </p:cNvSpPr>
          <p:nvPr>
            <p:ph idx="1"/>
          </p:nvPr>
        </p:nvSpPr>
        <p:spPr>
          <a:xfrm>
            <a:off x="677334" y="1527238"/>
            <a:ext cx="8596668" cy="3880773"/>
          </a:xfrm>
        </p:spPr>
        <p:txBody>
          <a:bodyPr vert="horz" lIns="91440" tIns="45720" rIns="91440" bIns="45720" rtlCol="0" anchor="t">
            <a:normAutofit/>
          </a:bodyPr>
          <a:lstStyle/>
          <a:p>
            <a:r>
              <a:rPr lang="en-GB" dirty="0"/>
              <a:t>These questions are:</a:t>
            </a:r>
            <a:endParaRPr lang="en-US" dirty="0"/>
          </a:p>
          <a:p>
            <a:pPr>
              <a:buAutoNum type="arabicPeriod"/>
            </a:pPr>
            <a:r>
              <a:rPr lang="en-GB" dirty="0">
                <a:ea typeface="+mn-lt"/>
                <a:cs typeface="+mn-lt"/>
              </a:rPr>
              <a:t>I consent to take part in this voluntarily?</a:t>
            </a:r>
            <a:endParaRPr lang="en-GB" dirty="0"/>
          </a:p>
          <a:p>
            <a:pPr>
              <a:buAutoNum type="arabicPeriod"/>
            </a:pPr>
            <a:r>
              <a:rPr lang="en-GB" dirty="0">
                <a:ea typeface="+mn-lt"/>
                <a:cs typeface="+mn-lt"/>
              </a:rPr>
              <a:t>Are you confident in using MS team to work with your peers?</a:t>
            </a:r>
            <a:endParaRPr lang="en-GB" dirty="0"/>
          </a:p>
          <a:p>
            <a:pPr>
              <a:buAutoNum type="arabicPeriod"/>
            </a:pPr>
            <a:r>
              <a:rPr lang="en-GB" dirty="0">
                <a:ea typeface="+mn-lt"/>
                <a:cs typeface="+mn-lt"/>
              </a:rPr>
              <a:t>Do you feel confident when using the OneDrive?</a:t>
            </a:r>
            <a:endParaRPr lang="en-GB" dirty="0"/>
          </a:p>
          <a:p>
            <a:pPr>
              <a:buAutoNum type="arabicPeriod"/>
            </a:pPr>
            <a:r>
              <a:rPr lang="en-GB" dirty="0">
                <a:ea typeface="+mn-lt"/>
                <a:cs typeface="+mn-lt"/>
              </a:rPr>
              <a:t>Do you see the value of using technology to collaborate?</a:t>
            </a:r>
            <a:endParaRPr lang="en-GB" dirty="0"/>
          </a:p>
          <a:p>
            <a:pPr>
              <a:buAutoNum type="arabicPeriod"/>
            </a:pPr>
            <a:r>
              <a:rPr lang="en-GB" dirty="0">
                <a:ea typeface="+mn-lt"/>
                <a:cs typeface="+mn-lt"/>
              </a:rPr>
              <a:t>Rank these words in order of according to how you feel about using technology?</a:t>
            </a:r>
            <a:endParaRPr lang="en-GB" dirty="0"/>
          </a:p>
          <a:p>
            <a:pPr>
              <a:buAutoNum type="arabicPeriod"/>
            </a:pPr>
            <a:r>
              <a:rPr lang="en-GB" dirty="0">
                <a:ea typeface="+mn-lt"/>
                <a:cs typeface="+mn-lt"/>
              </a:rPr>
              <a:t>Using technology improves my work?</a:t>
            </a:r>
            <a:endParaRPr lang="en-GB" dirty="0"/>
          </a:p>
          <a:p>
            <a:pPr marL="0" indent="0">
              <a:buNone/>
            </a:pPr>
            <a:endParaRPr lang="en-GB"/>
          </a:p>
          <a:p>
            <a:pPr marL="0" indent="0">
              <a:buNone/>
            </a:pPr>
            <a:endParaRPr lang="en-GB"/>
          </a:p>
          <a:p>
            <a:pPr>
              <a:buAutoNum type="arabicPeriod"/>
            </a:pPr>
            <a:endParaRPr lang="en-GB"/>
          </a:p>
        </p:txBody>
      </p:sp>
    </p:spTree>
    <p:extLst>
      <p:ext uri="{BB962C8B-B14F-4D97-AF65-F5344CB8AC3E}">
        <p14:creationId xmlns:p14="http://schemas.microsoft.com/office/powerpoint/2010/main" val="2188064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F3496-CCA5-C3A8-4DF0-329BDC520F3E}"/>
              </a:ext>
            </a:extLst>
          </p:cNvPr>
          <p:cNvSpPr>
            <a:spLocks noGrp="1"/>
          </p:cNvSpPr>
          <p:nvPr>
            <p:ph type="title"/>
          </p:nvPr>
        </p:nvSpPr>
        <p:spPr/>
        <p:txBody>
          <a:bodyPr/>
          <a:lstStyle/>
          <a:p>
            <a:r>
              <a:rPr lang="en-GB">
                <a:solidFill>
                  <a:schemeClr val="accent2"/>
                </a:solidFill>
              </a:rPr>
              <a:t>Ethical Consideration</a:t>
            </a:r>
          </a:p>
        </p:txBody>
      </p:sp>
      <p:sp>
        <p:nvSpPr>
          <p:cNvPr id="3" name="Content Placeholder 2">
            <a:extLst>
              <a:ext uri="{FF2B5EF4-FFF2-40B4-BE49-F238E27FC236}">
                <a16:creationId xmlns:a16="http://schemas.microsoft.com/office/drawing/2014/main" id="{7953CAE9-2A09-850D-9E32-6599A6642954}"/>
              </a:ext>
            </a:extLst>
          </p:cNvPr>
          <p:cNvSpPr>
            <a:spLocks noGrp="1"/>
          </p:cNvSpPr>
          <p:nvPr>
            <p:ph idx="1"/>
          </p:nvPr>
        </p:nvSpPr>
        <p:spPr/>
        <p:txBody>
          <a:bodyPr vert="horz" lIns="91440" tIns="45720" rIns="91440" bIns="45720" rtlCol="0" anchor="t">
            <a:normAutofit/>
          </a:bodyPr>
          <a:lstStyle/>
          <a:p>
            <a:r>
              <a:rPr lang="en-GB" dirty="0"/>
              <a:t>In this study, we will ensure to respect the views of every respondent i.e. UWTSD students.</a:t>
            </a:r>
          </a:p>
          <a:p>
            <a:pPr marL="0" indent="0">
              <a:buNone/>
            </a:pPr>
            <a:r>
              <a:rPr lang="en-GB" dirty="0"/>
              <a:t>We will be conducting questions to others and respectfully.</a:t>
            </a:r>
          </a:p>
          <a:p>
            <a:pPr marL="0" indent="0">
              <a:buNone/>
            </a:pPr>
            <a:r>
              <a:rPr lang="en-GB" dirty="0"/>
              <a:t>Our behaviour towards others must be polite.</a:t>
            </a:r>
          </a:p>
          <a:p>
            <a:pPr marL="0" indent="0">
              <a:buNone/>
            </a:pPr>
            <a:r>
              <a:rPr lang="en-GB" dirty="0"/>
              <a:t>All retuning answers will be accepted without any change. </a:t>
            </a:r>
          </a:p>
          <a:p>
            <a:pPr marL="0" indent="0">
              <a:buNone/>
            </a:pPr>
            <a:r>
              <a:rPr lang="en-GB" dirty="0"/>
              <a:t>Ensuring confidentiality of data.</a:t>
            </a:r>
          </a:p>
          <a:p>
            <a:pPr marL="0" indent="0">
              <a:buNone/>
            </a:pPr>
            <a:r>
              <a:rPr lang="en-GB" dirty="0"/>
              <a:t>Accurate analyses and reporting data.</a:t>
            </a:r>
          </a:p>
          <a:p>
            <a:pPr marL="0" indent="0">
              <a:buNone/>
            </a:pPr>
            <a:r>
              <a:rPr lang="en-GB" dirty="0"/>
              <a:t>Uphold data protection laws.</a:t>
            </a:r>
          </a:p>
          <a:p>
            <a:endParaRPr lang="en-GB"/>
          </a:p>
        </p:txBody>
      </p:sp>
    </p:spTree>
    <p:extLst>
      <p:ext uri="{BB962C8B-B14F-4D97-AF65-F5344CB8AC3E}">
        <p14:creationId xmlns:p14="http://schemas.microsoft.com/office/powerpoint/2010/main" val="3300221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F3496-CCA5-C3A8-4DF0-329BDC520F3E}"/>
              </a:ext>
            </a:extLst>
          </p:cNvPr>
          <p:cNvSpPr>
            <a:spLocks noGrp="1"/>
          </p:cNvSpPr>
          <p:nvPr>
            <p:ph type="title"/>
          </p:nvPr>
        </p:nvSpPr>
        <p:spPr/>
        <p:txBody>
          <a:bodyPr/>
          <a:lstStyle/>
          <a:p>
            <a:r>
              <a:rPr lang="en-GB">
                <a:solidFill>
                  <a:schemeClr val="accent2"/>
                </a:solidFill>
              </a:rPr>
              <a:t>Hypothesis Consideration</a:t>
            </a:r>
          </a:p>
        </p:txBody>
      </p:sp>
      <p:sp>
        <p:nvSpPr>
          <p:cNvPr id="3" name="Content Placeholder 2">
            <a:extLst>
              <a:ext uri="{FF2B5EF4-FFF2-40B4-BE49-F238E27FC236}">
                <a16:creationId xmlns:a16="http://schemas.microsoft.com/office/drawing/2014/main" id="{7953CAE9-2A09-850D-9E32-6599A6642954}"/>
              </a:ext>
            </a:extLst>
          </p:cNvPr>
          <p:cNvSpPr>
            <a:spLocks noGrp="1"/>
          </p:cNvSpPr>
          <p:nvPr>
            <p:ph idx="1"/>
          </p:nvPr>
        </p:nvSpPr>
        <p:spPr>
          <a:xfrm>
            <a:off x="518996" y="1626199"/>
            <a:ext cx="8596668" cy="3880773"/>
          </a:xfrm>
        </p:spPr>
        <p:txBody>
          <a:bodyPr vert="horz" lIns="91440" tIns="45720" rIns="91440" bIns="45720" rtlCol="0" anchor="t">
            <a:normAutofit/>
          </a:bodyPr>
          <a:lstStyle/>
          <a:p>
            <a:r>
              <a:rPr lang="en-GB"/>
              <a:t>In this study, we think, we will find out if the students of UWTSD Are confident to use digital skills.</a:t>
            </a:r>
          </a:p>
          <a:p>
            <a:r>
              <a:rPr lang="en-GB"/>
              <a:t>We think having digital skills is useful for our daily studies.</a:t>
            </a:r>
          </a:p>
          <a:p>
            <a:r>
              <a:rPr lang="en-GB"/>
              <a:t>Digital skills helps us in our researches.</a:t>
            </a:r>
          </a:p>
          <a:p>
            <a:r>
              <a:rPr lang="en-GB"/>
              <a:t>Digital skills help us developing our career.</a:t>
            </a:r>
          </a:p>
          <a:p>
            <a:r>
              <a:rPr lang="en-GB"/>
              <a:t>Experience in digital skills makes activities easier.</a:t>
            </a:r>
          </a:p>
        </p:txBody>
      </p:sp>
    </p:spTree>
    <p:extLst>
      <p:ext uri="{BB962C8B-B14F-4D97-AF65-F5344CB8AC3E}">
        <p14:creationId xmlns:p14="http://schemas.microsoft.com/office/powerpoint/2010/main" val="1032081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F3496-CCA5-C3A8-4DF0-329BDC520F3E}"/>
              </a:ext>
            </a:extLst>
          </p:cNvPr>
          <p:cNvSpPr>
            <a:spLocks noGrp="1"/>
          </p:cNvSpPr>
          <p:nvPr>
            <p:ph type="title"/>
          </p:nvPr>
        </p:nvSpPr>
        <p:spPr/>
        <p:txBody>
          <a:bodyPr/>
          <a:lstStyle/>
          <a:p>
            <a:r>
              <a:rPr lang="en-GB">
                <a:solidFill>
                  <a:schemeClr val="accent2"/>
                </a:solidFill>
              </a:rPr>
              <a:t>Conclusion</a:t>
            </a:r>
          </a:p>
        </p:txBody>
      </p:sp>
      <p:sp>
        <p:nvSpPr>
          <p:cNvPr id="3" name="Content Placeholder 2">
            <a:extLst>
              <a:ext uri="{FF2B5EF4-FFF2-40B4-BE49-F238E27FC236}">
                <a16:creationId xmlns:a16="http://schemas.microsoft.com/office/drawing/2014/main" id="{7953CAE9-2A09-850D-9E32-6599A6642954}"/>
              </a:ext>
            </a:extLst>
          </p:cNvPr>
          <p:cNvSpPr>
            <a:spLocks noGrp="1"/>
          </p:cNvSpPr>
          <p:nvPr>
            <p:ph idx="1"/>
          </p:nvPr>
        </p:nvSpPr>
        <p:spPr>
          <a:xfrm>
            <a:off x="469516" y="1576719"/>
            <a:ext cx="8596668" cy="3880773"/>
          </a:xfrm>
        </p:spPr>
        <p:txBody>
          <a:bodyPr vert="horz" lIns="91440" tIns="45720" rIns="91440" bIns="45720" rtlCol="0" anchor="t">
            <a:normAutofit/>
          </a:bodyPr>
          <a:lstStyle/>
          <a:p>
            <a:r>
              <a:rPr lang="en-GB"/>
              <a:t>Digital skills are becoming increasingly important in both study and work and are asset to have in the current job market.</a:t>
            </a:r>
          </a:p>
          <a:p>
            <a:r>
              <a:rPr lang="en-GB"/>
              <a:t>Having digital skills allows you to affectively use technology  to research ,analyse and present information, which can improve the quality and efficiency of your work. Additionally , being able to use technology to communicate and work with others can help to increase productivity teamwork and innovation and open new opportunities for personal and professional growth. It's becoming essential for individuals to have basic digital skills to keep up with the demands of the workplace and be able to </a:t>
            </a:r>
            <a:r>
              <a:rPr lang="en-GB" err="1"/>
              <a:t>affectabily</a:t>
            </a:r>
            <a:r>
              <a:rPr lang="en-GB"/>
              <a:t> connect and collaborate with others.</a:t>
            </a:r>
          </a:p>
        </p:txBody>
      </p:sp>
    </p:spTree>
    <p:extLst>
      <p:ext uri="{BB962C8B-B14F-4D97-AF65-F5344CB8AC3E}">
        <p14:creationId xmlns:p14="http://schemas.microsoft.com/office/powerpoint/2010/main" val="583352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160CA-5BBF-E51D-51EC-CFE1AFD86C07}"/>
              </a:ext>
            </a:extLst>
          </p:cNvPr>
          <p:cNvSpPr>
            <a:spLocks noGrp="1"/>
          </p:cNvSpPr>
          <p:nvPr>
            <p:ph type="title"/>
          </p:nvPr>
        </p:nvSpPr>
        <p:spPr>
          <a:xfrm>
            <a:off x="341107" y="104813"/>
            <a:ext cx="8596668" cy="960967"/>
          </a:xfrm>
        </p:spPr>
        <p:txBody>
          <a:bodyPr>
            <a:normAutofit/>
          </a:bodyPr>
          <a:lstStyle/>
          <a:p>
            <a:r>
              <a:rPr lang="en-GB" dirty="0"/>
              <a:t>References</a:t>
            </a:r>
            <a:endParaRPr lang="en-US" dirty="0"/>
          </a:p>
        </p:txBody>
      </p:sp>
      <p:sp>
        <p:nvSpPr>
          <p:cNvPr id="3" name="Content Placeholder 2">
            <a:extLst>
              <a:ext uri="{FF2B5EF4-FFF2-40B4-BE49-F238E27FC236}">
                <a16:creationId xmlns:a16="http://schemas.microsoft.com/office/drawing/2014/main" id="{8BF02234-AA70-C187-BDA8-C6AB4D82AB35}"/>
              </a:ext>
            </a:extLst>
          </p:cNvPr>
          <p:cNvSpPr>
            <a:spLocks noGrp="1"/>
          </p:cNvSpPr>
          <p:nvPr>
            <p:ph idx="1"/>
          </p:nvPr>
        </p:nvSpPr>
        <p:spPr>
          <a:xfrm>
            <a:off x="145522" y="862808"/>
            <a:ext cx="11985533" cy="6248140"/>
          </a:xfrm>
        </p:spPr>
        <p:txBody>
          <a:bodyPr vert="horz" lIns="91440" tIns="45720" rIns="91440" bIns="45720" rtlCol="0" anchor="t">
            <a:noAutofit/>
          </a:bodyPr>
          <a:lstStyle/>
          <a:p>
            <a:r>
              <a:rPr lang="en-GB"/>
              <a:t>Calafiore ,p ;</a:t>
            </a:r>
            <a:r>
              <a:rPr lang="en-GB" err="1"/>
              <a:t>damianov,d</a:t>
            </a:r>
            <a:r>
              <a:rPr lang="en-GB"/>
              <a:t>. s the effects of time spent online on the student achievement in online economics and finance courses J.Econ,educ;2011;42,pp,209-223 [Doi: https://dx.doi.org 110.1080100220405.2011.581934]</a:t>
            </a:r>
          </a:p>
          <a:p>
            <a:r>
              <a:rPr lang="en-GB"/>
              <a:t>Cranfield D.J .Taylor J.(2003) knowledge management and higher education: A UK study, electronic journals of knowledge </a:t>
            </a:r>
            <a:r>
              <a:rPr lang="en-GB">
                <a:ea typeface="+mn-lt"/>
                <a:cs typeface="+mn-lt"/>
              </a:rPr>
              <a:t>Management, 6 (2).</a:t>
            </a:r>
            <a:endParaRPr lang="en-GB"/>
          </a:p>
          <a:p>
            <a:r>
              <a:rPr lang="en-GB"/>
              <a:t>Dewi, R.S. Hasana h u; </a:t>
            </a:r>
            <a:r>
              <a:rPr lang="en-GB" err="1"/>
              <a:t>Zohri</a:t>
            </a:r>
            <a:r>
              <a:rPr lang="en-GB"/>
              <a:t>, M. Analysis study of factors affecting student digital literacy competency || </a:t>
            </a:r>
            <a:r>
              <a:rPr lang="en-GB" err="1"/>
              <a:t>koga</a:t>
            </a:r>
            <a:r>
              <a:rPr lang="en-GB"/>
              <a:t>. Online2021.</a:t>
            </a:r>
          </a:p>
          <a:p>
            <a:r>
              <a:rPr lang="en-GB" err="1"/>
              <a:t>Etzkowitz</a:t>
            </a:r>
            <a:r>
              <a:rPr lang="en-GB"/>
              <a:t> H(2003) innovation: the triple helix of university industry-government relation. Social sciences information. Information sur les sciences socials, 42(3), 293-337.10.1177 (65390184030423002).</a:t>
            </a:r>
          </a:p>
          <a:p>
            <a:r>
              <a:rPr lang="en-GB"/>
              <a:t>Van </a:t>
            </a:r>
            <a:r>
              <a:rPr lang="en-GB" err="1"/>
              <a:t>Dijik</a:t>
            </a:r>
            <a:r>
              <a:rPr lang="en-GB"/>
              <a:t>, j.g.m2005 the deepening divide inequality in the information society thousand oaks, ca; sage. conceptual background of digital skill and explores how to these skills are related to new media and society.</a:t>
            </a:r>
          </a:p>
          <a:p>
            <a:r>
              <a:rPr lang="en-GB"/>
              <a:t>Van Deursen </a:t>
            </a:r>
            <a:r>
              <a:rPr lang="en-GB" err="1"/>
              <a:t>A.j</a:t>
            </a:r>
            <a:r>
              <a:rPr lang="en-GB"/>
              <a:t> .a. m  ;Helsper, e. j;  Eynon. r. development and validation of the internet skills scale(</a:t>
            </a:r>
            <a:r>
              <a:rPr lang="en-GB" err="1"/>
              <a:t>iss</a:t>
            </a:r>
            <a:r>
              <a:rPr lang="en-GB"/>
              <a:t>)inf.commun.soc;2016;19,pp 804-823.[Doi: https ://dx.doi.org110.108011369118x.2015.1078834]</a:t>
            </a:r>
          </a:p>
          <a:p>
            <a:r>
              <a:rPr lang="en-GB">
                <a:ea typeface="+mn-lt"/>
                <a:cs typeface="+mn-lt"/>
              </a:rPr>
              <a:t>Ashcroft.L&amp;Watts,c,2005,"ICT skills for information </a:t>
            </a:r>
            <a:r>
              <a:rPr lang="en-GB" err="1">
                <a:ea typeface="+mn-lt"/>
                <a:cs typeface="+mn-lt"/>
              </a:rPr>
              <a:t>perfessionals</a:t>
            </a:r>
            <a:r>
              <a:rPr lang="en-GB">
                <a:ea typeface="+mn-lt"/>
                <a:cs typeface="+mn-lt"/>
              </a:rPr>
              <a:t> I developing countries" IFLA </a:t>
            </a:r>
            <a:r>
              <a:rPr lang="en-GB" err="1">
                <a:ea typeface="+mn-lt"/>
                <a:cs typeface="+mn-lt"/>
              </a:rPr>
              <a:t>journal,vol</a:t>
            </a:r>
            <a:r>
              <a:rPr lang="en-GB">
                <a:ea typeface="+mn-lt"/>
                <a:cs typeface="+mn-lt"/>
              </a:rPr>
              <a:t> 31,no 4 pp.6-12,Nigeria</a:t>
            </a:r>
            <a:endParaRPr lang="en-GB"/>
          </a:p>
          <a:p>
            <a:r>
              <a:rPr lang="en-US" err="1">
                <a:ea typeface="+mn-lt"/>
                <a:cs typeface="+mn-lt"/>
              </a:rPr>
              <a:t>Bennett.S&amp;Maton</a:t>
            </a:r>
            <a:r>
              <a:rPr lang="en-US">
                <a:ea typeface="+mn-lt"/>
                <a:cs typeface="+mn-lt"/>
              </a:rPr>
              <a:t> ,K. 2008,'The digital natives ' British journal of educational technology vol 39,no 5 pp.775-86.</a:t>
            </a:r>
            <a:br>
              <a:rPr lang="en-US"/>
            </a:br>
            <a:endParaRPr lang="en-US"/>
          </a:p>
          <a:p>
            <a:endParaRPr lang="en-GB"/>
          </a:p>
        </p:txBody>
      </p:sp>
    </p:spTree>
    <p:extLst>
      <p:ext uri="{BB962C8B-B14F-4D97-AF65-F5344CB8AC3E}">
        <p14:creationId xmlns:p14="http://schemas.microsoft.com/office/powerpoint/2010/main" val="2934577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Facet</vt:lpstr>
      <vt:lpstr>LCHS4002 Digital skills and research methods</vt:lpstr>
      <vt:lpstr>Introduction</vt:lpstr>
      <vt:lpstr>Are UWTSD students confident in using their digital skills?</vt:lpstr>
      <vt:lpstr>Importance of the digital skills!</vt:lpstr>
      <vt:lpstr>What is digital skills means?</vt:lpstr>
      <vt:lpstr>How does it help us in our studies?</vt:lpstr>
      <vt:lpstr>PowerPoint Presentation</vt:lpstr>
      <vt:lpstr>Proposed Methodology</vt:lpstr>
      <vt:lpstr>Proposed Methodology</vt:lpstr>
      <vt:lpstr>Ethical Consideration</vt:lpstr>
      <vt:lpstr>Hypothesis Consideration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88</cp:revision>
  <dcterms:created xsi:type="dcterms:W3CDTF">2023-01-30T09:54:18Z</dcterms:created>
  <dcterms:modified xsi:type="dcterms:W3CDTF">2023-02-20T10:23:36Z</dcterms:modified>
</cp:coreProperties>
</file>