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59"/>
  </p:notesMasterIdLst>
  <p:sldIdLst>
    <p:sldId id="256" r:id="rId6"/>
    <p:sldId id="259" r:id="rId7"/>
    <p:sldId id="362" r:id="rId8"/>
    <p:sldId id="462" r:id="rId9"/>
    <p:sldId id="461" r:id="rId10"/>
    <p:sldId id="344" r:id="rId11"/>
    <p:sldId id="264" r:id="rId12"/>
    <p:sldId id="265" r:id="rId13"/>
    <p:sldId id="268" r:id="rId14"/>
    <p:sldId id="361" r:id="rId15"/>
    <p:sldId id="279" r:id="rId16"/>
    <p:sldId id="291" r:id="rId17"/>
    <p:sldId id="463" r:id="rId18"/>
    <p:sldId id="338" r:id="rId19"/>
    <p:sldId id="270" r:id="rId20"/>
    <p:sldId id="273" r:id="rId21"/>
    <p:sldId id="339" r:id="rId22"/>
    <p:sldId id="340" r:id="rId23"/>
    <p:sldId id="351" r:id="rId24"/>
    <p:sldId id="341" r:id="rId25"/>
    <p:sldId id="465" r:id="rId26"/>
    <p:sldId id="345" r:id="rId27"/>
    <p:sldId id="467" r:id="rId28"/>
    <p:sldId id="360" r:id="rId29"/>
    <p:sldId id="466" r:id="rId30"/>
    <p:sldId id="290" r:id="rId31"/>
    <p:sldId id="275" r:id="rId32"/>
    <p:sldId id="464" r:id="rId33"/>
    <p:sldId id="347" r:id="rId34"/>
    <p:sldId id="348" r:id="rId35"/>
    <p:sldId id="342" r:id="rId36"/>
    <p:sldId id="350" r:id="rId37"/>
    <p:sldId id="337" r:id="rId38"/>
    <p:sldId id="274" r:id="rId39"/>
    <p:sldId id="280" r:id="rId40"/>
    <p:sldId id="356" r:id="rId41"/>
    <p:sldId id="282" r:id="rId42"/>
    <p:sldId id="355" r:id="rId43"/>
    <p:sldId id="324" r:id="rId44"/>
    <p:sldId id="357" r:id="rId45"/>
    <p:sldId id="286" r:id="rId46"/>
    <p:sldId id="354" r:id="rId47"/>
    <p:sldId id="288" r:id="rId48"/>
    <p:sldId id="358" r:id="rId49"/>
    <p:sldId id="284" r:id="rId50"/>
    <p:sldId id="330" r:id="rId51"/>
    <p:sldId id="332" r:id="rId52"/>
    <p:sldId id="331" r:id="rId53"/>
    <p:sldId id="289" r:id="rId54"/>
    <p:sldId id="365" r:id="rId55"/>
    <p:sldId id="323" r:id="rId56"/>
    <p:sldId id="459" r:id="rId57"/>
    <p:sldId id="322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8CBF5"/>
    <a:srgbClr val="C7F0E1"/>
    <a:srgbClr val="D0EEF9"/>
    <a:srgbClr val="000FFF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43D424-C07B-6507-DE24-E6EBFB68DB04}" v="60" dt="2025-10-28T11:15:47.1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58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microsoft.com/office/2016/11/relationships/changesInfo" Target="changesInfos/changesInfo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470C108F-875B-FF15-EFB4-B2875A790732}"/>
    <pc:docChg chg="modSld">
      <pc:chgData name="Lisa Ellis" userId="S::l.ellis@uwtsd.ac.uk::1e3b8b31-18a3-40b3-8e12-8230c5071370" providerId="AD" clId="Web-{470C108F-875B-FF15-EFB4-B2875A790732}" dt="2025-10-22T14:22:56.836" v="111" actId="20577"/>
      <pc:docMkLst>
        <pc:docMk/>
      </pc:docMkLst>
      <pc:sldChg chg="delSp modSp">
        <pc:chgData name="Lisa Ellis" userId="S::l.ellis@uwtsd.ac.uk::1e3b8b31-18a3-40b3-8e12-8230c5071370" providerId="AD" clId="Web-{470C108F-875B-FF15-EFB4-B2875A790732}" dt="2025-10-22T14:19:04.907" v="76" actId="1076"/>
        <pc:sldMkLst>
          <pc:docMk/>
          <pc:sldMk cId="4257807791" sldId="270"/>
        </pc:sldMkLst>
        <pc:spChg chg="mod">
          <ac:chgData name="Lisa Ellis" userId="S::l.ellis@uwtsd.ac.uk::1e3b8b31-18a3-40b3-8e12-8230c5071370" providerId="AD" clId="Web-{470C108F-875B-FF15-EFB4-B2875A790732}" dt="2025-10-22T14:18:59.095" v="75" actId="20577"/>
          <ac:spMkLst>
            <pc:docMk/>
            <pc:sldMk cId="4257807791" sldId="270"/>
            <ac:spMk id="2" creationId="{DA5FF292-9EB9-41A8-8FEB-FB095EA84809}"/>
          </ac:spMkLst>
        </pc:spChg>
        <pc:spChg chg="mod">
          <ac:chgData name="Lisa Ellis" userId="S::l.ellis@uwtsd.ac.uk::1e3b8b31-18a3-40b3-8e12-8230c5071370" providerId="AD" clId="Web-{470C108F-875B-FF15-EFB4-B2875A790732}" dt="2025-10-22T14:19:04.907" v="76" actId="1076"/>
          <ac:spMkLst>
            <pc:docMk/>
            <pc:sldMk cId="4257807791" sldId="270"/>
            <ac:spMk id="3" creationId="{F302C818-8E7F-47DB-9908-134F01B7FE1B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18:23.296" v="64" actId="20577"/>
        <pc:sldMkLst>
          <pc:docMk/>
          <pc:sldMk cId="1725504566" sldId="280"/>
        </pc:sldMkLst>
        <pc:spChg chg="mod">
          <ac:chgData name="Lisa Ellis" userId="S::l.ellis@uwtsd.ac.uk::1e3b8b31-18a3-40b3-8e12-8230c5071370" providerId="AD" clId="Web-{470C108F-875B-FF15-EFB4-B2875A790732}" dt="2025-10-22T14:18:23.296" v="64" actId="20577"/>
          <ac:spMkLst>
            <pc:docMk/>
            <pc:sldMk cId="1725504566" sldId="280"/>
            <ac:spMk id="2" creationId="{75B0A9F2-0444-6895-D1D4-756DC312C4D3}"/>
          </ac:spMkLst>
        </pc:spChg>
      </pc:sldChg>
      <pc:sldChg chg="addSp modSp">
        <pc:chgData name="Lisa Ellis" userId="S::l.ellis@uwtsd.ac.uk::1e3b8b31-18a3-40b3-8e12-8230c5071370" providerId="AD" clId="Web-{470C108F-875B-FF15-EFB4-B2875A790732}" dt="2025-10-22T14:13:22.540" v="37" actId="14100"/>
        <pc:sldMkLst>
          <pc:docMk/>
          <pc:sldMk cId="890670932" sldId="338"/>
        </pc:sldMkLst>
        <pc:spChg chg="add mod">
          <ac:chgData name="Lisa Ellis" userId="S::l.ellis@uwtsd.ac.uk::1e3b8b31-18a3-40b3-8e12-8230c5071370" providerId="AD" clId="Web-{470C108F-875B-FF15-EFB4-B2875A790732}" dt="2025-10-22T14:13:22.540" v="37" actId="14100"/>
          <ac:spMkLst>
            <pc:docMk/>
            <pc:sldMk cId="890670932" sldId="338"/>
            <ac:spMk id="4" creationId="{85D5AF62-BC5E-46D7-F765-55442CD3376A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22:56.836" v="111" actId="20577"/>
        <pc:sldMkLst>
          <pc:docMk/>
          <pc:sldMk cId="3534113100" sldId="348"/>
        </pc:sldMkLst>
        <pc:spChg chg="mod">
          <ac:chgData name="Lisa Ellis" userId="S::l.ellis@uwtsd.ac.uk::1e3b8b31-18a3-40b3-8e12-8230c5071370" providerId="AD" clId="Web-{470C108F-875B-FF15-EFB4-B2875A790732}" dt="2025-10-22T14:22:56.836" v="111" actId="20577"/>
          <ac:spMkLst>
            <pc:docMk/>
            <pc:sldMk cId="3534113100" sldId="348"/>
            <ac:spMk id="4" creationId="{DFAE4E10-ACBC-DCF7-D5D2-3F2DDD50E481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21:19.052" v="85" actId="20577"/>
        <pc:sldMkLst>
          <pc:docMk/>
          <pc:sldMk cId="1859885837" sldId="360"/>
        </pc:sldMkLst>
        <pc:spChg chg="mod">
          <ac:chgData name="Lisa Ellis" userId="S::l.ellis@uwtsd.ac.uk::1e3b8b31-18a3-40b3-8e12-8230c5071370" providerId="AD" clId="Web-{470C108F-875B-FF15-EFB4-B2875A790732}" dt="2025-10-22T14:21:19.052" v="85" actId="20577"/>
          <ac:spMkLst>
            <pc:docMk/>
            <pc:sldMk cId="1859885837" sldId="360"/>
            <ac:spMk id="2" creationId="{F4854208-D6DE-02C7-AA05-D80ECCA60D2C}"/>
          </ac:spMkLst>
        </pc:spChg>
      </pc:sldChg>
      <pc:sldChg chg="modSp">
        <pc:chgData name="Lisa Ellis" userId="S::l.ellis@uwtsd.ac.uk::1e3b8b31-18a3-40b3-8e12-8230c5071370" providerId="AD" clId="Web-{470C108F-875B-FF15-EFB4-B2875A790732}" dt="2025-10-22T14:21:45.928" v="97" actId="20577"/>
        <pc:sldMkLst>
          <pc:docMk/>
          <pc:sldMk cId="3130671710" sldId="466"/>
        </pc:sldMkLst>
        <pc:spChg chg="mod">
          <ac:chgData name="Lisa Ellis" userId="S::l.ellis@uwtsd.ac.uk::1e3b8b31-18a3-40b3-8e12-8230c5071370" providerId="AD" clId="Web-{470C108F-875B-FF15-EFB4-B2875A790732}" dt="2025-10-22T14:21:45.928" v="97" actId="20577"/>
          <ac:spMkLst>
            <pc:docMk/>
            <pc:sldMk cId="3130671710" sldId="466"/>
            <ac:spMk id="2" creationId="{207CCB46-BD26-8F81-F8A5-AFC212114F2E}"/>
          </ac:spMkLst>
        </pc:spChg>
      </pc:sldChg>
    </pc:docChg>
  </pc:docChgLst>
  <pc:docChgLst>
    <pc:chgData name="Lisa Ellis" userId="S::l.ellis@uwtsd.ac.uk::1e3b8b31-18a3-40b3-8e12-8230c5071370" providerId="AD" clId="Web-{C2BD40DE-CAE3-5AD1-5475-134EF5866D95}"/>
    <pc:docChg chg="modSld">
      <pc:chgData name="Lisa Ellis" userId="S::l.ellis@uwtsd.ac.uk::1e3b8b31-18a3-40b3-8e12-8230c5071370" providerId="AD" clId="Web-{C2BD40DE-CAE3-5AD1-5475-134EF5866D95}" dt="2025-10-24T07:27:02.373" v="13"/>
      <pc:docMkLst>
        <pc:docMk/>
      </pc:docMkLst>
      <pc:sldChg chg="modAnim">
        <pc:chgData name="Lisa Ellis" userId="S::l.ellis@uwtsd.ac.uk::1e3b8b31-18a3-40b3-8e12-8230c5071370" providerId="AD" clId="Web-{C2BD40DE-CAE3-5AD1-5475-134EF5866D95}" dt="2025-10-24T07:27:02.373" v="13"/>
        <pc:sldMkLst>
          <pc:docMk/>
          <pc:sldMk cId="2252581453" sldId="350"/>
        </pc:sldMkLst>
      </pc:sldChg>
    </pc:docChg>
  </pc:docChgLst>
  <pc:docChgLst>
    <pc:chgData name="Lisa Ellis" userId="S::l.ellis@uwtsd.ac.uk::1e3b8b31-18a3-40b3-8e12-8230c5071370" providerId="AD" clId="Web-{7543D424-C07B-6507-DE24-E6EBFB68DB04}"/>
    <pc:docChg chg="modSld">
      <pc:chgData name="Lisa Ellis" userId="S::l.ellis@uwtsd.ac.uk::1e3b8b31-18a3-40b3-8e12-8230c5071370" providerId="AD" clId="Web-{7543D424-C07B-6507-DE24-E6EBFB68DB04}" dt="2025-10-28T11:15:47.124" v="34"/>
      <pc:docMkLst>
        <pc:docMk/>
      </pc:docMkLst>
      <pc:sldChg chg="addSp delSp modSp">
        <pc:chgData name="Lisa Ellis" userId="S::l.ellis@uwtsd.ac.uk::1e3b8b31-18a3-40b3-8e12-8230c5071370" providerId="AD" clId="Web-{7543D424-C07B-6507-DE24-E6EBFB68DB04}" dt="2025-10-28T11:15:47.124" v="34"/>
        <pc:sldMkLst>
          <pc:docMk/>
          <pc:sldMk cId="3534113100" sldId="348"/>
        </pc:sldMkLst>
        <pc:spChg chg="mod">
          <ac:chgData name="Lisa Ellis" userId="S::l.ellis@uwtsd.ac.uk::1e3b8b31-18a3-40b3-8e12-8230c5071370" providerId="AD" clId="Web-{7543D424-C07B-6507-DE24-E6EBFB68DB04}" dt="2025-10-28T11:14:53.446" v="7" actId="20577"/>
          <ac:spMkLst>
            <pc:docMk/>
            <pc:sldMk cId="3534113100" sldId="348"/>
            <ac:spMk id="2" creationId="{89662BAC-2641-DF93-28CD-306529F624A6}"/>
          </ac:spMkLst>
        </pc:spChg>
        <pc:spChg chg="add del mod">
          <ac:chgData name="Lisa Ellis" userId="S::l.ellis@uwtsd.ac.uk::1e3b8b31-18a3-40b3-8e12-8230c5071370" providerId="AD" clId="Web-{7543D424-C07B-6507-DE24-E6EBFB68DB04}" dt="2025-10-28T11:15:47.124" v="34"/>
          <ac:spMkLst>
            <pc:docMk/>
            <pc:sldMk cId="3534113100" sldId="348"/>
            <ac:spMk id="3" creationId="{1A6B9B3C-DBBB-0D63-0B35-23DA1B944CE3}"/>
          </ac:spMkLst>
        </pc:spChg>
        <pc:spChg chg="mod">
          <ac:chgData name="Lisa Ellis" userId="S::l.ellis@uwtsd.ac.uk::1e3b8b31-18a3-40b3-8e12-8230c5071370" providerId="AD" clId="Web-{7543D424-C07B-6507-DE24-E6EBFB68DB04}" dt="2025-10-28T11:15:41.998" v="33" actId="20577"/>
          <ac:spMkLst>
            <pc:docMk/>
            <pc:sldMk cId="3534113100" sldId="348"/>
            <ac:spMk id="9" creationId="{6A6D10C7-F101-B6DA-2666-4619FD876DB8}"/>
          </ac:spMkLst>
        </pc:spChg>
        <pc:picChg chg="mod">
          <ac:chgData name="Lisa Ellis" userId="S::l.ellis@uwtsd.ac.uk::1e3b8b31-18a3-40b3-8e12-8230c5071370" providerId="AD" clId="Web-{7543D424-C07B-6507-DE24-E6EBFB68DB04}" dt="2025-10-28T11:00:02.124" v="2" actId="1076"/>
          <ac:picMkLst>
            <pc:docMk/>
            <pc:sldMk cId="3534113100" sldId="348"/>
            <ac:picMk id="8" creationId="{A85402AA-77CF-29F7-BF26-196E394CA9B3}"/>
          </ac:picMkLst>
        </pc:picChg>
      </pc:sldChg>
    </pc:docChg>
  </pc:docChgLst>
  <pc:docChgLst>
    <pc:chgData name="Lisa Ellis" userId="1e3b8b31-18a3-40b3-8e12-8230c5071370" providerId="ADAL" clId="{563BA9DA-5175-456B-8E08-B93023433B20}"/>
    <pc:docChg chg="undo custSel delSld modSld">
      <pc:chgData name="Lisa Ellis" userId="1e3b8b31-18a3-40b3-8e12-8230c5071370" providerId="ADAL" clId="{563BA9DA-5175-456B-8E08-B93023433B20}" dt="2025-10-24T07:37:33.076" v="64" actId="14100"/>
      <pc:docMkLst>
        <pc:docMk/>
      </pc:docMkLst>
      <pc:sldChg chg="modAnim">
        <pc:chgData name="Lisa Ellis" userId="1e3b8b31-18a3-40b3-8e12-8230c5071370" providerId="ADAL" clId="{563BA9DA-5175-456B-8E08-B93023433B20}" dt="2025-10-24T07:29:01.341" v="13"/>
        <pc:sldMkLst>
          <pc:docMk/>
          <pc:sldMk cId="904705913" sldId="288"/>
        </pc:sldMkLst>
      </pc:sldChg>
      <pc:sldChg chg="addSp modSp mod">
        <pc:chgData name="Lisa Ellis" userId="1e3b8b31-18a3-40b3-8e12-8230c5071370" providerId="ADAL" clId="{563BA9DA-5175-456B-8E08-B93023433B20}" dt="2025-10-24T07:37:33.076" v="64" actId="14100"/>
        <pc:sldMkLst>
          <pc:docMk/>
          <pc:sldMk cId="3534113100" sldId="348"/>
        </pc:sldMkLst>
        <pc:spChg chg="mod">
          <ac:chgData name="Lisa Ellis" userId="1e3b8b31-18a3-40b3-8e12-8230c5071370" providerId="ADAL" clId="{563BA9DA-5175-456B-8E08-B93023433B20}" dt="2025-10-24T07:36:48.754" v="56" actId="1076"/>
          <ac:spMkLst>
            <pc:docMk/>
            <pc:sldMk cId="3534113100" sldId="348"/>
            <ac:spMk id="4" creationId="{DFAE4E10-ACBC-DCF7-D5D2-3F2DDD50E481}"/>
          </ac:spMkLst>
        </pc:spChg>
        <pc:spChg chg="add mod">
          <ac:chgData name="Lisa Ellis" userId="1e3b8b31-18a3-40b3-8e12-8230c5071370" providerId="ADAL" clId="{563BA9DA-5175-456B-8E08-B93023433B20}" dt="2025-10-24T07:37:11.853" v="59" actId="1076"/>
          <ac:spMkLst>
            <pc:docMk/>
            <pc:sldMk cId="3534113100" sldId="348"/>
            <ac:spMk id="9" creationId="{6A6D10C7-F101-B6DA-2666-4619FD876DB8}"/>
          </ac:spMkLst>
        </pc:spChg>
        <pc:cxnChg chg="mod">
          <ac:chgData name="Lisa Ellis" userId="1e3b8b31-18a3-40b3-8e12-8230c5071370" providerId="ADAL" clId="{563BA9DA-5175-456B-8E08-B93023433B20}" dt="2025-10-24T07:36:59.045" v="58" actId="14100"/>
          <ac:cxnSpMkLst>
            <pc:docMk/>
            <pc:sldMk cId="3534113100" sldId="348"/>
            <ac:cxnSpMk id="5" creationId="{822FA0D2-A44B-9006-66C4-43A2DA062424}"/>
          </ac:cxnSpMkLst>
        </pc:cxnChg>
        <pc:cxnChg chg="mod">
          <ac:chgData name="Lisa Ellis" userId="1e3b8b31-18a3-40b3-8e12-8230c5071370" providerId="ADAL" clId="{563BA9DA-5175-456B-8E08-B93023433B20}" dt="2025-10-24T07:37:33.076" v="64" actId="14100"/>
          <ac:cxnSpMkLst>
            <pc:docMk/>
            <pc:sldMk cId="3534113100" sldId="348"/>
            <ac:cxnSpMk id="7" creationId="{6A6037A3-ADFD-9673-D161-6C75EC7B82F9}"/>
          </ac:cxnSpMkLst>
        </pc:cxnChg>
      </pc:sldChg>
      <pc:sldChg chg="modAnim">
        <pc:chgData name="Lisa Ellis" userId="1e3b8b31-18a3-40b3-8e12-8230c5071370" providerId="ADAL" clId="{563BA9DA-5175-456B-8E08-B93023433B20}" dt="2025-10-24T07:27:51.470" v="10"/>
        <pc:sldMkLst>
          <pc:docMk/>
          <pc:sldMk cId="2252581453" sldId="350"/>
        </pc:sldMkLst>
      </pc:sldChg>
      <pc:sldChg chg="modAnim">
        <pc:chgData name="Lisa Ellis" userId="1e3b8b31-18a3-40b3-8e12-8230c5071370" providerId="ADAL" clId="{563BA9DA-5175-456B-8E08-B93023433B20}" dt="2025-10-24T07:29:38.314" v="23"/>
        <pc:sldMkLst>
          <pc:docMk/>
          <pc:sldMk cId="885675611" sldId="358"/>
        </pc:sldMkLst>
      </pc:sldChg>
      <pc:sldChg chg="modSp mod">
        <pc:chgData name="Lisa Ellis" userId="1e3b8b31-18a3-40b3-8e12-8230c5071370" providerId="ADAL" clId="{563BA9DA-5175-456B-8E08-B93023433B20}" dt="2025-10-24T07:30:21.467" v="25" actId="20577"/>
        <pc:sldMkLst>
          <pc:docMk/>
          <pc:sldMk cId="807386996" sldId="365"/>
        </pc:sldMkLst>
        <pc:spChg chg="mod">
          <ac:chgData name="Lisa Ellis" userId="1e3b8b31-18a3-40b3-8e12-8230c5071370" providerId="ADAL" clId="{563BA9DA-5175-456B-8E08-B93023433B20}" dt="2025-10-24T07:30:21.467" v="25" actId="20577"/>
          <ac:spMkLst>
            <pc:docMk/>
            <pc:sldMk cId="807386996" sldId="365"/>
            <ac:spMk id="7" creationId="{2C5A907B-53C6-9DE7-A573-44577E092B26}"/>
          </ac:spMkLst>
        </pc:spChg>
      </pc:sldChg>
      <pc:sldChg chg="modSp mod">
        <pc:chgData name="Lisa Ellis" userId="1e3b8b31-18a3-40b3-8e12-8230c5071370" providerId="ADAL" clId="{563BA9DA-5175-456B-8E08-B93023433B20}" dt="2025-10-24T07:34:18.855" v="37" actId="13926"/>
        <pc:sldMkLst>
          <pc:docMk/>
          <pc:sldMk cId="4051668201" sldId="467"/>
        </pc:sldMkLst>
        <pc:spChg chg="mod">
          <ac:chgData name="Lisa Ellis" userId="1e3b8b31-18a3-40b3-8e12-8230c5071370" providerId="ADAL" clId="{563BA9DA-5175-456B-8E08-B93023433B20}" dt="2025-10-24T07:34:02.950" v="35" actId="13926"/>
          <ac:spMkLst>
            <pc:docMk/>
            <pc:sldMk cId="4051668201" sldId="467"/>
            <ac:spMk id="3" creationId="{5A6BD183-38A7-AFA5-BDB8-C573ECF71B63}"/>
          </ac:spMkLst>
        </pc:spChg>
        <pc:spChg chg="mod">
          <ac:chgData name="Lisa Ellis" userId="1e3b8b31-18a3-40b3-8e12-8230c5071370" providerId="ADAL" clId="{563BA9DA-5175-456B-8E08-B93023433B20}" dt="2025-10-24T07:31:28.907" v="27" actId="207"/>
          <ac:spMkLst>
            <pc:docMk/>
            <pc:sldMk cId="4051668201" sldId="467"/>
            <ac:spMk id="5" creationId="{FC065C61-AD3F-13C1-3475-080CF21EBDE8}"/>
          </ac:spMkLst>
        </pc:spChg>
        <pc:spChg chg="mod">
          <ac:chgData name="Lisa Ellis" userId="1e3b8b31-18a3-40b3-8e12-8230c5071370" providerId="ADAL" clId="{563BA9DA-5175-456B-8E08-B93023433B20}" dt="2025-10-24T07:34:18.855" v="37" actId="13926"/>
          <ac:spMkLst>
            <pc:docMk/>
            <pc:sldMk cId="4051668201" sldId="467"/>
            <ac:spMk id="6" creationId="{694F0E8D-B0A2-820C-7C61-9C8C00014CC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/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0794999" cy="203988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25088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25088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400" kern="1200" dirty="0">
            <a:latin typeface="Calibri "/>
          </a:endParaRPr>
        </a:p>
      </dsp:txBody>
      <dsp:txXfrm rot="10800000">
        <a:off x="373086" y="2039883"/>
        <a:ext cx="1464745" cy="2445192"/>
      </dsp:txXfrm>
    </dsp:sp>
    <dsp:sp modelId="{15BA7150-E905-43F0-ACB3-17D5B8AA5771}">
      <dsp:nvSpPr>
        <dsp:cNvPr id="0" name=""/>
        <dsp:cNvSpPr/>
      </dsp:nvSpPr>
      <dsp:spPr>
        <a:xfrm>
          <a:off x="2041904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041904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400" kern="1200" dirty="0">
            <a:latin typeface="Calibri "/>
          </a:endParaRPr>
        </a:p>
      </dsp:txBody>
      <dsp:txXfrm rot="10800000">
        <a:off x="2089902" y="2039883"/>
        <a:ext cx="1464745" cy="2445192"/>
      </dsp:txXfrm>
    </dsp:sp>
    <dsp:sp modelId="{304EDF1E-F8A6-4B10-BE9E-214863A6A87A}">
      <dsp:nvSpPr>
        <dsp:cNvPr id="0" name=""/>
        <dsp:cNvSpPr/>
      </dsp:nvSpPr>
      <dsp:spPr>
        <a:xfrm>
          <a:off x="3758720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3758720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400" kern="1200" dirty="0">
            <a:latin typeface="Calibri "/>
          </a:endParaRPr>
        </a:p>
      </dsp:txBody>
      <dsp:txXfrm rot="10800000">
        <a:off x="3806718" y="2039883"/>
        <a:ext cx="1464745" cy="2445192"/>
      </dsp:txXfrm>
    </dsp:sp>
    <dsp:sp modelId="{3314D3D6-D6FF-45D7-868C-3A65B81BF671}">
      <dsp:nvSpPr>
        <dsp:cNvPr id="0" name=""/>
        <dsp:cNvSpPr/>
      </dsp:nvSpPr>
      <dsp:spPr>
        <a:xfrm>
          <a:off x="5475537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475537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400" kern="1200" dirty="0">
            <a:latin typeface="Calibri "/>
          </a:endParaRPr>
        </a:p>
      </dsp:txBody>
      <dsp:txXfrm rot="10800000">
        <a:off x="5523535" y="2039883"/>
        <a:ext cx="1464745" cy="2445192"/>
      </dsp:txXfrm>
    </dsp:sp>
    <dsp:sp modelId="{C96B6B28-AE39-4C8D-87FA-FDF5B9913D23}">
      <dsp:nvSpPr>
        <dsp:cNvPr id="0" name=""/>
        <dsp:cNvSpPr/>
      </dsp:nvSpPr>
      <dsp:spPr>
        <a:xfrm>
          <a:off x="7192353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192353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400" kern="1200" dirty="0">
            <a:latin typeface="Calibri "/>
          </a:endParaRPr>
        </a:p>
      </dsp:txBody>
      <dsp:txXfrm rot="10800000">
        <a:off x="7240351" y="2039883"/>
        <a:ext cx="1464745" cy="2445192"/>
      </dsp:txXfrm>
    </dsp:sp>
    <dsp:sp modelId="{293A87FD-98EA-4DE9-ABA3-6096C76F85EA}">
      <dsp:nvSpPr>
        <dsp:cNvPr id="0" name=""/>
        <dsp:cNvSpPr/>
      </dsp:nvSpPr>
      <dsp:spPr>
        <a:xfrm>
          <a:off x="8909169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8909169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Correct and accurate referencing can help prevent accidental plagiarism.</a:t>
          </a:r>
          <a:endParaRPr lang="en-US" sz="1400" kern="1200" dirty="0">
            <a:latin typeface="Calibri "/>
          </a:endParaRPr>
        </a:p>
      </dsp:txBody>
      <dsp:txXfrm rot="10800000">
        <a:off x="8957167" y="2039883"/>
        <a:ext cx="1464745" cy="24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223D5-4078-939C-1D4A-E160C1C08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FE351A-DE7D-9E49-489F-5266709979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6F07CC-8252-FAEB-A971-3AFBD403F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BBF297-3412-767D-674E-AA8833118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24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10/28/2025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24165880242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7" Type="http://schemas.openxmlformats.org/officeDocument/2006/relationships/image" Target="../media/image52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hyperlink" Target="https://librarysearch.uwtsd.ac.uk/permalink/44WHELF_UWTSD/1pbrh66/alma99100241658802421" TargetMode="External"/><Relationship Id="rId7" Type="http://schemas.openxmlformats.org/officeDocument/2006/relationships/hyperlink" Target="https://www.phrasebank.manchester.ac.uk/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permalink/44WHELF_UWTSD/1pbrh66/alma99100473002202421" TargetMode="External"/><Relationship Id="rId5" Type="http://schemas.openxmlformats.org/officeDocument/2006/relationships/hyperlink" Target="https://moodle.uwtsd.ac.uk/mod/page/view.php?id=475604" TargetMode="External"/><Relationship Id="rId4" Type="http://schemas.openxmlformats.org/officeDocument/2006/relationships/hyperlink" Target="https://www-citethemrightonline-com.ezproxy.uwtsd.ac.uk/article?docid=b-9781350928060&amp;tocid=b-9781350928060-setting-out-citations" TargetMode="External"/><Relationship Id="rId9" Type="http://schemas.openxmlformats.org/officeDocument/2006/relationships/image" Target="../media/image56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png"/><Relationship Id="rId4" Type="http://schemas.openxmlformats.org/officeDocument/2006/relationships/image" Target="../media/image60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8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69.png"/><Relationship Id="rId2" Type="http://schemas.openxmlformats.org/officeDocument/2006/relationships/hyperlink" Target="https://digitalservices.uwtsd.ac.uk/library/academic-and-infoskills/referencing-handbooks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youtube.com/playlist?list=PL8VCrbt1ecOQowwz2oxP4SmV0q3gWXw04" TargetMode="External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www-citethemrightonline-com.ezproxy.uwtsd.ac.uk/harvard-articles" TargetMode="Externa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7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What does referencing mean to you?</a:t>
            </a: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40400530"/>
              </p:ext>
            </p:extLst>
          </p:nvPr>
        </p:nvGraphicFramePr>
        <p:xfrm>
          <a:off x="698760" y="1276414"/>
          <a:ext cx="10795000" cy="453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611499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Infoskills: </a:t>
            </a:r>
            <a:r>
              <a:rPr lang="en-GB" sz="2000" b="1" dirty="0">
                <a:solidFill>
                  <a:schemeClr val="accent2"/>
                </a:solidFill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Consider: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There are 2 parts to Harvard Referencing: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90910-EDE1-CDC9-0637-57674444B3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7EB51B-3C9A-225E-8202-EB8304DA108D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86C920-C349-0578-1F5C-5A7BF789099A}"/>
              </a:ext>
            </a:extLst>
          </p:cNvPr>
          <p:cNvSpPr txBox="1"/>
          <p:nvPr/>
        </p:nvSpPr>
        <p:spPr>
          <a:xfrm>
            <a:off x="209215" y="1145158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citations </a:t>
            </a:r>
            <a:endParaRPr lang="en-GB" sz="2400" dirty="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A20AC95-C8C2-9D4C-3C85-BC3ED477BD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5872"/>
          <a:stretch>
            <a:fillRect/>
          </a:stretch>
        </p:blipFill>
        <p:spPr>
          <a:xfrm>
            <a:off x="3050928" y="1142634"/>
            <a:ext cx="3786456" cy="4852768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5C3649D-9CB8-2BB4-BE34-48545601FED4}"/>
              </a:ext>
            </a:extLst>
          </p:cNvPr>
          <p:cNvCxnSpPr>
            <a:cxnSpLocks/>
          </p:cNvCxnSpPr>
          <p:nvPr/>
        </p:nvCxnSpPr>
        <p:spPr>
          <a:xfrm>
            <a:off x="2190780" y="1798828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587F3698-682B-1A76-A148-29D5FEDE1E83}"/>
              </a:ext>
            </a:extLst>
          </p:cNvPr>
          <p:cNvSpPr/>
          <p:nvPr/>
        </p:nvSpPr>
        <p:spPr>
          <a:xfrm>
            <a:off x="6803136" y="902904"/>
            <a:ext cx="4794141" cy="48527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B3F501-E1EE-CECB-9C0E-A90ED105517C}"/>
              </a:ext>
            </a:extLst>
          </p:cNvPr>
          <p:cNvSpPr txBox="1"/>
          <p:nvPr/>
        </p:nvSpPr>
        <p:spPr>
          <a:xfrm>
            <a:off x="7459038" y="2831026"/>
            <a:ext cx="4129677" cy="120032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Author.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Year.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Page Number (if quote or specific part).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925C02-9F8C-9D90-9FA3-B9A2828D9CB1}"/>
              </a:ext>
            </a:extLst>
          </p:cNvPr>
          <p:cNvSpPr txBox="1"/>
          <p:nvPr/>
        </p:nvSpPr>
        <p:spPr>
          <a:xfrm>
            <a:off x="205485" y="98461"/>
            <a:ext cx="10753616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baseline="0">
                <a:latin typeface="Calibri"/>
              </a:rPr>
              <a:t>Harvard uses the author - date format in the in-text citation.</a:t>
            </a:r>
            <a:r>
              <a:rPr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77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680" y="902904"/>
            <a:ext cx="8580597" cy="48527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182218" y="1721772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5D5AF62-BC5E-46D7-F765-55442CD3376A}"/>
              </a:ext>
            </a:extLst>
          </p:cNvPr>
          <p:cNvSpPr txBox="1"/>
          <p:nvPr/>
        </p:nvSpPr>
        <p:spPr>
          <a:xfrm>
            <a:off x="168010" y="60986"/>
            <a:ext cx="1184664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</a:rPr>
              <a:t>Your in-text citation is linked to your reference list at the end of your essay.</a:t>
            </a: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marL="742950" indent="-742950">
              <a:buAutoNum type="arabicPeriod"/>
            </a:pPr>
            <a:r>
              <a:rPr lang="en-GB" dirty="0">
                <a:cs typeface="Calibri Light"/>
              </a:rPr>
              <a:t>The in-text citation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27815" y="2070158"/>
            <a:ext cx="7029960" cy="33295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</a:t>
            </a:r>
            <a:r>
              <a:rPr lang="en-US" sz="2200" b="1" dirty="0">
                <a:latin typeface="Arial"/>
                <a:ea typeface="+mn-lt"/>
                <a:cs typeface="+mn-lt"/>
              </a:rPr>
              <a:t>when</a:t>
            </a:r>
            <a:r>
              <a:rPr lang="en-US" sz="2200" dirty="0">
                <a:latin typeface="Arial"/>
                <a:ea typeface="+mn-lt"/>
                <a:cs typeface="+mn-lt"/>
              </a:rPr>
              <a:t> you have used the ideas, theories, words or data of another.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count,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200" dirty="0"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</a:t>
            </a:r>
            <a:r>
              <a:rPr lang="en-US" sz="2200" b="1" dirty="0">
                <a:latin typeface="Arial"/>
                <a:ea typeface="+mn-lt"/>
                <a:cs typeface="+mn-lt"/>
              </a:rPr>
              <a:t>acknowledge and discuss </a:t>
            </a:r>
            <a:r>
              <a:rPr lang="en-US" sz="2200" dirty="0">
                <a:latin typeface="Arial"/>
                <a:ea typeface="+mn-lt"/>
                <a:cs typeface="+mn-lt"/>
              </a:rPr>
              <a:t>others' work in your text, by 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quoting, paraphrasing, or </a:t>
            </a:r>
            <a:r>
              <a:rPr lang="en-US" sz="2200" err="1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summarising</a:t>
            </a:r>
            <a:endParaRPr lang="en-US" sz="2200">
              <a:solidFill>
                <a:schemeClr val="accent2"/>
              </a:solidFill>
              <a:latin typeface="Arial"/>
              <a:ea typeface="+mn-lt"/>
              <a:cs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5AE806-5043-AB1F-38A2-D6E51F4B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5872"/>
          <a:stretch>
            <a:fillRect/>
          </a:stretch>
        </p:blipFill>
        <p:spPr>
          <a:xfrm>
            <a:off x="8286245" y="1482811"/>
            <a:ext cx="3521661" cy="451340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229344" y="981022"/>
            <a:ext cx="2898648" cy="28986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Quoting v Paraphrasing &amp; 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564" y="1980964"/>
            <a:ext cx="9287636" cy="898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3D4352-0957-3F48-EAF8-31C014841F66}"/>
              </a:ext>
            </a:extLst>
          </p:cNvPr>
          <p:cNvSpPr txBox="1"/>
          <p:nvPr/>
        </p:nvSpPr>
        <p:spPr>
          <a:xfrm>
            <a:off x="185548" y="4790507"/>
            <a:ext cx="11455146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F9CDC4-0223-6E1B-3BC6-F62B58B2AB5F}"/>
              </a:ext>
            </a:extLst>
          </p:cNvPr>
          <p:cNvSpPr txBox="1"/>
          <p:nvPr/>
        </p:nvSpPr>
        <p:spPr>
          <a:xfrm>
            <a:off x="313564" y="3442536"/>
            <a:ext cx="9543668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</p:txBody>
      </p:sp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636776" y="2588864"/>
            <a:ext cx="8549640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 dirty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21797" y="4126625"/>
            <a:ext cx="10105866" cy="138499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 suggests effective communication is crucial for team success.</a:t>
            </a: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D27FDF-57E4-0BEA-18FA-59BA6287F9C2}"/>
              </a:ext>
            </a:extLst>
          </p:cNvPr>
          <p:cNvSpPr txBox="1"/>
          <p:nvPr/>
        </p:nvSpPr>
        <p:spPr>
          <a:xfrm>
            <a:off x="921797" y="2382559"/>
            <a:ext cx="10105867" cy="156966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Example1: </a:t>
            </a:r>
          </a:p>
          <a:p>
            <a:r>
              <a:rPr lang="en-GB" sz="26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</a:t>
            </a:r>
            <a:r>
              <a:rPr lang="en-GB" sz="26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and Jones</a:t>
            </a:r>
            <a:r>
              <a:rPr lang="en-GB" sz="26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, 2020).</a:t>
            </a:r>
          </a:p>
          <a:p>
            <a:endParaRPr lang="en-GB" sz="1800" b="1" dirty="0">
              <a:solidFill>
                <a:schemeClr val="accent2"/>
              </a:solidFill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+mn-lt"/>
                <a:cs typeface="Calibri"/>
              </a:rPr>
              <a:t>The sentence is focusing on the idea, or information given</a:t>
            </a:r>
            <a:r>
              <a:rPr lang="en-US" sz="2400" dirty="0">
                <a:latin typeface="Calibri"/>
                <a:ea typeface="+mn-lt"/>
                <a:cs typeface="Calibri"/>
              </a:rPr>
              <a:t>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Calibri"/>
                <a:ea typeface="+mn-lt"/>
                <a:cs typeface="Calibri"/>
              </a:rPr>
              <a:t>Easy to integrate into your writing and include </a:t>
            </a:r>
            <a:r>
              <a:rPr lang="en-US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dirty="0">
                <a:latin typeface="Calibri"/>
                <a:ea typeface="+mn-lt"/>
                <a:cs typeface="Calibri"/>
              </a:rPr>
              <a:t>using a </a:t>
            </a:r>
            <a:r>
              <a:rPr lang="en-US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0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0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888489" y="4252003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2: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Davies,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888489" y="2772879"/>
            <a:ext cx="10376917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Example 1:</a:t>
            </a:r>
          </a:p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(Hardy,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 Miller,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Davies, 2023).</a:t>
            </a:r>
            <a:endParaRPr lang="en-GB" sz="2400" b="1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A109E9-8232-426D-6EEF-985B8F20260C}"/>
              </a:ext>
            </a:extLst>
          </p:cNvPr>
          <p:cNvSpPr txBox="1"/>
          <p:nvPr/>
        </p:nvSpPr>
        <p:spPr>
          <a:xfrm>
            <a:off x="2619617" y="5821397"/>
            <a:ext cx="6952766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 Light"/>
                <a:cs typeface="Calibri Light"/>
              </a:rPr>
              <a:t>Note: Chronological order in first instance. Alphabetical if in same year. </a:t>
            </a: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20306"/>
            <a:ext cx="11108778" cy="16948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400" b="1" dirty="0">
                <a:latin typeface="Calibri"/>
                <a:ea typeface="Calibri"/>
                <a:cs typeface="Calibri"/>
              </a:rPr>
              <a:t>Emphasis is on the author’s view or opinion.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 dirty="0">
              <a:latin typeface="Calibri"/>
              <a:ea typeface="Calibri"/>
              <a:cs typeface="Calibri"/>
            </a:endParaRP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The author is incorporated and referred to by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dirty="0">
                <a:latin typeface="Calibri"/>
                <a:ea typeface="+mn-lt"/>
                <a:cs typeface="Calibri"/>
              </a:rPr>
              <a:t> in the sentence.</a:t>
            </a:r>
          </a:p>
          <a:p>
            <a:pPr lvl="1"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+mn-lt"/>
                <a:cs typeface="Calibri"/>
              </a:rPr>
              <a:t>Only </a:t>
            </a:r>
            <a:r>
              <a:rPr lang="en-GB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(year)</a:t>
            </a:r>
            <a:r>
              <a:rPr lang="en-GB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dirty="0">
                <a:latin typeface="Calibri"/>
                <a:ea typeface="+mn-lt"/>
                <a:cs typeface="Calibri"/>
              </a:rPr>
              <a:t>is placed in brackets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384979" y="5803913"/>
            <a:ext cx="11422041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887033" y="3681790"/>
            <a:ext cx="9642013" cy="954107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D1428D"/>
                </a:solidFill>
                <a:latin typeface="Calibri"/>
              </a:rPr>
              <a:t>Franklin </a:t>
            </a:r>
            <a:r>
              <a:rPr lang="en-US" sz="2800" b="1" baseline="0" dirty="0">
                <a:solidFill>
                  <a:srgbClr val="D1428D"/>
                </a:solidFill>
                <a:latin typeface="Calibri"/>
              </a:rPr>
              <a:t>(2020</a:t>
            </a:r>
            <a:r>
              <a:rPr lang="en-US" sz="2800" b="1" dirty="0">
                <a:solidFill>
                  <a:srgbClr val="D1428D"/>
                </a:solidFill>
                <a:latin typeface="Calibri"/>
              </a:rPr>
              <a:t>) </a:t>
            </a:r>
            <a:r>
              <a:rPr lang="en-US" sz="2800" b="1" dirty="0">
                <a:latin typeface="Calibri"/>
              </a:rPr>
              <a:t>however, suggests </a:t>
            </a:r>
            <a:r>
              <a:rPr lang="en-US" sz="2800" b="1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</a:t>
            </a:r>
            <a:r>
              <a:rPr lang="en-US" sz="2800" b="1" baseline="0" dirty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 communication is crucial for team success.</a:t>
            </a:r>
            <a:r>
              <a:rPr lang="en-US" sz="2800" dirty="0">
                <a:latin typeface="Calibri"/>
                <a:ea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25AC0-0244-A5B8-2825-1954592B4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narrative examples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0E3669-3110-68FD-C362-85509F079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86" y="2351794"/>
            <a:ext cx="10768776" cy="29077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976BF93-AD67-6F9C-D28B-FC889B662993}"/>
              </a:ext>
            </a:extLst>
          </p:cNvPr>
          <p:cNvSpPr txBox="1"/>
          <p:nvPr/>
        </p:nvSpPr>
        <p:spPr>
          <a:xfrm>
            <a:off x="724984" y="1397247"/>
            <a:ext cx="10458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 "/>
              </a:rPr>
              <a:t>Example from: </a:t>
            </a:r>
            <a:r>
              <a:rPr lang="en-US" dirty="0">
                <a:latin typeface="Calibri "/>
                <a:hlinkClick r:id="rId3"/>
              </a:rPr>
              <a:t>Godfrey, J. (2018) </a:t>
            </a:r>
            <a:r>
              <a:rPr lang="en-US" i="1" dirty="0">
                <a:latin typeface="Calibri "/>
                <a:hlinkClick r:id="rId3"/>
              </a:rPr>
              <a:t>How to use your reading in your essays</a:t>
            </a:r>
            <a:r>
              <a:rPr lang="en-US" dirty="0">
                <a:latin typeface="Calibri "/>
                <a:hlinkClick r:id="rId3"/>
              </a:rPr>
              <a:t>. 3rd edn. Bloomsbury Academic</a:t>
            </a:r>
            <a:r>
              <a:rPr lang="en-US" dirty="0">
                <a:latin typeface="Calibri 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C0479-B04B-8120-8EAA-C75DCF3C7847}"/>
              </a:ext>
            </a:extLst>
          </p:cNvPr>
          <p:cNvSpPr txBox="1"/>
          <p:nvPr/>
        </p:nvSpPr>
        <p:spPr>
          <a:xfrm>
            <a:off x="8500571" y="5548620"/>
            <a:ext cx="2888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Calibri "/>
              </a:rPr>
              <a:t>(Godfrey, 2018, p. 98)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1371514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2C7CBA-70B5-6314-5B1B-4A76EA347A66}"/>
              </a:ext>
            </a:extLst>
          </p:cNvPr>
          <p:cNvSpPr txBox="1">
            <a:spLocks/>
          </p:cNvSpPr>
          <p:nvPr/>
        </p:nvSpPr>
        <p:spPr>
          <a:xfrm>
            <a:off x="5764552" y="2133600"/>
            <a:ext cx="6304249" cy="259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suggests,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students should record their </a:t>
            </a:r>
            <a:r>
              <a:rPr lang="en-GB">
                <a:latin typeface="Lato"/>
                <a:ea typeface="Lato"/>
                <a:cs typeface="Lato"/>
              </a:rPr>
              <a:t>sources as they use them</a:t>
            </a:r>
            <a:r>
              <a:rPr lang="en-GB">
                <a:solidFill>
                  <a:srgbClr val="000000"/>
                </a:solidFill>
                <a:latin typeface="Lato"/>
                <a:ea typeface="Lato"/>
                <a:cs typeface="Lato"/>
              </a:rPr>
              <a:t>.</a:t>
            </a:r>
            <a:endParaRPr lang="en-GB" dirty="0">
              <a:solidFill>
                <a:srgbClr val="000000"/>
              </a:solidFill>
              <a:latin typeface="Lato"/>
              <a:ea typeface="Lato"/>
              <a:cs typeface="Lato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B8521-6B2E-E894-22C5-0748853CC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4DA7-334E-942B-CDBA-C1103E1A0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D183-38A7-AFA5-BDB8-C573ECF71B6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82183" y="2133600"/>
            <a:ext cx="5880332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00FFFF"/>
                </a:highlight>
                <a:latin typeface="Lato"/>
                <a:ea typeface="Lato"/>
                <a:cs typeface="Lato"/>
              </a:rPr>
              <a:t>Research </a:t>
            </a:r>
            <a:r>
              <a:rPr lang="en-GB" dirty="0">
                <a:highlight>
                  <a:srgbClr val="00FFFF"/>
                </a:highlight>
                <a:latin typeface="Lato"/>
                <a:ea typeface="Lato"/>
                <a:cs typeface="Lato"/>
              </a:rPr>
              <a:t>suggests, students struggle to correctly reference their work. </a:t>
            </a:r>
            <a:r>
              <a:rPr lang="en-GB" dirty="0">
                <a:highlight>
                  <a:srgbClr val="FFFF00"/>
                </a:highlight>
                <a:latin typeface="Lato"/>
                <a:ea typeface="Lato"/>
                <a:cs typeface="Lato"/>
              </a:rPr>
              <a:t>To ensure they do not accidently plagiarise, “students should record their sources as they use them”.</a:t>
            </a:r>
            <a:endParaRPr lang="en-GB" sz="3400" dirty="0">
              <a:highlight>
                <a:srgbClr val="FFFF00"/>
              </a:highlight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538619FD-4C61-00C5-BA47-3F3A2680A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065C61-AD3F-13C1-3475-080CF21EBDE8}"/>
              </a:ext>
            </a:extLst>
          </p:cNvPr>
          <p:cNvSpPr txBox="1"/>
          <p:nvPr/>
        </p:nvSpPr>
        <p:spPr>
          <a:xfrm>
            <a:off x="6684264" y="5221224"/>
            <a:ext cx="254832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latin typeface="Calibri "/>
              </a:rPr>
              <a:t>Source 1: Pearson, 2023. </a:t>
            </a:r>
            <a:endParaRPr lang="en-US" dirty="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F0E8D-B0A2-820C-7C61-9C8C00014CC2}"/>
              </a:ext>
            </a:extLst>
          </p:cNvPr>
          <p:cNvSpPr txBox="1"/>
          <p:nvPr/>
        </p:nvSpPr>
        <p:spPr>
          <a:xfrm>
            <a:off x="6684264" y="5675318"/>
            <a:ext cx="4755725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highlight>
                  <a:srgbClr val="FFFF00"/>
                </a:highlight>
                <a:latin typeface="Calibri "/>
              </a:rPr>
              <a:t>Source 2: Williams, Armstrong and Wang, 2024.  </a:t>
            </a:r>
            <a:endParaRPr lang="en-US" dirty="0">
              <a:highlight>
                <a:srgbClr val="FFFF00"/>
              </a:highlight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4051668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1: parenthetical only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Research suggests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(Pearson, 2023), 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7C6BE9-EEFF-0685-4EED-B8BADDB3C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CB46-BD26-8F81-F8A5-AFC212114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narrative &amp; parenthetical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3151D-318C-619B-BD9E-3EA65860D37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133600"/>
            <a:ext cx="6304249" cy="25908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Pearson (2023) </a:t>
            </a:r>
            <a:r>
              <a:rPr lang="en-GB" dirty="0">
                <a:latin typeface="Lato"/>
                <a:ea typeface="Lato"/>
                <a:cs typeface="Lato"/>
              </a:rPr>
              <a:t>suggests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 </a:t>
            </a:r>
            <a:r>
              <a:rPr lang="en-GB" dirty="0">
                <a:latin typeface="Lato"/>
                <a:ea typeface="Lato"/>
                <a:cs typeface="Lato"/>
              </a:rPr>
              <a:t>students struggle to correctly reference their work. To ensure they do not accidently plagiarise, 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“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” </a:t>
            </a:r>
            <a:r>
              <a:rPr lang="en-GB" b="1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Armstrong and Wang, 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AF8D6A77-1B0E-D2E7-E686-03367035D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130671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 dirty="0">
                <a:latin typeface="Calibri"/>
                <a:ea typeface="Calibri"/>
                <a:cs typeface="Calibri"/>
              </a:rPr>
              <a:t> of what you have read. Wherever possible, you should paraphrase. </a:t>
            </a:r>
            <a:endParaRPr lang="en-GB" sz="24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 dirty="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Use “quotation marks”.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referencing handbook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D4CDF4-4B10-BCDE-CAC4-4162257E6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EA55-5CCD-A0BF-0823-035FF61B6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F6CCF5-851E-718C-B02E-A134C5C07B95}"/>
              </a:ext>
            </a:extLst>
          </p:cNvPr>
          <p:cNvSpPr txBox="1"/>
          <p:nvPr/>
        </p:nvSpPr>
        <p:spPr>
          <a:xfrm>
            <a:off x="556591" y="1971682"/>
            <a:ext cx="10355924" cy="1048131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6E05B2-1127-0861-B378-12CE50E3BB85}"/>
              </a:ext>
            </a:extLst>
          </p:cNvPr>
          <p:cNvSpPr txBox="1"/>
          <p:nvPr/>
        </p:nvSpPr>
        <p:spPr>
          <a:xfrm>
            <a:off x="523461" y="3957986"/>
            <a:ext cx="10389054" cy="95410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</a:t>
            </a:r>
            <a:r>
              <a:rPr lang="en-US" sz="2800" b="1" dirty="0">
                <a:latin typeface="Calibri"/>
                <a:ea typeface="Calibri"/>
                <a:cs typeface="Calibri"/>
              </a:rPr>
              <a:t> note,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</a:t>
            </a:r>
            <a:r>
              <a:rPr lang="en-US" sz="2800" b="1" dirty="0">
                <a:latin typeface="Calibri"/>
                <a:ea typeface="Calibri"/>
                <a:cs typeface="Calibri"/>
              </a:rPr>
              <a:t>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4BD044-7D72-0CAE-2843-08AA284DD6C4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0FE011-F94C-6219-AAF6-9C4A59BCA5A5}"/>
              </a:ext>
            </a:extLst>
          </p:cNvPr>
          <p:cNvSpPr txBox="1"/>
          <p:nvPr/>
        </p:nvSpPr>
        <p:spPr>
          <a:xfrm>
            <a:off x="556591" y="327363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3147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472" y="143647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216366" y="1927976"/>
            <a:ext cx="3922641" cy="163121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next to the date to show your reader which one you are referring to.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>
            <a:cxnSpLocks/>
          </p:cNvCxnSpPr>
          <p:nvPr/>
        </p:nvCxnSpPr>
        <p:spPr>
          <a:xfrm flipV="1">
            <a:off x="4019032" y="2999232"/>
            <a:ext cx="3314456" cy="42976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803904" y="4630448"/>
            <a:ext cx="3456432" cy="79870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A6D10C7-F101-B6DA-2666-4619FD876DB8}"/>
              </a:ext>
            </a:extLst>
          </p:cNvPr>
          <p:cNvSpPr txBox="1"/>
          <p:nvPr/>
        </p:nvSpPr>
        <p:spPr>
          <a:xfrm>
            <a:off x="298405" y="4662188"/>
            <a:ext cx="3802925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US" sz="18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18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1800" dirty="0">
                <a:latin typeface="Calibri"/>
                <a:ea typeface="Calibri"/>
                <a:cs typeface="Calibri"/>
              </a:rPr>
              <a:t> in the </a:t>
            </a:r>
            <a:r>
              <a:rPr lang="en-US" sz="18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1800" dirty="0">
                <a:latin typeface="Calibri"/>
                <a:ea typeface="Calibri"/>
                <a:cs typeface="Calibri"/>
              </a:rPr>
              <a:t> </a:t>
            </a:r>
            <a:r>
              <a:rPr lang="en-US" sz="1800" b="1" dirty="0">
                <a:latin typeface="Calibri"/>
                <a:ea typeface="Calibri"/>
                <a:cs typeface="Calibri"/>
              </a:rPr>
              <a:t>only.</a:t>
            </a:r>
            <a:r>
              <a:rPr lang="en-US" dirty="0">
                <a:latin typeface="Calibri"/>
                <a:ea typeface="Calibri"/>
                <a:cs typeface="Calibri"/>
              </a:rPr>
              <a:t> Note it is </a:t>
            </a:r>
            <a:r>
              <a:rPr lang="en-US" dirty="0" err="1">
                <a:latin typeface="Calibri"/>
                <a:ea typeface="Calibri"/>
                <a:cs typeface="Calibri"/>
              </a:rPr>
              <a:t>italicised</a:t>
            </a:r>
            <a:r>
              <a:rPr lang="en-US" dirty="0">
                <a:latin typeface="Calibri"/>
                <a:ea typeface="Calibri"/>
                <a:cs typeface="Calibri"/>
              </a:rPr>
              <a:t> in our version.</a:t>
            </a:r>
            <a:endParaRPr lang="en-US" sz="18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 dirty="0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19" y="4575649"/>
            <a:ext cx="456544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(</a:t>
            </a:r>
            <a:r>
              <a:rPr lang="en-GB" sz="2000" i="1" dirty="0">
                <a:latin typeface="Calibri"/>
                <a:ea typeface="Calibri Light"/>
                <a:cs typeface="Calibri Light"/>
              </a:rPr>
              <a:t>generally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)include initials.</a:t>
            </a:r>
            <a:endParaRPr lang="en-GB" sz="2000" dirty="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parenthetical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 citation.</a:t>
            </a:r>
            <a:endParaRPr lang="en-GB" sz="2000" dirty="0">
              <a:latin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2E5B65-ADAA-CACD-D873-B41F765753D9}"/>
              </a:ext>
            </a:extLst>
          </p:cNvPr>
          <p:cNvSpPr txBox="1"/>
          <p:nvPr/>
        </p:nvSpPr>
        <p:spPr>
          <a:xfrm>
            <a:off x="6783919" y="18514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</a:t>
            </a:r>
            <a:r>
              <a:rPr lang="en-GB" sz="2000" b="1" dirty="0">
                <a:latin typeface="Calibri"/>
                <a:ea typeface="Calibri Light"/>
                <a:cs typeface="Calibri Light"/>
              </a:rPr>
              <a:t>narrative </a:t>
            </a:r>
            <a:r>
              <a:rPr lang="en-GB" sz="2000" dirty="0">
                <a:latin typeface="Calibri"/>
                <a:ea typeface="Calibri Light"/>
                <a:cs typeface="Calibri Light"/>
              </a:rPr>
              <a:t>citation.</a:t>
            </a:r>
            <a:endParaRPr lang="en-GB" sz="2000" dirty="0">
              <a:latin typeface="Calibri"/>
            </a:endParaRPr>
          </a:p>
        </p:txBody>
      </p:sp>
      <p:pic>
        <p:nvPicPr>
          <p:cNvPr id="23" name="Graphic 22" descr="Tick with solid fill">
            <a:extLst>
              <a:ext uri="{FF2B5EF4-FFF2-40B4-BE49-F238E27FC236}">
                <a16:creationId xmlns:a16="http://schemas.microsoft.com/office/drawing/2014/main" id="{45C8EF93-22A2-EB0A-FB13-1AF1F3B733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1849886"/>
            <a:ext cx="507305" cy="47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18" grpId="0"/>
      <p:bldP spid="19" grpId="0"/>
      <p:bldP spid="20" grpId="0"/>
      <p:bldP spid="21" grpId="0"/>
      <p:bldP spid="22" grpId="0"/>
      <p:bldP spid="1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version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book cover with white text&#10;&#10;AI-generated content may be incorrect.">
            <a:extLst>
              <a:ext uri="{FF2B5EF4-FFF2-40B4-BE49-F238E27FC236}">
                <a16:creationId xmlns:a16="http://schemas.microsoft.com/office/drawing/2014/main" id="{D6BC79A1-F927-06D7-1F6D-BEAF94811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9768" y="3430905"/>
            <a:ext cx="2295525" cy="27546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24764" y="1710698"/>
            <a:ext cx="7756855" cy="408764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The Student Phrasebook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7"/>
              </a:rPr>
              <a:t>Manchester University Phrasebank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45539" y="138225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76047" y="30190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The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1EC8E7-5BB5-88DB-C33F-53D6E3B5770C}"/>
              </a:ext>
            </a:extLst>
          </p:cNvPr>
          <p:cNvSpPr txBox="1"/>
          <p:nvPr/>
        </p:nvSpPr>
        <p:spPr>
          <a:xfrm rot="480000">
            <a:off x="7608454" y="3936999"/>
            <a:ext cx="2419928" cy="193899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"/>
                <a:cs typeface="Calibri"/>
              </a:rPr>
              <a:t>Punctuation, CAPITALISATION and </a:t>
            </a:r>
            <a:r>
              <a:rPr lang="en-GB" sz="2400" i="1">
                <a:latin typeface="Calibri"/>
                <a:ea typeface="Calibri"/>
                <a:cs typeface="Calibri"/>
              </a:rPr>
              <a:t>italicisation </a:t>
            </a:r>
            <a:r>
              <a:rPr lang="en-GB" sz="2400">
                <a:latin typeface="Calibri"/>
                <a:ea typeface="Calibri"/>
                <a:cs typeface="Calibri"/>
              </a:rPr>
              <a:t>are important in Harvard!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6" grpId="0" animBg="1"/>
      <p:bldP spid="18" grpId="0" animBg="1"/>
      <p:bldP spid="26" grpId="0" animBg="1"/>
      <p:bldP spid="27" grpId="0" animBg="1"/>
      <p:bldP spid="24" grpId="0" animBg="1"/>
      <p:bldP spid="34" grpId="0" animBg="1"/>
      <p:bldP spid="43" grpId="0" animBg="1"/>
      <p:bldP spid="4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 dirty="0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 dirty="0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Important!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catalogue will show the earlier (12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edition of Cite Them Right Harvard.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no longer include place of publication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London).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2768867" y="4006684"/>
            <a:ext cx="2178544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Journal Articles?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Book 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Reports?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6927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886451" y="1485374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 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Cite Them Right Harvard Articles</a:t>
            </a:r>
            <a:endParaRPr lang="en-GB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 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ook cover with text and a skylight&#10;&#10;AI-generated content may be incorrect.">
            <a:extLst>
              <a:ext uri="{FF2B5EF4-FFF2-40B4-BE49-F238E27FC236}">
                <a16:creationId xmlns:a16="http://schemas.microsoft.com/office/drawing/2014/main" id="{A0E7DAC9-57D0-D58C-0058-BADD4DEC91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242" y="1486961"/>
            <a:ext cx="3269973" cy="45720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1193</TotalTime>
  <Words>3160</Words>
  <Application>Microsoft Office PowerPoint</Application>
  <PresentationFormat>Widescreen</PresentationFormat>
  <Paragraphs>405</Paragraphs>
  <Slides>53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53</vt:i4>
      </vt:variant>
    </vt:vector>
  </HeadingPairs>
  <TitlesOfParts>
    <vt:vector size="55" baseType="lpstr">
      <vt:lpstr>Office Theme</vt:lpstr>
      <vt:lpstr>office theme</vt:lpstr>
      <vt:lpstr>UWTSD’s Intro to Harvard Referencing </vt:lpstr>
      <vt:lpstr>Background</vt:lpstr>
      <vt:lpstr>PowerPoint Presentation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PowerPoint Presentation</vt:lpstr>
      <vt:lpstr>The in-text citation</vt:lpstr>
      <vt:lpstr>Quoting v Paraphrasing &amp; Summarising</vt:lpstr>
      <vt:lpstr>Example...</vt:lpstr>
      <vt:lpstr>Parenthetical citation</vt:lpstr>
      <vt:lpstr>Parenthetical citation</vt:lpstr>
      <vt:lpstr>Narrative citation</vt:lpstr>
      <vt:lpstr>Further narrative examples</vt:lpstr>
      <vt:lpstr>Example</vt:lpstr>
      <vt:lpstr>Example</vt:lpstr>
      <vt:lpstr>Example 1: parenthetical only</vt:lpstr>
      <vt:lpstr>Example 2: narrative &amp; parenthetical </vt:lpstr>
      <vt:lpstr>Quoting</vt:lpstr>
      <vt:lpstr>Example:</vt:lpstr>
      <vt:lpstr>Example:</vt:lpstr>
      <vt:lpstr>Spot the in-text citations</vt:lpstr>
      <vt:lpstr>Spot the citations </vt:lpstr>
      <vt:lpstr>Which in-text citation is correct?</vt:lpstr>
      <vt:lpstr>Which citation is correct?</vt:lpstr>
      <vt:lpstr>PowerPoint Presentation</vt:lpstr>
      <vt:lpstr>Useful Resources</vt:lpstr>
      <vt:lpstr>2. The reference list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2014</cp:revision>
  <dcterms:created xsi:type="dcterms:W3CDTF">2019-08-13T10:59:48Z</dcterms:created>
  <dcterms:modified xsi:type="dcterms:W3CDTF">2025-10-28T11:15:48Z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