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67" r:id="rId3"/>
    <p:sldId id="257" r:id="rId4"/>
    <p:sldId id="258" r:id="rId5"/>
    <p:sldId id="259" r:id="rId6"/>
    <p:sldId id="269" r:id="rId7"/>
    <p:sldId id="260" r:id="rId8"/>
    <p:sldId id="261" r:id="rId9"/>
    <p:sldId id="270" r:id="rId10"/>
    <p:sldId id="262" r:id="rId11"/>
    <p:sldId id="263" r:id="rId12"/>
    <p:sldId id="264" r:id="rId13"/>
    <p:sldId id="271" r:id="rId14"/>
    <p:sldId id="265" r:id="rId15"/>
    <p:sldId id="266" r:id="rId16"/>
    <p:sldId id="268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7419" autoAdjust="0"/>
  </p:normalViewPr>
  <p:slideViewPr>
    <p:cSldViewPr snapToGrid="0" snapToObjects="1">
      <p:cViewPr varScale="1">
        <p:scale>
          <a:sx n="70" d="100"/>
          <a:sy n="70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FEEF7C-EB17-44FD-B40A-00331859878C}" type="doc">
      <dgm:prSet loTypeId="urn:microsoft.com/office/officeart/2005/8/layout/default" loCatId="list" qsTypeId="urn:microsoft.com/office/officeart/2005/8/quickstyle/simple2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80E2E79D-E5CD-4731-9E40-6EEDC6A687F8}">
      <dgm:prSet/>
      <dgm:spPr/>
      <dgm:t>
        <a:bodyPr/>
        <a:lstStyle/>
        <a:p>
          <a:pPr>
            <a:defRPr cap="all"/>
          </a:pPr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Presented by :</a:t>
          </a:r>
          <a:r>
            <a: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Wazadur Rob Chowdhury</a:t>
          </a:r>
          <a:endParaRPr lang="en-US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70CFCF05-CF84-4B5A-B01A-8DA96B43524E}" type="parTrans" cxnId="{911029A5-ACD0-4757-AA1B-0D244735BBB0}">
      <dgm:prSet/>
      <dgm:spPr/>
      <dgm:t>
        <a:bodyPr/>
        <a:lstStyle/>
        <a:p>
          <a:endParaRPr lang="en-US"/>
        </a:p>
      </dgm:t>
    </dgm:pt>
    <dgm:pt modelId="{C1D17C5B-B0AD-4D5C-83C2-657F57348C41}" type="sibTrans" cxnId="{911029A5-ACD0-4757-AA1B-0D244735BBB0}">
      <dgm:prSet/>
      <dgm:spPr/>
      <dgm:t>
        <a:bodyPr/>
        <a:lstStyle/>
        <a:p>
          <a:endParaRPr lang="en-US"/>
        </a:p>
      </dgm:t>
    </dgm:pt>
    <dgm:pt modelId="{9BE27B55-155D-45A8-9E04-87CFE946E109}">
      <dgm:prSet/>
      <dgm:spPr/>
      <dgm:t>
        <a:bodyPr/>
        <a:lstStyle/>
        <a:p>
          <a:pPr>
            <a:defRPr cap="all"/>
          </a:pPr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University of Wales Trinity Saint David</a:t>
          </a:r>
        </a:p>
      </dgm:t>
    </dgm:pt>
    <dgm:pt modelId="{5663FB91-D21C-4926-93FF-9B5AB4FE9370}" type="parTrans" cxnId="{3CAFD077-7C27-4AB5-A929-3CF179164DFA}">
      <dgm:prSet/>
      <dgm:spPr/>
      <dgm:t>
        <a:bodyPr/>
        <a:lstStyle/>
        <a:p>
          <a:endParaRPr lang="en-US"/>
        </a:p>
      </dgm:t>
    </dgm:pt>
    <dgm:pt modelId="{FD6AD295-A656-4FAB-AC95-612D0A9BB0FE}" type="sibTrans" cxnId="{3CAFD077-7C27-4AB5-A929-3CF179164DFA}">
      <dgm:prSet/>
      <dgm:spPr/>
      <dgm:t>
        <a:bodyPr/>
        <a:lstStyle/>
        <a:p>
          <a:endParaRPr lang="en-US"/>
        </a:p>
      </dgm:t>
    </dgm:pt>
    <dgm:pt modelId="{135AC337-FE58-42CB-85C1-80AD93AC27DA}">
      <dgm:prSet/>
      <dgm:spPr/>
      <dgm:t>
        <a:bodyPr/>
        <a:lstStyle/>
        <a:p>
          <a:pPr>
            <a:defRPr cap="all"/>
          </a:pPr>
          <a:r>
            <a:rPr lang="en-GB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Student ID:222426</a:t>
          </a:r>
        </a:p>
      </dgm:t>
    </dgm:pt>
    <dgm:pt modelId="{DEC0E6EF-79F7-4940-844C-174AA7280956}" type="parTrans" cxnId="{9C4C9C80-AE6E-4C0A-834E-3BBDF4DB5EA7}">
      <dgm:prSet/>
      <dgm:spPr/>
      <dgm:t>
        <a:bodyPr/>
        <a:lstStyle/>
        <a:p>
          <a:endParaRPr lang="en-GB"/>
        </a:p>
      </dgm:t>
    </dgm:pt>
    <dgm:pt modelId="{9114FBE9-D4F5-42C8-A3E1-E6CA667C5852}" type="sibTrans" cxnId="{9C4C9C80-AE6E-4C0A-834E-3BBDF4DB5EA7}">
      <dgm:prSet/>
      <dgm:spPr/>
      <dgm:t>
        <a:bodyPr/>
        <a:lstStyle/>
        <a:p>
          <a:endParaRPr lang="en-GB"/>
        </a:p>
      </dgm:t>
    </dgm:pt>
    <dgm:pt modelId="{2DE64FAE-D37B-4F8C-AC04-BF42B5B91693}" type="pres">
      <dgm:prSet presAssocID="{DFFEEF7C-EB17-44FD-B40A-00331859878C}" presName="diagram" presStyleCnt="0">
        <dgm:presLayoutVars>
          <dgm:dir/>
          <dgm:resizeHandles val="exact"/>
        </dgm:presLayoutVars>
      </dgm:prSet>
      <dgm:spPr/>
    </dgm:pt>
    <dgm:pt modelId="{B3E6F6F0-215D-436C-B2E1-68358B746DCA}" type="pres">
      <dgm:prSet presAssocID="{80E2E79D-E5CD-4731-9E40-6EEDC6A687F8}" presName="node" presStyleLbl="node1" presStyleIdx="0" presStyleCnt="3">
        <dgm:presLayoutVars>
          <dgm:bulletEnabled val="1"/>
        </dgm:presLayoutVars>
      </dgm:prSet>
      <dgm:spPr/>
    </dgm:pt>
    <dgm:pt modelId="{A3EC702E-1CA0-4CA0-8390-2079BF2CC833}" type="pres">
      <dgm:prSet presAssocID="{C1D17C5B-B0AD-4D5C-83C2-657F57348C41}" presName="sibTrans" presStyleCnt="0"/>
      <dgm:spPr/>
    </dgm:pt>
    <dgm:pt modelId="{84DE0904-1C6F-488B-9640-FAE46A7D2796}" type="pres">
      <dgm:prSet presAssocID="{135AC337-FE58-42CB-85C1-80AD93AC27DA}" presName="node" presStyleLbl="node1" presStyleIdx="1" presStyleCnt="3">
        <dgm:presLayoutVars>
          <dgm:bulletEnabled val="1"/>
        </dgm:presLayoutVars>
      </dgm:prSet>
      <dgm:spPr/>
    </dgm:pt>
    <dgm:pt modelId="{A722A5DB-63B0-4F38-BE90-F04D054D931D}" type="pres">
      <dgm:prSet presAssocID="{9114FBE9-D4F5-42C8-A3E1-E6CA667C5852}" presName="sibTrans" presStyleCnt="0"/>
      <dgm:spPr/>
    </dgm:pt>
    <dgm:pt modelId="{8AD900D2-F97A-4494-BB40-30375693C08D}" type="pres">
      <dgm:prSet presAssocID="{9BE27B55-155D-45A8-9E04-87CFE946E109}" presName="node" presStyleLbl="node1" presStyleIdx="2" presStyleCnt="3">
        <dgm:presLayoutVars>
          <dgm:bulletEnabled val="1"/>
        </dgm:presLayoutVars>
      </dgm:prSet>
      <dgm:spPr/>
    </dgm:pt>
  </dgm:ptLst>
  <dgm:cxnLst>
    <dgm:cxn modelId="{1F595118-5260-4129-97FA-0B246D62DE32}" type="presOf" srcId="{135AC337-FE58-42CB-85C1-80AD93AC27DA}" destId="{84DE0904-1C6F-488B-9640-FAE46A7D2796}" srcOrd="0" destOrd="0" presId="urn:microsoft.com/office/officeart/2005/8/layout/default"/>
    <dgm:cxn modelId="{F9456949-5806-4A6F-8608-5D7B9322FB2D}" type="presOf" srcId="{DFFEEF7C-EB17-44FD-B40A-00331859878C}" destId="{2DE64FAE-D37B-4F8C-AC04-BF42B5B91693}" srcOrd="0" destOrd="0" presId="urn:microsoft.com/office/officeart/2005/8/layout/default"/>
    <dgm:cxn modelId="{3CAFD077-7C27-4AB5-A929-3CF179164DFA}" srcId="{DFFEEF7C-EB17-44FD-B40A-00331859878C}" destId="{9BE27B55-155D-45A8-9E04-87CFE946E109}" srcOrd="2" destOrd="0" parTransId="{5663FB91-D21C-4926-93FF-9B5AB4FE9370}" sibTransId="{FD6AD295-A656-4FAB-AC95-612D0A9BB0FE}"/>
    <dgm:cxn modelId="{9C4C9C80-AE6E-4C0A-834E-3BBDF4DB5EA7}" srcId="{DFFEEF7C-EB17-44FD-B40A-00331859878C}" destId="{135AC337-FE58-42CB-85C1-80AD93AC27DA}" srcOrd="1" destOrd="0" parTransId="{DEC0E6EF-79F7-4940-844C-174AA7280956}" sibTransId="{9114FBE9-D4F5-42C8-A3E1-E6CA667C5852}"/>
    <dgm:cxn modelId="{911029A5-ACD0-4757-AA1B-0D244735BBB0}" srcId="{DFFEEF7C-EB17-44FD-B40A-00331859878C}" destId="{80E2E79D-E5CD-4731-9E40-6EEDC6A687F8}" srcOrd="0" destOrd="0" parTransId="{70CFCF05-CF84-4B5A-B01A-8DA96B43524E}" sibTransId="{C1D17C5B-B0AD-4D5C-83C2-657F57348C41}"/>
    <dgm:cxn modelId="{FBB57AE7-EC2B-442E-9C27-7E64F192FD2C}" type="presOf" srcId="{80E2E79D-E5CD-4731-9E40-6EEDC6A687F8}" destId="{B3E6F6F0-215D-436C-B2E1-68358B746DCA}" srcOrd="0" destOrd="0" presId="urn:microsoft.com/office/officeart/2005/8/layout/default"/>
    <dgm:cxn modelId="{DFEF58EA-0E08-4698-A29B-8DEADA6C8945}" type="presOf" srcId="{9BE27B55-155D-45A8-9E04-87CFE946E109}" destId="{8AD900D2-F97A-4494-BB40-30375693C08D}" srcOrd="0" destOrd="0" presId="urn:microsoft.com/office/officeart/2005/8/layout/default"/>
    <dgm:cxn modelId="{A77615AB-523D-4EAD-B253-F24893832468}" type="presParOf" srcId="{2DE64FAE-D37B-4F8C-AC04-BF42B5B91693}" destId="{B3E6F6F0-215D-436C-B2E1-68358B746DCA}" srcOrd="0" destOrd="0" presId="urn:microsoft.com/office/officeart/2005/8/layout/default"/>
    <dgm:cxn modelId="{BC9B66CB-0B8A-47F6-889F-6750C5D64FF6}" type="presParOf" srcId="{2DE64FAE-D37B-4F8C-AC04-BF42B5B91693}" destId="{A3EC702E-1CA0-4CA0-8390-2079BF2CC833}" srcOrd="1" destOrd="0" presId="urn:microsoft.com/office/officeart/2005/8/layout/default"/>
    <dgm:cxn modelId="{4A5D8791-B1CA-4394-9F53-7C31714A779A}" type="presParOf" srcId="{2DE64FAE-D37B-4F8C-AC04-BF42B5B91693}" destId="{84DE0904-1C6F-488B-9640-FAE46A7D2796}" srcOrd="2" destOrd="0" presId="urn:microsoft.com/office/officeart/2005/8/layout/default"/>
    <dgm:cxn modelId="{A1E1E7A2-7672-44B1-8E20-A6584D5324C4}" type="presParOf" srcId="{2DE64FAE-D37B-4F8C-AC04-BF42B5B91693}" destId="{A722A5DB-63B0-4F38-BE90-F04D054D931D}" srcOrd="3" destOrd="0" presId="urn:microsoft.com/office/officeart/2005/8/layout/default"/>
    <dgm:cxn modelId="{FBC76706-5133-4FCF-955A-27B9F9EF1141}" type="presParOf" srcId="{2DE64FAE-D37B-4F8C-AC04-BF42B5B91693}" destId="{8AD900D2-F97A-4494-BB40-30375693C08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ADD5B4-6CE5-4B52-8871-29B98F60FC0C}" type="doc">
      <dgm:prSet loTypeId="urn:microsoft.com/office/officeart/2005/8/layout/vList3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29CC5B9-4C1E-4E93-8BC9-CC9418D1592F}">
      <dgm:prSet custT="1"/>
      <dgm:spPr/>
      <dgm:t>
        <a:bodyPr/>
        <a:lstStyle/>
        <a:p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hospitality industry operates on intensive service delivery, emotional </a:t>
          </a:r>
          <a:r>
            <a:rPr lang="en-US" sz="2000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labour</a:t>
          </a:r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, and long irregular hours (Ford &amp; Sturman, 2020).</a:t>
          </a:r>
        </a:p>
      </dgm:t>
    </dgm:pt>
    <dgm:pt modelId="{22093F7C-F838-4D69-9333-9138DACA9631}" type="parTrans" cxnId="{918FD970-C389-4FCF-8B90-7BCC383DF7B0}">
      <dgm:prSet/>
      <dgm:spPr/>
      <dgm:t>
        <a:bodyPr/>
        <a:lstStyle/>
        <a:p>
          <a:endParaRPr lang="en-US"/>
        </a:p>
      </dgm:t>
    </dgm:pt>
    <dgm:pt modelId="{B9578844-B721-425C-86D4-A6F7156745C4}" type="sibTrans" cxnId="{918FD970-C389-4FCF-8B90-7BCC383DF7B0}">
      <dgm:prSet/>
      <dgm:spPr/>
      <dgm:t>
        <a:bodyPr/>
        <a:lstStyle/>
        <a:p>
          <a:endParaRPr lang="en-US"/>
        </a:p>
      </dgm:t>
    </dgm:pt>
    <dgm:pt modelId="{A1DB3B25-AAF8-411E-8F30-68D288BA2D20}">
      <dgm:prSet custT="1"/>
      <dgm:spPr/>
      <dgm:t>
        <a:bodyPr/>
        <a:lstStyle/>
        <a:p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issue is no longer personal—it is structural, affecting productivity, retention, and service quality.</a:t>
          </a:r>
        </a:p>
      </dgm:t>
    </dgm:pt>
    <dgm:pt modelId="{E6DDB087-9703-438B-ABF9-861907B95558}" type="parTrans" cxnId="{B8C9812E-726D-4A43-ADED-6A67D0D26BDE}">
      <dgm:prSet/>
      <dgm:spPr/>
      <dgm:t>
        <a:bodyPr/>
        <a:lstStyle/>
        <a:p>
          <a:endParaRPr lang="en-US"/>
        </a:p>
      </dgm:t>
    </dgm:pt>
    <dgm:pt modelId="{EA52D998-6A35-44E9-8EFC-3F73EA902E9F}" type="sibTrans" cxnId="{B8C9812E-726D-4A43-ADED-6A67D0D26BDE}">
      <dgm:prSet/>
      <dgm:spPr/>
      <dgm:t>
        <a:bodyPr/>
        <a:lstStyle/>
        <a:p>
          <a:endParaRPr lang="en-US"/>
        </a:p>
      </dgm:t>
    </dgm:pt>
    <dgm:pt modelId="{B3D9D4B3-7165-4C7C-97D3-27CBBFA4092F}" type="pres">
      <dgm:prSet presAssocID="{6BADD5B4-6CE5-4B52-8871-29B98F60FC0C}" presName="linearFlow" presStyleCnt="0">
        <dgm:presLayoutVars>
          <dgm:dir/>
          <dgm:resizeHandles val="exact"/>
        </dgm:presLayoutVars>
      </dgm:prSet>
      <dgm:spPr/>
    </dgm:pt>
    <dgm:pt modelId="{2586EFC7-0B49-4003-A024-50DD73972DED}" type="pres">
      <dgm:prSet presAssocID="{029CC5B9-4C1E-4E93-8BC9-CC9418D1592F}" presName="composite" presStyleCnt="0"/>
      <dgm:spPr/>
    </dgm:pt>
    <dgm:pt modelId="{B17C0815-DDF7-4566-94BB-DFDB93BC03A6}" type="pres">
      <dgm:prSet presAssocID="{029CC5B9-4C1E-4E93-8BC9-CC9418D1592F}" presName="imgShp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DDC2064F-658A-4A69-A813-EBC736799321}" type="pres">
      <dgm:prSet presAssocID="{029CC5B9-4C1E-4E93-8BC9-CC9418D1592F}" presName="txShp" presStyleLbl="node1" presStyleIdx="0" presStyleCnt="2">
        <dgm:presLayoutVars>
          <dgm:bulletEnabled val="1"/>
        </dgm:presLayoutVars>
      </dgm:prSet>
      <dgm:spPr/>
    </dgm:pt>
    <dgm:pt modelId="{59A28BF3-5676-4089-9333-2724D406A722}" type="pres">
      <dgm:prSet presAssocID="{B9578844-B721-425C-86D4-A6F7156745C4}" presName="spacing" presStyleCnt="0"/>
      <dgm:spPr/>
    </dgm:pt>
    <dgm:pt modelId="{3BF7BD42-D2A0-4A08-8DB5-14D35CD4CEEF}" type="pres">
      <dgm:prSet presAssocID="{A1DB3B25-AAF8-411E-8F30-68D288BA2D20}" presName="composite" presStyleCnt="0"/>
      <dgm:spPr/>
    </dgm:pt>
    <dgm:pt modelId="{90BB6F89-D932-4199-B8AA-9D6A037F8C1F}" type="pres">
      <dgm:prSet presAssocID="{A1DB3B25-AAF8-411E-8F30-68D288BA2D20}" presName="imgShp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3000" r="-33000"/>
          </a:stretch>
        </a:blipFill>
      </dgm:spPr>
    </dgm:pt>
    <dgm:pt modelId="{7FFE39ED-9D62-4FD7-80E7-C292E4743430}" type="pres">
      <dgm:prSet presAssocID="{A1DB3B25-AAF8-411E-8F30-68D288BA2D20}" presName="txShp" presStyleLbl="node1" presStyleIdx="1" presStyleCnt="2">
        <dgm:presLayoutVars>
          <dgm:bulletEnabled val="1"/>
        </dgm:presLayoutVars>
      </dgm:prSet>
      <dgm:spPr/>
    </dgm:pt>
  </dgm:ptLst>
  <dgm:cxnLst>
    <dgm:cxn modelId="{B8C9812E-726D-4A43-ADED-6A67D0D26BDE}" srcId="{6BADD5B4-6CE5-4B52-8871-29B98F60FC0C}" destId="{A1DB3B25-AAF8-411E-8F30-68D288BA2D20}" srcOrd="1" destOrd="0" parTransId="{E6DDB087-9703-438B-ABF9-861907B95558}" sibTransId="{EA52D998-6A35-44E9-8EFC-3F73EA902E9F}"/>
    <dgm:cxn modelId="{A754BD3E-3825-43D3-A52A-A461052FCA3E}" type="presOf" srcId="{029CC5B9-4C1E-4E93-8BC9-CC9418D1592F}" destId="{DDC2064F-658A-4A69-A813-EBC736799321}" srcOrd="0" destOrd="0" presId="urn:microsoft.com/office/officeart/2005/8/layout/vList3"/>
    <dgm:cxn modelId="{7F169865-FE0F-4030-ACA0-D01F6A7086C3}" type="presOf" srcId="{A1DB3B25-AAF8-411E-8F30-68D288BA2D20}" destId="{7FFE39ED-9D62-4FD7-80E7-C292E4743430}" srcOrd="0" destOrd="0" presId="urn:microsoft.com/office/officeart/2005/8/layout/vList3"/>
    <dgm:cxn modelId="{918FD970-C389-4FCF-8B90-7BCC383DF7B0}" srcId="{6BADD5B4-6CE5-4B52-8871-29B98F60FC0C}" destId="{029CC5B9-4C1E-4E93-8BC9-CC9418D1592F}" srcOrd="0" destOrd="0" parTransId="{22093F7C-F838-4D69-9333-9138DACA9631}" sibTransId="{B9578844-B721-425C-86D4-A6F7156745C4}"/>
    <dgm:cxn modelId="{25EC8BD8-11D4-4886-9F11-DDECE46EFCDA}" type="presOf" srcId="{6BADD5B4-6CE5-4B52-8871-29B98F60FC0C}" destId="{B3D9D4B3-7165-4C7C-97D3-27CBBFA4092F}" srcOrd="0" destOrd="0" presId="urn:microsoft.com/office/officeart/2005/8/layout/vList3"/>
    <dgm:cxn modelId="{5C41EBDC-9EB4-42FF-A5A3-7143921583FD}" type="presParOf" srcId="{B3D9D4B3-7165-4C7C-97D3-27CBBFA4092F}" destId="{2586EFC7-0B49-4003-A024-50DD73972DED}" srcOrd="0" destOrd="0" presId="urn:microsoft.com/office/officeart/2005/8/layout/vList3"/>
    <dgm:cxn modelId="{CDC3DC13-E480-445B-BA20-E7BD8B69BD53}" type="presParOf" srcId="{2586EFC7-0B49-4003-A024-50DD73972DED}" destId="{B17C0815-DDF7-4566-94BB-DFDB93BC03A6}" srcOrd="0" destOrd="0" presId="urn:microsoft.com/office/officeart/2005/8/layout/vList3"/>
    <dgm:cxn modelId="{1EC280A0-515B-4AF2-AAD9-863ACCB9FA38}" type="presParOf" srcId="{2586EFC7-0B49-4003-A024-50DD73972DED}" destId="{DDC2064F-658A-4A69-A813-EBC736799321}" srcOrd="1" destOrd="0" presId="urn:microsoft.com/office/officeart/2005/8/layout/vList3"/>
    <dgm:cxn modelId="{27EEAD4E-D6A8-47DF-B0DF-64064486F55A}" type="presParOf" srcId="{B3D9D4B3-7165-4C7C-97D3-27CBBFA4092F}" destId="{59A28BF3-5676-4089-9333-2724D406A722}" srcOrd="1" destOrd="0" presId="urn:microsoft.com/office/officeart/2005/8/layout/vList3"/>
    <dgm:cxn modelId="{07D75641-A3D9-44A4-AB9F-A3A50951B3A5}" type="presParOf" srcId="{B3D9D4B3-7165-4C7C-97D3-27CBBFA4092F}" destId="{3BF7BD42-D2A0-4A08-8DB5-14D35CD4CEEF}" srcOrd="2" destOrd="0" presId="urn:microsoft.com/office/officeart/2005/8/layout/vList3"/>
    <dgm:cxn modelId="{C4A3880A-EB93-4C4F-98AA-E2A782971DC4}" type="presParOf" srcId="{3BF7BD42-D2A0-4A08-8DB5-14D35CD4CEEF}" destId="{90BB6F89-D932-4199-B8AA-9D6A037F8C1F}" srcOrd="0" destOrd="0" presId="urn:microsoft.com/office/officeart/2005/8/layout/vList3"/>
    <dgm:cxn modelId="{C8B4BD76-BE57-4DCF-A641-CB71A4C53814}" type="presParOf" srcId="{3BF7BD42-D2A0-4A08-8DB5-14D35CD4CEEF}" destId="{7FFE39ED-9D62-4FD7-80E7-C292E4743430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26D0A6-4404-439C-B010-7F7F889FBD28}" type="doc">
      <dgm:prSet loTypeId="urn:microsoft.com/office/officeart/2005/8/layout/vList2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98E004D7-6561-40C9-AEAE-872F39543748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Growing evidence links burnout to high turnover, absenteeism, and declining engagement (Mental Health Foundation, 2022).</a:t>
          </a:r>
        </a:p>
      </dgm:t>
    </dgm:pt>
    <dgm:pt modelId="{B0649B4E-B778-4735-B60E-B732F65025B2}" type="parTrans" cxnId="{C3A5E2C7-5F12-4838-9E26-EC07F5C3A3FF}">
      <dgm:prSet/>
      <dgm:spPr/>
      <dgm:t>
        <a:bodyPr/>
        <a:lstStyle/>
        <a:p>
          <a:endParaRPr lang="en-GB"/>
        </a:p>
      </dgm:t>
    </dgm:pt>
    <dgm:pt modelId="{B95B5AE6-3AC5-43A7-A54E-27DB2625F1D3}" type="sibTrans" cxnId="{C3A5E2C7-5F12-4838-9E26-EC07F5C3A3FF}">
      <dgm:prSet/>
      <dgm:spPr/>
      <dgm:t>
        <a:bodyPr/>
        <a:lstStyle/>
        <a:p>
          <a:endParaRPr lang="en-GB"/>
        </a:p>
      </dgm:t>
    </dgm:pt>
    <dgm:pt modelId="{BF21031F-01C5-4251-8F7C-4E9B13D7F8BD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Addressing the crisis ensures workforce resilience and long-term organisational success.</a:t>
          </a:r>
        </a:p>
      </dgm:t>
    </dgm:pt>
    <dgm:pt modelId="{9BAF0BCC-4D14-4538-8051-23B431135A96}" type="parTrans" cxnId="{04492FE8-1B56-4E1A-848A-E8E0BF8FE669}">
      <dgm:prSet/>
      <dgm:spPr/>
      <dgm:t>
        <a:bodyPr/>
        <a:lstStyle/>
        <a:p>
          <a:endParaRPr lang="en-GB"/>
        </a:p>
      </dgm:t>
    </dgm:pt>
    <dgm:pt modelId="{002F94A3-81C5-43B1-9149-523975606FEB}" type="sibTrans" cxnId="{04492FE8-1B56-4E1A-848A-E8E0BF8FE669}">
      <dgm:prSet/>
      <dgm:spPr/>
      <dgm:t>
        <a:bodyPr/>
        <a:lstStyle/>
        <a:p>
          <a:endParaRPr lang="en-GB"/>
        </a:p>
      </dgm:t>
    </dgm:pt>
    <dgm:pt modelId="{ECC6F3E0-498C-4A64-8231-835C129ADB0C}" type="pres">
      <dgm:prSet presAssocID="{0426D0A6-4404-439C-B010-7F7F889FBD28}" presName="linear" presStyleCnt="0">
        <dgm:presLayoutVars>
          <dgm:animLvl val="lvl"/>
          <dgm:resizeHandles val="exact"/>
        </dgm:presLayoutVars>
      </dgm:prSet>
      <dgm:spPr/>
    </dgm:pt>
    <dgm:pt modelId="{F3EB6147-9D7C-4810-B2B8-5AB4EEF4B0E9}" type="pres">
      <dgm:prSet presAssocID="{98E004D7-6561-40C9-AEAE-872F3954374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372E49C-5B3C-492F-B1F0-98713D347BC2}" type="pres">
      <dgm:prSet presAssocID="{B95B5AE6-3AC5-43A7-A54E-27DB2625F1D3}" presName="spacer" presStyleCnt="0"/>
      <dgm:spPr/>
    </dgm:pt>
    <dgm:pt modelId="{3122B84B-5AF5-478B-9FE6-5A665F9F11EC}" type="pres">
      <dgm:prSet presAssocID="{BF21031F-01C5-4251-8F7C-4E9B13D7F8BD}" presName="parentText" presStyleLbl="node1" presStyleIdx="1" presStyleCnt="2" custScaleY="100204">
        <dgm:presLayoutVars>
          <dgm:chMax val="0"/>
          <dgm:bulletEnabled val="1"/>
        </dgm:presLayoutVars>
      </dgm:prSet>
      <dgm:spPr/>
    </dgm:pt>
  </dgm:ptLst>
  <dgm:cxnLst>
    <dgm:cxn modelId="{4B195D31-C838-4FFE-A30C-528D520CB7A4}" type="presOf" srcId="{98E004D7-6561-40C9-AEAE-872F39543748}" destId="{F3EB6147-9D7C-4810-B2B8-5AB4EEF4B0E9}" srcOrd="0" destOrd="0" presId="urn:microsoft.com/office/officeart/2005/8/layout/vList2"/>
    <dgm:cxn modelId="{010C576C-023D-4A57-8505-B6A3FB9D7D82}" type="presOf" srcId="{0426D0A6-4404-439C-B010-7F7F889FBD28}" destId="{ECC6F3E0-498C-4A64-8231-835C129ADB0C}" srcOrd="0" destOrd="0" presId="urn:microsoft.com/office/officeart/2005/8/layout/vList2"/>
    <dgm:cxn modelId="{C3A5E2C7-5F12-4838-9E26-EC07F5C3A3FF}" srcId="{0426D0A6-4404-439C-B010-7F7F889FBD28}" destId="{98E004D7-6561-40C9-AEAE-872F39543748}" srcOrd="0" destOrd="0" parTransId="{B0649B4E-B778-4735-B60E-B732F65025B2}" sibTransId="{B95B5AE6-3AC5-43A7-A54E-27DB2625F1D3}"/>
    <dgm:cxn modelId="{CA63FCC8-67FF-4D58-9EC3-72E564EDC6A7}" type="presOf" srcId="{BF21031F-01C5-4251-8F7C-4E9B13D7F8BD}" destId="{3122B84B-5AF5-478B-9FE6-5A665F9F11EC}" srcOrd="0" destOrd="0" presId="urn:microsoft.com/office/officeart/2005/8/layout/vList2"/>
    <dgm:cxn modelId="{04492FE8-1B56-4E1A-848A-E8E0BF8FE669}" srcId="{0426D0A6-4404-439C-B010-7F7F889FBD28}" destId="{BF21031F-01C5-4251-8F7C-4E9B13D7F8BD}" srcOrd="1" destOrd="0" parTransId="{9BAF0BCC-4D14-4538-8051-23B431135A96}" sibTransId="{002F94A3-81C5-43B1-9149-523975606FEB}"/>
    <dgm:cxn modelId="{B85584E4-F817-4CB3-8232-EF54151BBEC2}" type="presParOf" srcId="{ECC6F3E0-498C-4A64-8231-835C129ADB0C}" destId="{F3EB6147-9D7C-4810-B2B8-5AB4EEF4B0E9}" srcOrd="0" destOrd="0" presId="urn:microsoft.com/office/officeart/2005/8/layout/vList2"/>
    <dgm:cxn modelId="{C7CC8F37-9E3D-47E0-8DCE-F91F17465412}" type="presParOf" srcId="{ECC6F3E0-498C-4A64-8231-835C129ADB0C}" destId="{E372E49C-5B3C-492F-B1F0-98713D347BC2}" srcOrd="1" destOrd="0" presId="urn:microsoft.com/office/officeart/2005/8/layout/vList2"/>
    <dgm:cxn modelId="{0F1912B5-ED84-4982-AB93-94719F2AEBD2}" type="presParOf" srcId="{ECC6F3E0-498C-4A64-8231-835C129ADB0C}" destId="{3122B84B-5AF5-478B-9FE6-5A665F9F11E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BAABB3-171B-4712-81FA-7EF8A722EB93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36E8CFE-11D7-45A5-91D2-A2B171F7D005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Job Demands–Resources (JD-R) Theory (Bakker &amp; Demerouti, 2017) explains the crisis.</a:t>
          </a:r>
        </a:p>
      </dgm:t>
    </dgm:pt>
    <dgm:pt modelId="{A407E441-A655-4299-80E2-1055F1E31124}" type="parTrans" cxnId="{9942E1CB-3D5F-4CFA-8D56-F80CF711A5E2}">
      <dgm:prSet/>
      <dgm:spPr/>
      <dgm:t>
        <a:bodyPr/>
        <a:lstStyle/>
        <a:p>
          <a:endParaRPr lang="en-GB"/>
        </a:p>
      </dgm:t>
    </dgm:pt>
    <dgm:pt modelId="{CC4E14A6-FAFE-449C-861D-ADC49D4921B2}" type="sibTrans" cxnId="{9942E1CB-3D5F-4CFA-8D56-F80CF711A5E2}">
      <dgm:prSet/>
      <dgm:spPr/>
      <dgm:t>
        <a:bodyPr/>
        <a:lstStyle/>
        <a:p>
          <a:endParaRPr lang="en-GB"/>
        </a:p>
      </dgm:t>
    </dgm:pt>
    <dgm:pt modelId="{DB646C80-47F4-4902-99B4-CFF9BA6DBA55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High job demands (emotional labour, unpredictable schedules) cause strain when resources are insufficient.</a:t>
          </a:r>
        </a:p>
      </dgm:t>
    </dgm:pt>
    <dgm:pt modelId="{3FFEA758-C49B-4064-8047-2908791681CB}" type="parTrans" cxnId="{7EFF5CF4-A6B2-4853-BF73-C3C8391A7847}">
      <dgm:prSet/>
      <dgm:spPr/>
      <dgm:t>
        <a:bodyPr/>
        <a:lstStyle/>
        <a:p>
          <a:endParaRPr lang="en-GB"/>
        </a:p>
      </dgm:t>
    </dgm:pt>
    <dgm:pt modelId="{15C7DFA1-56DF-4871-B886-A9FBDEC6A057}" type="sibTrans" cxnId="{7EFF5CF4-A6B2-4853-BF73-C3C8391A7847}">
      <dgm:prSet/>
      <dgm:spPr/>
      <dgm:t>
        <a:bodyPr/>
        <a:lstStyle/>
        <a:p>
          <a:endParaRPr lang="en-GB"/>
        </a:p>
      </dgm:t>
    </dgm:pt>
    <dgm:pt modelId="{6E4522F8-BBED-442C-952B-7CD1890B4B9B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Perceived Organisational Support (POS) and empathetic leadership can moderate stress (Chen, Li &amp; Law, 2023).</a:t>
          </a:r>
        </a:p>
      </dgm:t>
    </dgm:pt>
    <dgm:pt modelId="{57ECDBB8-B19B-4F34-911C-E62B18104A48}" type="parTrans" cxnId="{1CE8683F-9D67-4B9C-AC43-F25D8EFEB1D2}">
      <dgm:prSet/>
      <dgm:spPr/>
      <dgm:t>
        <a:bodyPr/>
        <a:lstStyle/>
        <a:p>
          <a:endParaRPr lang="en-GB"/>
        </a:p>
      </dgm:t>
    </dgm:pt>
    <dgm:pt modelId="{D2EF2AE2-962C-45C5-9D11-8B7A6D37F4EE}" type="sibTrans" cxnId="{1CE8683F-9D67-4B9C-AC43-F25D8EFEB1D2}">
      <dgm:prSet/>
      <dgm:spPr/>
      <dgm:t>
        <a:bodyPr/>
        <a:lstStyle/>
        <a:p>
          <a:endParaRPr lang="en-GB"/>
        </a:p>
      </dgm:t>
    </dgm:pt>
    <dgm:pt modelId="{585A4776-E58D-47D0-A486-6F92C30D4C81}" type="pres">
      <dgm:prSet presAssocID="{ECBAABB3-171B-4712-81FA-7EF8A722EB93}" presName="vert0" presStyleCnt="0">
        <dgm:presLayoutVars>
          <dgm:dir/>
          <dgm:animOne val="branch"/>
          <dgm:animLvl val="lvl"/>
        </dgm:presLayoutVars>
      </dgm:prSet>
      <dgm:spPr/>
    </dgm:pt>
    <dgm:pt modelId="{BA8FC8F0-6DBD-41EE-BB32-FC253FE1A370}" type="pres">
      <dgm:prSet presAssocID="{A36E8CFE-11D7-45A5-91D2-A2B171F7D005}" presName="thickLine" presStyleLbl="alignNode1" presStyleIdx="0" presStyleCnt="3"/>
      <dgm:spPr/>
    </dgm:pt>
    <dgm:pt modelId="{0036CA7E-49D3-44C6-A762-5B6806E1D0AF}" type="pres">
      <dgm:prSet presAssocID="{A36E8CFE-11D7-45A5-91D2-A2B171F7D005}" presName="horz1" presStyleCnt="0"/>
      <dgm:spPr/>
    </dgm:pt>
    <dgm:pt modelId="{F6A02865-09F7-4A1C-8C26-B686B3E4851F}" type="pres">
      <dgm:prSet presAssocID="{A36E8CFE-11D7-45A5-91D2-A2B171F7D005}" presName="tx1" presStyleLbl="revTx" presStyleIdx="0" presStyleCnt="3"/>
      <dgm:spPr/>
    </dgm:pt>
    <dgm:pt modelId="{A93CF4F3-5A38-4704-9251-9EC3F68E4836}" type="pres">
      <dgm:prSet presAssocID="{A36E8CFE-11D7-45A5-91D2-A2B171F7D005}" presName="vert1" presStyleCnt="0"/>
      <dgm:spPr/>
    </dgm:pt>
    <dgm:pt modelId="{DA6FC7B9-0D51-4EB3-959A-0ADE45741251}" type="pres">
      <dgm:prSet presAssocID="{DB646C80-47F4-4902-99B4-CFF9BA6DBA55}" presName="thickLine" presStyleLbl="alignNode1" presStyleIdx="1" presStyleCnt="3"/>
      <dgm:spPr/>
    </dgm:pt>
    <dgm:pt modelId="{D1609327-BD1B-49B7-B2E4-760DC0951B90}" type="pres">
      <dgm:prSet presAssocID="{DB646C80-47F4-4902-99B4-CFF9BA6DBA55}" presName="horz1" presStyleCnt="0"/>
      <dgm:spPr/>
    </dgm:pt>
    <dgm:pt modelId="{6038E925-9D44-45D5-968A-0FB700963466}" type="pres">
      <dgm:prSet presAssocID="{DB646C80-47F4-4902-99B4-CFF9BA6DBA55}" presName="tx1" presStyleLbl="revTx" presStyleIdx="1" presStyleCnt="3"/>
      <dgm:spPr/>
    </dgm:pt>
    <dgm:pt modelId="{A58BD92D-23A3-439E-B81F-A191B8F0D948}" type="pres">
      <dgm:prSet presAssocID="{DB646C80-47F4-4902-99B4-CFF9BA6DBA55}" presName="vert1" presStyleCnt="0"/>
      <dgm:spPr/>
    </dgm:pt>
    <dgm:pt modelId="{7973DBE2-C87F-4C29-8405-0ADBBD351FF8}" type="pres">
      <dgm:prSet presAssocID="{6E4522F8-BBED-442C-952B-7CD1890B4B9B}" presName="thickLine" presStyleLbl="alignNode1" presStyleIdx="2" presStyleCnt="3"/>
      <dgm:spPr/>
    </dgm:pt>
    <dgm:pt modelId="{9BC81B8B-5C4B-4247-9E3D-1456FE038B89}" type="pres">
      <dgm:prSet presAssocID="{6E4522F8-BBED-442C-952B-7CD1890B4B9B}" presName="horz1" presStyleCnt="0"/>
      <dgm:spPr/>
    </dgm:pt>
    <dgm:pt modelId="{3AA1AFE0-3FB7-450D-8777-72969016005A}" type="pres">
      <dgm:prSet presAssocID="{6E4522F8-BBED-442C-952B-7CD1890B4B9B}" presName="tx1" presStyleLbl="revTx" presStyleIdx="2" presStyleCnt="3"/>
      <dgm:spPr/>
    </dgm:pt>
    <dgm:pt modelId="{2319B4A3-E92A-4258-8D1F-A23F8C86622F}" type="pres">
      <dgm:prSet presAssocID="{6E4522F8-BBED-442C-952B-7CD1890B4B9B}" presName="vert1" presStyleCnt="0"/>
      <dgm:spPr/>
    </dgm:pt>
  </dgm:ptLst>
  <dgm:cxnLst>
    <dgm:cxn modelId="{A70EB50C-4331-4CD0-B5BA-38C1C14E61AF}" type="presOf" srcId="{DB646C80-47F4-4902-99B4-CFF9BA6DBA55}" destId="{6038E925-9D44-45D5-968A-0FB700963466}" srcOrd="0" destOrd="0" presId="urn:microsoft.com/office/officeart/2008/layout/LinedList"/>
    <dgm:cxn modelId="{1CE8683F-9D67-4B9C-AC43-F25D8EFEB1D2}" srcId="{ECBAABB3-171B-4712-81FA-7EF8A722EB93}" destId="{6E4522F8-BBED-442C-952B-7CD1890B4B9B}" srcOrd="2" destOrd="0" parTransId="{57ECDBB8-B19B-4F34-911C-E62B18104A48}" sibTransId="{D2EF2AE2-962C-45C5-9D11-8B7A6D37F4EE}"/>
    <dgm:cxn modelId="{1FECB76C-70A2-4A95-983B-22D27C310AF2}" type="presOf" srcId="{A36E8CFE-11D7-45A5-91D2-A2B171F7D005}" destId="{F6A02865-09F7-4A1C-8C26-B686B3E4851F}" srcOrd="0" destOrd="0" presId="urn:microsoft.com/office/officeart/2008/layout/LinedList"/>
    <dgm:cxn modelId="{C78A6D9C-0BFC-4644-8AE8-BE2CAAADCC3E}" type="presOf" srcId="{6E4522F8-BBED-442C-952B-7CD1890B4B9B}" destId="{3AA1AFE0-3FB7-450D-8777-72969016005A}" srcOrd="0" destOrd="0" presId="urn:microsoft.com/office/officeart/2008/layout/LinedList"/>
    <dgm:cxn modelId="{9942E1CB-3D5F-4CFA-8D56-F80CF711A5E2}" srcId="{ECBAABB3-171B-4712-81FA-7EF8A722EB93}" destId="{A36E8CFE-11D7-45A5-91D2-A2B171F7D005}" srcOrd="0" destOrd="0" parTransId="{A407E441-A655-4299-80E2-1055F1E31124}" sibTransId="{CC4E14A6-FAFE-449C-861D-ADC49D4921B2}"/>
    <dgm:cxn modelId="{813EC8E9-0608-4161-8578-AF4A9BCE5047}" type="presOf" srcId="{ECBAABB3-171B-4712-81FA-7EF8A722EB93}" destId="{585A4776-E58D-47D0-A486-6F92C30D4C81}" srcOrd="0" destOrd="0" presId="urn:microsoft.com/office/officeart/2008/layout/LinedList"/>
    <dgm:cxn modelId="{7EFF5CF4-A6B2-4853-BF73-C3C8391A7847}" srcId="{ECBAABB3-171B-4712-81FA-7EF8A722EB93}" destId="{DB646C80-47F4-4902-99B4-CFF9BA6DBA55}" srcOrd="1" destOrd="0" parTransId="{3FFEA758-C49B-4064-8047-2908791681CB}" sibTransId="{15C7DFA1-56DF-4871-B886-A9FBDEC6A057}"/>
    <dgm:cxn modelId="{0633C9CF-227F-438C-A9E1-DE2456EE8436}" type="presParOf" srcId="{585A4776-E58D-47D0-A486-6F92C30D4C81}" destId="{BA8FC8F0-6DBD-41EE-BB32-FC253FE1A370}" srcOrd="0" destOrd="0" presId="urn:microsoft.com/office/officeart/2008/layout/LinedList"/>
    <dgm:cxn modelId="{65D993AC-11E8-4517-809C-DD39E295DFEC}" type="presParOf" srcId="{585A4776-E58D-47D0-A486-6F92C30D4C81}" destId="{0036CA7E-49D3-44C6-A762-5B6806E1D0AF}" srcOrd="1" destOrd="0" presId="urn:microsoft.com/office/officeart/2008/layout/LinedList"/>
    <dgm:cxn modelId="{AB1A24CA-A5BA-4DF7-8D9C-F90E19928EDD}" type="presParOf" srcId="{0036CA7E-49D3-44C6-A762-5B6806E1D0AF}" destId="{F6A02865-09F7-4A1C-8C26-B686B3E4851F}" srcOrd="0" destOrd="0" presId="urn:microsoft.com/office/officeart/2008/layout/LinedList"/>
    <dgm:cxn modelId="{772FF982-CE14-4388-A0BF-03DAE86B32A6}" type="presParOf" srcId="{0036CA7E-49D3-44C6-A762-5B6806E1D0AF}" destId="{A93CF4F3-5A38-4704-9251-9EC3F68E4836}" srcOrd="1" destOrd="0" presId="urn:microsoft.com/office/officeart/2008/layout/LinedList"/>
    <dgm:cxn modelId="{69D5906B-5453-40B7-8544-22B1E34B12A3}" type="presParOf" srcId="{585A4776-E58D-47D0-A486-6F92C30D4C81}" destId="{DA6FC7B9-0D51-4EB3-959A-0ADE45741251}" srcOrd="2" destOrd="0" presId="urn:microsoft.com/office/officeart/2008/layout/LinedList"/>
    <dgm:cxn modelId="{AFE465A6-6175-4136-BE27-ED38AA2502C7}" type="presParOf" srcId="{585A4776-E58D-47D0-A486-6F92C30D4C81}" destId="{D1609327-BD1B-49B7-B2E4-760DC0951B90}" srcOrd="3" destOrd="0" presId="urn:microsoft.com/office/officeart/2008/layout/LinedList"/>
    <dgm:cxn modelId="{3CC70CA7-281B-4411-9014-2A5C8D9E045B}" type="presParOf" srcId="{D1609327-BD1B-49B7-B2E4-760DC0951B90}" destId="{6038E925-9D44-45D5-968A-0FB700963466}" srcOrd="0" destOrd="0" presId="urn:microsoft.com/office/officeart/2008/layout/LinedList"/>
    <dgm:cxn modelId="{7E4B04BE-4E4E-45ED-82C0-D7E7CC2B5D69}" type="presParOf" srcId="{D1609327-BD1B-49B7-B2E4-760DC0951B90}" destId="{A58BD92D-23A3-439E-B81F-A191B8F0D948}" srcOrd="1" destOrd="0" presId="urn:microsoft.com/office/officeart/2008/layout/LinedList"/>
    <dgm:cxn modelId="{E65490B3-8DE6-45BF-AB47-301167F7E772}" type="presParOf" srcId="{585A4776-E58D-47D0-A486-6F92C30D4C81}" destId="{7973DBE2-C87F-4C29-8405-0ADBBD351FF8}" srcOrd="4" destOrd="0" presId="urn:microsoft.com/office/officeart/2008/layout/LinedList"/>
    <dgm:cxn modelId="{5F100B24-67B0-42E8-9D22-365CA9DBDAAA}" type="presParOf" srcId="{585A4776-E58D-47D0-A486-6F92C30D4C81}" destId="{9BC81B8B-5C4B-4247-9E3D-1456FE038B89}" srcOrd="5" destOrd="0" presId="urn:microsoft.com/office/officeart/2008/layout/LinedList"/>
    <dgm:cxn modelId="{AA63B6E2-FBB3-45DD-AA73-9BE4C87B9EE3}" type="presParOf" srcId="{9BC81B8B-5C4B-4247-9E3D-1456FE038B89}" destId="{3AA1AFE0-3FB7-450D-8777-72969016005A}" srcOrd="0" destOrd="0" presId="urn:microsoft.com/office/officeart/2008/layout/LinedList"/>
    <dgm:cxn modelId="{A647D1CD-7EE8-4778-8644-4264D9780019}" type="presParOf" srcId="{9BC81B8B-5C4B-4247-9E3D-1456FE038B89}" destId="{2319B4A3-E92A-4258-8D1F-A23F8C8662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B706D1-84F4-4428-AB8D-C7BBDE084A53}" type="doc">
      <dgm:prSet loTypeId="urn:microsoft.com/office/officeart/2005/8/layout/venn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0765A94-24B3-4257-A448-4404B230983D}">
      <dgm:prSet custT="1"/>
      <dgm:spPr/>
      <dgm:t>
        <a:bodyPr/>
        <a:lstStyle/>
        <a:p>
          <a:endParaRPr lang="en-GB" sz="20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The core issue is chronic stress from emotional labour, long hours, and low control over (Bakker &amp; Demerouti, 2017)</a:t>
          </a:r>
        </a:p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</a:t>
          </a:r>
        </a:p>
      </dgm:t>
    </dgm:pt>
    <dgm:pt modelId="{5A4B792F-C7B5-4226-85C8-F497BFDAEDB1}" type="parTrans" cxnId="{5740B76C-98FF-486C-A597-4AB4A9E8300B}">
      <dgm:prSet/>
      <dgm:spPr/>
      <dgm:t>
        <a:bodyPr/>
        <a:lstStyle/>
        <a:p>
          <a:endParaRPr lang="en-GB"/>
        </a:p>
      </dgm:t>
    </dgm:pt>
    <dgm:pt modelId="{829E4C82-012B-4E57-86B8-F8B86A952471}" type="sibTrans" cxnId="{5740B76C-98FF-486C-A597-4AB4A9E8300B}">
      <dgm:prSet/>
      <dgm:spPr/>
      <dgm:t>
        <a:bodyPr/>
        <a:lstStyle/>
        <a:p>
          <a:endParaRPr lang="en-GB"/>
        </a:p>
      </dgm:t>
    </dgm:pt>
    <dgm:pt modelId="{4EC10431-7DE4-493F-BD07-2D32ADF58396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Current support (EAPs, wellness programs) is often negated by the severity of structural demands.</a:t>
          </a:r>
        </a:p>
      </dgm:t>
    </dgm:pt>
    <dgm:pt modelId="{EC4EA017-3353-4271-A1C1-3F15068D3AE5}" type="parTrans" cxnId="{8F099333-C2F9-4312-B8C5-F56317F334B8}">
      <dgm:prSet/>
      <dgm:spPr/>
      <dgm:t>
        <a:bodyPr/>
        <a:lstStyle/>
        <a:p>
          <a:endParaRPr lang="en-GB"/>
        </a:p>
      </dgm:t>
    </dgm:pt>
    <dgm:pt modelId="{7CAD35EF-5003-4AE1-85F8-521B2E11283F}" type="sibTrans" cxnId="{8F099333-C2F9-4312-B8C5-F56317F334B8}">
      <dgm:prSet/>
      <dgm:spPr/>
      <dgm:t>
        <a:bodyPr/>
        <a:lstStyle/>
        <a:p>
          <a:endParaRPr lang="en-GB"/>
        </a:p>
      </dgm:t>
    </dgm:pt>
    <dgm:pt modelId="{E187AB0E-D35E-4F9E-94FB-FC2181EEEA75}">
      <dgm:prSet custT="1"/>
      <dgm:spPr/>
      <dgm:t>
        <a:bodyPr/>
        <a:lstStyle/>
        <a:p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This imbalance leads directly to high burnout, massive turnover, and a breakdown of employee trust.</a:t>
          </a:r>
        </a:p>
      </dgm:t>
    </dgm:pt>
    <dgm:pt modelId="{DFD61C38-F00F-4B77-89D0-7C329047FCEA}" type="parTrans" cxnId="{7CCBACBF-D463-4654-803D-48044988237B}">
      <dgm:prSet/>
      <dgm:spPr/>
      <dgm:t>
        <a:bodyPr/>
        <a:lstStyle/>
        <a:p>
          <a:endParaRPr lang="en-GB"/>
        </a:p>
      </dgm:t>
    </dgm:pt>
    <dgm:pt modelId="{EA7F1013-F7C6-4080-8944-B50B7190BB91}" type="sibTrans" cxnId="{7CCBACBF-D463-4654-803D-48044988237B}">
      <dgm:prSet/>
      <dgm:spPr/>
      <dgm:t>
        <a:bodyPr/>
        <a:lstStyle/>
        <a:p>
          <a:endParaRPr lang="en-GB"/>
        </a:p>
      </dgm:t>
    </dgm:pt>
    <dgm:pt modelId="{C56BE37B-51CF-4B38-A082-6E59AA4C6AFA}" type="pres">
      <dgm:prSet presAssocID="{AFB706D1-84F4-4428-AB8D-C7BBDE084A53}" presName="Name0" presStyleCnt="0">
        <dgm:presLayoutVars>
          <dgm:dir/>
          <dgm:resizeHandles val="exact"/>
        </dgm:presLayoutVars>
      </dgm:prSet>
      <dgm:spPr/>
    </dgm:pt>
    <dgm:pt modelId="{F397265D-27FE-4EC2-ADB8-55DF53E5E143}" type="pres">
      <dgm:prSet presAssocID="{60765A94-24B3-4257-A448-4404B230983D}" presName="Name5" presStyleLbl="vennNode1" presStyleIdx="0" presStyleCnt="3" custLinFactNeighborX="-572" custLinFactNeighborY="-385">
        <dgm:presLayoutVars>
          <dgm:bulletEnabled val="1"/>
        </dgm:presLayoutVars>
      </dgm:prSet>
      <dgm:spPr/>
    </dgm:pt>
    <dgm:pt modelId="{BCC67714-8D03-44C1-8899-D583E30880DA}" type="pres">
      <dgm:prSet presAssocID="{829E4C82-012B-4E57-86B8-F8B86A952471}" presName="space" presStyleCnt="0"/>
      <dgm:spPr/>
    </dgm:pt>
    <dgm:pt modelId="{186BCC58-9DA9-42C4-84A0-929E1F4B2D9D}" type="pres">
      <dgm:prSet presAssocID="{4EC10431-7DE4-493F-BD07-2D32ADF58396}" presName="Name5" presStyleLbl="vennNode1" presStyleIdx="1" presStyleCnt="3">
        <dgm:presLayoutVars>
          <dgm:bulletEnabled val="1"/>
        </dgm:presLayoutVars>
      </dgm:prSet>
      <dgm:spPr/>
    </dgm:pt>
    <dgm:pt modelId="{ED6C616A-0474-440F-B74B-B2F5324006D4}" type="pres">
      <dgm:prSet presAssocID="{7CAD35EF-5003-4AE1-85F8-521B2E11283F}" presName="space" presStyleCnt="0"/>
      <dgm:spPr/>
    </dgm:pt>
    <dgm:pt modelId="{C5AF0913-1B12-4B26-97B8-2EF52D5CB589}" type="pres">
      <dgm:prSet presAssocID="{E187AB0E-D35E-4F9E-94FB-FC2181EEEA75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8F099333-C2F9-4312-B8C5-F56317F334B8}" srcId="{AFB706D1-84F4-4428-AB8D-C7BBDE084A53}" destId="{4EC10431-7DE4-493F-BD07-2D32ADF58396}" srcOrd="1" destOrd="0" parTransId="{EC4EA017-3353-4271-A1C1-3F15068D3AE5}" sibTransId="{7CAD35EF-5003-4AE1-85F8-521B2E11283F}"/>
    <dgm:cxn modelId="{5740B76C-98FF-486C-A597-4AB4A9E8300B}" srcId="{AFB706D1-84F4-4428-AB8D-C7BBDE084A53}" destId="{60765A94-24B3-4257-A448-4404B230983D}" srcOrd="0" destOrd="0" parTransId="{5A4B792F-C7B5-4226-85C8-F497BFDAEDB1}" sibTransId="{829E4C82-012B-4E57-86B8-F8B86A952471}"/>
    <dgm:cxn modelId="{A2D3BD54-3109-4037-B442-CB75F4428A2E}" type="presOf" srcId="{E187AB0E-D35E-4F9E-94FB-FC2181EEEA75}" destId="{C5AF0913-1B12-4B26-97B8-2EF52D5CB589}" srcOrd="0" destOrd="0" presId="urn:microsoft.com/office/officeart/2005/8/layout/venn3"/>
    <dgm:cxn modelId="{F10AE47C-1209-42CA-ACD6-E8FC0ED16647}" type="presOf" srcId="{AFB706D1-84F4-4428-AB8D-C7BBDE084A53}" destId="{C56BE37B-51CF-4B38-A082-6E59AA4C6AFA}" srcOrd="0" destOrd="0" presId="urn:microsoft.com/office/officeart/2005/8/layout/venn3"/>
    <dgm:cxn modelId="{21071689-AA83-40BC-9FFD-750C9DCE6319}" type="presOf" srcId="{60765A94-24B3-4257-A448-4404B230983D}" destId="{F397265D-27FE-4EC2-ADB8-55DF53E5E143}" srcOrd="0" destOrd="0" presId="urn:microsoft.com/office/officeart/2005/8/layout/venn3"/>
    <dgm:cxn modelId="{04E8BA94-3829-4070-810E-8BEED04D21C9}" type="presOf" srcId="{4EC10431-7DE4-493F-BD07-2D32ADF58396}" destId="{186BCC58-9DA9-42C4-84A0-929E1F4B2D9D}" srcOrd="0" destOrd="0" presId="urn:microsoft.com/office/officeart/2005/8/layout/venn3"/>
    <dgm:cxn modelId="{7CCBACBF-D463-4654-803D-48044988237B}" srcId="{AFB706D1-84F4-4428-AB8D-C7BBDE084A53}" destId="{E187AB0E-D35E-4F9E-94FB-FC2181EEEA75}" srcOrd="2" destOrd="0" parTransId="{DFD61C38-F00F-4B77-89D0-7C329047FCEA}" sibTransId="{EA7F1013-F7C6-4080-8944-B50B7190BB91}"/>
    <dgm:cxn modelId="{45CF42EC-7D68-4B50-9DC8-C46D3F9BAACF}" type="presParOf" srcId="{C56BE37B-51CF-4B38-A082-6E59AA4C6AFA}" destId="{F397265D-27FE-4EC2-ADB8-55DF53E5E143}" srcOrd="0" destOrd="0" presId="urn:microsoft.com/office/officeart/2005/8/layout/venn3"/>
    <dgm:cxn modelId="{B099F77D-912E-4937-AF23-03B8C4485B8C}" type="presParOf" srcId="{C56BE37B-51CF-4B38-A082-6E59AA4C6AFA}" destId="{BCC67714-8D03-44C1-8899-D583E30880DA}" srcOrd="1" destOrd="0" presId="urn:microsoft.com/office/officeart/2005/8/layout/venn3"/>
    <dgm:cxn modelId="{F8C9429D-73EE-4BB3-9664-477EF773E7FD}" type="presParOf" srcId="{C56BE37B-51CF-4B38-A082-6E59AA4C6AFA}" destId="{186BCC58-9DA9-42C4-84A0-929E1F4B2D9D}" srcOrd="2" destOrd="0" presId="urn:microsoft.com/office/officeart/2005/8/layout/venn3"/>
    <dgm:cxn modelId="{E1AFAEED-5F15-4F9A-9752-6CCBED739AB0}" type="presParOf" srcId="{C56BE37B-51CF-4B38-A082-6E59AA4C6AFA}" destId="{ED6C616A-0474-440F-B74B-B2F5324006D4}" srcOrd="3" destOrd="0" presId="urn:microsoft.com/office/officeart/2005/8/layout/venn3"/>
    <dgm:cxn modelId="{97EF6044-ED98-4BE2-A580-714B4B6C1DED}" type="presParOf" srcId="{C56BE37B-51CF-4B38-A082-6E59AA4C6AFA}" destId="{C5AF0913-1B12-4B26-97B8-2EF52D5CB589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F5B27F-2CD3-4799-B31D-E1F29693AAD8}" type="doc">
      <dgm:prSet loTypeId="urn:microsoft.com/office/officeart/2005/8/layout/process4" loCatId="process" qsTypeId="urn:microsoft.com/office/officeart/2005/8/quickstyle/3d3" qsCatId="3D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7FDE427-9F58-4A09-B397-05D12F657ED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Qualitative, descriptive approach using secondary data from 2020–2025 studies.</a:t>
          </a:r>
        </a:p>
      </dgm:t>
    </dgm:pt>
    <dgm:pt modelId="{191B8434-428B-4EE7-8A47-0214C4CBB5DB}" type="parTrans" cxnId="{9635F2EA-CADA-4D17-A6CC-46A1F1CA58FD}">
      <dgm:prSet/>
      <dgm:spPr/>
      <dgm:t>
        <a:bodyPr/>
        <a:lstStyle/>
        <a:p>
          <a:endParaRPr lang="en-US"/>
        </a:p>
      </dgm:t>
    </dgm:pt>
    <dgm:pt modelId="{0ECBE72D-81F7-4DB4-8C96-046494E91385}" type="sibTrans" cxnId="{9635F2EA-CADA-4D17-A6CC-46A1F1CA58FD}">
      <dgm:prSet/>
      <dgm:spPr/>
      <dgm:t>
        <a:bodyPr/>
        <a:lstStyle/>
        <a:p>
          <a:endParaRPr lang="en-US"/>
        </a:p>
      </dgm:t>
    </dgm:pt>
    <dgm:pt modelId="{CDE3F7E9-379B-4D03-A41A-1CB0A034BF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Sources include academic journals, WHO (2022), ILO (2023), and corporate reports (Marriott, Hilton, Accor).</a:t>
          </a:r>
        </a:p>
      </dgm:t>
    </dgm:pt>
    <dgm:pt modelId="{C774E6BE-4E87-47E1-AD86-622998A16258}" type="parTrans" cxnId="{FAEE2D0A-B7A9-45F1-84DD-1EF19C44BF4F}">
      <dgm:prSet/>
      <dgm:spPr/>
      <dgm:t>
        <a:bodyPr/>
        <a:lstStyle/>
        <a:p>
          <a:endParaRPr lang="en-US"/>
        </a:p>
      </dgm:t>
    </dgm:pt>
    <dgm:pt modelId="{7F78E615-7579-4165-9182-31930081D014}" type="sibTrans" cxnId="{FAEE2D0A-B7A9-45F1-84DD-1EF19C44BF4F}">
      <dgm:prSet/>
      <dgm:spPr/>
      <dgm:t>
        <a:bodyPr/>
        <a:lstStyle/>
        <a:p>
          <a:endParaRPr lang="en-US"/>
        </a:p>
      </dgm:t>
    </dgm:pt>
    <dgm:pt modelId="{7C9E0AA9-9FE3-4A52-95D4-9718DEA7E3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Frameworks applied:</a:t>
          </a:r>
        </a:p>
      </dgm:t>
    </dgm:pt>
    <dgm:pt modelId="{E0D77EA0-9CCA-4A86-B8B5-1F39634B7DEA}" type="parTrans" cxnId="{06C356F0-D69A-4977-A807-340439401B2E}">
      <dgm:prSet/>
      <dgm:spPr/>
      <dgm:t>
        <a:bodyPr/>
        <a:lstStyle/>
        <a:p>
          <a:endParaRPr lang="en-US"/>
        </a:p>
      </dgm:t>
    </dgm:pt>
    <dgm:pt modelId="{E08505A2-7C53-49BC-9CAA-2EB1BF672934}" type="sibTrans" cxnId="{06C356F0-D69A-4977-A807-340439401B2E}">
      <dgm:prSet/>
      <dgm:spPr/>
      <dgm:t>
        <a:bodyPr/>
        <a:lstStyle/>
        <a:p>
          <a:endParaRPr lang="en-US"/>
        </a:p>
      </dgm:t>
    </dgm:pt>
    <dgm:pt modelId="{80A90451-1A04-4D02-B9F9-BCB8E1B950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JD-R Theory to assess job strain and resources.</a:t>
          </a:r>
        </a:p>
      </dgm:t>
    </dgm:pt>
    <dgm:pt modelId="{0BDF6CDB-7DA7-4018-817B-D76D589F42A7}" type="parTrans" cxnId="{8A2FD415-1343-4A50-9721-B3E7D5C2988E}">
      <dgm:prSet/>
      <dgm:spPr/>
      <dgm:t>
        <a:bodyPr/>
        <a:lstStyle/>
        <a:p>
          <a:endParaRPr lang="en-US"/>
        </a:p>
      </dgm:t>
    </dgm:pt>
    <dgm:pt modelId="{0F0096A3-8896-4C99-9B5D-2A56E078774E}" type="sibTrans" cxnId="{8A2FD415-1343-4A50-9721-B3E7D5C2988E}">
      <dgm:prSet/>
      <dgm:spPr/>
      <dgm:t>
        <a:bodyPr/>
        <a:lstStyle/>
        <a:p>
          <a:endParaRPr lang="en-US"/>
        </a:p>
      </dgm:t>
    </dgm:pt>
    <dgm:pt modelId="{0BA8C4D2-397D-47F5-92A4-5AA90DD46CC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PEAS Model (Problem, Evidence, Analysis, Solution) for structured analysis.</a:t>
          </a:r>
        </a:p>
      </dgm:t>
    </dgm:pt>
    <dgm:pt modelId="{E1A555B7-2FFF-41DB-8B1B-F34655510A53}" type="parTrans" cxnId="{AD0C2C7A-EBD1-45AA-96EC-10F9F20397B6}">
      <dgm:prSet/>
      <dgm:spPr/>
      <dgm:t>
        <a:bodyPr/>
        <a:lstStyle/>
        <a:p>
          <a:endParaRPr lang="en-US"/>
        </a:p>
      </dgm:t>
    </dgm:pt>
    <dgm:pt modelId="{87120E15-1705-4C75-BD87-F5EA9C6A391D}" type="sibTrans" cxnId="{AD0C2C7A-EBD1-45AA-96EC-10F9F20397B6}">
      <dgm:prSet/>
      <dgm:spPr/>
      <dgm:t>
        <a:bodyPr/>
        <a:lstStyle/>
        <a:p>
          <a:endParaRPr lang="en-US"/>
        </a:p>
      </dgm:t>
    </dgm:pt>
    <dgm:pt modelId="{C4D72D35-ED18-4732-B205-97E2FA0BB43F}" type="pres">
      <dgm:prSet presAssocID="{D1F5B27F-2CD3-4799-B31D-E1F29693AAD8}" presName="Name0" presStyleCnt="0">
        <dgm:presLayoutVars>
          <dgm:dir/>
          <dgm:animLvl val="lvl"/>
          <dgm:resizeHandles val="exact"/>
        </dgm:presLayoutVars>
      </dgm:prSet>
      <dgm:spPr/>
    </dgm:pt>
    <dgm:pt modelId="{ABE0DF60-EA60-4A00-BC7B-4FA304295DC6}" type="pres">
      <dgm:prSet presAssocID="{7C9E0AA9-9FE3-4A52-95D4-9718DEA7E337}" presName="boxAndChildren" presStyleCnt="0"/>
      <dgm:spPr/>
    </dgm:pt>
    <dgm:pt modelId="{A45B41EA-994A-4008-B740-20155BE96AAA}" type="pres">
      <dgm:prSet presAssocID="{7C9E0AA9-9FE3-4A52-95D4-9718DEA7E337}" presName="parentTextBox" presStyleLbl="node1" presStyleIdx="0" presStyleCnt="3"/>
      <dgm:spPr/>
    </dgm:pt>
    <dgm:pt modelId="{DA2F1E0A-7513-4D07-B49A-3851BD06A521}" type="pres">
      <dgm:prSet presAssocID="{7C9E0AA9-9FE3-4A52-95D4-9718DEA7E337}" presName="entireBox" presStyleLbl="node1" presStyleIdx="0" presStyleCnt="3"/>
      <dgm:spPr/>
    </dgm:pt>
    <dgm:pt modelId="{BFE661FB-569C-497B-A1C7-3A5DBD937C37}" type="pres">
      <dgm:prSet presAssocID="{7C9E0AA9-9FE3-4A52-95D4-9718DEA7E337}" presName="descendantBox" presStyleCnt="0"/>
      <dgm:spPr/>
    </dgm:pt>
    <dgm:pt modelId="{2DECE73A-C75E-41B0-8E38-20EE5E7F4AAC}" type="pres">
      <dgm:prSet presAssocID="{80A90451-1A04-4D02-B9F9-BCB8E1B950A3}" presName="childTextBox" presStyleLbl="fgAccFollowNode1" presStyleIdx="0" presStyleCnt="2">
        <dgm:presLayoutVars>
          <dgm:bulletEnabled val="1"/>
        </dgm:presLayoutVars>
      </dgm:prSet>
      <dgm:spPr/>
    </dgm:pt>
    <dgm:pt modelId="{9B35D9E7-32E2-4641-BCCE-95FC2FB0D073}" type="pres">
      <dgm:prSet presAssocID="{0BA8C4D2-397D-47F5-92A4-5AA90DD46CCE}" presName="childTextBox" presStyleLbl="fgAccFollowNode1" presStyleIdx="1" presStyleCnt="2">
        <dgm:presLayoutVars>
          <dgm:bulletEnabled val="1"/>
        </dgm:presLayoutVars>
      </dgm:prSet>
      <dgm:spPr/>
    </dgm:pt>
    <dgm:pt modelId="{3B2D35AB-20D8-404A-9E56-1B0664218A68}" type="pres">
      <dgm:prSet presAssocID="{7F78E615-7579-4165-9182-31930081D014}" presName="sp" presStyleCnt="0"/>
      <dgm:spPr/>
    </dgm:pt>
    <dgm:pt modelId="{77610C11-82EA-4080-9FDC-061F0A4ECEFB}" type="pres">
      <dgm:prSet presAssocID="{CDE3F7E9-379B-4D03-A41A-1CB0A034BFFD}" presName="arrowAndChildren" presStyleCnt="0"/>
      <dgm:spPr/>
    </dgm:pt>
    <dgm:pt modelId="{D13063E8-71D0-4CA9-A8AA-297F2FFA0471}" type="pres">
      <dgm:prSet presAssocID="{CDE3F7E9-379B-4D03-A41A-1CB0A034BFFD}" presName="parentTextArrow" presStyleLbl="node1" presStyleIdx="1" presStyleCnt="3"/>
      <dgm:spPr/>
    </dgm:pt>
    <dgm:pt modelId="{072720C2-DD8B-4817-A27F-9E06594727EE}" type="pres">
      <dgm:prSet presAssocID="{0ECBE72D-81F7-4DB4-8C96-046494E91385}" presName="sp" presStyleCnt="0"/>
      <dgm:spPr/>
    </dgm:pt>
    <dgm:pt modelId="{934018D3-B93F-476E-9A86-5436F595D502}" type="pres">
      <dgm:prSet presAssocID="{E7FDE427-9F58-4A09-B397-05D12F657EDC}" presName="arrowAndChildren" presStyleCnt="0"/>
      <dgm:spPr/>
    </dgm:pt>
    <dgm:pt modelId="{A761E0F0-A2B7-48D0-A5A7-A780145EBC52}" type="pres">
      <dgm:prSet presAssocID="{E7FDE427-9F58-4A09-B397-05D12F657EDC}" presName="parentTextArrow" presStyleLbl="node1" presStyleIdx="2" presStyleCnt="3"/>
      <dgm:spPr/>
    </dgm:pt>
  </dgm:ptLst>
  <dgm:cxnLst>
    <dgm:cxn modelId="{FAEE2D0A-B7A9-45F1-84DD-1EF19C44BF4F}" srcId="{D1F5B27F-2CD3-4799-B31D-E1F29693AAD8}" destId="{CDE3F7E9-379B-4D03-A41A-1CB0A034BFFD}" srcOrd="1" destOrd="0" parTransId="{C774E6BE-4E87-47E1-AD86-622998A16258}" sibTransId="{7F78E615-7579-4165-9182-31930081D014}"/>
    <dgm:cxn modelId="{FE766815-F615-4D2D-86AB-F663AAEFB5FF}" type="presOf" srcId="{CDE3F7E9-379B-4D03-A41A-1CB0A034BFFD}" destId="{D13063E8-71D0-4CA9-A8AA-297F2FFA0471}" srcOrd="0" destOrd="0" presId="urn:microsoft.com/office/officeart/2005/8/layout/process4"/>
    <dgm:cxn modelId="{8A2FD415-1343-4A50-9721-B3E7D5C2988E}" srcId="{7C9E0AA9-9FE3-4A52-95D4-9718DEA7E337}" destId="{80A90451-1A04-4D02-B9F9-BCB8E1B950A3}" srcOrd="0" destOrd="0" parTransId="{0BDF6CDB-7DA7-4018-817B-D76D589F42A7}" sibTransId="{0F0096A3-8896-4C99-9B5D-2A56E078774E}"/>
    <dgm:cxn modelId="{98791948-F9E8-48D2-954F-367B06D00275}" type="presOf" srcId="{80A90451-1A04-4D02-B9F9-BCB8E1B950A3}" destId="{2DECE73A-C75E-41B0-8E38-20EE5E7F4AAC}" srcOrd="0" destOrd="0" presId="urn:microsoft.com/office/officeart/2005/8/layout/process4"/>
    <dgm:cxn modelId="{3A26DE51-D424-4D7B-8B53-8CEDE0B3FCC6}" type="presOf" srcId="{E7FDE427-9F58-4A09-B397-05D12F657EDC}" destId="{A761E0F0-A2B7-48D0-A5A7-A780145EBC52}" srcOrd="0" destOrd="0" presId="urn:microsoft.com/office/officeart/2005/8/layout/process4"/>
    <dgm:cxn modelId="{AD0C2C7A-EBD1-45AA-96EC-10F9F20397B6}" srcId="{7C9E0AA9-9FE3-4A52-95D4-9718DEA7E337}" destId="{0BA8C4D2-397D-47F5-92A4-5AA90DD46CCE}" srcOrd="1" destOrd="0" parTransId="{E1A555B7-2FFF-41DB-8B1B-F34655510A53}" sibTransId="{87120E15-1705-4C75-BD87-F5EA9C6A391D}"/>
    <dgm:cxn modelId="{28C93B5A-A5EC-479B-AC4D-EC6E27459271}" type="presOf" srcId="{0BA8C4D2-397D-47F5-92A4-5AA90DD46CCE}" destId="{9B35D9E7-32E2-4641-BCCE-95FC2FB0D073}" srcOrd="0" destOrd="0" presId="urn:microsoft.com/office/officeart/2005/8/layout/process4"/>
    <dgm:cxn modelId="{2D22EE86-E9D0-454E-B8C8-6A8907710CC6}" type="presOf" srcId="{D1F5B27F-2CD3-4799-B31D-E1F29693AAD8}" destId="{C4D72D35-ED18-4732-B205-97E2FA0BB43F}" srcOrd="0" destOrd="0" presId="urn:microsoft.com/office/officeart/2005/8/layout/process4"/>
    <dgm:cxn modelId="{1A70A89B-C67A-49AD-AA38-D1DE47C891F7}" type="presOf" srcId="{7C9E0AA9-9FE3-4A52-95D4-9718DEA7E337}" destId="{A45B41EA-994A-4008-B740-20155BE96AAA}" srcOrd="0" destOrd="0" presId="urn:microsoft.com/office/officeart/2005/8/layout/process4"/>
    <dgm:cxn modelId="{1F0E32CA-6CE7-49D3-A56E-74AF7CD9296E}" type="presOf" srcId="{7C9E0AA9-9FE3-4A52-95D4-9718DEA7E337}" destId="{DA2F1E0A-7513-4D07-B49A-3851BD06A521}" srcOrd="1" destOrd="0" presId="urn:microsoft.com/office/officeart/2005/8/layout/process4"/>
    <dgm:cxn modelId="{9635F2EA-CADA-4D17-A6CC-46A1F1CA58FD}" srcId="{D1F5B27F-2CD3-4799-B31D-E1F29693AAD8}" destId="{E7FDE427-9F58-4A09-B397-05D12F657EDC}" srcOrd="0" destOrd="0" parTransId="{191B8434-428B-4EE7-8A47-0214C4CBB5DB}" sibTransId="{0ECBE72D-81F7-4DB4-8C96-046494E91385}"/>
    <dgm:cxn modelId="{06C356F0-D69A-4977-A807-340439401B2E}" srcId="{D1F5B27F-2CD3-4799-B31D-E1F29693AAD8}" destId="{7C9E0AA9-9FE3-4A52-95D4-9718DEA7E337}" srcOrd="2" destOrd="0" parTransId="{E0D77EA0-9CCA-4A86-B8B5-1F39634B7DEA}" sibTransId="{E08505A2-7C53-49BC-9CAA-2EB1BF672934}"/>
    <dgm:cxn modelId="{135F406F-A1BF-47DD-B429-1DD79F854AF5}" type="presParOf" srcId="{C4D72D35-ED18-4732-B205-97E2FA0BB43F}" destId="{ABE0DF60-EA60-4A00-BC7B-4FA304295DC6}" srcOrd="0" destOrd="0" presId="urn:microsoft.com/office/officeart/2005/8/layout/process4"/>
    <dgm:cxn modelId="{3EF74A6D-32F2-4946-91C9-890D25C8F78B}" type="presParOf" srcId="{ABE0DF60-EA60-4A00-BC7B-4FA304295DC6}" destId="{A45B41EA-994A-4008-B740-20155BE96AAA}" srcOrd="0" destOrd="0" presId="urn:microsoft.com/office/officeart/2005/8/layout/process4"/>
    <dgm:cxn modelId="{BFB1CDF0-8C4A-4B12-8DE3-C2A57835178C}" type="presParOf" srcId="{ABE0DF60-EA60-4A00-BC7B-4FA304295DC6}" destId="{DA2F1E0A-7513-4D07-B49A-3851BD06A521}" srcOrd="1" destOrd="0" presId="urn:microsoft.com/office/officeart/2005/8/layout/process4"/>
    <dgm:cxn modelId="{4CD1A6FA-9147-4281-B64C-274D24625070}" type="presParOf" srcId="{ABE0DF60-EA60-4A00-BC7B-4FA304295DC6}" destId="{BFE661FB-569C-497B-A1C7-3A5DBD937C37}" srcOrd="2" destOrd="0" presId="urn:microsoft.com/office/officeart/2005/8/layout/process4"/>
    <dgm:cxn modelId="{8764AB39-EFE3-4276-97ED-D26D4A6B0EB1}" type="presParOf" srcId="{BFE661FB-569C-497B-A1C7-3A5DBD937C37}" destId="{2DECE73A-C75E-41B0-8E38-20EE5E7F4AAC}" srcOrd="0" destOrd="0" presId="urn:microsoft.com/office/officeart/2005/8/layout/process4"/>
    <dgm:cxn modelId="{2684FE8F-71C8-413A-AD9D-5A533E132A20}" type="presParOf" srcId="{BFE661FB-569C-497B-A1C7-3A5DBD937C37}" destId="{9B35D9E7-32E2-4641-BCCE-95FC2FB0D073}" srcOrd="1" destOrd="0" presId="urn:microsoft.com/office/officeart/2005/8/layout/process4"/>
    <dgm:cxn modelId="{27B9026B-8750-498B-A554-6E924AEADA27}" type="presParOf" srcId="{C4D72D35-ED18-4732-B205-97E2FA0BB43F}" destId="{3B2D35AB-20D8-404A-9E56-1B0664218A68}" srcOrd="1" destOrd="0" presId="urn:microsoft.com/office/officeart/2005/8/layout/process4"/>
    <dgm:cxn modelId="{9262E8D3-7125-4E73-94F0-FBCA90F61232}" type="presParOf" srcId="{C4D72D35-ED18-4732-B205-97E2FA0BB43F}" destId="{77610C11-82EA-4080-9FDC-061F0A4ECEFB}" srcOrd="2" destOrd="0" presId="urn:microsoft.com/office/officeart/2005/8/layout/process4"/>
    <dgm:cxn modelId="{1F62C4BB-39BA-4673-9147-FF9E05EEF712}" type="presParOf" srcId="{77610C11-82EA-4080-9FDC-061F0A4ECEFB}" destId="{D13063E8-71D0-4CA9-A8AA-297F2FFA0471}" srcOrd="0" destOrd="0" presId="urn:microsoft.com/office/officeart/2005/8/layout/process4"/>
    <dgm:cxn modelId="{96588CE0-7913-4513-BA15-2B57303C2B2C}" type="presParOf" srcId="{C4D72D35-ED18-4732-B205-97E2FA0BB43F}" destId="{072720C2-DD8B-4817-A27F-9E06594727EE}" srcOrd="3" destOrd="0" presId="urn:microsoft.com/office/officeart/2005/8/layout/process4"/>
    <dgm:cxn modelId="{42C2DA2F-50B0-45F4-A3A7-0E82BC993E04}" type="presParOf" srcId="{C4D72D35-ED18-4732-B205-97E2FA0BB43F}" destId="{934018D3-B93F-476E-9A86-5436F595D502}" srcOrd="4" destOrd="0" presId="urn:microsoft.com/office/officeart/2005/8/layout/process4"/>
    <dgm:cxn modelId="{1D4097EA-2CC5-46A8-B1FC-8C91DB952F36}" type="presParOf" srcId="{934018D3-B93F-476E-9A86-5436F595D502}" destId="{A761E0F0-A2B7-48D0-A5A7-A780145EBC5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8D396C-77D7-4EB8-906B-6576242EE4C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09B625-857E-40E4-9458-3D397B9055E3}">
      <dgm:prSet custT="1"/>
      <dgm:spPr/>
      <dgm:t>
        <a:bodyPr/>
        <a:lstStyle/>
        <a:p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core issue is chronic stress and burnout caused by structural job demands.</a:t>
          </a:r>
        </a:p>
      </dgm:t>
    </dgm:pt>
    <dgm:pt modelId="{019D67D4-50DC-4BC3-8A4F-6D2BF77E7846}" type="parTrans" cxnId="{97684EC2-C5A8-4D04-8C40-A15F5A1F1A61}">
      <dgm:prSet/>
      <dgm:spPr/>
      <dgm:t>
        <a:bodyPr/>
        <a:lstStyle/>
        <a:p>
          <a:endParaRPr lang="en-US"/>
        </a:p>
      </dgm:t>
    </dgm:pt>
    <dgm:pt modelId="{BD076A77-3C47-4C51-8188-2CC231877709}" type="sibTrans" cxnId="{97684EC2-C5A8-4D04-8C40-A15F5A1F1A61}">
      <dgm:prSet/>
      <dgm:spPr/>
      <dgm:t>
        <a:bodyPr/>
        <a:lstStyle/>
        <a:p>
          <a:endParaRPr lang="en-US"/>
        </a:p>
      </dgm:t>
    </dgm:pt>
    <dgm:pt modelId="{FC1F2411-C1F3-470A-9482-96600FA2404B}">
      <dgm:prSet custT="1"/>
      <dgm:spPr/>
      <dgm:t>
        <a:bodyPr/>
        <a:lstStyle/>
        <a:p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Employees face long hours, emotional dissonance, and job insecurity (Cañada, 2023).</a:t>
          </a:r>
        </a:p>
      </dgm:t>
    </dgm:pt>
    <dgm:pt modelId="{C4727ECA-BF04-4F7A-8381-8D1BE4C92057}" type="parTrans" cxnId="{4047956A-DD11-4274-950C-340E854CAB17}">
      <dgm:prSet/>
      <dgm:spPr/>
      <dgm:t>
        <a:bodyPr/>
        <a:lstStyle/>
        <a:p>
          <a:endParaRPr lang="en-US"/>
        </a:p>
      </dgm:t>
    </dgm:pt>
    <dgm:pt modelId="{6807CCA3-FAF3-40A8-B402-7FC34295578C}" type="sibTrans" cxnId="{4047956A-DD11-4274-950C-340E854CAB17}">
      <dgm:prSet/>
      <dgm:spPr/>
      <dgm:t>
        <a:bodyPr/>
        <a:lstStyle/>
        <a:p>
          <a:endParaRPr lang="en-US"/>
        </a:p>
      </dgm:t>
    </dgm:pt>
    <dgm:pt modelId="{87686C46-EA7D-4AE9-9064-E281EE9E38EC}">
      <dgm:prSet custT="1"/>
      <dgm:spPr/>
      <dgm:t>
        <a:bodyPr/>
        <a:lstStyle/>
        <a:p>
          <a:r>
            <a:rPr lang="en-US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This is not just an HR concern but a systemic failure in workforce design and culture.</a:t>
          </a:r>
        </a:p>
      </dgm:t>
    </dgm:pt>
    <dgm:pt modelId="{D577755D-C74A-47EB-A65B-B5AF44D562F9}" type="parTrans" cxnId="{B5A5BC34-D238-4A72-9597-5EA6A874F49D}">
      <dgm:prSet/>
      <dgm:spPr/>
      <dgm:t>
        <a:bodyPr/>
        <a:lstStyle/>
        <a:p>
          <a:endParaRPr lang="en-US"/>
        </a:p>
      </dgm:t>
    </dgm:pt>
    <dgm:pt modelId="{576BC3C5-477C-426C-9F87-5F2A67D5A3C4}" type="sibTrans" cxnId="{B5A5BC34-D238-4A72-9597-5EA6A874F49D}">
      <dgm:prSet/>
      <dgm:spPr/>
      <dgm:t>
        <a:bodyPr/>
        <a:lstStyle/>
        <a:p>
          <a:endParaRPr lang="en-US"/>
        </a:p>
      </dgm:t>
    </dgm:pt>
    <dgm:pt modelId="{C3FCBDCD-F469-4816-A354-447D315526DC}" type="pres">
      <dgm:prSet presAssocID="{0A8D396C-77D7-4EB8-906B-6576242EE4C7}" presName="vert0" presStyleCnt="0">
        <dgm:presLayoutVars>
          <dgm:dir/>
          <dgm:animOne val="branch"/>
          <dgm:animLvl val="lvl"/>
        </dgm:presLayoutVars>
      </dgm:prSet>
      <dgm:spPr/>
    </dgm:pt>
    <dgm:pt modelId="{532973B7-E4BB-408C-9CE1-6CACE60F60A7}" type="pres">
      <dgm:prSet presAssocID="{4109B625-857E-40E4-9458-3D397B9055E3}" presName="thickLine" presStyleLbl="alignNode1" presStyleIdx="0" presStyleCnt="3"/>
      <dgm:spPr/>
    </dgm:pt>
    <dgm:pt modelId="{734C95FE-794C-4BDD-9B66-8DED7D8E1DE4}" type="pres">
      <dgm:prSet presAssocID="{4109B625-857E-40E4-9458-3D397B9055E3}" presName="horz1" presStyleCnt="0"/>
      <dgm:spPr/>
    </dgm:pt>
    <dgm:pt modelId="{886C2995-1555-44B2-9862-109FB0EE019D}" type="pres">
      <dgm:prSet presAssocID="{4109B625-857E-40E4-9458-3D397B9055E3}" presName="tx1" presStyleLbl="revTx" presStyleIdx="0" presStyleCnt="3"/>
      <dgm:spPr/>
    </dgm:pt>
    <dgm:pt modelId="{E92CD24A-8567-4706-BBCE-2F04B4A2441D}" type="pres">
      <dgm:prSet presAssocID="{4109B625-857E-40E4-9458-3D397B9055E3}" presName="vert1" presStyleCnt="0"/>
      <dgm:spPr/>
    </dgm:pt>
    <dgm:pt modelId="{5ACA5913-DE80-4F00-B59A-52EF0610CED3}" type="pres">
      <dgm:prSet presAssocID="{FC1F2411-C1F3-470A-9482-96600FA2404B}" presName="thickLine" presStyleLbl="alignNode1" presStyleIdx="1" presStyleCnt="3"/>
      <dgm:spPr/>
    </dgm:pt>
    <dgm:pt modelId="{73722F23-017E-48B7-A3D5-08F171ED538C}" type="pres">
      <dgm:prSet presAssocID="{FC1F2411-C1F3-470A-9482-96600FA2404B}" presName="horz1" presStyleCnt="0"/>
      <dgm:spPr/>
    </dgm:pt>
    <dgm:pt modelId="{53C777DB-CDDF-411E-AC89-15905EA4E602}" type="pres">
      <dgm:prSet presAssocID="{FC1F2411-C1F3-470A-9482-96600FA2404B}" presName="tx1" presStyleLbl="revTx" presStyleIdx="1" presStyleCnt="3"/>
      <dgm:spPr/>
    </dgm:pt>
    <dgm:pt modelId="{EF77EFE9-621E-47ED-ABBF-CC5F2D7F1563}" type="pres">
      <dgm:prSet presAssocID="{FC1F2411-C1F3-470A-9482-96600FA2404B}" presName="vert1" presStyleCnt="0"/>
      <dgm:spPr/>
    </dgm:pt>
    <dgm:pt modelId="{773195C5-21A3-4899-9D79-9583D83875F2}" type="pres">
      <dgm:prSet presAssocID="{87686C46-EA7D-4AE9-9064-E281EE9E38EC}" presName="thickLine" presStyleLbl="alignNode1" presStyleIdx="2" presStyleCnt="3"/>
      <dgm:spPr/>
    </dgm:pt>
    <dgm:pt modelId="{3BE5A9C2-F12E-41B1-A553-F4389F6FF40D}" type="pres">
      <dgm:prSet presAssocID="{87686C46-EA7D-4AE9-9064-E281EE9E38EC}" presName="horz1" presStyleCnt="0"/>
      <dgm:spPr/>
    </dgm:pt>
    <dgm:pt modelId="{37777638-9E2A-4A4F-808E-171768A7AA9F}" type="pres">
      <dgm:prSet presAssocID="{87686C46-EA7D-4AE9-9064-E281EE9E38EC}" presName="tx1" presStyleLbl="revTx" presStyleIdx="2" presStyleCnt="3"/>
      <dgm:spPr/>
    </dgm:pt>
    <dgm:pt modelId="{BF6E85D3-7DCC-4EBC-8A0A-0B77CC016460}" type="pres">
      <dgm:prSet presAssocID="{87686C46-EA7D-4AE9-9064-E281EE9E38EC}" presName="vert1" presStyleCnt="0"/>
      <dgm:spPr/>
    </dgm:pt>
  </dgm:ptLst>
  <dgm:cxnLst>
    <dgm:cxn modelId="{5C14A017-4E55-40AE-B05D-696EB6B65A47}" type="presOf" srcId="{87686C46-EA7D-4AE9-9064-E281EE9E38EC}" destId="{37777638-9E2A-4A4F-808E-171768A7AA9F}" srcOrd="0" destOrd="0" presId="urn:microsoft.com/office/officeart/2008/layout/LinedList"/>
    <dgm:cxn modelId="{B5A5BC34-D238-4A72-9597-5EA6A874F49D}" srcId="{0A8D396C-77D7-4EB8-906B-6576242EE4C7}" destId="{87686C46-EA7D-4AE9-9064-E281EE9E38EC}" srcOrd="2" destOrd="0" parTransId="{D577755D-C74A-47EB-A65B-B5AF44D562F9}" sibTransId="{576BC3C5-477C-426C-9F87-5F2A67D5A3C4}"/>
    <dgm:cxn modelId="{EE6C8C48-EDE5-40FC-970B-99A44746A1BB}" type="presOf" srcId="{FC1F2411-C1F3-470A-9482-96600FA2404B}" destId="{53C777DB-CDDF-411E-AC89-15905EA4E602}" srcOrd="0" destOrd="0" presId="urn:microsoft.com/office/officeart/2008/layout/LinedList"/>
    <dgm:cxn modelId="{4047956A-DD11-4274-950C-340E854CAB17}" srcId="{0A8D396C-77D7-4EB8-906B-6576242EE4C7}" destId="{FC1F2411-C1F3-470A-9482-96600FA2404B}" srcOrd="1" destOrd="0" parTransId="{C4727ECA-BF04-4F7A-8381-8D1BE4C92057}" sibTransId="{6807CCA3-FAF3-40A8-B402-7FC34295578C}"/>
    <dgm:cxn modelId="{6A980788-7870-4A72-8D0B-BEB6B55DA0F2}" type="presOf" srcId="{0A8D396C-77D7-4EB8-906B-6576242EE4C7}" destId="{C3FCBDCD-F469-4816-A354-447D315526DC}" srcOrd="0" destOrd="0" presId="urn:microsoft.com/office/officeart/2008/layout/LinedList"/>
    <dgm:cxn modelId="{97684EC2-C5A8-4D04-8C40-A15F5A1F1A61}" srcId="{0A8D396C-77D7-4EB8-906B-6576242EE4C7}" destId="{4109B625-857E-40E4-9458-3D397B9055E3}" srcOrd="0" destOrd="0" parTransId="{019D67D4-50DC-4BC3-8A4F-6D2BF77E7846}" sibTransId="{BD076A77-3C47-4C51-8188-2CC231877709}"/>
    <dgm:cxn modelId="{F5B1B2D3-16B7-4021-8275-2F2358114BE9}" type="presOf" srcId="{4109B625-857E-40E4-9458-3D397B9055E3}" destId="{886C2995-1555-44B2-9862-109FB0EE019D}" srcOrd="0" destOrd="0" presId="urn:microsoft.com/office/officeart/2008/layout/LinedList"/>
    <dgm:cxn modelId="{0DC45B33-925B-48E5-A6D1-D2B9FC61A35B}" type="presParOf" srcId="{C3FCBDCD-F469-4816-A354-447D315526DC}" destId="{532973B7-E4BB-408C-9CE1-6CACE60F60A7}" srcOrd="0" destOrd="0" presId="urn:microsoft.com/office/officeart/2008/layout/LinedList"/>
    <dgm:cxn modelId="{A41E9B93-B6F8-4849-82F9-66D52118F790}" type="presParOf" srcId="{C3FCBDCD-F469-4816-A354-447D315526DC}" destId="{734C95FE-794C-4BDD-9B66-8DED7D8E1DE4}" srcOrd="1" destOrd="0" presId="urn:microsoft.com/office/officeart/2008/layout/LinedList"/>
    <dgm:cxn modelId="{D0D3F27D-D556-4936-8AF8-713EAB30CE1E}" type="presParOf" srcId="{734C95FE-794C-4BDD-9B66-8DED7D8E1DE4}" destId="{886C2995-1555-44B2-9862-109FB0EE019D}" srcOrd="0" destOrd="0" presId="urn:microsoft.com/office/officeart/2008/layout/LinedList"/>
    <dgm:cxn modelId="{15D15B61-8AEF-4121-B812-7DF51C751B4A}" type="presParOf" srcId="{734C95FE-794C-4BDD-9B66-8DED7D8E1DE4}" destId="{E92CD24A-8567-4706-BBCE-2F04B4A2441D}" srcOrd="1" destOrd="0" presId="urn:microsoft.com/office/officeart/2008/layout/LinedList"/>
    <dgm:cxn modelId="{161111C7-F9E7-40DD-9110-30AF881D9CBC}" type="presParOf" srcId="{C3FCBDCD-F469-4816-A354-447D315526DC}" destId="{5ACA5913-DE80-4F00-B59A-52EF0610CED3}" srcOrd="2" destOrd="0" presId="urn:microsoft.com/office/officeart/2008/layout/LinedList"/>
    <dgm:cxn modelId="{085E3BA7-EBB2-4951-9767-15BD63F23075}" type="presParOf" srcId="{C3FCBDCD-F469-4816-A354-447D315526DC}" destId="{73722F23-017E-48B7-A3D5-08F171ED538C}" srcOrd="3" destOrd="0" presId="urn:microsoft.com/office/officeart/2008/layout/LinedList"/>
    <dgm:cxn modelId="{D7A0AE15-4158-48B5-8070-5A129435C48C}" type="presParOf" srcId="{73722F23-017E-48B7-A3D5-08F171ED538C}" destId="{53C777DB-CDDF-411E-AC89-15905EA4E602}" srcOrd="0" destOrd="0" presId="urn:microsoft.com/office/officeart/2008/layout/LinedList"/>
    <dgm:cxn modelId="{174B4997-CC2C-486C-97FF-478B951C1FBB}" type="presParOf" srcId="{73722F23-017E-48B7-A3D5-08F171ED538C}" destId="{EF77EFE9-621E-47ED-ABBF-CC5F2D7F1563}" srcOrd="1" destOrd="0" presId="urn:microsoft.com/office/officeart/2008/layout/LinedList"/>
    <dgm:cxn modelId="{83230D8C-CFFB-44AA-8F32-136FECB0DD6A}" type="presParOf" srcId="{C3FCBDCD-F469-4816-A354-447D315526DC}" destId="{773195C5-21A3-4899-9D79-9583D83875F2}" srcOrd="4" destOrd="0" presId="urn:microsoft.com/office/officeart/2008/layout/LinedList"/>
    <dgm:cxn modelId="{8B268598-A105-408E-98BF-E1168CAA0C4B}" type="presParOf" srcId="{C3FCBDCD-F469-4816-A354-447D315526DC}" destId="{3BE5A9C2-F12E-41B1-A553-F4389F6FF40D}" srcOrd="5" destOrd="0" presId="urn:microsoft.com/office/officeart/2008/layout/LinedList"/>
    <dgm:cxn modelId="{00AEB974-8081-441B-8A93-B508CF88C9B7}" type="presParOf" srcId="{3BE5A9C2-F12E-41B1-A553-F4389F6FF40D}" destId="{37777638-9E2A-4A4F-808E-171768A7AA9F}" srcOrd="0" destOrd="0" presId="urn:microsoft.com/office/officeart/2008/layout/LinedList"/>
    <dgm:cxn modelId="{2627C387-6749-4FC5-A82D-07065689646F}" type="presParOf" srcId="{3BE5A9C2-F12E-41B1-A553-F4389F6FF40D}" destId="{BF6E85D3-7DCC-4EBC-8A0A-0B77CC0164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1BBBB6D-EB1A-49E5-8AD2-06845E54730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5465F3-69F3-4957-90C4-DA0D391301E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Current Solutions are Reactive: Industry efforts focus on coping (resources) rather than removing the underlying causes (demands).</a:t>
          </a:r>
          <a:endParaRPr lang="en-US" sz="20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4D1088F4-DF48-4162-A2D7-2E6B0DF5018A}" type="parTrans" cxnId="{D8A25A8D-9C73-4AB5-82A0-8491A427B17F}">
      <dgm:prSet/>
      <dgm:spPr/>
      <dgm:t>
        <a:bodyPr/>
        <a:lstStyle/>
        <a:p>
          <a:endParaRPr lang="en-US"/>
        </a:p>
      </dgm:t>
    </dgm:pt>
    <dgm:pt modelId="{047DDF3B-12F9-4AB6-8015-1C1F0867ADE0}" type="sibTrans" cxnId="{D8A25A8D-9C73-4AB5-82A0-8491A427B17F}">
      <dgm:prSet/>
      <dgm:spPr/>
      <dgm:t>
        <a:bodyPr/>
        <a:lstStyle/>
        <a:p>
          <a:endParaRPr lang="en-US"/>
        </a:p>
      </dgm:t>
    </dgm:pt>
    <dgm:pt modelId="{5D5877DA-C226-457C-BD2F-BCBF25B3EB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Ineffective Band-Aid: Individual resilience training fails when employees return to uncontrollable workloads and structural precarity.</a:t>
          </a:r>
          <a:endParaRPr lang="en-US" sz="20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E8D2F9CF-271E-4D90-BDC0-D73B305309E3}" type="parTrans" cxnId="{3B6FAC61-68E8-4E97-B91B-422C6D5503E4}">
      <dgm:prSet/>
      <dgm:spPr/>
      <dgm:t>
        <a:bodyPr/>
        <a:lstStyle/>
        <a:p>
          <a:endParaRPr lang="en-US"/>
        </a:p>
      </dgm:t>
    </dgm:pt>
    <dgm:pt modelId="{C863789B-8F21-4D1C-9D5E-9AB0FC55812E}" type="sibTrans" cxnId="{3B6FAC61-68E8-4E97-B91B-422C6D5503E4}">
      <dgm:prSet/>
      <dgm:spPr/>
      <dgm:t>
        <a:bodyPr/>
        <a:lstStyle/>
        <a:p>
          <a:endParaRPr lang="en-US"/>
        </a:p>
      </dgm:t>
    </dgm:pt>
    <dgm:pt modelId="{481A9CC7-D3FE-495D-B20A-7347CC81BD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Crux of the Analysis: To achieve long-term change, the strategy must pivot from resource enhancement to aggressive demand mitigation.</a:t>
          </a:r>
          <a:endParaRPr lang="en-US" sz="20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19197670-3C34-4290-8B30-EF42742941AD}" type="parTrans" cxnId="{9ADA83BF-B4A5-4DE6-96EC-C1CD09DE831A}">
      <dgm:prSet/>
      <dgm:spPr/>
      <dgm:t>
        <a:bodyPr/>
        <a:lstStyle/>
        <a:p>
          <a:endParaRPr lang="en-US"/>
        </a:p>
      </dgm:t>
    </dgm:pt>
    <dgm:pt modelId="{89E45DAE-8ABD-432A-A919-18F5EE9467D0}" type="sibTrans" cxnId="{9ADA83BF-B4A5-4DE6-96EC-C1CD09DE831A}">
      <dgm:prSet/>
      <dgm:spPr/>
      <dgm:t>
        <a:bodyPr/>
        <a:lstStyle/>
        <a:p>
          <a:endParaRPr lang="en-US"/>
        </a:p>
      </dgm:t>
    </dgm:pt>
    <dgm:pt modelId="{18F443FE-E5BA-43E6-938F-A17862046BF9}" type="pres">
      <dgm:prSet presAssocID="{C1BBBB6D-EB1A-49E5-8AD2-06845E54730C}" presName="root" presStyleCnt="0">
        <dgm:presLayoutVars>
          <dgm:dir/>
          <dgm:resizeHandles val="exact"/>
        </dgm:presLayoutVars>
      </dgm:prSet>
      <dgm:spPr/>
    </dgm:pt>
    <dgm:pt modelId="{E7DAC0E3-5898-4A75-932C-3B8A6BCFAD95}" type="pres">
      <dgm:prSet presAssocID="{EF5465F3-69F3-4957-90C4-DA0D391301EE}" presName="compNode" presStyleCnt="0"/>
      <dgm:spPr/>
    </dgm:pt>
    <dgm:pt modelId="{1FF5E941-FECF-48CF-A11F-BAD46015D939}" type="pres">
      <dgm:prSet presAssocID="{EF5465F3-69F3-4957-90C4-DA0D391301EE}" presName="bgRect" presStyleLbl="bgShp" presStyleIdx="0" presStyleCnt="3"/>
      <dgm:spPr/>
    </dgm:pt>
    <dgm:pt modelId="{54581FB1-A26A-448D-8C73-16EB475241D9}" type="pres">
      <dgm:prSet presAssocID="{EF5465F3-69F3-4957-90C4-DA0D391301E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noculars"/>
        </a:ext>
      </dgm:extLst>
    </dgm:pt>
    <dgm:pt modelId="{AADAB44C-F3DF-4B31-8FBB-EE4AE5649E6D}" type="pres">
      <dgm:prSet presAssocID="{EF5465F3-69F3-4957-90C4-DA0D391301EE}" presName="spaceRect" presStyleCnt="0"/>
      <dgm:spPr/>
    </dgm:pt>
    <dgm:pt modelId="{40980503-649B-4089-AC32-BCF7CEFA5DB6}" type="pres">
      <dgm:prSet presAssocID="{EF5465F3-69F3-4957-90C4-DA0D391301EE}" presName="parTx" presStyleLbl="revTx" presStyleIdx="0" presStyleCnt="3">
        <dgm:presLayoutVars>
          <dgm:chMax val="0"/>
          <dgm:chPref val="0"/>
        </dgm:presLayoutVars>
      </dgm:prSet>
      <dgm:spPr/>
    </dgm:pt>
    <dgm:pt modelId="{EB5D0DDE-D7D1-4578-8B0E-7A15E543DCF5}" type="pres">
      <dgm:prSet presAssocID="{047DDF3B-12F9-4AB6-8015-1C1F0867ADE0}" presName="sibTrans" presStyleCnt="0"/>
      <dgm:spPr/>
    </dgm:pt>
    <dgm:pt modelId="{0D141BD3-F62A-4416-86B6-633546E51D7D}" type="pres">
      <dgm:prSet presAssocID="{5D5877DA-C226-457C-BD2F-BCBF25B3EBBC}" presName="compNode" presStyleCnt="0"/>
      <dgm:spPr/>
    </dgm:pt>
    <dgm:pt modelId="{30349F3F-B253-42B1-997E-44A5F573788D}" type="pres">
      <dgm:prSet presAssocID="{5D5877DA-C226-457C-BD2F-BCBF25B3EBBC}" presName="bgRect" presStyleLbl="bgShp" presStyleIdx="1" presStyleCnt="3"/>
      <dgm:spPr/>
    </dgm:pt>
    <dgm:pt modelId="{1304DB6B-E9D8-463D-BCA3-13247EB5F52A}" type="pres">
      <dgm:prSet presAssocID="{5D5877DA-C226-457C-BD2F-BCBF25B3EB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F58754E5-FE8A-464D-9577-3B40B14FA9AA}" type="pres">
      <dgm:prSet presAssocID="{5D5877DA-C226-457C-BD2F-BCBF25B3EBBC}" presName="spaceRect" presStyleCnt="0"/>
      <dgm:spPr/>
    </dgm:pt>
    <dgm:pt modelId="{A3AC6442-8279-4CCE-B5D4-661A6F8CF676}" type="pres">
      <dgm:prSet presAssocID="{5D5877DA-C226-457C-BD2F-BCBF25B3EBBC}" presName="parTx" presStyleLbl="revTx" presStyleIdx="1" presStyleCnt="3">
        <dgm:presLayoutVars>
          <dgm:chMax val="0"/>
          <dgm:chPref val="0"/>
        </dgm:presLayoutVars>
      </dgm:prSet>
      <dgm:spPr/>
    </dgm:pt>
    <dgm:pt modelId="{017B9877-C6D3-4466-97D9-B8E575A5C9EF}" type="pres">
      <dgm:prSet presAssocID="{C863789B-8F21-4D1C-9D5E-9AB0FC55812E}" presName="sibTrans" presStyleCnt="0"/>
      <dgm:spPr/>
    </dgm:pt>
    <dgm:pt modelId="{D4E7E851-993B-4CF1-B2AE-7EE0924E6835}" type="pres">
      <dgm:prSet presAssocID="{481A9CC7-D3FE-495D-B20A-7347CC81BD77}" presName="compNode" presStyleCnt="0"/>
      <dgm:spPr/>
    </dgm:pt>
    <dgm:pt modelId="{8F8C39BE-727D-4B1B-BB05-641B099F01CF}" type="pres">
      <dgm:prSet presAssocID="{481A9CC7-D3FE-495D-B20A-7347CC81BD77}" presName="bgRect" presStyleLbl="bgShp" presStyleIdx="2" presStyleCnt="3"/>
      <dgm:spPr/>
    </dgm:pt>
    <dgm:pt modelId="{3D30997B-F598-4FA9-9F27-1F5ED722EA4A}" type="pres">
      <dgm:prSet presAssocID="{481A9CC7-D3FE-495D-B20A-7347CC81BD7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306BC20E-5D84-4AC6-861E-16E26730468F}" type="pres">
      <dgm:prSet presAssocID="{481A9CC7-D3FE-495D-B20A-7347CC81BD77}" presName="spaceRect" presStyleCnt="0"/>
      <dgm:spPr/>
    </dgm:pt>
    <dgm:pt modelId="{21765C29-048F-479C-9125-B8F026C0D688}" type="pres">
      <dgm:prSet presAssocID="{481A9CC7-D3FE-495D-B20A-7347CC81BD7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AC2310-6EC0-441E-9625-3256BE016DEE}" type="presOf" srcId="{EF5465F3-69F3-4957-90C4-DA0D391301EE}" destId="{40980503-649B-4089-AC32-BCF7CEFA5DB6}" srcOrd="0" destOrd="0" presId="urn:microsoft.com/office/officeart/2018/2/layout/IconVerticalSolidList"/>
    <dgm:cxn modelId="{3B6FAC61-68E8-4E97-B91B-422C6D5503E4}" srcId="{C1BBBB6D-EB1A-49E5-8AD2-06845E54730C}" destId="{5D5877DA-C226-457C-BD2F-BCBF25B3EBBC}" srcOrd="1" destOrd="0" parTransId="{E8D2F9CF-271E-4D90-BDC0-D73B305309E3}" sibTransId="{C863789B-8F21-4D1C-9D5E-9AB0FC55812E}"/>
    <dgm:cxn modelId="{C81CEA50-66AF-406E-9216-1476EEAC4B7B}" type="presOf" srcId="{C1BBBB6D-EB1A-49E5-8AD2-06845E54730C}" destId="{18F443FE-E5BA-43E6-938F-A17862046BF9}" srcOrd="0" destOrd="0" presId="urn:microsoft.com/office/officeart/2018/2/layout/IconVerticalSolidList"/>
    <dgm:cxn modelId="{D8A25A8D-9C73-4AB5-82A0-8491A427B17F}" srcId="{C1BBBB6D-EB1A-49E5-8AD2-06845E54730C}" destId="{EF5465F3-69F3-4957-90C4-DA0D391301EE}" srcOrd="0" destOrd="0" parTransId="{4D1088F4-DF48-4162-A2D7-2E6B0DF5018A}" sibTransId="{047DDF3B-12F9-4AB6-8015-1C1F0867ADE0}"/>
    <dgm:cxn modelId="{9ADA83BF-B4A5-4DE6-96EC-C1CD09DE831A}" srcId="{C1BBBB6D-EB1A-49E5-8AD2-06845E54730C}" destId="{481A9CC7-D3FE-495D-B20A-7347CC81BD77}" srcOrd="2" destOrd="0" parTransId="{19197670-3C34-4290-8B30-EF42742941AD}" sibTransId="{89E45DAE-8ABD-432A-A919-18F5EE9467D0}"/>
    <dgm:cxn modelId="{D10F43D4-77A1-4D2A-A294-36A5389C6EE6}" type="presOf" srcId="{481A9CC7-D3FE-495D-B20A-7347CC81BD77}" destId="{21765C29-048F-479C-9125-B8F026C0D688}" srcOrd="0" destOrd="0" presId="urn:microsoft.com/office/officeart/2018/2/layout/IconVerticalSolidList"/>
    <dgm:cxn modelId="{18E130F5-15E9-4380-BE9F-D5F7AAD41A9D}" type="presOf" srcId="{5D5877DA-C226-457C-BD2F-BCBF25B3EBBC}" destId="{A3AC6442-8279-4CCE-B5D4-661A6F8CF676}" srcOrd="0" destOrd="0" presId="urn:microsoft.com/office/officeart/2018/2/layout/IconVerticalSolidList"/>
    <dgm:cxn modelId="{8791AEF1-95BB-429E-9939-0C9043822E82}" type="presParOf" srcId="{18F443FE-E5BA-43E6-938F-A17862046BF9}" destId="{E7DAC0E3-5898-4A75-932C-3B8A6BCFAD95}" srcOrd="0" destOrd="0" presId="urn:microsoft.com/office/officeart/2018/2/layout/IconVerticalSolidList"/>
    <dgm:cxn modelId="{2A3BCA02-A9EE-4540-AD3B-A70C9B7AE077}" type="presParOf" srcId="{E7DAC0E3-5898-4A75-932C-3B8A6BCFAD95}" destId="{1FF5E941-FECF-48CF-A11F-BAD46015D939}" srcOrd="0" destOrd="0" presId="urn:microsoft.com/office/officeart/2018/2/layout/IconVerticalSolidList"/>
    <dgm:cxn modelId="{76668714-B5DF-4638-A40B-38C32E44254D}" type="presParOf" srcId="{E7DAC0E3-5898-4A75-932C-3B8A6BCFAD95}" destId="{54581FB1-A26A-448D-8C73-16EB475241D9}" srcOrd="1" destOrd="0" presId="urn:microsoft.com/office/officeart/2018/2/layout/IconVerticalSolidList"/>
    <dgm:cxn modelId="{E803200A-A7DF-4084-B21B-DFD86C9F2CD5}" type="presParOf" srcId="{E7DAC0E3-5898-4A75-932C-3B8A6BCFAD95}" destId="{AADAB44C-F3DF-4B31-8FBB-EE4AE5649E6D}" srcOrd="2" destOrd="0" presId="urn:microsoft.com/office/officeart/2018/2/layout/IconVerticalSolidList"/>
    <dgm:cxn modelId="{288892DC-949D-452F-8ED7-A71686D7404B}" type="presParOf" srcId="{E7DAC0E3-5898-4A75-932C-3B8A6BCFAD95}" destId="{40980503-649B-4089-AC32-BCF7CEFA5DB6}" srcOrd="3" destOrd="0" presId="urn:microsoft.com/office/officeart/2018/2/layout/IconVerticalSolidList"/>
    <dgm:cxn modelId="{542F6EA7-AAD5-4077-8268-5BE2F950CD30}" type="presParOf" srcId="{18F443FE-E5BA-43E6-938F-A17862046BF9}" destId="{EB5D0DDE-D7D1-4578-8B0E-7A15E543DCF5}" srcOrd="1" destOrd="0" presId="urn:microsoft.com/office/officeart/2018/2/layout/IconVerticalSolidList"/>
    <dgm:cxn modelId="{74F3C58F-32A5-465C-A752-D1389D2DEC1C}" type="presParOf" srcId="{18F443FE-E5BA-43E6-938F-A17862046BF9}" destId="{0D141BD3-F62A-4416-86B6-633546E51D7D}" srcOrd="2" destOrd="0" presId="urn:microsoft.com/office/officeart/2018/2/layout/IconVerticalSolidList"/>
    <dgm:cxn modelId="{6FCB0DD1-5A22-4BAA-B70C-72AAB6BDEF39}" type="presParOf" srcId="{0D141BD3-F62A-4416-86B6-633546E51D7D}" destId="{30349F3F-B253-42B1-997E-44A5F573788D}" srcOrd="0" destOrd="0" presId="urn:microsoft.com/office/officeart/2018/2/layout/IconVerticalSolidList"/>
    <dgm:cxn modelId="{F8BF642C-FB91-4C7D-A63F-09F85AA52EF9}" type="presParOf" srcId="{0D141BD3-F62A-4416-86B6-633546E51D7D}" destId="{1304DB6B-E9D8-463D-BCA3-13247EB5F52A}" srcOrd="1" destOrd="0" presId="urn:microsoft.com/office/officeart/2018/2/layout/IconVerticalSolidList"/>
    <dgm:cxn modelId="{B24FEC6D-44F9-4D12-86A0-8650D5E36332}" type="presParOf" srcId="{0D141BD3-F62A-4416-86B6-633546E51D7D}" destId="{F58754E5-FE8A-464D-9577-3B40B14FA9AA}" srcOrd="2" destOrd="0" presId="urn:microsoft.com/office/officeart/2018/2/layout/IconVerticalSolidList"/>
    <dgm:cxn modelId="{90020B91-D741-4254-A1E1-9A135352CC64}" type="presParOf" srcId="{0D141BD3-F62A-4416-86B6-633546E51D7D}" destId="{A3AC6442-8279-4CCE-B5D4-661A6F8CF676}" srcOrd="3" destOrd="0" presId="urn:microsoft.com/office/officeart/2018/2/layout/IconVerticalSolidList"/>
    <dgm:cxn modelId="{B97E219D-D28A-4022-A9B5-791E56952884}" type="presParOf" srcId="{18F443FE-E5BA-43E6-938F-A17862046BF9}" destId="{017B9877-C6D3-4466-97D9-B8E575A5C9EF}" srcOrd="3" destOrd="0" presId="urn:microsoft.com/office/officeart/2018/2/layout/IconVerticalSolidList"/>
    <dgm:cxn modelId="{53A527EA-BA62-434A-946E-E3CD5F8EE4AF}" type="presParOf" srcId="{18F443FE-E5BA-43E6-938F-A17862046BF9}" destId="{D4E7E851-993B-4CF1-B2AE-7EE0924E6835}" srcOrd="4" destOrd="0" presId="urn:microsoft.com/office/officeart/2018/2/layout/IconVerticalSolidList"/>
    <dgm:cxn modelId="{6F0F2EBE-3B08-4E66-ACE1-C98A2EA247F9}" type="presParOf" srcId="{D4E7E851-993B-4CF1-B2AE-7EE0924E6835}" destId="{8F8C39BE-727D-4B1B-BB05-641B099F01CF}" srcOrd="0" destOrd="0" presId="urn:microsoft.com/office/officeart/2018/2/layout/IconVerticalSolidList"/>
    <dgm:cxn modelId="{68D7315E-9046-4E3C-814C-26C70C58D8E8}" type="presParOf" srcId="{D4E7E851-993B-4CF1-B2AE-7EE0924E6835}" destId="{3D30997B-F598-4FA9-9F27-1F5ED722EA4A}" srcOrd="1" destOrd="0" presId="urn:microsoft.com/office/officeart/2018/2/layout/IconVerticalSolidList"/>
    <dgm:cxn modelId="{34218F6D-6681-42E4-A18D-5C62A5275312}" type="presParOf" srcId="{D4E7E851-993B-4CF1-B2AE-7EE0924E6835}" destId="{306BC20E-5D84-4AC6-861E-16E26730468F}" srcOrd="2" destOrd="0" presId="urn:microsoft.com/office/officeart/2018/2/layout/IconVerticalSolidList"/>
    <dgm:cxn modelId="{4A358767-FEF1-4897-A5BF-7D9CB22D20AD}" type="presParOf" srcId="{D4E7E851-993B-4CF1-B2AE-7EE0924E6835}" destId="{21765C29-048F-479C-9125-B8F026C0D6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8AEF352-CC4A-4A0C-B2AD-9C231BB0CF01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78C8F16-29D0-4BFF-8238-36112A6CDA2D}">
      <dgm:prSet/>
      <dgm:spPr/>
      <dgm:t>
        <a:bodyPr/>
        <a:lstStyle/>
        <a:p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59% of hospitality employees report mental health problems at work (Mental Health Foundation, 2022).</a:t>
          </a:r>
        </a:p>
      </dgm:t>
    </dgm:pt>
    <dgm:pt modelId="{5C5C7919-2686-4C6B-922E-C92DFB333A04}" type="parTrans" cxnId="{A293BA2E-FF61-47FD-BC00-C0EEAD9DF978}">
      <dgm:prSet/>
      <dgm:spPr/>
      <dgm:t>
        <a:bodyPr/>
        <a:lstStyle/>
        <a:p>
          <a:endParaRPr lang="en-US"/>
        </a:p>
      </dgm:t>
    </dgm:pt>
    <dgm:pt modelId="{AA590DF2-2A14-42D2-B534-774A19FFD1AE}" type="sibTrans" cxnId="{A293BA2E-FF61-47FD-BC00-C0EEAD9DF978}">
      <dgm:prSet/>
      <dgm:spPr/>
      <dgm:t>
        <a:bodyPr/>
        <a:lstStyle/>
        <a:p>
          <a:endParaRPr lang="en-US"/>
        </a:p>
      </dgm:t>
    </dgm:pt>
    <dgm:pt modelId="{F24F122B-1575-4C50-BC69-1F2AB4101364}">
      <dgm:prSet/>
      <dgm:spPr/>
      <dgm:t>
        <a:bodyPr/>
        <a:lstStyle/>
        <a:p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Companies have launched well-being initiatives such as Marriott’s </a:t>
          </a:r>
          <a:r>
            <a:rPr lang="en-US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TakeCare</a:t>
          </a:r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Program, Accor’s </a:t>
          </a:r>
          <a:r>
            <a:rPr lang="en-US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Heartist</a:t>
          </a:r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, and Hilton’s ESG Report.</a:t>
          </a:r>
        </a:p>
      </dgm:t>
    </dgm:pt>
    <dgm:pt modelId="{731FC8E8-15FF-43A5-B18A-B89E0A6EDD81}" type="parTrans" cxnId="{D822CF64-DCFC-4BD2-82B4-ED025465207F}">
      <dgm:prSet/>
      <dgm:spPr/>
      <dgm:t>
        <a:bodyPr/>
        <a:lstStyle/>
        <a:p>
          <a:endParaRPr lang="en-US"/>
        </a:p>
      </dgm:t>
    </dgm:pt>
    <dgm:pt modelId="{22922E62-BA14-43AA-B7F1-CC92172E09A6}" type="sibTrans" cxnId="{D822CF64-DCFC-4BD2-82B4-ED025465207F}">
      <dgm:prSet/>
      <dgm:spPr/>
      <dgm:t>
        <a:bodyPr/>
        <a:lstStyle/>
        <a:p>
          <a:endParaRPr lang="en-US"/>
        </a:p>
      </dgm:t>
    </dgm:pt>
    <dgm:pt modelId="{F55C6BD3-8AD3-43EA-BE26-D30E6739367E}" type="pres">
      <dgm:prSet presAssocID="{38AEF352-CC4A-4A0C-B2AD-9C231BB0CF01}" presName="vert0" presStyleCnt="0">
        <dgm:presLayoutVars>
          <dgm:dir/>
          <dgm:animOne val="branch"/>
          <dgm:animLvl val="lvl"/>
        </dgm:presLayoutVars>
      </dgm:prSet>
      <dgm:spPr/>
    </dgm:pt>
    <dgm:pt modelId="{956EB25D-1F9D-417D-9D92-46302BA3A0ED}" type="pres">
      <dgm:prSet presAssocID="{578C8F16-29D0-4BFF-8238-36112A6CDA2D}" presName="thickLine" presStyleLbl="alignNode1" presStyleIdx="0" presStyleCnt="2"/>
      <dgm:spPr/>
    </dgm:pt>
    <dgm:pt modelId="{50FB447A-5B3C-487F-AD3C-30775B35652B}" type="pres">
      <dgm:prSet presAssocID="{578C8F16-29D0-4BFF-8238-36112A6CDA2D}" presName="horz1" presStyleCnt="0"/>
      <dgm:spPr/>
    </dgm:pt>
    <dgm:pt modelId="{E6B87444-34A3-47AD-AE1A-FA4411FCA1FF}" type="pres">
      <dgm:prSet presAssocID="{578C8F16-29D0-4BFF-8238-36112A6CDA2D}" presName="tx1" presStyleLbl="revTx" presStyleIdx="0" presStyleCnt="2"/>
      <dgm:spPr/>
    </dgm:pt>
    <dgm:pt modelId="{D0EECDFC-40C9-4FF7-AAC8-DD8782021C23}" type="pres">
      <dgm:prSet presAssocID="{578C8F16-29D0-4BFF-8238-36112A6CDA2D}" presName="vert1" presStyleCnt="0"/>
      <dgm:spPr/>
    </dgm:pt>
    <dgm:pt modelId="{ED1E289B-E8B6-4914-9F5A-2498C08D8799}" type="pres">
      <dgm:prSet presAssocID="{F24F122B-1575-4C50-BC69-1F2AB4101364}" presName="thickLine" presStyleLbl="alignNode1" presStyleIdx="1" presStyleCnt="2"/>
      <dgm:spPr/>
    </dgm:pt>
    <dgm:pt modelId="{5E2933F9-4843-4BD7-A905-2779A744AA4D}" type="pres">
      <dgm:prSet presAssocID="{F24F122B-1575-4C50-BC69-1F2AB4101364}" presName="horz1" presStyleCnt="0"/>
      <dgm:spPr/>
    </dgm:pt>
    <dgm:pt modelId="{82DB07E4-CD0F-4A3A-B2D5-120307EE07DE}" type="pres">
      <dgm:prSet presAssocID="{F24F122B-1575-4C50-BC69-1F2AB4101364}" presName="tx1" presStyleLbl="revTx" presStyleIdx="1" presStyleCnt="2"/>
      <dgm:spPr/>
    </dgm:pt>
    <dgm:pt modelId="{B9F79D87-DA35-420C-B450-E53DBB1E978A}" type="pres">
      <dgm:prSet presAssocID="{F24F122B-1575-4C50-BC69-1F2AB4101364}" presName="vert1" presStyleCnt="0"/>
      <dgm:spPr/>
    </dgm:pt>
  </dgm:ptLst>
  <dgm:cxnLst>
    <dgm:cxn modelId="{A293BA2E-FF61-47FD-BC00-C0EEAD9DF978}" srcId="{38AEF352-CC4A-4A0C-B2AD-9C231BB0CF01}" destId="{578C8F16-29D0-4BFF-8238-36112A6CDA2D}" srcOrd="0" destOrd="0" parTransId="{5C5C7919-2686-4C6B-922E-C92DFB333A04}" sibTransId="{AA590DF2-2A14-42D2-B534-774A19FFD1AE}"/>
    <dgm:cxn modelId="{D822CF64-DCFC-4BD2-82B4-ED025465207F}" srcId="{38AEF352-CC4A-4A0C-B2AD-9C231BB0CF01}" destId="{F24F122B-1575-4C50-BC69-1F2AB4101364}" srcOrd="1" destOrd="0" parTransId="{731FC8E8-15FF-43A5-B18A-B89E0A6EDD81}" sibTransId="{22922E62-BA14-43AA-B7F1-CC92172E09A6}"/>
    <dgm:cxn modelId="{1FC72565-9E0B-4B0E-ADD4-AB760D6ECC9C}" type="presOf" srcId="{578C8F16-29D0-4BFF-8238-36112A6CDA2D}" destId="{E6B87444-34A3-47AD-AE1A-FA4411FCA1FF}" srcOrd="0" destOrd="0" presId="urn:microsoft.com/office/officeart/2008/layout/LinedList"/>
    <dgm:cxn modelId="{EE5E3158-88BC-48C0-AEC4-9D4E21EF5BFE}" type="presOf" srcId="{38AEF352-CC4A-4A0C-B2AD-9C231BB0CF01}" destId="{F55C6BD3-8AD3-43EA-BE26-D30E6739367E}" srcOrd="0" destOrd="0" presId="urn:microsoft.com/office/officeart/2008/layout/LinedList"/>
    <dgm:cxn modelId="{35CB98C5-0200-40C4-AF0D-691CA6D583BE}" type="presOf" srcId="{F24F122B-1575-4C50-BC69-1F2AB4101364}" destId="{82DB07E4-CD0F-4A3A-B2D5-120307EE07DE}" srcOrd="0" destOrd="0" presId="urn:microsoft.com/office/officeart/2008/layout/LinedList"/>
    <dgm:cxn modelId="{33DF3D72-05D9-488C-BA70-22AB494B03BF}" type="presParOf" srcId="{F55C6BD3-8AD3-43EA-BE26-D30E6739367E}" destId="{956EB25D-1F9D-417D-9D92-46302BA3A0ED}" srcOrd="0" destOrd="0" presId="urn:microsoft.com/office/officeart/2008/layout/LinedList"/>
    <dgm:cxn modelId="{44BFC590-3557-48BA-AF49-47A18D7DD0DB}" type="presParOf" srcId="{F55C6BD3-8AD3-43EA-BE26-D30E6739367E}" destId="{50FB447A-5B3C-487F-AD3C-30775B35652B}" srcOrd="1" destOrd="0" presId="urn:microsoft.com/office/officeart/2008/layout/LinedList"/>
    <dgm:cxn modelId="{C9C34AE5-C7F2-4011-AEB0-87E8DF6DABAC}" type="presParOf" srcId="{50FB447A-5B3C-487F-AD3C-30775B35652B}" destId="{E6B87444-34A3-47AD-AE1A-FA4411FCA1FF}" srcOrd="0" destOrd="0" presId="urn:microsoft.com/office/officeart/2008/layout/LinedList"/>
    <dgm:cxn modelId="{06E74ED7-59C2-4E7F-9CBB-67657463D7BB}" type="presParOf" srcId="{50FB447A-5B3C-487F-AD3C-30775B35652B}" destId="{D0EECDFC-40C9-4FF7-AAC8-DD8782021C23}" srcOrd="1" destOrd="0" presId="urn:microsoft.com/office/officeart/2008/layout/LinedList"/>
    <dgm:cxn modelId="{3170235F-B204-4D5C-B286-6DFB948CA941}" type="presParOf" srcId="{F55C6BD3-8AD3-43EA-BE26-D30E6739367E}" destId="{ED1E289B-E8B6-4914-9F5A-2498C08D8799}" srcOrd="2" destOrd="0" presId="urn:microsoft.com/office/officeart/2008/layout/LinedList"/>
    <dgm:cxn modelId="{814784A8-56C7-4CFE-AFE2-2470E99F8E14}" type="presParOf" srcId="{F55C6BD3-8AD3-43EA-BE26-D30E6739367E}" destId="{5E2933F9-4843-4BD7-A905-2779A744AA4D}" srcOrd="3" destOrd="0" presId="urn:microsoft.com/office/officeart/2008/layout/LinedList"/>
    <dgm:cxn modelId="{70E6020E-BC78-4642-BE02-DFEAE6411CC8}" type="presParOf" srcId="{5E2933F9-4843-4BD7-A905-2779A744AA4D}" destId="{82DB07E4-CD0F-4A3A-B2D5-120307EE07DE}" srcOrd="0" destOrd="0" presId="urn:microsoft.com/office/officeart/2008/layout/LinedList"/>
    <dgm:cxn modelId="{E405A681-ADD1-4907-9069-3D7A512FC637}" type="presParOf" srcId="{5E2933F9-4843-4BD7-A905-2779A744AA4D}" destId="{B9F79D87-DA35-420C-B450-E53DBB1E97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DACAF0C-C838-45A9-8337-57E0843B964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CD7E89-9132-4D40-8845-5E24E53834A2}">
      <dgm:prSet/>
      <dgm:spPr/>
      <dgm:t>
        <a:bodyPr/>
        <a:lstStyle/>
        <a:p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Strengths:</a:t>
          </a:r>
        </a:p>
      </dgm:t>
    </dgm:pt>
    <dgm:pt modelId="{963707D7-4203-4A3F-BEAB-10BF0BE2C545}" type="parTrans" cxnId="{A015E897-666B-4DBB-8F43-F86C8C143A92}">
      <dgm:prSet/>
      <dgm:spPr/>
      <dgm:t>
        <a:bodyPr/>
        <a:lstStyle/>
        <a:p>
          <a:endParaRPr lang="en-US"/>
        </a:p>
      </dgm:t>
    </dgm:pt>
    <dgm:pt modelId="{B76144E3-9E63-40B8-BC5C-8C4F925FFE93}" type="sibTrans" cxnId="{A015E897-666B-4DBB-8F43-F86C8C143A92}">
      <dgm:prSet/>
      <dgm:spPr/>
      <dgm:t>
        <a:bodyPr/>
        <a:lstStyle/>
        <a:p>
          <a:endParaRPr lang="en-US"/>
        </a:p>
      </dgm:t>
    </dgm:pt>
    <dgm:pt modelId="{D64564D1-0D39-41D2-82D2-8E491BA9CD64}">
      <dgm:prSet/>
      <dgm:spPr/>
      <dgm:t>
        <a:bodyPr/>
        <a:lstStyle/>
        <a:p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Programs enhance resource availability and leadership empathy (Brown, Thomas &amp; </a:t>
          </a:r>
          <a:r>
            <a:rPr lang="en-US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Bosselman</a:t>
          </a:r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, 2022).</a:t>
          </a:r>
        </a:p>
      </dgm:t>
    </dgm:pt>
    <dgm:pt modelId="{CD773F3F-81D2-4B6F-A93F-78AFF1272675}" type="parTrans" cxnId="{759FED9D-3688-41C5-96CF-C483CC839727}">
      <dgm:prSet/>
      <dgm:spPr/>
      <dgm:t>
        <a:bodyPr/>
        <a:lstStyle/>
        <a:p>
          <a:endParaRPr lang="en-US"/>
        </a:p>
      </dgm:t>
    </dgm:pt>
    <dgm:pt modelId="{59319DD9-2784-4753-A295-7B32EE1DAE1A}" type="sibTrans" cxnId="{759FED9D-3688-41C5-96CF-C483CC839727}">
      <dgm:prSet/>
      <dgm:spPr/>
      <dgm:t>
        <a:bodyPr/>
        <a:lstStyle/>
        <a:p>
          <a:endParaRPr lang="en-US"/>
        </a:p>
      </dgm:t>
    </dgm:pt>
    <dgm:pt modelId="{5E5FBE0B-1BF5-4BC3-B3F9-7148D3BE7BF1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They improve perceived organisational support and awareness.</a:t>
          </a:r>
        </a:p>
      </dgm:t>
    </dgm:pt>
    <dgm:pt modelId="{5CC58425-E2E7-47E2-A79D-A2C8E2991FEC}" type="parTrans" cxnId="{BE4D2AFC-5561-4077-8721-C92345D65F29}">
      <dgm:prSet/>
      <dgm:spPr/>
      <dgm:t>
        <a:bodyPr/>
        <a:lstStyle/>
        <a:p>
          <a:endParaRPr lang="en-US"/>
        </a:p>
      </dgm:t>
    </dgm:pt>
    <dgm:pt modelId="{665C2B72-FB3D-4CC1-B0F6-4578409B556F}" type="sibTrans" cxnId="{BE4D2AFC-5561-4077-8721-C92345D65F29}">
      <dgm:prSet/>
      <dgm:spPr/>
      <dgm:t>
        <a:bodyPr/>
        <a:lstStyle/>
        <a:p>
          <a:endParaRPr lang="en-US"/>
        </a:p>
      </dgm:t>
    </dgm:pt>
    <dgm:pt modelId="{BB58E70B-9215-4E55-A7C8-5C72F6EE4D33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Limitations:</a:t>
          </a:r>
        </a:p>
      </dgm:t>
    </dgm:pt>
    <dgm:pt modelId="{A79859A6-A165-45B7-B0D1-B28ADAF7FC04}" type="parTrans" cxnId="{8448D5A3-B42E-44EC-A877-0EDF568FC994}">
      <dgm:prSet/>
      <dgm:spPr/>
      <dgm:t>
        <a:bodyPr/>
        <a:lstStyle/>
        <a:p>
          <a:endParaRPr lang="en-US"/>
        </a:p>
      </dgm:t>
    </dgm:pt>
    <dgm:pt modelId="{DF95F826-702F-4933-BC39-E6F9BC718FC7}" type="sibTrans" cxnId="{8448D5A3-B42E-44EC-A877-0EDF568FC994}">
      <dgm:prSet/>
      <dgm:spPr/>
      <dgm:t>
        <a:bodyPr/>
        <a:lstStyle/>
        <a:p>
          <a:endParaRPr lang="en-US"/>
        </a:p>
      </dgm:t>
    </dgm:pt>
    <dgm:pt modelId="{171C83FF-4EC8-4306-A27B-FC091C145079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Most initiatives are reactive and individual-focused, not structural (ILO, 2023).</a:t>
          </a:r>
        </a:p>
      </dgm:t>
    </dgm:pt>
    <dgm:pt modelId="{089BA5AC-F461-42EE-B398-29037A7C4D9C}" type="parTrans" cxnId="{C9B103D2-F62B-41A1-80AB-5F3FB1AB6BF2}">
      <dgm:prSet/>
      <dgm:spPr/>
      <dgm:t>
        <a:bodyPr/>
        <a:lstStyle/>
        <a:p>
          <a:endParaRPr lang="en-US"/>
        </a:p>
      </dgm:t>
    </dgm:pt>
    <dgm:pt modelId="{DA3E2235-EC20-44ED-9B22-64037ED48A5D}" type="sibTrans" cxnId="{C9B103D2-F62B-41A1-80AB-5F3FB1AB6BF2}">
      <dgm:prSet/>
      <dgm:spPr/>
      <dgm:t>
        <a:bodyPr/>
        <a:lstStyle/>
        <a:p>
          <a:endParaRPr lang="en-US"/>
        </a:p>
      </dgm:t>
    </dgm:pt>
    <dgm:pt modelId="{5582BDF9-CCE4-4B3B-BFF7-A72B9A99FBE4}">
      <dgm:prSet/>
      <dgm:spPr/>
      <dgm:t>
        <a:bodyPr/>
        <a:lstStyle/>
        <a:p>
          <a:r>
            <a:rPr lang="en-US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Root causes like long hours, low autonomy, and job insecurity remain unaddressed.</a:t>
          </a:r>
        </a:p>
      </dgm:t>
    </dgm:pt>
    <dgm:pt modelId="{67ABA92B-2E6E-4D9F-BD92-2B47CB470A28}" type="parTrans" cxnId="{48DA5452-5CE6-4F88-93DB-1D0573B6D4A5}">
      <dgm:prSet/>
      <dgm:spPr/>
      <dgm:t>
        <a:bodyPr/>
        <a:lstStyle/>
        <a:p>
          <a:endParaRPr lang="en-US"/>
        </a:p>
      </dgm:t>
    </dgm:pt>
    <dgm:pt modelId="{D6A89FD2-B68E-4211-90A2-6F6D97188863}" type="sibTrans" cxnId="{48DA5452-5CE6-4F88-93DB-1D0573B6D4A5}">
      <dgm:prSet/>
      <dgm:spPr/>
      <dgm:t>
        <a:bodyPr/>
        <a:lstStyle/>
        <a:p>
          <a:endParaRPr lang="en-US"/>
        </a:p>
      </dgm:t>
    </dgm:pt>
    <dgm:pt modelId="{8F1CAC1E-B0A8-4754-888D-8DF927EDA621}" type="pres">
      <dgm:prSet presAssocID="{DDACAF0C-C838-45A9-8337-57E0843B964E}" presName="linear" presStyleCnt="0">
        <dgm:presLayoutVars>
          <dgm:dir/>
          <dgm:animLvl val="lvl"/>
          <dgm:resizeHandles val="exact"/>
        </dgm:presLayoutVars>
      </dgm:prSet>
      <dgm:spPr/>
    </dgm:pt>
    <dgm:pt modelId="{8C4B684A-B2F3-4662-A4DE-741F66F75297}" type="pres">
      <dgm:prSet presAssocID="{90CD7E89-9132-4D40-8845-5E24E53834A2}" presName="parentLin" presStyleCnt="0"/>
      <dgm:spPr/>
    </dgm:pt>
    <dgm:pt modelId="{4B780507-745C-4A70-8559-FD09FA71BBE9}" type="pres">
      <dgm:prSet presAssocID="{90CD7E89-9132-4D40-8845-5E24E53834A2}" presName="parentLeftMargin" presStyleLbl="node1" presStyleIdx="0" presStyleCnt="2"/>
      <dgm:spPr/>
    </dgm:pt>
    <dgm:pt modelId="{099DD72C-3151-48BE-BCA2-3A3BC2DFDB07}" type="pres">
      <dgm:prSet presAssocID="{90CD7E89-9132-4D40-8845-5E24E53834A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C6B2D74-B89C-4C53-86D6-AD8FC2784290}" type="pres">
      <dgm:prSet presAssocID="{90CD7E89-9132-4D40-8845-5E24E53834A2}" presName="negativeSpace" presStyleCnt="0"/>
      <dgm:spPr/>
    </dgm:pt>
    <dgm:pt modelId="{45CB8BD6-3C20-4C86-8EBB-1B2ECEE81394}" type="pres">
      <dgm:prSet presAssocID="{90CD7E89-9132-4D40-8845-5E24E53834A2}" presName="childText" presStyleLbl="conFgAcc1" presStyleIdx="0" presStyleCnt="2">
        <dgm:presLayoutVars>
          <dgm:bulletEnabled val="1"/>
        </dgm:presLayoutVars>
      </dgm:prSet>
      <dgm:spPr/>
    </dgm:pt>
    <dgm:pt modelId="{9364DC8C-D849-402E-A350-938B04ECEC69}" type="pres">
      <dgm:prSet presAssocID="{B76144E3-9E63-40B8-BC5C-8C4F925FFE93}" presName="spaceBetweenRectangles" presStyleCnt="0"/>
      <dgm:spPr/>
    </dgm:pt>
    <dgm:pt modelId="{869AA51A-B2B4-4656-844B-4B1BBB9810B5}" type="pres">
      <dgm:prSet presAssocID="{BB58E70B-9215-4E55-A7C8-5C72F6EE4D33}" presName="parentLin" presStyleCnt="0"/>
      <dgm:spPr/>
    </dgm:pt>
    <dgm:pt modelId="{07F44085-6081-46E4-BE2A-84CC6FF2B84E}" type="pres">
      <dgm:prSet presAssocID="{BB58E70B-9215-4E55-A7C8-5C72F6EE4D33}" presName="parentLeftMargin" presStyleLbl="node1" presStyleIdx="0" presStyleCnt="2"/>
      <dgm:spPr/>
    </dgm:pt>
    <dgm:pt modelId="{49E5DBF3-DEFB-4E69-8A7B-706801C4479D}" type="pres">
      <dgm:prSet presAssocID="{BB58E70B-9215-4E55-A7C8-5C72F6EE4D3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7F63C5B-D069-4372-90E8-92FEA0A6A825}" type="pres">
      <dgm:prSet presAssocID="{BB58E70B-9215-4E55-A7C8-5C72F6EE4D33}" presName="negativeSpace" presStyleCnt="0"/>
      <dgm:spPr/>
    </dgm:pt>
    <dgm:pt modelId="{CE0A172A-866F-44CB-A396-17F31785F598}" type="pres">
      <dgm:prSet presAssocID="{BB58E70B-9215-4E55-A7C8-5C72F6EE4D3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5703217-E865-4588-8CE4-D1F15C02136A}" type="presOf" srcId="{5E5FBE0B-1BF5-4BC3-B3F9-7148D3BE7BF1}" destId="{45CB8BD6-3C20-4C86-8EBB-1B2ECEE81394}" srcOrd="0" destOrd="1" presId="urn:microsoft.com/office/officeart/2005/8/layout/list1"/>
    <dgm:cxn modelId="{E69F5F72-AFC4-489A-B8BC-E101CB4CA89C}" type="presOf" srcId="{171C83FF-4EC8-4306-A27B-FC091C145079}" destId="{CE0A172A-866F-44CB-A396-17F31785F598}" srcOrd="0" destOrd="0" presId="urn:microsoft.com/office/officeart/2005/8/layout/list1"/>
    <dgm:cxn modelId="{48DA5452-5CE6-4F88-93DB-1D0573B6D4A5}" srcId="{BB58E70B-9215-4E55-A7C8-5C72F6EE4D33}" destId="{5582BDF9-CCE4-4B3B-BFF7-A72B9A99FBE4}" srcOrd="1" destOrd="0" parTransId="{67ABA92B-2E6E-4D9F-BD92-2B47CB470A28}" sibTransId="{D6A89FD2-B68E-4211-90A2-6F6D97188863}"/>
    <dgm:cxn modelId="{BB33428A-1D95-4CBC-9A16-037AD91E904D}" type="presOf" srcId="{DDACAF0C-C838-45A9-8337-57E0843B964E}" destId="{8F1CAC1E-B0A8-4754-888D-8DF927EDA621}" srcOrd="0" destOrd="0" presId="urn:microsoft.com/office/officeart/2005/8/layout/list1"/>
    <dgm:cxn modelId="{96B3C590-48CD-4CCA-B958-D332726E01C2}" type="presOf" srcId="{90CD7E89-9132-4D40-8845-5E24E53834A2}" destId="{4B780507-745C-4A70-8559-FD09FA71BBE9}" srcOrd="0" destOrd="0" presId="urn:microsoft.com/office/officeart/2005/8/layout/list1"/>
    <dgm:cxn modelId="{A015E897-666B-4DBB-8F43-F86C8C143A92}" srcId="{DDACAF0C-C838-45A9-8337-57E0843B964E}" destId="{90CD7E89-9132-4D40-8845-5E24E53834A2}" srcOrd="0" destOrd="0" parTransId="{963707D7-4203-4A3F-BEAB-10BF0BE2C545}" sibTransId="{B76144E3-9E63-40B8-BC5C-8C4F925FFE93}"/>
    <dgm:cxn modelId="{759FED9D-3688-41C5-96CF-C483CC839727}" srcId="{90CD7E89-9132-4D40-8845-5E24E53834A2}" destId="{D64564D1-0D39-41D2-82D2-8E491BA9CD64}" srcOrd="0" destOrd="0" parTransId="{CD773F3F-81D2-4B6F-A93F-78AFF1272675}" sibTransId="{59319DD9-2784-4753-A295-7B32EE1DAE1A}"/>
    <dgm:cxn modelId="{8448D5A3-B42E-44EC-A877-0EDF568FC994}" srcId="{DDACAF0C-C838-45A9-8337-57E0843B964E}" destId="{BB58E70B-9215-4E55-A7C8-5C72F6EE4D33}" srcOrd="1" destOrd="0" parTransId="{A79859A6-A165-45B7-B0D1-B28ADAF7FC04}" sibTransId="{DF95F826-702F-4933-BC39-E6F9BC718FC7}"/>
    <dgm:cxn modelId="{367D16A6-F9A8-4662-BC15-3265F4900937}" type="presOf" srcId="{90CD7E89-9132-4D40-8845-5E24E53834A2}" destId="{099DD72C-3151-48BE-BCA2-3A3BC2DFDB07}" srcOrd="1" destOrd="0" presId="urn:microsoft.com/office/officeart/2005/8/layout/list1"/>
    <dgm:cxn modelId="{F2B77CAD-B751-4C07-8B6B-6994B7735FCA}" type="presOf" srcId="{5582BDF9-CCE4-4B3B-BFF7-A72B9A99FBE4}" destId="{CE0A172A-866F-44CB-A396-17F31785F598}" srcOrd="0" destOrd="1" presId="urn:microsoft.com/office/officeart/2005/8/layout/list1"/>
    <dgm:cxn modelId="{289B04C4-3C1A-426D-90F7-2DB2A0C172E8}" type="presOf" srcId="{BB58E70B-9215-4E55-A7C8-5C72F6EE4D33}" destId="{49E5DBF3-DEFB-4E69-8A7B-706801C4479D}" srcOrd="1" destOrd="0" presId="urn:microsoft.com/office/officeart/2005/8/layout/list1"/>
    <dgm:cxn modelId="{C9B103D2-F62B-41A1-80AB-5F3FB1AB6BF2}" srcId="{BB58E70B-9215-4E55-A7C8-5C72F6EE4D33}" destId="{171C83FF-4EC8-4306-A27B-FC091C145079}" srcOrd="0" destOrd="0" parTransId="{089BA5AC-F461-42EE-B398-29037A7C4D9C}" sibTransId="{DA3E2235-EC20-44ED-9B22-64037ED48A5D}"/>
    <dgm:cxn modelId="{4556F7EF-72B0-463A-BBBE-D1C93B2AA9D6}" type="presOf" srcId="{D64564D1-0D39-41D2-82D2-8E491BA9CD64}" destId="{45CB8BD6-3C20-4C86-8EBB-1B2ECEE81394}" srcOrd="0" destOrd="0" presId="urn:microsoft.com/office/officeart/2005/8/layout/list1"/>
    <dgm:cxn modelId="{57C57DF6-F783-4E88-8898-0B4BB3C59717}" type="presOf" srcId="{BB58E70B-9215-4E55-A7C8-5C72F6EE4D33}" destId="{07F44085-6081-46E4-BE2A-84CC6FF2B84E}" srcOrd="0" destOrd="0" presId="urn:microsoft.com/office/officeart/2005/8/layout/list1"/>
    <dgm:cxn modelId="{BE4D2AFC-5561-4077-8721-C92345D65F29}" srcId="{90CD7E89-9132-4D40-8845-5E24E53834A2}" destId="{5E5FBE0B-1BF5-4BC3-B3F9-7148D3BE7BF1}" srcOrd="1" destOrd="0" parTransId="{5CC58425-E2E7-47E2-A79D-A2C8E2991FEC}" sibTransId="{665C2B72-FB3D-4CC1-B0F6-4578409B556F}"/>
    <dgm:cxn modelId="{E21474BF-C8A5-4052-86DE-73F94C0D7351}" type="presParOf" srcId="{8F1CAC1E-B0A8-4754-888D-8DF927EDA621}" destId="{8C4B684A-B2F3-4662-A4DE-741F66F75297}" srcOrd="0" destOrd="0" presId="urn:microsoft.com/office/officeart/2005/8/layout/list1"/>
    <dgm:cxn modelId="{576925A7-770C-4350-A914-461168412352}" type="presParOf" srcId="{8C4B684A-B2F3-4662-A4DE-741F66F75297}" destId="{4B780507-745C-4A70-8559-FD09FA71BBE9}" srcOrd="0" destOrd="0" presId="urn:microsoft.com/office/officeart/2005/8/layout/list1"/>
    <dgm:cxn modelId="{1518B7B5-B097-4BE4-A3DF-2336BC0AAC86}" type="presParOf" srcId="{8C4B684A-B2F3-4662-A4DE-741F66F75297}" destId="{099DD72C-3151-48BE-BCA2-3A3BC2DFDB07}" srcOrd="1" destOrd="0" presId="urn:microsoft.com/office/officeart/2005/8/layout/list1"/>
    <dgm:cxn modelId="{B1E4A9FA-FB57-4ACC-BEFA-0423668FD7D3}" type="presParOf" srcId="{8F1CAC1E-B0A8-4754-888D-8DF927EDA621}" destId="{6C6B2D74-B89C-4C53-86D6-AD8FC2784290}" srcOrd="1" destOrd="0" presId="urn:microsoft.com/office/officeart/2005/8/layout/list1"/>
    <dgm:cxn modelId="{B9B15C08-8A6D-49C6-88E3-1B0C399D70B0}" type="presParOf" srcId="{8F1CAC1E-B0A8-4754-888D-8DF927EDA621}" destId="{45CB8BD6-3C20-4C86-8EBB-1B2ECEE81394}" srcOrd="2" destOrd="0" presId="urn:microsoft.com/office/officeart/2005/8/layout/list1"/>
    <dgm:cxn modelId="{C504C49E-30BB-4C3C-AB17-7435D47A9189}" type="presParOf" srcId="{8F1CAC1E-B0A8-4754-888D-8DF927EDA621}" destId="{9364DC8C-D849-402E-A350-938B04ECEC69}" srcOrd="3" destOrd="0" presId="urn:microsoft.com/office/officeart/2005/8/layout/list1"/>
    <dgm:cxn modelId="{19D70974-62DA-4053-9F23-34CAD3B62EDB}" type="presParOf" srcId="{8F1CAC1E-B0A8-4754-888D-8DF927EDA621}" destId="{869AA51A-B2B4-4656-844B-4B1BBB9810B5}" srcOrd="4" destOrd="0" presId="urn:microsoft.com/office/officeart/2005/8/layout/list1"/>
    <dgm:cxn modelId="{92C37F7B-63AE-4C44-9C58-9F489B35D85F}" type="presParOf" srcId="{869AA51A-B2B4-4656-844B-4B1BBB9810B5}" destId="{07F44085-6081-46E4-BE2A-84CC6FF2B84E}" srcOrd="0" destOrd="0" presId="urn:microsoft.com/office/officeart/2005/8/layout/list1"/>
    <dgm:cxn modelId="{A448F812-3438-450C-B446-B45E909F74FE}" type="presParOf" srcId="{869AA51A-B2B4-4656-844B-4B1BBB9810B5}" destId="{49E5DBF3-DEFB-4E69-8A7B-706801C4479D}" srcOrd="1" destOrd="0" presId="urn:microsoft.com/office/officeart/2005/8/layout/list1"/>
    <dgm:cxn modelId="{2A0869CE-EEDE-4BD0-A1B6-A6770633ABEB}" type="presParOf" srcId="{8F1CAC1E-B0A8-4754-888D-8DF927EDA621}" destId="{A7F63C5B-D069-4372-90E8-92FEA0A6A825}" srcOrd="5" destOrd="0" presId="urn:microsoft.com/office/officeart/2005/8/layout/list1"/>
    <dgm:cxn modelId="{025305A8-26C9-4797-8B91-AAED8F66E45C}" type="presParOf" srcId="{8F1CAC1E-B0A8-4754-888D-8DF927EDA621}" destId="{CE0A172A-866F-44CB-A396-17F31785F59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3BB1F8F-886B-4EC3-8CF2-0DB0ADDD27C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80EBC7-195A-4FE4-91D5-7FCA7C029AF8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Move from coping support to structural reform</a:t>
          </a:r>
        </a:p>
      </dgm:t>
    </dgm:pt>
    <dgm:pt modelId="{9CB21305-5B3D-43CA-BA00-DAFCF2B4C821}" type="parTrans" cxnId="{74410897-218B-4A86-9BE7-6FEE4FC9BB4F}">
      <dgm:prSet/>
      <dgm:spPr/>
      <dgm:t>
        <a:bodyPr/>
        <a:lstStyle/>
        <a:p>
          <a:pPr algn="l"/>
          <a:endParaRPr lang="en-US" sz="2000"/>
        </a:p>
      </dgm:t>
    </dgm:pt>
    <dgm:pt modelId="{6050A5B6-8A63-45A8-8A3E-F26195C92AAA}" type="sibTrans" cxnId="{74410897-218B-4A86-9BE7-6FEE4FC9BB4F}">
      <dgm:prSet/>
      <dgm:spPr/>
      <dgm:t>
        <a:bodyPr/>
        <a:lstStyle/>
        <a:p>
          <a:endParaRPr lang="en-US"/>
        </a:p>
      </dgm:t>
    </dgm:pt>
    <dgm:pt modelId="{0F80869A-9873-478B-BC2C-6423C782E310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Implement predictable scheduling.</a:t>
          </a:r>
        </a:p>
      </dgm:t>
    </dgm:pt>
    <dgm:pt modelId="{A5F1975F-B24D-40A7-AE02-1598F23F7ED4}" type="parTrans" cxnId="{805C1503-A20B-40DD-BBF6-C5290D9B0CB9}">
      <dgm:prSet/>
      <dgm:spPr/>
      <dgm:t>
        <a:bodyPr/>
        <a:lstStyle/>
        <a:p>
          <a:pPr algn="l"/>
          <a:endParaRPr lang="en-US" sz="2000"/>
        </a:p>
      </dgm:t>
    </dgm:pt>
    <dgm:pt modelId="{DE662CF1-8D11-4F7F-9EAD-6F4CE125A1DA}" type="sibTrans" cxnId="{805C1503-A20B-40DD-BBF6-C5290D9B0CB9}">
      <dgm:prSet/>
      <dgm:spPr/>
      <dgm:t>
        <a:bodyPr/>
        <a:lstStyle/>
        <a:p>
          <a:endParaRPr lang="en-US"/>
        </a:p>
      </dgm:t>
    </dgm:pt>
    <dgm:pt modelId="{01389BF2-DF49-4A7E-8FE2-13F465C6C3B7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Develop industry-wide mental health standards with ILO collaboration.</a:t>
          </a:r>
        </a:p>
      </dgm:t>
    </dgm:pt>
    <dgm:pt modelId="{CCE288AB-C1C7-479C-A90A-36EB549EF352}" type="parTrans" cxnId="{6CE48F5E-5A57-4564-90CD-9F9CB6023A92}">
      <dgm:prSet/>
      <dgm:spPr/>
      <dgm:t>
        <a:bodyPr/>
        <a:lstStyle/>
        <a:p>
          <a:pPr algn="l"/>
          <a:endParaRPr lang="en-US" sz="2000"/>
        </a:p>
      </dgm:t>
    </dgm:pt>
    <dgm:pt modelId="{2124ACDF-9C25-4ED3-AB18-F47A87D6908F}" type="sibTrans" cxnId="{6CE48F5E-5A57-4564-90CD-9F9CB6023A92}">
      <dgm:prSet/>
      <dgm:spPr/>
      <dgm:t>
        <a:bodyPr/>
        <a:lstStyle/>
        <a:p>
          <a:endParaRPr lang="en-US"/>
        </a:p>
      </dgm:t>
    </dgm:pt>
    <dgm:pt modelId="{4E18A771-F019-4BD0-A94D-B0A5B7F1C10F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Sustainable change requires balancing demands and resources.</a:t>
          </a:r>
        </a:p>
      </dgm:t>
    </dgm:pt>
    <dgm:pt modelId="{8BCB1355-3C5A-4C42-814A-404EB9C1D198}" type="parTrans" cxnId="{A523CAB8-2924-4FF9-98CB-580BFFDEF585}">
      <dgm:prSet/>
      <dgm:spPr/>
      <dgm:t>
        <a:bodyPr/>
        <a:lstStyle/>
        <a:p>
          <a:pPr algn="l"/>
          <a:endParaRPr lang="en-US" sz="2000"/>
        </a:p>
      </dgm:t>
    </dgm:pt>
    <dgm:pt modelId="{C68EADFC-CA70-469C-A758-DB54F2302663}" type="sibTrans" cxnId="{A523CAB8-2924-4FF9-98CB-580BFFDEF585}">
      <dgm:prSet/>
      <dgm:spPr/>
      <dgm:t>
        <a:bodyPr/>
        <a:lstStyle/>
        <a:p>
          <a:endParaRPr lang="en-US"/>
        </a:p>
      </dgm:t>
    </dgm:pt>
    <dgm:pt modelId="{613F4A4C-83C2-4194-84C2-784879FF1EB0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Provide empathetic leadership training and mental health literacy.</a:t>
          </a:r>
        </a:p>
      </dgm:t>
    </dgm:pt>
    <dgm:pt modelId="{C595A005-267C-445E-A39D-1B63F1A5FF8E}" type="parTrans" cxnId="{42F74AC1-D63C-4F38-963B-B2A61B020793}">
      <dgm:prSet/>
      <dgm:spPr/>
      <dgm:t>
        <a:bodyPr/>
        <a:lstStyle/>
        <a:p>
          <a:pPr algn="l"/>
          <a:endParaRPr lang="en-GB"/>
        </a:p>
      </dgm:t>
    </dgm:pt>
    <dgm:pt modelId="{5BFCF505-ECEE-40BD-A94D-30A11B7E9358}" type="sibTrans" cxnId="{42F74AC1-D63C-4F38-963B-B2A61B020793}">
      <dgm:prSet/>
      <dgm:spPr/>
      <dgm:t>
        <a:bodyPr/>
        <a:lstStyle/>
        <a:p>
          <a:endParaRPr lang="en-GB"/>
        </a:p>
      </dgm:t>
    </dgm:pt>
    <dgm:pt modelId="{D5C128B9-0F62-4B67-8322-E2F584AF14DC}">
      <dgm:prSet/>
      <dgm:spPr/>
      <dgm:t>
        <a:bodyPr/>
        <a:lstStyle/>
        <a:p>
          <a:r>
            <a:rPr lang="en-US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Embed psychological safety into organisational culture.</a:t>
          </a:r>
        </a:p>
      </dgm:t>
    </dgm:pt>
    <dgm:pt modelId="{6B0D8EFD-6496-4763-854B-5A85393A0DAF}" type="parTrans" cxnId="{C2F1AAC8-4B50-41A3-AEA2-B4C99893AC39}">
      <dgm:prSet/>
      <dgm:spPr/>
      <dgm:t>
        <a:bodyPr/>
        <a:lstStyle/>
        <a:p>
          <a:pPr algn="l"/>
          <a:endParaRPr lang="en-GB"/>
        </a:p>
      </dgm:t>
    </dgm:pt>
    <dgm:pt modelId="{2CA130AB-9C93-4E69-BE39-6D1FE66E8D2C}" type="sibTrans" cxnId="{C2F1AAC8-4B50-41A3-AEA2-B4C99893AC39}">
      <dgm:prSet/>
      <dgm:spPr/>
      <dgm:t>
        <a:bodyPr/>
        <a:lstStyle/>
        <a:p>
          <a:endParaRPr lang="en-GB"/>
        </a:p>
      </dgm:t>
    </dgm:pt>
    <dgm:pt modelId="{7471387D-F2A0-44AB-91C5-6CC968AD1D7B}" type="pres">
      <dgm:prSet presAssocID="{83BB1F8F-886B-4EC3-8CF2-0DB0ADDD27C6}" presName="Name0" presStyleCnt="0">
        <dgm:presLayoutVars>
          <dgm:dir/>
          <dgm:resizeHandles val="exact"/>
        </dgm:presLayoutVars>
      </dgm:prSet>
      <dgm:spPr/>
    </dgm:pt>
    <dgm:pt modelId="{9938B73D-2BC1-47E7-88EE-36D9C8F56D6A}" type="pres">
      <dgm:prSet presAssocID="{AA80EBC7-195A-4FE4-91D5-7FCA7C029AF8}" presName="node" presStyleLbl="node1" presStyleIdx="0" presStyleCnt="6">
        <dgm:presLayoutVars>
          <dgm:bulletEnabled val="1"/>
        </dgm:presLayoutVars>
      </dgm:prSet>
      <dgm:spPr/>
    </dgm:pt>
    <dgm:pt modelId="{B5262406-DFC6-481A-8658-A0138557C67F}" type="pres">
      <dgm:prSet presAssocID="{6050A5B6-8A63-45A8-8A3E-F26195C92AAA}" presName="sibTrans" presStyleLbl="sibTrans1D1" presStyleIdx="0" presStyleCnt="5"/>
      <dgm:spPr/>
    </dgm:pt>
    <dgm:pt modelId="{ED1F8507-EE28-4907-9E21-0368C05B790F}" type="pres">
      <dgm:prSet presAssocID="{6050A5B6-8A63-45A8-8A3E-F26195C92AAA}" presName="connectorText" presStyleLbl="sibTrans1D1" presStyleIdx="0" presStyleCnt="5"/>
      <dgm:spPr/>
    </dgm:pt>
    <dgm:pt modelId="{8004A095-F3D5-4FC6-AE99-5D35ACB1EE33}" type="pres">
      <dgm:prSet presAssocID="{0F80869A-9873-478B-BC2C-6423C782E310}" presName="node" presStyleLbl="node1" presStyleIdx="1" presStyleCnt="6">
        <dgm:presLayoutVars>
          <dgm:bulletEnabled val="1"/>
        </dgm:presLayoutVars>
      </dgm:prSet>
      <dgm:spPr/>
    </dgm:pt>
    <dgm:pt modelId="{A49E6ADD-65CF-4A90-A7DF-2C26673640D0}" type="pres">
      <dgm:prSet presAssocID="{DE662CF1-8D11-4F7F-9EAD-6F4CE125A1DA}" presName="sibTrans" presStyleLbl="sibTrans1D1" presStyleIdx="1" presStyleCnt="5"/>
      <dgm:spPr/>
    </dgm:pt>
    <dgm:pt modelId="{871E2E2E-02DD-434B-9E30-619C3FF323F9}" type="pres">
      <dgm:prSet presAssocID="{DE662CF1-8D11-4F7F-9EAD-6F4CE125A1DA}" presName="connectorText" presStyleLbl="sibTrans1D1" presStyleIdx="1" presStyleCnt="5"/>
      <dgm:spPr/>
    </dgm:pt>
    <dgm:pt modelId="{52ECED19-17CB-43FA-A06F-C9D7B71EB02D}" type="pres">
      <dgm:prSet presAssocID="{01389BF2-DF49-4A7E-8FE2-13F465C6C3B7}" presName="node" presStyleLbl="node1" presStyleIdx="2" presStyleCnt="6">
        <dgm:presLayoutVars>
          <dgm:bulletEnabled val="1"/>
        </dgm:presLayoutVars>
      </dgm:prSet>
      <dgm:spPr/>
    </dgm:pt>
    <dgm:pt modelId="{DA96FE05-B593-414B-B63B-C5B7F228CC86}" type="pres">
      <dgm:prSet presAssocID="{2124ACDF-9C25-4ED3-AB18-F47A87D6908F}" presName="sibTrans" presStyleLbl="sibTrans1D1" presStyleIdx="2" presStyleCnt="5"/>
      <dgm:spPr/>
    </dgm:pt>
    <dgm:pt modelId="{7C11A61C-47EE-45CF-83A8-B892EF49FA38}" type="pres">
      <dgm:prSet presAssocID="{2124ACDF-9C25-4ED3-AB18-F47A87D6908F}" presName="connectorText" presStyleLbl="sibTrans1D1" presStyleIdx="2" presStyleCnt="5"/>
      <dgm:spPr/>
    </dgm:pt>
    <dgm:pt modelId="{F3738AEC-7857-4450-A332-14F474D9093F}" type="pres">
      <dgm:prSet presAssocID="{4E18A771-F019-4BD0-A94D-B0A5B7F1C10F}" presName="node" presStyleLbl="node1" presStyleIdx="3" presStyleCnt="6">
        <dgm:presLayoutVars>
          <dgm:bulletEnabled val="1"/>
        </dgm:presLayoutVars>
      </dgm:prSet>
      <dgm:spPr/>
    </dgm:pt>
    <dgm:pt modelId="{919F4B51-71AA-45DA-A371-3111D198D3C8}" type="pres">
      <dgm:prSet presAssocID="{C68EADFC-CA70-469C-A758-DB54F2302663}" presName="sibTrans" presStyleLbl="sibTrans1D1" presStyleIdx="3" presStyleCnt="5"/>
      <dgm:spPr/>
    </dgm:pt>
    <dgm:pt modelId="{13C3AE1A-494B-4914-B958-90166D364394}" type="pres">
      <dgm:prSet presAssocID="{C68EADFC-CA70-469C-A758-DB54F2302663}" presName="connectorText" presStyleLbl="sibTrans1D1" presStyleIdx="3" presStyleCnt="5"/>
      <dgm:spPr/>
    </dgm:pt>
    <dgm:pt modelId="{9550C614-823C-456A-A51F-76292046D994}" type="pres">
      <dgm:prSet presAssocID="{613F4A4C-83C2-4194-84C2-784879FF1EB0}" presName="node" presStyleLbl="node1" presStyleIdx="4" presStyleCnt="6">
        <dgm:presLayoutVars>
          <dgm:bulletEnabled val="1"/>
        </dgm:presLayoutVars>
      </dgm:prSet>
      <dgm:spPr/>
    </dgm:pt>
    <dgm:pt modelId="{BF426609-3A7C-4171-A77D-9679692DB111}" type="pres">
      <dgm:prSet presAssocID="{5BFCF505-ECEE-40BD-A94D-30A11B7E9358}" presName="sibTrans" presStyleLbl="sibTrans1D1" presStyleIdx="4" presStyleCnt="5"/>
      <dgm:spPr/>
    </dgm:pt>
    <dgm:pt modelId="{9D9E1162-171D-4838-8100-9F80A6ACB17A}" type="pres">
      <dgm:prSet presAssocID="{5BFCF505-ECEE-40BD-A94D-30A11B7E9358}" presName="connectorText" presStyleLbl="sibTrans1D1" presStyleIdx="4" presStyleCnt="5"/>
      <dgm:spPr/>
    </dgm:pt>
    <dgm:pt modelId="{350395ED-7BA3-4AEA-9C7A-A9D12F680339}" type="pres">
      <dgm:prSet presAssocID="{D5C128B9-0F62-4B67-8322-E2F584AF14DC}" presName="node" presStyleLbl="node1" presStyleIdx="5" presStyleCnt="6">
        <dgm:presLayoutVars>
          <dgm:bulletEnabled val="1"/>
        </dgm:presLayoutVars>
      </dgm:prSet>
      <dgm:spPr/>
    </dgm:pt>
  </dgm:ptLst>
  <dgm:cxnLst>
    <dgm:cxn modelId="{DA96A402-5942-494A-B0F3-783B9CB8B992}" type="presOf" srcId="{C68EADFC-CA70-469C-A758-DB54F2302663}" destId="{13C3AE1A-494B-4914-B958-90166D364394}" srcOrd="1" destOrd="0" presId="urn:microsoft.com/office/officeart/2016/7/layout/RepeatingBendingProcessNew"/>
    <dgm:cxn modelId="{805C1503-A20B-40DD-BBF6-C5290D9B0CB9}" srcId="{83BB1F8F-886B-4EC3-8CF2-0DB0ADDD27C6}" destId="{0F80869A-9873-478B-BC2C-6423C782E310}" srcOrd="1" destOrd="0" parTransId="{A5F1975F-B24D-40A7-AE02-1598F23F7ED4}" sibTransId="{DE662CF1-8D11-4F7F-9EAD-6F4CE125A1DA}"/>
    <dgm:cxn modelId="{E8FD7F09-E1BF-4601-9D2F-C10409233028}" type="presOf" srcId="{2124ACDF-9C25-4ED3-AB18-F47A87D6908F}" destId="{7C11A61C-47EE-45CF-83A8-B892EF49FA38}" srcOrd="1" destOrd="0" presId="urn:microsoft.com/office/officeart/2016/7/layout/RepeatingBendingProcessNew"/>
    <dgm:cxn modelId="{27F87414-E840-48AC-84F8-E0F42B596C2C}" type="presOf" srcId="{2124ACDF-9C25-4ED3-AB18-F47A87D6908F}" destId="{DA96FE05-B593-414B-B63B-C5B7F228CC86}" srcOrd="0" destOrd="0" presId="urn:microsoft.com/office/officeart/2016/7/layout/RepeatingBendingProcessNew"/>
    <dgm:cxn modelId="{39C32220-85D8-4EBF-80E5-5D7D8E45F189}" type="presOf" srcId="{AA80EBC7-195A-4FE4-91D5-7FCA7C029AF8}" destId="{9938B73D-2BC1-47E7-88EE-36D9C8F56D6A}" srcOrd="0" destOrd="0" presId="urn:microsoft.com/office/officeart/2016/7/layout/RepeatingBendingProcessNew"/>
    <dgm:cxn modelId="{898D7026-823A-4993-BFB8-22F3FCDB39C6}" type="presOf" srcId="{DE662CF1-8D11-4F7F-9EAD-6F4CE125A1DA}" destId="{A49E6ADD-65CF-4A90-A7DF-2C26673640D0}" srcOrd="0" destOrd="0" presId="urn:microsoft.com/office/officeart/2016/7/layout/RepeatingBendingProcessNew"/>
    <dgm:cxn modelId="{7A16E239-8E7C-444F-8B4B-36CBDF331028}" type="presOf" srcId="{83BB1F8F-886B-4EC3-8CF2-0DB0ADDD27C6}" destId="{7471387D-F2A0-44AB-91C5-6CC968AD1D7B}" srcOrd="0" destOrd="0" presId="urn:microsoft.com/office/officeart/2016/7/layout/RepeatingBendingProcessNew"/>
    <dgm:cxn modelId="{6CE48F5E-5A57-4564-90CD-9F9CB6023A92}" srcId="{83BB1F8F-886B-4EC3-8CF2-0DB0ADDD27C6}" destId="{01389BF2-DF49-4A7E-8FE2-13F465C6C3B7}" srcOrd="2" destOrd="0" parTransId="{CCE288AB-C1C7-479C-A90A-36EB549EF352}" sibTransId="{2124ACDF-9C25-4ED3-AB18-F47A87D6908F}"/>
    <dgm:cxn modelId="{6F63FE44-9EC7-4B21-8EFD-09C0411131D7}" type="presOf" srcId="{0F80869A-9873-478B-BC2C-6423C782E310}" destId="{8004A095-F3D5-4FC6-AE99-5D35ACB1EE33}" srcOrd="0" destOrd="0" presId="urn:microsoft.com/office/officeart/2016/7/layout/RepeatingBendingProcessNew"/>
    <dgm:cxn modelId="{33161745-FD09-428D-9E04-24E06EDCBCDF}" type="presOf" srcId="{D5C128B9-0F62-4B67-8322-E2F584AF14DC}" destId="{350395ED-7BA3-4AEA-9C7A-A9D12F680339}" srcOrd="0" destOrd="0" presId="urn:microsoft.com/office/officeart/2016/7/layout/RepeatingBendingProcessNew"/>
    <dgm:cxn modelId="{6CD0BD67-F817-4875-BF82-8C32A9645B85}" type="presOf" srcId="{C68EADFC-CA70-469C-A758-DB54F2302663}" destId="{919F4B51-71AA-45DA-A371-3111D198D3C8}" srcOrd="0" destOrd="0" presId="urn:microsoft.com/office/officeart/2016/7/layout/RepeatingBendingProcessNew"/>
    <dgm:cxn modelId="{2E05E36E-89D2-43EF-ABFD-55CEBF7DE4DB}" type="presOf" srcId="{6050A5B6-8A63-45A8-8A3E-F26195C92AAA}" destId="{B5262406-DFC6-481A-8658-A0138557C67F}" srcOrd="0" destOrd="0" presId="urn:microsoft.com/office/officeart/2016/7/layout/RepeatingBendingProcessNew"/>
    <dgm:cxn modelId="{964DE251-9BE5-467A-B8C2-5FE0611CB402}" type="presOf" srcId="{4E18A771-F019-4BD0-A94D-B0A5B7F1C10F}" destId="{F3738AEC-7857-4450-A332-14F474D9093F}" srcOrd="0" destOrd="0" presId="urn:microsoft.com/office/officeart/2016/7/layout/RepeatingBendingProcessNew"/>
    <dgm:cxn modelId="{02509476-6FE0-40E8-898A-35885B04654F}" type="presOf" srcId="{6050A5B6-8A63-45A8-8A3E-F26195C92AAA}" destId="{ED1F8507-EE28-4907-9E21-0368C05B790F}" srcOrd="1" destOrd="0" presId="urn:microsoft.com/office/officeart/2016/7/layout/RepeatingBendingProcessNew"/>
    <dgm:cxn modelId="{74410897-218B-4A86-9BE7-6FEE4FC9BB4F}" srcId="{83BB1F8F-886B-4EC3-8CF2-0DB0ADDD27C6}" destId="{AA80EBC7-195A-4FE4-91D5-7FCA7C029AF8}" srcOrd="0" destOrd="0" parTransId="{9CB21305-5B3D-43CA-BA00-DAFCF2B4C821}" sibTransId="{6050A5B6-8A63-45A8-8A3E-F26195C92AAA}"/>
    <dgm:cxn modelId="{A523CAB8-2924-4FF9-98CB-580BFFDEF585}" srcId="{83BB1F8F-886B-4EC3-8CF2-0DB0ADDD27C6}" destId="{4E18A771-F019-4BD0-A94D-B0A5B7F1C10F}" srcOrd="3" destOrd="0" parTransId="{8BCB1355-3C5A-4C42-814A-404EB9C1D198}" sibTransId="{C68EADFC-CA70-469C-A758-DB54F2302663}"/>
    <dgm:cxn modelId="{BB8E1BB9-5BC7-447F-9EFC-91C74AAB6F1E}" type="presOf" srcId="{01389BF2-DF49-4A7E-8FE2-13F465C6C3B7}" destId="{52ECED19-17CB-43FA-A06F-C9D7B71EB02D}" srcOrd="0" destOrd="0" presId="urn:microsoft.com/office/officeart/2016/7/layout/RepeatingBendingProcessNew"/>
    <dgm:cxn modelId="{6DEC2BBB-FFB8-4667-AF5E-1264F8950A67}" type="presOf" srcId="{DE662CF1-8D11-4F7F-9EAD-6F4CE125A1DA}" destId="{871E2E2E-02DD-434B-9E30-619C3FF323F9}" srcOrd="1" destOrd="0" presId="urn:microsoft.com/office/officeart/2016/7/layout/RepeatingBendingProcessNew"/>
    <dgm:cxn modelId="{B030EBC0-378D-4056-8200-1EC67A76A6AD}" type="presOf" srcId="{5BFCF505-ECEE-40BD-A94D-30A11B7E9358}" destId="{BF426609-3A7C-4171-A77D-9679692DB111}" srcOrd="0" destOrd="0" presId="urn:microsoft.com/office/officeart/2016/7/layout/RepeatingBendingProcessNew"/>
    <dgm:cxn modelId="{42F74AC1-D63C-4F38-963B-B2A61B020793}" srcId="{83BB1F8F-886B-4EC3-8CF2-0DB0ADDD27C6}" destId="{613F4A4C-83C2-4194-84C2-784879FF1EB0}" srcOrd="4" destOrd="0" parTransId="{C595A005-267C-445E-A39D-1B63F1A5FF8E}" sibTransId="{5BFCF505-ECEE-40BD-A94D-30A11B7E9358}"/>
    <dgm:cxn modelId="{FC20E4C4-41B4-4AC0-9C7F-CE7E902436C5}" type="presOf" srcId="{613F4A4C-83C2-4194-84C2-784879FF1EB0}" destId="{9550C614-823C-456A-A51F-76292046D994}" srcOrd="0" destOrd="0" presId="urn:microsoft.com/office/officeart/2016/7/layout/RepeatingBendingProcessNew"/>
    <dgm:cxn modelId="{C2F1AAC8-4B50-41A3-AEA2-B4C99893AC39}" srcId="{83BB1F8F-886B-4EC3-8CF2-0DB0ADDD27C6}" destId="{D5C128B9-0F62-4B67-8322-E2F584AF14DC}" srcOrd="5" destOrd="0" parTransId="{6B0D8EFD-6496-4763-854B-5A85393A0DAF}" sibTransId="{2CA130AB-9C93-4E69-BE39-6D1FE66E8D2C}"/>
    <dgm:cxn modelId="{C144ACDB-81B4-4273-8AD8-2D25ED323334}" type="presOf" srcId="{5BFCF505-ECEE-40BD-A94D-30A11B7E9358}" destId="{9D9E1162-171D-4838-8100-9F80A6ACB17A}" srcOrd="1" destOrd="0" presId="urn:microsoft.com/office/officeart/2016/7/layout/RepeatingBendingProcessNew"/>
    <dgm:cxn modelId="{EE26AA55-82D4-4DD7-877B-20B56DAA2E48}" type="presParOf" srcId="{7471387D-F2A0-44AB-91C5-6CC968AD1D7B}" destId="{9938B73D-2BC1-47E7-88EE-36D9C8F56D6A}" srcOrd="0" destOrd="0" presId="urn:microsoft.com/office/officeart/2016/7/layout/RepeatingBendingProcessNew"/>
    <dgm:cxn modelId="{67EC6032-F01C-46D1-B6EB-BA3F0C68E3F8}" type="presParOf" srcId="{7471387D-F2A0-44AB-91C5-6CC968AD1D7B}" destId="{B5262406-DFC6-481A-8658-A0138557C67F}" srcOrd="1" destOrd="0" presId="urn:microsoft.com/office/officeart/2016/7/layout/RepeatingBendingProcessNew"/>
    <dgm:cxn modelId="{2C2C817D-51C1-49E8-9555-D84997A6F27C}" type="presParOf" srcId="{B5262406-DFC6-481A-8658-A0138557C67F}" destId="{ED1F8507-EE28-4907-9E21-0368C05B790F}" srcOrd="0" destOrd="0" presId="urn:microsoft.com/office/officeart/2016/7/layout/RepeatingBendingProcessNew"/>
    <dgm:cxn modelId="{DBDE9C0D-2140-4D62-81F8-C2D5FD49C389}" type="presParOf" srcId="{7471387D-F2A0-44AB-91C5-6CC968AD1D7B}" destId="{8004A095-F3D5-4FC6-AE99-5D35ACB1EE33}" srcOrd="2" destOrd="0" presId="urn:microsoft.com/office/officeart/2016/7/layout/RepeatingBendingProcessNew"/>
    <dgm:cxn modelId="{C3EE890B-8B61-46EA-A05C-7AE3263EBA57}" type="presParOf" srcId="{7471387D-F2A0-44AB-91C5-6CC968AD1D7B}" destId="{A49E6ADD-65CF-4A90-A7DF-2C26673640D0}" srcOrd="3" destOrd="0" presId="urn:microsoft.com/office/officeart/2016/7/layout/RepeatingBendingProcessNew"/>
    <dgm:cxn modelId="{4D0A5DB4-20BA-4340-BDCA-E0E5FBFF7D64}" type="presParOf" srcId="{A49E6ADD-65CF-4A90-A7DF-2C26673640D0}" destId="{871E2E2E-02DD-434B-9E30-619C3FF323F9}" srcOrd="0" destOrd="0" presId="urn:microsoft.com/office/officeart/2016/7/layout/RepeatingBendingProcessNew"/>
    <dgm:cxn modelId="{9ED056D2-0A70-4909-A9F7-4E34A93BC2A9}" type="presParOf" srcId="{7471387D-F2A0-44AB-91C5-6CC968AD1D7B}" destId="{52ECED19-17CB-43FA-A06F-C9D7B71EB02D}" srcOrd="4" destOrd="0" presId="urn:microsoft.com/office/officeart/2016/7/layout/RepeatingBendingProcessNew"/>
    <dgm:cxn modelId="{411FADD9-AE8E-4299-B5F3-30D26CE88324}" type="presParOf" srcId="{7471387D-F2A0-44AB-91C5-6CC968AD1D7B}" destId="{DA96FE05-B593-414B-B63B-C5B7F228CC86}" srcOrd="5" destOrd="0" presId="urn:microsoft.com/office/officeart/2016/7/layout/RepeatingBendingProcessNew"/>
    <dgm:cxn modelId="{1F583E89-E351-4903-8E22-0B147690DB6A}" type="presParOf" srcId="{DA96FE05-B593-414B-B63B-C5B7F228CC86}" destId="{7C11A61C-47EE-45CF-83A8-B892EF49FA38}" srcOrd="0" destOrd="0" presId="urn:microsoft.com/office/officeart/2016/7/layout/RepeatingBendingProcessNew"/>
    <dgm:cxn modelId="{75CE4CEE-385B-42F5-84EE-8E8D1B19AB50}" type="presParOf" srcId="{7471387D-F2A0-44AB-91C5-6CC968AD1D7B}" destId="{F3738AEC-7857-4450-A332-14F474D9093F}" srcOrd="6" destOrd="0" presId="urn:microsoft.com/office/officeart/2016/7/layout/RepeatingBendingProcessNew"/>
    <dgm:cxn modelId="{E952DCD0-15F0-4E02-A996-C75337F62A33}" type="presParOf" srcId="{7471387D-F2A0-44AB-91C5-6CC968AD1D7B}" destId="{919F4B51-71AA-45DA-A371-3111D198D3C8}" srcOrd="7" destOrd="0" presId="urn:microsoft.com/office/officeart/2016/7/layout/RepeatingBendingProcessNew"/>
    <dgm:cxn modelId="{FCFAB7C5-4F50-40C2-8C94-E205D57DECFB}" type="presParOf" srcId="{919F4B51-71AA-45DA-A371-3111D198D3C8}" destId="{13C3AE1A-494B-4914-B958-90166D364394}" srcOrd="0" destOrd="0" presId="urn:microsoft.com/office/officeart/2016/7/layout/RepeatingBendingProcessNew"/>
    <dgm:cxn modelId="{28AB27DB-1748-4A49-B706-1164A82A1766}" type="presParOf" srcId="{7471387D-F2A0-44AB-91C5-6CC968AD1D7B}" destId="{9550C614-823C-456A-A51F-76292046D994}" srcOrd="8" destOrd="0" presId="urn:microsoft.com/office/officeart/2016/7/layout/RepeatingBendingProcessNew"/>
    <dgm:cxn modelId="{6A15470B-795A-4CEF-97BD-6B9C7C2EAA03}" type="presParOf" srcId="{7471387D-F2A0-44AB-91C5-6CC968AD1D7B}" destId="{BF426609-3A7C-4171-A77D-9679692DB111}" srcOrd="9" destOrd="0" presId="urn:microsoft.com/office/officeart/2016/7/layout/RepeatingBendingProcessNew"/>
    <dgm:cxn modelId="{946FFE9C-2D35-481A-B949-5337DE9AA03F}" type="presParOf" srcId="{BF426609-3A7C-4171-A77D-9679692DB111}" destId="{9D9E1162-171D-4838-8100-9F80A6ACB17A}" srcOrd="0" destOrd="0" presId="urn:microsoft.com/office/officeart/2016/7/layout/RepeatingBendingProcessNew"/>
    <dgm:cxn modelId="{0B45A636-B6EE-49BD-A25E-0D50CEFF582C}" type="presParOf" srcId="{7471387D-F2A0-44AB-91C5-6CC968AD1D7B}" destId="{350395ED-7BA3-4AEA-9C7A-A9D12F68033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3BB1F8F-886B-4EC3-8CF2-0DB0ADDD27C6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D366B0-376B-4E86-A94A-231155134411}">
      <dgm:prSet custT="1"/>
      <dgm:spPr/>
      <dgm:t>
        <a:bodyPr/>
        <a:lstStyle/>
        <a:p>
          <a:r>
            <a:rPr lang="en-GB" sz="20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Overhaul Operational Policies:</a:t>
          </a:r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Enforce strict hour limits, implement predictive staffing, and ensure equitable compensation for all employees.</a:t>
          </a:r>
        </a:p>
      </dgm:t>
    </dgm:pt>
    <dgm:pt modelId="{FE00C9A0-8BCE-46C3-8CF7-3CDFC7F2DF8F}" type="parTrans" cxnId="{3B85723F-2F46-4472-ACA2-E20BD7166E24}">
      <dgm:prSet/>
      <dgm:spPr/>
      <dgm:t>
        <a:bodyPr/>
        <a:lstStyle/>
        <a:p>
          <a:endParaRPr lang="en-GB" sz="20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871BCEE1-6EDE-4662-A93D-470A6607C57C}" type="sibTrans" cxnId="{3B85723F-2F46-4472-ACA2-E20BD7166E24}">
      <dgm:prSet/>
      <dgm:spPr/>
      <dgm:t>
        <a:bodyPr/>
        <a:lstStyle/>
        <a:p>
          <a:endParaRPr lang="en-GB" sz="20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5B6A2066-5663-4C14-BDC6-EC864789C148}">
      <dgm:prSet custT="1"/>
      <dgm:spPr/>
      <dgm:t>
        <a:bodyPr/>
        <a:lstStyle/>
        <a:p>
          <a:r>
            <a:rPr lang="en-GB" sz="20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Mandate Leadership Accountability:</a:t>
          </a:r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Roll out continuous, mandatory training on empathy and mental health literacy for all managers.</a:t>
          </a:r>
        </a:p>
      </dgm:t>
    </dgm:pt>
    <dgm:pt modelId="{B908A44E-EDF3-403D-A41A-82A301F27CB9}" type="parTrans" cxnId="{85FD9A7B-8E96-49E7-8884-C3BC64618754}">
      <dgm:prSet/>
      <dgm:spPr/>
      <dgm:t>
        <a:bodyPr/>
        <a:lstStyle/>
        <a:p>
          <a:endParaRPr lang="en-GB" sz="20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9C5D71CD-285D-42B4-85A1-271BEBA9BCAD}" type="sibTrans" cxnId="{85FD9A7B-8E96-49E7-8884-C3BC64618754}">
      <dgm:prSet/>
      <dgm:spPr/>
      <dgm:t>
        <a:bodyPr/>
        <a:lstStyle/>
        <a:p>
          <a:endParaRPr lang="en-GB" sz="20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A53EB6E9-E2DE-4C97-B303-2997FEEECA24}">
      <dgm:prSet custT="1"/>
      <dgm:spPr/>
      <dgm:t>
        <a:bodyPr/>
        <a:lstStyle/>
        <a:p>
          <a:r>
            <a:rPr lang="en-GB" sz="2000" b="1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Standardise Policy Across the Industry:</a:t>
          </a:r>
          <a:r>
            <a:rPr lang="en-GB"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Establish measurable mental health criteria for industry audits and fund dedicated wellness champions.</a:t>
          </a:r>
        </a:p>
      </dgm:t>
    </dgm:pt>
    <dgm:pt modelId="{4F8B06DC-4B83-45CC-92C5-21AEC8954600}" type="parTrans" cxnId="{A9B1ACDB-6879-417E-9C03-1172EEA6B5B7}">
      <dgm:prSet/>
      <dgm:spPr/>
      <dgm:t>
        <a:bodyPr/>
        <a:lstStyle/>
        <a:p>
          <a:endParaRPr lang="en-GB" sz="20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E0977E49-F50A-4036-85D5-8F718BA071F6}" type="sibTrans" cxnId="{A9B1ACDB-6879-417E-9C03-1172EEA6B5B7}">
      <dgm:prSet/>
      <dgm:spPr/>
      <dgm:t>
        <a:bodyPr/>
        <a:lstStyle/>
        <a:p>
          <a:endParaRPr lang="en-GB" sz="20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0AA4DF90-0A0F-4B3D-A068-5CFF06581E7B}" type="pres">
      <dgm:prSet presAssocID="{83BB1F8F-886B-4EC3-8CF2-0DB0ADDD27C6}" presName="rootnode" presStyleCnt="0">
        <dgm:presLayoutVars>
          <dgm:chMax/>
          <dgm:chPref/>
          <dgm:dir/>
          <dgm:animLvl val="lvl"/>
        </dgm:presLayoutVars>
      </dgm:prSet>
      <dgm:spPr/>
    </dgm:pt>
    <dgm:pt modelId="{DFD7DD63-F5FE-4E75-BEDF-7F447FFC56B4}" type="pres">
      <dgm:prSet presAssocID="{71D366B0-376B-4E86-A94A-231155134411}" presName="composite" presStyleCnt="0"/>
      <dgm:spPr/>
    </dgm:pt>
    <dgm:pt modelId="{EC7D1A49-3E3F-4A4D-9A04-A37B84BC64E7}" type="pres">
      <dgm:prSet presAssocID="{71D366B0-376B-4E86-A94A-231155134411}" presName="LShape" presStyleLbl="alignNode1" presStyleIdx="0" presStyleCnt="5"/>
      <dgm:spPr/>
    </dgm:pt>
    <dgm:pt modelId="{106ACD08-677D-4F16-BA09-34D7597F7750}" type="pres">
      <dgm:prSet presAssocID="{71D366B0-376B-4E86-A94A-231155134411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6449F30D-D755-4BA0-9315-728E367005B7}" type="pres">
      <dgm:prSet presAssocID="{71D366B0-376B-4E86-A94A-231155134411}" presName="Triangle" presStyleLbl="alignNode1" presStyleIdx="1" presStyleCnt="5"/>
      <dgm:spPr/>
    </dgm:pt>
    <dgm:pt modelId="{717BA53B-BA95-4913-BC93-02D870D4C3CB}" type="pres">
      <dgm:prSet presAssocID="{871BCEE1-6EDE-4662-A93D-470A6607C57C}" presName="sibTrans" presStyleCnt="0"/>
      <dgm:spPr/>
    </dgm:pt>
    <dgm:pt modelId="{FFA51FF5-2818-4F48-BB35-B075E20AF864}" type="pres">
      <dgm:prSet presAssocID="{871BCEE1-6EDE-4662-A93D-470A6607C57C}" presName="space" presStyleCnt="0"/>
      <dgm:spPr/>
    </dgm:pt>
    <dgm:pt modelId="{C03C80E6-6E66-467D-8DE3-506D92F2AEE9}" type="pres">
      <dgm:prSet presAssocID="{5B6A2066-5663-4C14-BDC6-EC864789C148}" presName="composite" presStyleCnt="0"/>
      <dgm:spPr/>
    </dgm:pt>
    <dgm:pt modelId="{6B01AC5E-3F61-4D4C-9A91-33711DFC9B62}" type="pres">
      <dgm:prSet presAssocID="{5B6A2066-5663-4C14-BDC6-EC864789C148}" presName="LShape" presStyleLbl="alignNode1" presStyleIdx="2" presStyleCnt="5"/>
      <dgm:spPr/>
    </dgm:pt>
    <dgm:pt modelId="{2C786130-A3DE-4189-A937-02123977732C}" type="pres">
      <dgm:prSet presAssocID="{5B6A2066-5663-4C14-BDC6-EC864789C148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2AE888C5-582C-412A-97B1-2113E2B2BE7F}" type="pres">
      <dgm:prSet presAssocID="{5B6A2066-5663-4C14-BDC6-EC864789C148}" presName="Triangle" presStyleLbl="alignNode1" presStyleIdx="3" presStyleCnt="5"/>
      <dgm:spPr/>
    </dgm:pt>
    <dgm:pt modelId="{EBBFDE05-8A02-4148-B7F5-B3FBB683E9DA}" type="pres">
      <dgm:prSet presAssocID="{9C5D71CD-285D-42B4-85A1-271BEBA9BCAD}" presName="sibTrans" presStyleCnt="0"/>
      <dgm:spPr/>
    </dgm:pt>
    <dgm:pt modelId="{1FF7725F-0B49-4708-98E6-602CD130FA46}" type="pres">
      <dgm:prSet presAssocID="{9C5D71CD-285D-42B4-85A1-271BEBA9BCAD}" presName="space" presStyleCnt="0"/>
      <dgm:spPr/>
    </dgm:pt>
    <dgm:pt modelId="{C861DBBC-B77A-4C6B-82E8-61E8874E5743}" type="pres">
      <dgm:prSet presAssocID="{A53EB6E9-E2DE-4C97-B303-2997FEEECA24}" presName="composite" presStyleCnt="0"/>
      <dgm:spPr/>
    </dgm:pt>
    <dgm:pt modelId="{443DDF09-D063-4D79-9B9C-B48E629DBC8B}" type="pres">
      <dgm:prSet presAssocID="{A53EB6E9-E2DE-4C97-B303-2997FEEECA24}" presName="LShape" presStyleLbl="alignNode1" presStyleIdx="4" presStyleCnt="5"/>
      <dgm:spPr/>
    </dgm:pt>
    <dgm:pt modelId="{CD47749B-84E4-4B38-B7E3-32F66E962E40}" type="pres">
      <dgm:prSet presAssocID="{A53EB6E9-E2DE-4C97-B303-2997FEEECA24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A60380A-2394-4D25-AF1B-465B69051E78}" type="presOf" srcId="{71D366B0-376B-4E86-A94A-231155134411}" destId="{106ACD08-677D-4F16-BA09-34D7597F7750}" srcOrd="0" destOrd="0" presId="urn:microsoft.com/office/officeart/2009/3/layout/StepUpProcess"/>
    <dgm:cxn modelId="{3B85723F-2F46-4472-ACA2-E20BD7166E24}" srcId="{83BB1F8F-886B-4EC3-8CF2-0DB0ADDD27C6}" destId="{71D366B0-376B-4E86-A94A-231155134411}" srcOrd="0" destOrd="0" parTransId="{FE00C9A0-8BCE-46C3-8CF7-3CDFC7F2DF8F}" sibTransId="{871BCEE1-6EDE-4662-A93D-470A6607C57C}"/>
    <dgm:cxn modelId="{6784AA7A-34ED-4DE7-B7D7-0AF0EB16F098}" type="presOf" srcId="{83BB1F8F-886B-4EC3-8CF2-0DB0ADDD27C6}" destId="{0AA4DF90-0A0F-4B3D-A068-5CFF06581E7B}" srcOrd="0" destOrd="0" presId="urn:microsoft.com/office/officeart/2009/3/layout/StepUpProcess"/>
    <dgm:cxn modelId="{85FD9A7B-8E96-49E7-8884-C3BC64618754}" srcId="{83BB1F8F-886B-4EC3-8CF2-0DB0ADDD27C6}" destId="{5B6A2066-5663-4C14-BDC6-EC864789C148}" srcOrd="1" destOrd="0" parTransId="{B908A44E-EDF3-403D-A41A-82A301F27CB9}" sibTransId="{9C5D71CD-285D-42B4-85A1-271BEBA9BCAD}"/>
    <dgm:cxn modelId="{F9FD3E94-4FE6-4989-922A-46C724453E14}" type="presOf" srcId="{A53EB6E9-E2DE-4C97-B303-2997FEEECA24}" destId="{CD47749B-84E4-4B38-B7E3-32F66E962E40}" srcOrd="0" destOrd="0" presId="urn:microsoft.com/office/officeart/2009/3/layout/StepUpProcess"/>
    <dgm:cxn modelId="{B60200B6-766F-46BD-8902-9CD1324EEC7E}" type="presOf" srcId="{5B6A2066-5663-4C14-BDC6-EC864789C148}" destId="{2C786130-A3DE-4189-A937-02123977732C}" srcOrd="0" destOrd="0" presId="urn:microsoft.com/office/officeart/2009/3/layout/StepUpProcess"/>
    <dgm:cxn modelId="{A9B1ACDB-6879-417E-9C03-1172EEA6B5B7}" srcId="{83BB1F8F-886B-4EC3-8CF2-0DB0ADDD27C6}" destId="{A53EB6E9-E2DE-4C97-B303-2997FEEECA24}" srcOrd="2" destOrd="0" parTransId="{4F8B06DC-4B83-45CC-92C5-21AEC8954600}" sibTransId="{E0977E49-F50A-4036-85D5-8F718BA071F6}"/>
    <dgm:cxn modelId="{1D18BF86-9F7C-4F6B-BD1A-B6E18F5A3B1F}" type="presParOf" srcId="{0AA4DF90-0A0F-4B3D-A068-5CFF06581E7B}" destId="{DFD7DD63-F5FE-4E75-BEDF-7F447FFC56B4}" srcOrd="0" destOrd="0" presId="urn:microsoft.com/office/officeart/2009/3/layout/StepUpProcess"/>
    <dgm:cxn modelId="{1DD7CBC5-58F3-4FD3-A6DA-9B1349BF81C3}" type="presParOf" srcId="{DFD7DD63-F5FE-4E75-BEDF-7F447FFC56B4}" destId="{EC7D1A49-3E3F-4A4D-9A04-A37B84BC64E7}" srcOrd="0" destOrd="0" presId="urn:microsoft.com/office/officeart/2009/3/layout/StepUpProcess"/>
    <dgm:cxn modelId="{BB465175-96BC-4F62-AA53-FCCA3A8AF13E}" type="presParOf" srcId="{DFD7DD63-F5FE-4E75-BEDF-7F447FFC56B4}" destId="{106ACD08-677D-4F16-BA09-34D7597F7750}" srcOrd="1" destOrd="0" presId="urn:microsoft.com/office/officeart/2009/3/layout/StepUpProcess"/>
    <dgm:cxn modelId="{5CEB0C0D-ACAA-473D-8A25-1F8FA7170C09}" type="presParOf" srcId="{DFD7DD63-F5FE-4E75-BEDF-7F447FFC56B4}" destId="{6449F30D-D755-4BA0-9315-728E367005B7}" srcOrd="2" destOrd="0" presId="urn:microsoft.com/office/officeart/2009/3/layout/StepUpProcess"/>
    <dgm:cxn modelId="{866D9C3E-B02C-4044-A2AF-CBACC780A423}" type="presParOf" srcId="{0AA4DF90-0A0F-4B3D-A068-5CFF06581E7B}" destId="{717BA53B-BA95-4913-BC93-02D870D4C3CB}" srcOrd="1" destOrd="0" presId="urn:microsoft.com/office/officeart/2009/3/layout/StepUpProcess"/>
    <dgm:cxn modelId="{32E4C56C-B30F-4CEA-8527-AD95DCBB0DD1}" type="presParOf" srcId="{717BA53B-BA95-4913-BC93-02D870D4C3CB}" destId="{FFA51FF5-2818-4F48-BB35-B075E20AF864}" srcOrd="0" destOrd="0" presId="urn:microsoft.com/office/officeart/2009/3/layout/StepUpProcess"/>
    <dgm:cxn modelId="{BF777AA5-4E39-4401-BBF8-EFC9F78F97EB}" type="presParOf" srcId="{0AA4DF90-0A0F-4B3D-A068-5CFF06581E7B}" destId="{C03C80E6-6E66-467D-8DE3-506D92F2AEE9}" srcOrd="2" destOrd="0" presId="urn:microsoft.com/office/officeart/2009/3/layout/StepUpProcess"/>
    <dgm:cxn modelId="{AF10BC37-CDB7-4738-8BF3-90B60E5CADC8}" type="presParOf" srcId="{C03C80E6-6E66-467D-8DE3-506D92F2AEE9}" destId="{6B01AC5E-3F61-4D4C-9A91-33711DFC9B62}" srcOrd="0" destOrd="0" presId="urn:microsoft.com/office/officeart/2009/3/layout/StepUpProcess"/>
    <dgm:cxn modelId="{3F72A314-810C-44C2-9EA9-44E14E3D8776}" type="presParOf" srcId="{C03C80E6-6E66-467D-8DE3-506D92F2AEE9}" destId="{2C786130-A3DE-4189-A937-02123977732C}" srcOrd="1" destOrd="0" presId="urn:microsoft.com/office/officeart/2009/3/layout/StepUpProcess"/>
    <dgm:cxn modelId="{2121C855-6348-4219-B1C2-362CDFC8D590}" type="presParOf" srcId="{C03C80E6-6E66-467D-8DE3-506D92F2AEE9}" destId="{2AE888C5-582C-412A-97B1-2113E2B2BE7F}" srcOrd="2" destOrd="0" presId="urn:microsoft.com/office/officeart/2009/3/layout/StepUpProcess"/>
    <dgm:cxn modelId="{A1D890AD-399B-49F6-A983-ED831408EE30}" type="presParOf" srcId="{0AA4DF90-0A0F-4B3D-A068-5CFF06581E7B}" destId="{EBBFDE05-8A02-4148-B7F5-B3FBB683E9DA}" srcOrd="3" destOrd="0" presId="urn:microsoft.com/office/officeart/2009/3/layout/StepUpProcess"/>
    <dgm:cxn modelId="{704F2C8C-67B9-439E-8A6D-E7663C32E0D4}" type="presParOf" srcId="{EBBFDE05-8A02-4148-B7F5-B3FBB683E9DA}" destId="{1FF7725F-0B49-4708-98E6-602CD130FA46}" srcOrd="0" destOrd="0" presId="urn:microsoft.com/office/officeart/2009/3/layout/StepUpProcess"/>
    <dgm:cxn modelId="{857C7CE1-77F6-49FD-87E4-F3F505811A6A}" type="presParOf" srcId="{0AA4DF90-0A0F-4B3D-A068-5CFF06581E7B}" destId="{C861DBBC-B77A-4C6B-82E8-61E8874E5743}" srcOrd="4" destOrd="0" presId="urn:microsoft.com/office/officeart/2009/3/layout/StepUpProcess"/>
    <dgm:cxn modelId="{9A36FB37-5E15-4FE8-9889-B390B637E8D5}" type="presParOf" srcId="{C861DBBC-B77A-4C6B-82E8-61E8874E5743}" destId="{443DDF09-D063-4D79-9B9C-B48E629DBC8B}" srcOrd="0" destOrd="0" presId="urn:microsoft.com/office/officeart/2009/3/layout/StepUpProcess"/>
    <dgm:cxn modelId="{03A3DBE7-D0C7-48F1-8B68-F598C69EB237}" type="presParOf" srcId="{C861DBBC-B77A-4C6B-82E8-61E8874E5743}" destId="{CD47749B-84E4-4B38-B7E3-32F66E962E40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DC11A60-6546-45B7-ACF9-EC5873D24EFD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4FAD95B4-C375-4A79-977E-47E1615A79BF}">
      <dgm:prSet/>
      <dgm:spPr/>
      <dgm:t>
        <a:bodyPr/>
        <a:lstStyle/>
        <a:p>
          <a:r>
            <a:rPr lang="en-GB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hospitality mental health crisis is systemic, rooted in structural job imbalance.</a:t>
          </a:r>
          <a:endParaRPr lang="en-US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77369FE5-D13A-4186-9B58-655674A86B4C}" type="parTrans" cxnId="{0B58D4AC-3979-45FA-B3B5-3D137B14A14B}">
      <dgm:prSet/>
      <dgm:spPr/>
      <dgm:t>
        <a:bodyPr/>
        <a:lstStyle/>
        <a:p>
          <a:endParaRPr lang="en-US"/>
        </a:p>
      </dgm:t>
    </dgm:pt>
    <dgm:pt modelId="{82C8F644-E7F5-4E60-8CEA-336B14523F66}" type="sibTrans" cxnId="{0B58D4AC-3979-45FA-B3B5-3D137B14A14B}">
      <dgm:prSet/>
      <dgm:spPr/>
      <dgm:t>
        <a:bodyPr/>
        <a:lstStyle/>
        <a:p>
          <a:endParaRPr lang="en-US"/>
        </a:p>
      </dgm:t>
    </dgm:pt>
    <dgm:pt modelId="{0281CD65-A99A-4385-B34F-C35CCEE924D1}">
      <dgm:prSet/>
      <dgm:spPr/>
      <dgm:t>
        <a:bodyPr/>
        <a:lstStyle/>
        <a:p>
          <a:r>
            <a:rPr lang="en-GB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Corporate programs alone cannot resolve deep-seated organisational issues.</a:t>
          </a:r>
          <a:endParaRPr lang="en-US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DD345FD2-0DA5-4D71-AFD1-64CE75048785}" type="parTrans" cxnId="{1B4DA6FC-DD78-4A8A-BA2F-0C304D9B7AF0}">
      <dgm:prSet/>
      <dgm:spPr/>
      <dgm:t>
        <a:bodyPr/>
        <a:lstStyle/>
        <a:p>
          <a:endParaRPr lang="en-US"/>
        </a:p>
      </dgm:t>
    </dgm:pt>
    <dgm:pt modelId="{2685AEBE-971D-4A4A-AAA4-C7E088A5E154}" type="sibTrans" cxnId="{1B4DA6FC-DD78-4A8A-BA2F-0C304D9B7AF0}">
      <dgm:prSet/>
      <dgm:spPr/>
      <dgm:t>
        <a:bodyPr/>
        <a:lstStyle/>
        <a:p>
          <a:endParaRPr lang="en-US"/>
        </a:p>
      </dgm:t>
    </dgm:pt>
    <dgm:pt modelId="{0E2E3692-D7F2-4FA5-93D8-329B2EE06670}">
      <dgm:prSet/>
      <dgm:spPr/>
      <dgm:t>
        <a:bodyPr/>
        <a:lstStyle/>
        <a:p>
          <a:r>
            <a:rPr lang="en-GB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journey forward demands industry collaboration, empathetic leadership, and fair working systems.</a:t>
          </a:r>
          <a:endParaRPr lang="en-US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gm:t>
    </dgm:pt>
    <dgm:pt modelId="{09F54667-DE7F-4B8F-9C6E-2ABB4BA7ED71}" type="parTrans" cxnId="{7F397312-C3F2-4982-A6EC-4AE063C6CE9E}">
      <dgm:prSet/>
      <dgm:spPr/>
      <dgm:t>
        <a:bodyPr/>
        <a:lstStyle/>
        <a:p>
          <a:endParaRPr lang="en-US"/>
        </a:p>
      </dgm:t>
    </dgm:pt>
    <dgm:pt modelId="{DE4D152D-4E91-493D-B9D4-84B1321838B4}" type="sibTrans" cxnId="{7F397312-C3F2-4982-A6EC-4AE063C6CE9E}">
      <dgm:prSet/>
      <dgm:spPr/>
      <dgm:t>
        <a:bodyPr/>
        <a:lstStyle/>
        <a:p>
          <a:endParaRPr lang="en-US"/>
        </a:p>
      </dgm:t>
    </dgm:pt>
    <dgm:pt modelId="{F111A064-1264-49D0-A55C-F0DC8867C02A}" type="pres">
      <dgm:prSet presAssocID="{3DC11A60-6546-45B7-ACF9-EC5873D24EFD}" presName="linear" presStyleCnt="0">
        <dgm:presLayoutVars>
          <dgm:animLvl val="lvl"/>
          <dgm:resizeHandles val="exact"/>
        </dgm:presLayoutVars>
      </dgm:prSet>
      <dgm:spPr/>
    </dgm:pt>
    <dgm:pt modelId="{51F880C2-3C90-4F54-82BA-D7F23056F102}" type="pres">
      <dgm:prSet presAssocID="{4FAD95B4-C375-4A79-977E-47E1615A79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69B205A-97BC-45A3-9A5F-F5626EC38E3F}" type="pres">
      <dgm:prSet presAssocID="{82C8F644-E7F5-4E60-8CEA-336B14523F66}" presName="spacer" presStyleCnt="0"/>
      <dgm:spPr/>
    </dgm:pt>
    <dgm:pt modelId="{ACB2C198-ED4C-4CEB-B1B6-1047E25725B9}" type="pres">
      <dgm:prSet presAssocID="{0281CD65-A99A-4385-B34F-C35CCEE924D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DC8D2F-277B-447E-A085-812CEE61D8B0}" type="pres">
      <dgm:prSet presAssocID="{2685AEBE-971D-4A4A-AAA4-C7E088A5E154}" presName="spacer" presStyleCnt="0"/>
      <dgm:spPr/>
    </dgm:pt>
    <dgm:pt modelId="{FE2AE54C-8395-4AF0-A446-A1052137F3C2}" type="pres">
      <dgm:prSet presAssocID="{0E2E3692-D7F2-4FA5-93D8-329B2EE0667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F397312-C3F2-4982-A6EC-4AE063C6CE9E}" srcId="{3DC11A60-6546-45B7-ACF9-EC5873D24EFD}" destId="{0E2E3692-D7F2-4FA5-93D8-329B2EE06670}" srcOrd="2" destOrd="0" parTransId="{09F54667-DE7F-4B8F-9C6E-2ABB4BA7ED71}" sibTransId="{DE4D152D-4E91-493D-B9D4-84B1321838B4}"/>
    <dgm:cxn modelId="{FDC28937-6149-4C83-A181-35F349DF0F8A}" type="presOf" srcId="{0281CD65-A99A-4385-B34F-C35CCEE924D1}" destId="{ACB2C198-ED4C-4CEB-B1B6-1047E25725B9}" srcOrd="0" destOrd="0" presId="urn:microsoft.com/office/officeart/2005/8/layout/vList2"/>
    <dgm:cxn modelId="{CCAC889E-6AF1-4FB8-925A-9F8D79B0D2ED}" type="presOf" srcId="{0E2E3692-D7F2-4FA5-93D8-329B2EE06670}" destId="{FE2AE54C-8395-4AF0-A446-A1052137F3C2}" srcOrd="0" destOrd="0" presId="urn:microsoft.com/office/officeart/2005/8/layout/vList2"/>
    <dgm:cxn modelId="{89764D9F-1F3E-40B8-8DA8-0D5EBB370CD2}" type="presOf" srcId="{4FAD95B4-C375-4A79-977E-47E1615A79BF}" destId="{51F880C2-3C90-4F54-82BA-D7F23056F102}" srcOrd="0" destOrd="0" presId="urn:microsoft.com/office/officeart/2005/8/layout/vList2"/>
    <dgm:cxn modelId="{0B58D4AC-3979-45FA-B3B5-3D137B14A14B}" srcId="{3DC11A60-6546-45B7-ACF9-EC5873D24EFD}" destId="{4FAD95B4-C375-4A79-977E-47E1615A79BF}" srcOrd="0" destOrd="0" parTransId="{77369FE5-D13A-4186-9B58-655674A86B4C}" sibTransId="{82C8F644-E7F5-4E60-8CEA-336B14523F66}"/>
    <dgm:cxn modelId="{410E8DEE-AC7C-476C-AA00-7D2D6BFB518B}" type="presOf" srcId="{3DC11A60-6546-45B7-ACF9-EC5873D24EFD}" destId="{F111A064-1264-49D0-A55C-F0DC8867C02A}" srcOrd="0" destOrd="0" presId="urn:microsoft.com/office/officeart/2005/8/layout/vList2"/>
    <dgm:cxn modelId="{1B4DA6FC-DD78-4A8A-BA2F-0C304D9B7AF0}" srcId="{3DC11A60-6546-45B7-ACF9-EC5873D24EFD}" destId="{0281CD65-A99A-4385-B34F-C35CCEE924D1}" srcOrd="1" destOrd="0" parTransId="{DD345FD2-0DA5-4D71-AFD1-64CE75048785}" sibTransId="{2685AEBE-971D-4A4A-AAA4-C7E088A5E154}"/>
    <dgm:cxn modelId="{9D34D559-C3C3-47F3-BDA8-2B6B55073976}" type="presParOf" srcId="{F111A064-1264-49D0-A55C-F0DC8867C02A}" destId="{51F880C2-3C90-4F54-82BA-D7F23056F102}" srcOrd="0" destOrd="0" presId="urn:microsoft.com/office/officeart/2005/8/layout/vList2"/>
    <dgm:cxn modelId="{262A3A52-AC73-4997-A732-DF362CB3EE32}" type="presParOf" srcId="{F111A064-1264-49D0-A55C-F0DC8867C02A}" destId="{B69B205A-97BC-45A3-9A5F-F5626EC38E3F}" srcOrd="1" destOrd="0" presId="urn:microsoft.com/office/officeart/2005/8/layout/vList2"/>
    <dgm:cxn modelId="{BD63FCA9-0BB6-4347-9D82-AE8774BB05DA}" type="presParOf" srcId="{F111A064-1264-49D0-A55C-F0DC8867C02A}" destId="{ACB2C198-ED4C-4CEB-B1B6-1047E25725B9}" srcOrd="2" destOrd="0" presId="urn:microsoft.com/office/officeart/2005/8/layout/vList2"/>
    <dgm:cxn modelId="{D696E028-B929-4D49-B9C4-9894632C2D06}" type="presParOf" srcId="{F111A064-1264-49D0-A55C-F0DC8867C02A}" destId="{7FDC8D2F-277B-447E-A085-812CEE61D8B0}" srcOrd="3" destOrd="0" presId="urn:microsoft.com/office/officeart/2005/8/layout/vList2"/>
    <dgm:cxn modelId="{58CAAE6A-AC7F-4CA2-9C8C-AA5B1184D290}" type="presParOf" srcId="{F111A064-1264-49D0-A55C-F0DC8867C02A}" destId="{FE2AE54C-8395-4AF0-A446-A1052137F3C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6F6F0-215D-436C-B2E1-68358B746DCA}">
      <dsp:nvSpPr>
        <dsp:cNvPr id="0" name=""/>
        <dsp:cNvSpPr/>
      </dsp:nvSpPr>
      <dsp:spPr>
        <a:xfrm>
          <a:off x="565" y="173788"/>
          <a:ext cx="2206321" cy="132379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Presented by :</a:t>
          </a: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Wazadur Rob Chowdhury</a:t>
          </a:r>
          <a:endParaRPr lang="en-US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565" y="173788"/>
        <a:ext cx="2206321" cy="1323793"/>
      </dsp:txXfrm>
    </dsp:sp>
    <dsp:sp modelId="{84DE0904-1C6F-488B-9640-FAE46A7D2796}">
      <dsp:nvSpPr>
        <dsp:cNvPr id="0" name=""/>
        <dsp:cNvSpPr/>
      </dsp:nvSpPr>
      <dsp:spPr>
        <a:xfrm>
          <a:off x="2427519" y="173788"/>
          <a:ext cx="2206321" cy="132379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Student ID:222426</a:t>
          </a:r>
        </a:p>
      </dsp:txBody>
      <dsp:txXfrm>
        <a:off x="2427519" y="173788"/>
        <a:ext cx="2206321" cy="1323793"/>
      </dsp:txXfrm>
    </dsp:sp>
    <dsp:sp modelId="{8AD900D2-F97A-4494-BB40-30375693C08D}">
      <dsp:nvSpPr>
        <dsp:cNvPr id="0" name=""/>
        <dsp:cNvSpPr/>
      </dsp:nvSpPr>
      <dsp:spPr>
        <a:xfrm>
          <a:off x="1214042" y="1718214"/>
          <a:ext cx="2206321" cy="132379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University of Wales Trinity Saint David</a:t>
          </a:r>
        </a:p>
      </dsp:txBody>
      <dsp:txXfrm>
        <a:off x="1214042" y="1718214"/>
        <a:ext cx="2206321" cy="13237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2064F-658A-4A69-A813-EBC736799321}">
      <dsp:nvSpPr>
        <dsp:cNvPr id="0" name=""/>
        <dsp:cNvSpPr/>
      </dsp:nvSpPr>
      <dsp:spPr>
        <a:xfrm rot="10800000">
          <a:off x="1767608" y="875"/>
          <a:ext cx="5598826" cy="142951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0375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hospitality industry operates on intensive service delivery, emotional </a:t>
          </a:r>
          <a:r>
            <a:rPr lang="en-US" sz="2000" kern="1200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labour</a:t>
          </a: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, and long irregular hours (Ford &amp; Sturman, 2020).</a:t>
          </a:r>
        </a:p>
      </dsp:txBody>
      <dsp:txXfrm rot="10800000">
        <a:off x="2124986" y="875"/>
        <a:ext cx="5241448" cy="1429511"/>
      </dsp:txXfrm>
    </dsp:sp>
    <dsp:sp modelId="{B17C0815-DDF7-4566-94BB-DFDB93BC03A6}">
      <dsp:nvSpPr>
        <dsp:cNvPr id="0" name=""/>
        <dsp:cNvSpPr/>
      </dsp:nvSpPr>
      <dsp:spPr>
        <a:xfrm>
          <a:off x="1052852" y="875"/>
          <a:ext cx="1429511" cy="1429511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FFE39ED-9D62-4FD7-80E7-C292E4743430}">
      <dsp:nvSpPr>
        <dsp:cNvPr id="0" name=""/>
        <dsp:cNvSpPr/>
      </dsp:nvSpPr>
      <dsp:spPr>
        <a:xfrm rot="10800000">
          <a:off x="1767608" y="1845466"/>
          <a:ext cx="5598826" cy="1429511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0375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issue is no longer personal—it is structural, affecting productivity, retention, and service quality.</a:t>
          </a:r>
        </a:p>
      </dsp:txBody>
      <dsp:txXfrm rot="10800000">
        <a:off x="2124986" y="1845466"/>
        <a:ext cx="5241448" cy="1429511"/>
      </dsp:txXfrm>
    </dsp:sp>
    <dsp:sp modelId="{90BB6F89-D932-4199-B8AA-9D6A037F8C1F}">
      <dsp:nvSpPr>
        <dsp:cNvPr id="0" name=""/>
        <dsp:cNvSpPr/>
      </dsp:nvSpPr>
      <dsp:spPr>
        <a:xfrm>
          <a:off x="1052852" y="1845466"/>
          <a:ext cx="1429511" cy="142951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3000" r="-33000"/>
          </a:stretch>
        </a:blip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EB6147-9D7C-4810-B2B8-5AB4EEF4B0E9}">
      <dsp:nvSpPr>
        <dsp:cNvPr id="0" name=""/>
        <dsp:cNvSpPr/>
      </dsp:nvSpPr>
      <dsp:spPr>
        <a:xfrm>
          <a:off x="0" y="187764"/>
          <a:ext cx="3642279" cy="18252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Growing evidence links burnout to high turnover, absenteeism, and declining engagement (Mental Health Foundation, 2022).</a:t>
          </a:r>
        </a:p>
      </dsp:txBody>
      <dsp:txXfrm>
        <a:off x="89099" y="276863"/>
        <a:ext cx="3464081" cy="1647002"/>
      </dsp:txXfrm>
    </dsp:sp>
    <dsp:sp modelId="{3122B84B-5AF5-478B-9FE6-5A665F9F11EC}">
      <dsp:nvSpPr>
        <dsp:cNvPr id="0" name=""/>
        <dsp:cNvSpPr/>
      </dsp:nvSpPr>
      <dsp:spPr>
        <a:xfrm>
          <a:off x="0" y="2200164"/>
          <a:ext cx="3642279" cy="182892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Addressing the crisis ensures workforce resilience and long-term organisational success.</a:t>
          </a:r>
        </a:p>
      </dsp:txBody>
      <dsp:txXfrm>
        <a:off x="89281" y="2289445"/>
        <a:ext cx="3463717" cy="16503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FC8F0-6DBD-41EE-BB32-FC253FE1A370}">
      <dsp:nvSpPr>
        <dsp:cNvPr id="0" name=""/>
        <dsp:cNvSpPr/>
      </dsp:nvSpPr>
      <dsp:spPr>
        <a:xfrm>
          <a:off x="0" y="1514"/>
          <a:ext cx="800837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6A02865-09F7-4A1C-8C26-B686B3E4851F}">
      <dsp:nvSpPr>
        <dsp:cNvPr id="0" name=""/>
        <dsp:cNvSpPr/>
      </dsp:nvSpPr>
      <dsp:spPr>
        <a:xfrm>
          <a:off x="0" y="1514"/>
          <a:ext cx="8008374" cy="103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Job Demands–Resources (JD-R) Theory (Bakker &amp; Demerouti, 2017) explains the crisis.</a:t>
          </a:r>
        </a:p>
      </dsp:txBody>
      <dsp:txXfrm>
        <a:off x="0" y="1514"/>
        <a:ext cx="8008374" cy="1032608"/>
      </dsp:txXfrm>
    </dsp:sp>
    <dsp:sp modelId="{DA6FC7B9-0D51-4EB3-959A-0ADE45741251}">
      <dsp:nvSpPr>
        <dsp:cNvPr id="0" name=""/>
        <dsp:cNvSpPr/>
      </dsp:nvSpPr>
      <dsp:spPr>
        <a:xfrm>
          <a:off x="0" y="1034122"/>
          <a:ext cx="800837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038E925-9D44-45D5-968A-0FB700963466}">
      <dsp:nvSpPr>
        <dsp:cNvPr id="0" name=""/>
        <dsp:cNvSpPr/>
      </dsp:nvSpPr>
      <dsp:spPr>
        <a:xfrm>
          <a:off x="0" y="1034122"/>
          <a:ext cx="8008374" cy="103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High job demands (emotional labour, unpredictable schedules) cause strain when resources are insufficient.</a:t>
          </a:r>
        </a:p>
      </dsp:txBody>
      <dsp:txXfrm>
        <a:off x="0" y="1034122"/>
        <a:ext cx="8008374" cy="1032608"/>
      </dsp:txXfrm>
    </dsp:sp>
    <dsp:sp modelId="{7973DBE2-C87F-4C29-8405-0ADBBD351FF8}">
      <dsp:nvSpPr>
        <dsp:cNvPr id="0" name=""/>
        <dsp:cNvSpPr/>
      </dsp:nvSpPr>
      <dsp:spPr>
        <a:xfrm>
          <a:off x="0" y="2066730"/>
          <a:ext cx="800837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A1AFE0-3FB7-450D-8777-72969016005A}">
      <dsp:nvSpPr>
        <dsp:cNvPr id="0" name=""/>
        <dsp:cNvSpPr/>
      </dsp:nvSpPr>
      <dsp:spPr>
        <a:xfrm>
          <a:off x="0" y="2066730"/>
          <a:ext cx="8008374" cy="103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Perceived Organisational Support (POS) and empathetic leadership can moderate stress (Chen, Li &amp; Law, 2023).</a:t>
          </a:r>
        </a:p>
      </dsp:txBody>
      <dsp:txXfrm>
        <a:off x="0" y="2066730"/>
        <a:ext cx="8008374" cy="10326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7265D-27FE-4EC2-ADB8-55DF53E5E143}">
      <dsp:nvSpPr>
        <dsp:cNvPr id="0" name=""/>
        <dsp:cNvSpPr/>
      </dsp:nvSpPr>
      <dsp:spPr>
        <a:xfrm>
          <a:off x="0" y="1063785"/>
          <a:ext cx="3330924" cy="33309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3312" tIns="25400" rIns="18331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The core issue is chronic stress from emotional labour, long hours, and low control over (Bakker &amp; Demerouti, 2017)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</a:t>
          </a:r>
        </a:p>
      </dsp:txBody>
      <dsp:txXfrm>
        <a:off x="487803" y="1551588"/>
        <a:ext cx="2355318" cy="2355318"/>
      </dsp:txXfrm>
    </dsp:sp>
    <dsp:sp modelId="{186BCC58-9DA9-42C4-84A0-929E1F4B2D9D}">
      <dsp:nvSpPr>
        <dsp:cNvPr id="0" name=""/>
        <dsp:cNvSpPr/>
      </dsp:nvSpPr>
      <dsp:spPr>
        <a:xfrm>
          <a:off x="2668548" y="1076609"/>
          <a:ext cx="3330924" cy="33309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3312" tIns="25400" rIns="18331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Current support (EAPs, wellness programs) is often negated by the severity of structural demands.</a:t>
          </a:r>
        </a:p>
      </dsp:txBody>
      <dsp:txXfrm>
        <a:off x="3156351" y="1564412"/>
        <a:ext cx="2355318" cy="2355318"/>
      </dsp:txXfrm>
    </dsp:sp>
    <dsp:sp modelId="{C5AF0913-1B12-4B26-97B8-2EF52D5CB589}">
      <dsp:nvSpPr>
        <dsp:cNvPr id="0" name=""/>
        <dsp:cNvSpPr/>
      </dsp:nvSpPr>
      <dsp:spPr>
        <a:xfrm>
          <a:off x="5333288" y="1076609"/>
          <a:ext cx="3330924" cy="33309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83312" tIns="25400" rIns="183312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This imbalance leads directly to high burnout, massive turnover, and a breakdown of employee trust.</a:t>
          </a:r>
        </a:p>
      </dsp:txBody>
      <dsp:txXfrm>
        <a:off x="5821091" y="1564412"/>
        <a:ext cx="2355318" cy="23553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2F1E0A-7513-4D07-B49A-3851BD06A521}">
      <dsp:nvSpPr>
        <dsp:cNvPr id="0" name=""/>
        <dsp:cNvSpPr/>
      </dsp:nvSpPr>
      <dsp:spPr>
        <a:xfrm>
          <a:off x="0" y="3276390"/>
          <a:ext cx="7886700" cy="10753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Frameworks applied:</a:t>
          </a:r>
        </a:p>
      </dsp:txBody>
      <dsp:txXfrm>
        <a:off x="0" y="3276390"/>
        <a:ext cx="7886700" cy="580707"/>
      </dsp:txXfrm>
    </dsp:sp>
    <dsp:sp modelId="{2DECE73A-C75E-41B0-8E38-20EE5E7F4AAC}">
      <dsp:nvSpPr>
        <dsp:cNvPr id="0" name=""/>
        <dsp:cNvSpPr/>
      </dsp:nvSpPr>
      <dsp:spPr>
        <a:xfrm>
          <a:off x="0" y="3835590"/>
          <a:ext cx="3943349" cy="49467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JD-R Theory to assess job strain and resources.</a:t>
          </a:r>
        </a:p>
      </dsp:txBody>
      <dsp:txXfrm>
        <a:off x="0" y="3835590"/>
        <a:ext cx="3943349" cy="494676"/>
      </dsp:txXfrm>
    </dsp:sp>
    <dsp:sp modelId="{9B35D9E7-32E2-4641-BCCE-95FC2FB0D073}">
      <dsp:nvSpPr>
        <dsp:cNvPr id="0" name=""/>
        <dsp:cNvSpPr/>
      </dsp:nvSpPr>
      <dsp:spPr>
        <a:xfrm>
          <a:off x="3943350" y="3835590"/>
          <a:ext cx="3943349" cy="494676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PEAS Model (Problem, Evidence, Analysis, Solution) for structured analysis.</a:t>
          </a:r>
        </a:p>
      </dsp:txBody>
      <dsp:txXfrm>
        <a:off x="3943350" y="3835590"/>
        <a:ext cx="3943349" cy="494676"/>
      </dsp:txXfrm>
    </dsp:sp>
    <dsp:sp modelId="{D13063E8-71D0-4CA9-A8AA-297F2FFA0471}">
      <dsp:nvSpPr>
        <dsp:cNvPr id="0" name=""/>
        <dsp:cNvSpPr/>
      </dsp:nvSpPr>
      <dsp:spPr>
        <a:xfrm rot="10800000">
          <a:off x="0" y="1638579"/>
          <a:ext cx="7886700" cy="1653941"/>
        </a:xfrm>
        <a:prstGeom prst="upArrowCallou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Sources include academic journals, WHO (2022), ILO (2023), and corporate reports (Marriott, Hilton, Accor).</a:t>
          </a:r>
        </a:p>
      </dsp:txBody>
      <dsp:txXfrm rot="10800000">
        <a:off x="0" y="1638579"/>
        <a:ext cx="7886700" cy="1074681"/>
      </dsp:txXfrm>
    </dsp:sp>
    <dsp:sp modelId="{A761E0F0-A2B7-48D0-A5A7-A780145EBC52}">
      <dsp:nvSpPr>
        <dsp:cNvPr id="0" name=""/>
        <dsp:cNvSpPr/>
      </dsp:nvSpPr>
      <dsp:spPr>
        <a:xfrm rot="10800000">
          <a:off x="0" y="769"/>
          <a:ext cx="7886700" cy="1653941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Qualitative, descriptive approach using secondary data from 2020–2025 studies.</a:t>
          </a:r>
        </a:p>
      </dsp:txBody>
      <dsp:txXfrm rot="10800000">
        <a:off x="0" y="769"/>
        <a:ext cx="7886700" cy="10746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2973B7-E4BB-408C-9CE1-6CACE60F60A7}">
      <dsp:nvSpPr>
        <dsp:cNvPr id="0" name=""/>
        <dsp:cNvSpPr/>
      </dsp:nvSpPr>
      <dsp:spPr>
        <a:xfrm>
          <a:off x="0" y="2041"/>
          <a:ext cx="517993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6C2995-1555-44B2-9862-109FB0EE019D}">
      <dsp:nvSpPr>
        <dsp:cNvPr id="0" name=""/>
        <dsp:cNvSpPr/>
      </dsp:nvSpPr>
      <dsp:spPr>
        <a:xfrm>
          <a:off x="0" y="2041"/>
          <a:ext cx="5179931" cy="1392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core issue is chronic stress and burnout caused by structural job demands.</a:t>
          </a:r>
        </a:p>
      </dsp:txBody>
      <dsp:txXfrm>
        <a:off x="0" y="2041"/>
        <a:ext cx="5179931" cy="1392327"/>
      </dsp:txXfrm>
    </dsp:sp>
    <dsp:sp modelId="{5ACA5913-DE80-4F00-B59A-52EF0610CED3}">
      <dsp:nvSpPr>
        <dsp:cNvPr id="0" name=""/>
        <dsp:cNvSpPr/>
      </dsp:nvSpPr>
      <dsp:spPr>
        <a:xfrm>
          <a:off x="0" y="1394368"/>
          <a:ext cx="517993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C777DB-CDDF-411E-AC89-15905EA4E602}">
      <dsp:nvSpPr>
        <dsp:cNvPr id="0" name=""/>
        <dsp:cNvSpPr/>
      </dsp:nvSpPr>
      <dsp:spPr>
        <a:xfrm>
          <a:off x="0" y="1394368"/>
          <a:ext cx="5179931" cy="1392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Employees face long hours, emotional dissonance, and job insecurity (Cañada, 2023).</a:t>
          </a:r>
        </a:p>
      </dsp:txBody>
      <dsp:txXfrm>
        <a:off x="0" y="1394368"/>
        <a:ext cx="5179931" cy="1392327"/>
      </dsp:txXfrm>
    </dsp:sp>
    <dsp:sp modelId="{773195C5-21A3-4899-9D79-9583D83875F2}">
      <dsp:nvSpPr>
        <dsp:cNvPr id="0" name=""/>
        <dsp:cNvSpPr/>
      </dsp:nvSpPr>
      <dsp:spPr>
        <a:xfrm>
          <a:off x="0" y="2786696"/>
          <a:ext cx="5179931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777638-9E2A-4A4F-808E-171768A7AA9F}">
      <dsp:nvSpPr>
        <dsp:cNvPr id="0" name=""/>
        <dsp:cNvSpPr/>
      </dsp:nvSpPr>
      <dsp:spPr>
        <a:xfrm>
          <a:off x="0" y="2786696"/>
          <a:ext cx="5179931" cy="1392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This is not just an HR concern but a systemic failure in workforce design and culture.</a:t>
          </a:r>
        </a:p>
      </dsp:txBody>
      <dsp:txXfrm>
        <a:off x="0" y="2786696"/>
        <a:ext cx="5179931" cy="139232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F5E941-FECF-48CF-A11F-BAD46015D939}">
      <dsp:nvSpPr>
        <dsp:cNvPr id="0" name=""/>
        <dsp:cNvSpPr/>
      </dsp:nvSpPr>
      <dsp:spPr>
        <a:xfrm>
          <a:off x="0" y="5746"/>
          <a:ext cx="5428969" cy="718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81FB1-A26A-448D-8C73-16EB475241D9}">
      <dsp:nvSpPr>
        <dsp:cNvPr id="0" name=""/>
        <dsp:cNvSpPr/>
      </dsp:nvSpPr>
      <dsp:spPr>
        <a:xfrm>
          <a:off x="21732" y="21911"/>
          <a:ext cx="39552" cy="39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80503-649B-4089-AC32-BCF7CEFA5DB6}">
      <dsp:nvSpPr>
        <dsp:cNvPr id="0" name=""/>
        <dsp:cNvSpPr/>
      </dsp:nvSpPr>
      <dsp:spPr>
        <a:xfrm>
          <a:off x="83018" y="5746"/>
          <a:ext cx="4911316" cy="1365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66" tIns="144466" rIns="144466" bIns="14446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Current Solutions are Reactive: Industry efforts focus on coping (resources) rather than removing the underlying causes (demands).</a:t>
          </a:r>
          <a:endParaRPr lang="en-US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83018" y="5746"/>
        <a:ext cx="4911316" cy="1365031"/>
      </dsp:txXfrm>
    </dsp:sp>
    <dsp:sp modelId="{30349F3F-B253-42B1-997E-44A5F573788D}">
      <dsp:nvSpPr>
        <dsp:cNvPr id="0" name=""/>
        <dsp:cNvSpPr/>
      </dsp:nvSpPr>
      <dsp:spPr>
        <a:xfrm>
          <a:off x="0" y="1549798"/>
          <a:ext cx="5428969" cy="718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04DB6B-E9D8-463D-BCA3-13247EB5F52A}">
      <dsp:nvSpPr>
        <dsp:cNvPr id="0" name=""/>
        <dsp:cNvSpPr/>
      </dsp:nvSpPr>
      <dsp:spPr>
        <a:xfrm>
          <a:off x="21732" y="1565963"/>
          <a:ext cx="39552" cy="39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C6442-8279-4CCE-B5D4-661A6F8CF676}">
      <dsp:nvSpPr>
        <dsp:cNvPr id="0" name=""/>
        <dsp:cNvSpPr/>
      </dsp:nvSpPr>
      <dsp:spPr>
        <a:xfrm>
          <a:off x="83018" y="1549798"/>
          <a:ext cx="4911316" cy="1365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66" tIns="144466" rIns="144466" bIns="14446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Ineffective Band-Aid: Individual resilience training fails when employees return to uncontrollable workloads and structural precarity.</a:t>
          </a:r>
          <a:endParaRPr lang="en-US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83018" y="1549798"/>
        <a:ext cx="4911316" cy="1365031"/>
      </dsp:txXfrm>
    </dsp:sp>
    <dsp:sp modelId="{8F8C39BE-727D-4B1B-BB05-641B099F01CF}">
      <dsp:nvSpPr>
        <dsp:cNvPr id="0" name=""/>
        <dsp:cNvSpPr/>
      </dsp:nvSpPr>
      <dsp:spPr>
        <a:xfrm>
          <a:off x="0" y="3093850"/>
          <a:ext cx="5428969" cy="718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0997B-F598-4FA9-9F27-1F5ED722EA4A}">
      <dsp:nvSpPr>
        <dsp:cNvPr id="0" name=""/>
        <dsp:cNvSpPr/>
      </dsp:nvSpPr>
      <dsp:spPr>
        <a:xfrm>
          <a:off x="21732" y="3110015"/>
          <a:ext cx="39552" cy="39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65C29-048F-479C-9125-B8F026C0D688}">
      <dsp:nvSpPr>
        <dsp:cNvPr id="0" name=""/>
        <dsp:cNvSpPr/>
      </dsp:nvSpPr>
      <dsp:spPr>
        <a:xfrm>
          <a:off x="83018" y="3093850"/>
          <a:ext cx="4911316" cy="1365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66" tIns="144466" rIns="144466" bIns="14446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Crux of the Analysis: To achieve long-term change, the strategy must pivot from resource enhancement to aggressive demand mitigation.</a:t>
          </a:r>
          <a:endParaRPr lang="en-US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83018" y="3093850"/>
        <a:ext cx="4911316" cy="136503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6EB25D-1F9D-417D-9D92-46302BA3A0ED}">
      <dsp:nvSpPr>
        <dsp:cNvPr id="0" name=""/>
        <dsp:cNvSpPr/>
      </dsp:nvSpPr>
      <dsp:spPr>
        <a:xfrm>
          <a:off x="0" y="0"/>
          <a:ext cx="852648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B87444-34A3-47AD-AE1A-FA4411FCA1FF}">
      <dsp:nvSpPr>
        <dsp:cNvPr id="0" name=""/>
        <dsp:cNvSpPr/>
      </dsp:nvSpPr>
      <dsp:spPr>
        <a:xfrm>
          <a:off x="0" y="0"/>
          <a:ext cx="8526482" cy="87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59% of hospitality employees report mental health problems at work (Mental Health Foundation, 2022).</a:t>
          </a:r>
        </a:p>
      </dsp:txBody>
      <dsp:txXfrm>
        <a:off x="0" y="0"/>
        <a:ext cx="8526482" cy="873736"/>
      </dsp:txXfrm>
    </dsp:sp>
    <dsp:sp modelId="{ED1E289B-E8B6-4914-9F5A-2498C08D8799}">
      <dsp:nvSpPr>
        <dsp:cNvPr id="0" name=""/>
        <dsp:cNvSpPr/>
      </dsp:nvSpPr>
      <dsp:spPr>
        <a:xfrm>
          <a:off x="0" y="873736"/>
          <a:ext cx="852648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DB07E4-CD0F-4A3A-B2D5-120307EE07DE}">
      <dsp:nvSpPr>
        <dsp:cNvPr id="0" name=""/>
        <dsp:cNvSpPr/>
      </dsp:nvSpPr>
      <dsp:spPr>
        <a:xfrm>
          <a:off x="0" y="873736"/>
          <a:ext cx="8526482" cy="873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Companies have launched well-being initiatives such as Marriott’s </a:t>
          </a:r>
          <a:r>
            <a:rPr lang="en-US" sz="2000" kern="1200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TakeCare</a:t>
          </a: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Program, Accor’s </a:t>
          </a:r>
          <a:r>
            <a:rPr lang="en-US" sz="2000" kern="1200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Heartist</a:t>
          </a:r>
          <a:r>
            <a:rPr lang="en-US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, and Hilton’s ESG Report.</a:t>
          </a:r>
        </a:p>
      </dsp:txBody>
      <dsp:txXfrm>
        <a:off x="0" y="873736"/>
        <a:ext cx="8526482" cy="8737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B8BD6-3C20-4C86-8EBB-1B2ECEE81394}">
      <dsp:nvSpPr>
        <dsp:cNvPr id="0" name=""/>
        <dsp:cNvSpPr/>
      </dsp:nvSpPr>
      <dsp:spPr>
        <a:xfrm>
          <a:off x="0" y="643592"/>
          <a:ext cx="6052368" cy="1927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731" tIns="374904" rIns="469731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Programs enhance resource availability and leadership empathy (Brown, Thomas &amp; </a:t>
          </a:r>
          <a:r>
            <a:rPr lang="en-US" sz="1800" kern="1200" dirty="0" err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Bosselman</a:t>
          </a:r>
          <a:r>
            <a:rPr lang="en-US" sz="18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, 2022).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They improve perceived organisational support and awareness.</a:t>
          </a:r>
        </a:p>
      </dsp:txBody>
      <dsp:txXfrm>
        <a:off x="0" y="643592"/>
        <a:ext cx="6052368" cy="1927800"/>
      </dsp:txXfrm>
    </dsp:sp>
    <dsp:sp modelId="{099DD72C-3151-48BE-BCA2-3A3BC2DFDB07}">
      <dsp:nvSpPr>
        <dsp:cNvPr id="0" name=""/>
        <dsp:cNvSpPr/>
      </dsp:nvSpPr>
      <dsp:spPr>
        <a:xfrm>
          <a:off x="302618" y="377912"/>
          <a:ext cx="4236658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36" tIns="0" rIns="16013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Strengths:</a:t>
          </a:r>
        </a:p>
      </dsp:txBody>
      <dsp:txXfrm>
        <a:off x="328557" y="403851"/>
        <a:ext cx="4184780" cy="479482"/>
      </dsp:txXfrm>
    </dsp:sp>
    <dsp:sp modelId="{CE0A172A-866F-44CB-A396-17F31785F598}">
      <dsp:nvSpPr>
        <dsp:cNvPr id="0" name=""/>
        <dsp:cNvSpPr/>
      </dsp:nvSpPr>
      <dsp:spPr>
        <a:xfrm>
          <a:off x="0" y="2934272"/>
          <a:ext cx="6052368" cy="164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731" tIns="374904" rIns="469731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Most initiatives are reactive and individual-focused, not structural (ILO, 2023).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Root causes like long hours, low autonomy, and job insecurity remain unaddressed.</a:t>
          </a:r>
        </a:p>
      </dsp:txBody>
      <dsp:txXfrm>
        <a:off x="0" y="2934272"/>
        <a:ext cx="6052368" cy="1644300"/>
      </dsp:txXfrm>
    </dsp:sp>
    <dsp:sp modelId="{49E5DBF3-DEFB-4E69-8A7B-706801C4479D}">
      <dsp:nvSpPr>
        <dsp:cNvPr id="0" name=""/>
        <dsp:cNvSpPr/>
      </dsp:nvSpPr>
      <dsp:spPr>
        <a:xfrm>
          <a:off x="302618" y="2668592"/>
          <a:ext cx="4236658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136" tIns="0" rIns="16013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Limitations:</a:t>
          </a:r>
        </a:p>
      </dsp:txBody>
      <dsp:txXfrm>
        <a:off x="328557" y="2694531"/>
        <a:ext cx="4184780" cy="47948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62406-DFC6-481A-8658-A0138557C67F}">
      <dsp:nvSpPr>
        <dsp:cNvPr id="0" name=""/>
        <dsp:cNvSpPr/>
      </dsp:nvSpPr>
      <dsp:spPr>
        <a:xfrm>
          <a:off x="2280144" y="98422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1027322"/>
        <a:ext cx="26172" cy="5234"/>
      </dsp:txXfrm>
    </dsp:sp>
    <dsp:sp modelId="{9938B73D-2BC1-47E7-88EE-36D9C8F56D6A}">
      <dsp:nvSpPr>
        <dsp:cNvPr id="0" name=""/>
        <dsp:cNvSpPr/>
      </dsp:nvSpPr>
      <dsp:spPr>
        <a:xfrm>
          <a:off x="6045" y="347170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Move from coping support to structural reform</a:t>
          </a:r>
        </a:p>
      </dsp:txBody>
      <dsp:txXfrm>
        <a:off x="6045" y="347170"/>
        <a:ext cx="2275898" cy="1365538"/>
      </dsp:txXfrm>
    </dsp:sp>
    <dsp:sp modelId="{A49E6ADD-65CF-4A90-A7DF-2C26673640D0}">
      <dsp:nvSpPr>
        <dsp:cNvPr id="0" name=""/>
        <dsp:cNvSpPr/>
      </dsp:nvSpPr>
      <dsp:spPr>
        <a:xfrm>
          <a:off x="5079499" y="984220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027322"/>
        <a:ext cx="26172" cy="5234"/>
      </dsp:txXfrm>
    </dsp:sp>
    <dsp:sp modelId="{8004A095-F3D5-4FC6-AE99-5D35ACB1EE33}">
      <dsp:nvSpPr>
        <dsp:cNvPr id="0" name=""/>
        <dsp:cNvSpPr/>
      </dsp:nvSpPr>
      <dsp:spPr>
        <a:xfrm>
          <a:off x="2805400" y="347170"/>
          <a:ext cx="2275898" cy="136553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Implement predictable scheduling.</a:t>
          </a:r>
        </a:p>
      </dsp:txBody>
      <dsp:txXfrm>
        <a:off x="2805400" y="347170"/>
        <a:ext cx="2275898" cy="1365538"/>
      </dsp:txXfrm>
    </dsp:sp>
    <dsp:sp modelId="{DA96FE05-B593-414B-B63B-C5B7F228CC86}">
      <dsp:nvSpPr>
        <dsp:cNvPr id="0" name=""/>
        <dsp:cNvSpPr/>
      </dsp:nvSpPr>
      <dsp:spPr>
        <a:xfrm>
          <a:off x="1143995" y="1710909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2771" y="1954720"/>
        <a:ext cx="281156" cy="5234"/>
      </dsp:txXfrm>
    </dsp:sp>
    <dsp:sp modelId="{52ECED19-17CB-43FA-A06F-C9D7B71EB02D}">
      <dsp:nvSpPr>
        <dsp:cNvPr id="0" name=""/>
        <dsp:cNvSpPr/>
      </dsp:nvSpPr>
      <dsp:spPr>
        <a:xfrm>
          <a:off x="5604755" y="347170"/>
          <a:ext cx="2275898" cy="136553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Develop industry-wide mental health standards with ILO collaboration.</a:t>
          </a:r>
        </a:p>
      </dsp:txBody>
      <dsp:txXfrm>
        <a:off x="5604755" y="347170"/>
        <a:ext cx="2275898" cy="1365538"/>
      </dsp:txXfrm>
    </dsp:sp>
    <dsp:sp modelId="{919F4B51-71AA-45DA-A371-3111D198D3C8}">
      <dsp:nvSpPr>
        <dsp:cNvPr id="0" name=""/>
        <dsp:cNvSpPr/>
      </dsp:nvSpPr>
      <dsp:spPr>
        <a:xfrm>
          <a:off x="2280144" y="2873215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13486" y="2916318"/>
        <a:ext cx="26172" cy="5234"/>
      </dsp:txXfrm>
    </dsp:sp>
    <dsp:sp modelId="{F3738AEC-7857-4450-A332-14F474D9093F}">
      <dsp:nvSpPr>
        <dsp:cNvPr id="0" name=""/>
        <dsp:cNvSpPr/>
      </dsp:nvSpPr>
      <dsp:spPr>
        <a:xfrm>
          <a:off x="6045" y="2236166"/>
          <a:ext cx="2275898" cy="136553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Sustainable change requires balancing demands and resources.</a:t>
          </a:r>
        </a:p>
      </dsp:txBody>
      <dsp:txXfrm>
        <a:off x="6045" y="2236166"/>
        <a:ext cx="2275898" cy="1365538"/>
      </dsp:txXfrm>
    </dsp:sp>
    <dsp:sp modelId="{BF426609-3A7C-4171-A77D-9679692DB111}">
      <dsp:nvSpPr>
        <dsp:cNvPr id="0" name=""/>
        <dsp:cNvSpPr/>
      </dsp:nvSpPr>
      <dsp:spPr>
        <a:xfrm>
          <a:off x="5079499" y="2873215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312841" y="2916318"/>
        <a:ext cx="26172" cy="5234"/>
      </dsp:txXfrm>
    </dsp:sp>
    <dsp:sp modelId="{9550C614-823C-456A-A51F-76292046D994}">
      <dsp:nvSpPr>
        <dsp:cNvPr id="0" name=""/>
        <dsp:cNvSpPr/>
      </dsp:nvSpPr>
      <dsp:spPr>
        <a:xfrm>
          <a:off x="2805400" y="2236166"/>
          <a:ext cx="2275898" cy="136553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Provide empathetic leadership training and mental health literacy.</a:t>
          </a:r>
        </a:p>
      </dsp:txBody>
      <dsp:txXfrm>
        <a:off x="2805400" y="2236166"/>
        <a:ext cx="2275898" cy="1365538"/>
      </dsp:txXfrm>
    </dsp:sp>
    <dsp:sp modelId="{350395ED-7BA3-4AEA-9C7A-A9D12F680339}">
      <dsp:nvSpPr>
        <dsp:cNvPr id="0" name=""/>
        <dsp:cNvSpPr/>
      </dsp:nvSpPr>
      <dsp:spPr>
        <a:xfrm>
          <a:off x="5604755" y="2236166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Embed psychological safety into organisational culture.</a:t>
          </a:r>
        </a:p>
      </dsp:txBody>
      <dsp:txXfrm>
        <a:off x="5604755" y="2236166"/>
        <a:ext cx="2275898" cy="136553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7D1A49-3E3F-4A4D-9A04-A37B84BC64E7}">
      <dsp:nvSpPr>
        <dsp:cNvPr id="0" name=""/>
        <dsp:cNvSpPr/>
      </dsp:nvSpPr>
      <dsp:spPr>
        <a:xfrm rot="5400000">
          <a:off x="548414" y="1307283"/>
          <a:ext cx="1641350" cy="2731170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CD08-677D-4F16-BA09-34D7597F7750}">
      <dsp:nvSpPr>
        <dsp:cNvPr id="0" name=""/>
        <dsp:cNvSpPr/>
      </dsp:nvSpPr>
      <dsp:spPr>
        <a:xfrm>
          <a:off x="274431" y="2123315"/>
          <a:ext cx="2465716" cy="216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Overhaul Operational Policies:</a:t>
          </a: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Enforce strict hour limits, implement predictive staffing, and ensure equitable compensation for all employees.</a:t>
          </a:r>
        </a:p>
      </dsp:txBody>
      <dsp:txXfrm>
        <a:off x="274431" y="2123315"/>
        <a:ext cx="2465716" cy="2161344"/>
      </dsp:txXfrm>
    </dsp:sp>
    <dsp:sp modelId="{6449F30D-D755-4BA0-9315-728E367005B7}">
      <dsp:nvSpPr>
        <dsp:cNvPr id="0" name=""/>
        <dsp:cNvSpPr/>
      </dsp:nvSpPr>
      <dsp:spPr>
        <a:xfrm>
          <a:off x="2274918" y="1106211"/>
          <a:ext cx="465229" cy="465229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01AC5E-3F61-4D4C-9A91-33711DFC9B62}">
      <dsp:nvSpPr>
        <dsp:cNvPr id="0" name=""/>
        <dsp:cNvSpPr/>
      </dsp:nvSpPr>
      <dsp:spPr>
        <a:xfrm rot="5400000">
          <a:off x="3566932" y="560348"/>
          <a:ext cx="1641350" cy="2731170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86130-A3DE-4189-A937-02123977732C}">
      <dsp:nvSpPr>
        <dsp:cNvPr id="0" name=""/>
        <dsp:cNvSpPr/>
      </dsp:nvSpPr>
      <dsp:spPr>
        <a:xfrm>
          <a:off x="3292950" y="1376379"/>
          <a:ext cx="2465716" cy="216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Mandate Leadership Accountability:</a:t>
          </a: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Roll out continuous, mandatory training on empathy and mental health literacy for all managers.</a:t>
          </a:r>
        </a:p>
      </dsp:txBody>
      <dsp:txXfrm>
        <a:off x="3292950" y="1376379"/>
        <a:ext cx="2465716" cy="2161344"/>
      </dsp:txXfrm>
    </dsp:sp>
    <dsp:sp modelId="{2AE888C5-582C-412A-97B1-2113E2B2BE7F}">
      <dsp:nvSpPr>
        <dsp:cNvPr id="0" name=""/>
        <dsp:cNvSpPr/>
      </dsp:nvSpPr>
      <dsp:spPr>
        <a:xfrm>
          <a:off x="5293437" y="359276"/>
          <a:ext cx="465229" cy="465229"/>
        </a:xfrm>
        <a:prstGeom prst="triangle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DDF09-D063-4D79-9B9C-B48E629DBC8B}">
      <dsp:nvSpPr>
        <dsp:cNvPr id="0" name=""/>
        <dsp:cNvSpPr/>
      </dsp:nvSpPr>
      <dsp:spPr>
        <a:xfrm rot="5400000">
          <a:off x="6585450" y="-186587"/>
          <a:ext cx="1641350" cy="2731170"/>
        </a:xfrm>
        <a:prstGeom prst="corner">
          <a:avLst>
            <a:gd name="adj1" fmla="val 16120"/>
            <a:gd name="adj2" fmla="val 1611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7749B-84E4-4B38-B7E3-32F66E962E40}">
      <dsp:nvSpPr>
        <dsp:cNvPr id="0" name=""/>
        <dsp:cNvSpPr/>
      </dsp:nvSpPr>
      <dsp:spPr>
        <a:xfrm>
          <a:off x="6311468" y="629444"/>
          <a:ext cx="2465716" cy="216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Standardise Policy Across the Industry:</a:t>
          </a:r>
          <a:r>
            <a:rPr lang="en-GB" sz="2000" kern="12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 Establish measurable mental health criteria for industry audits and fund dedicated wellness champions.</a:t>
          </a:r>
        </a:p>
      </dsp:txBody>
      <dsp:txXfrm>
        <a:off x="6311468" y="629444"/>
        <a:ext cx="2465716" cy="216134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F880C2-3C90-4F54-82BA-D7F23056F102}">
      <dsp:nvSpPr>
        <dsp:cNvPr id="0" name=""/>
        <dsp:cNvSpPr/>
      </dsp:nvSpPr>
      <dsp:spPr>
        <a:xfrm>
          <a:off x="0" y="321906"/>
          <a:ext cx="4853668" cy="1170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hospitality mental health crisis is systemic, rooted in structural job imbalance.</a:t>
          </a:r>
          <a:endParaRPr lang="en-US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57115" y="379021"/>
        <a:ext cx="4739438" cy="1055770"/>
      </dsp:txXfrm>
    </dsp:sp>
    <dsp:sp modelId="{ACB2C198-ED4C-4CEB-B1B6-1047E25725B9}">
      <dsp:nvSpPr>
        <dsp:cNvPr id="0" name=""/>
        <dsp:cNvSpPr/>
      </dsp:nvSpPr>
      <dsp:spPr>
        <a:xfrm>
          <a:off x="0" y="1549507"/>
          <a:ext cx="4853668" cy="1170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Corporate programs alone cannot resolve deep-seated organisational issues.</a:t>
          </a:r>
          <a:endParaRPr lang="en-US" sz="2000" kern="120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57115" y="1606622"/>
        <a:ext cx="4739438" cy="1055770"/>
      </dsp:txXfrm>
    </dsp:sp>
    <dsp:sp modelId="{FE2AE54C-8395-4AF0-A446-A1052137F3C2}">
      <dsp:nvSpPr>
        <dsp:cNvPr id="0" name=""/>
        <dsp:cNvSpPr/>
      </dsp:nvSpPr>
      <dsp:spPr>
        <a:xfrm>
          <a:off x="0" y="2777107"/>
          <a:ext cx="4853668" cy="1170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rPr>
            <a:t>The journey forward demands industry collaboration, empathetic leadership, and fair working systems.</a:t>
          </a:r>
          <a:endParaRPr lang="en-US" sz="2000" kern="1200" dirty="0">
            <a:latin typeface="ADLaM Display" panose="02010000000000000000" pitchFamily="2" charset="0"/>
            <a:ea typeface="ADLaM Display" panose="02010000000000000000" pitchFamily="2" charset="0"/>
            <a:cs typeface="ADLaM Display" panose="02010000000000000000" pitchFamily="2" charset="0"/>
          </a:endParaRPr>
        </a:p>
      </dsp:txBody>
      <dsp:txXfrm>
        <a:off x="57115" y="2834222"/>
        <a:ext cx="4739438" cy="1055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0843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878010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5436960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293889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41367488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8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9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10.png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microsoft.com/office/2007/relationships/diagramDrawing" Target="../diagrams/drawing9.xml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diagramColors" Target="../diagrams/colors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diagramQuickStyle" Target="../diagrams/quickStyle9.xml"/><Relationship Id="rId5" Type="http://schemas.openxmlformats.org/officeDocument/2006/relationships/image" Target="../media/image20.png"/><Relationship Id="rId10" Type="http://schemas.openxmlformats.org/officeDocument/2006/relationships/diagramLayout" Target="../diagrams/layout9.xml"/><Relationship Id="rId4" Type="http://schemas.microsoft.com/office/2007/relationships/hdphoto" Target="../media/hdphoto1.wdp"/><Relationship Id="rId9" Type="http://schemas.openxmlformats.org/officeDocument/2006/relationships/diagramData" Target="../diagrams/data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25.jpe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41">
            <a:extLst>
              <a:ext uri="{FF2B5EF4-FFF2-40B4-BE49-F238E27FC236}">
                <a16:creationId xmlns:a16="http://schemas.microsoft.com/office/drawing/2014/main" id="{A4121561-392E-4887-9C1F-E06486064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4942" y="191733"/>
            <a:ext cx="5252486" cy="2441201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 Deepening Mental Health Crisis in the Hospitality Industry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630D30-B727-29B6-184F-0F7B4437D7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7" r="12401" b="-3"/>
          <a:stretch>
            <a:fillRect/>
          </a:stretch>
        </p:blipFill>
        <p:spPr>
          <a:xfrm>
            <a:off x="135564" y="10"/>
            <a:ext cx="3620386" cy="2780404"/>
          </a:xfrm>
          <a:prstGeom prst="rect">
            <a:avLst/>
          </a:prstGeom>
        </p:spPr>
      </p:pic>
      <p:pic>
        <p:nvPicPr>
          <p:cNvPr id="10" name="Picture 9" descr="A person in a suit standing in front of a door&#10;&#10;Description automatically generated">
            <a:extLst>
              <a:ext uri="{FF2B5EF4-FFF2-40B4-BE49-F238E27FC236}">
                <a16:creationId xmlns:a16="http://schemas.microsoft.com/office/drawing/2014/main" id="{2CFFD6BA-43F0-C497-0904-A1EC50C672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47" r="20750" b="7189"/>
          <a:stretch/>
        </p:blipFill>
        <p:spPr>
          <a:xfrm>
            <a:off x="135564" y="2961168"/>
            <a:ext cx="3620386" cy="361661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0EDC5A-B5EF-93FD-E069-24ED8C5AB2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771120"/>
              </p:ext>
            </p:extLst>
          </p:nvPr>
        </p:nvGraphicFramePr>
        <p:xfrm>
          <a:off x="4027246" y="2961167"/>
          <a:ext cx="4634407" cy="3215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43689"/>
            <a:ext cx="78867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b="1" kern="1200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 Declaration</a:t>
            </a:r>
          </a:p>
        </p:txBody>
      </p:sp>
      <p:pic>
        <p:nvPicPr>
          <p:cNvPr id="8" name="Picture 7" descr="A close-up of a document&#10;&#10;Description automatically generated">
            <a:extLst>
              <a:ext uri="{FF2B5EF4-FFF2-40B4-BE49-F238E27FC236}">
                <a16:creationId xmlns:a16="http://schemas.microsoft.com/office/drawing/2014/main" id="{E10C4E26-D48D-4DDA-4181-BE2056055A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39" b="-566"/>
          <a:stretch/>
        </p:blipFill>
        <p:spPr>
          <a:xfrm>
            <a:off x="1267166" y="1630042"/>
            <a:ext cx="6607379" cy="46292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360825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019" y="318066"/>
            <a:ext cx="7670346" cy="1186269"/>
          </a:xfrm>
        </p:spPr>
        <p:txBody>
          <a:bodyPr>
            <a:norm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Introduction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D65BF02-BC15-3759-EAF4-AA7BB495F0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9249212"/>
              </p:ext>
            </p:extLst>
          </p:nvPr>
        </p:nvGraphicFramePr>
        <p:xfrm>
          <a:off x="549180" y="1504335"/>
          <a:ext cx="8419288" cy="3275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4487CB13-4E34-DA3D-8298-F9FBB8DCB01F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6019" y="4587559"/>
            <a:ext cx="7286097" cy="2313973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9622B87-5671-26D8-D922-93A86EC0BA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666"/>
          <a:stretch>
            <a:fillRect/>
          </a:stretch>
        </p:blipFill>
        <p:spPr>
          <a:xfrm>
            <a:off x="3621" y="4092"/>
            <a:ext cx="9143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Importance of the Theme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8F2218-6895-F4D5-CF58-1B1E8F0A33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6225" y="2055803"/>
            <a:ext cx="4911081" cy="36814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C7DFB82B-A3B9-9224-771F-BB4AA05F0F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668264"/>
              </p:ext>
            </p:extLst>
          </p:nvPr>
        </p:nvGraphicFramePr>
        <p:xfrm>
          <a:off x="293651" y="1967592"/>
          <a:ext cx="3642279" cy="4216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484" y="85993"/>
            <a:ext cx="8630756" cy="1675626"/>
          </a:xfrm>
        </p:spPr>
        <p:txBody>
          <a:bodyPr>
            <a:norm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Theoretical Foundation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CFFAA5-ED16-7DAB-B744-BF3F122EEC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53" r="17430" b="-2"/>
          <a:stretch>
            <a:fillRect/>
          </a:stretch>
        </p:blipFill>
        <p:spPr>
          <a:xfrm>
            <a:off x="5841457" y="4607686"/>
            <a:ext cx="3140313" cy="21643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F39D913-B766-245D-B580-A301D1D9B1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1" r="-336" b="-4"/>
          <a:stretch/>
        </p:blipFill>
        <p:spPr>
          <a:xfrm>
            <a:off x="89038" y="4693679"/>
            <a:ext cx="5663381" cy="207832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C69810-6074-F678-1CEC-DA2E1FCEE0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639759"/>
              </p:ext>
            </p:extLst>
          </p:nvPr>
        </p:nvGraphicFramePr>
        <p:xfrm>
          <a:off x="560440" y="1592826"/>
          <a:ext cx="8008374" cy="3100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484" y="85993"/>
            <a:ext cx="8630756" cy="1675626"/>
          </a:xfrm>
        </p:spPr>
        <p:txBody>
          <a:bodyPr>
            <a:norm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 Job Demands–Resources (JD-R)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A0AA092A-BC11-4A53-0D64-6B3F0B2F7F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1319235"/>
              </p:ext>
            </p:extLst>
          </p:nvPr>
        </p:nvGraphicFramePr>
        <p:xfrm>
          <a:off x="110218" y="1218735"/>
          <a:ext cx="8668022" cy="5484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18748209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Methodology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EC9D6D-BB5C-9DBE-E8E6-147C40E908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406019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health care information&#10;&#10;Description automatically generated">
            <a:extLst>
              <a:ext uri="{FF2B5EF4-FFF2-40B4-BE49-F238E27FC236}">
                <a16:creationId xmlns:a16="http://schemas.microsoft.com/office/drawing/2014/main" id="{C69FE0DC-CCF1-E188-D494-04B05D830F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800" r="-766" b="49356"/>
          <a:stretch/>
        </p:blipFill>
        <p:spPr>
          <a:xfrm>
            <a:off x="5460150" y="2691684"/>
            <a:ext cx="3683849" cy="2798453"/>
          </a:xfrm>
          <a:prstGeom prst="rect">
            <a:avLst/>
          </a:prstGeom>
          <a:ln w="889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219" y="405685"/>
            <a:ext cx="8404994" cy="1559301"/>
          </a:xfrm>
        </p:spPr>
        <p:txBody>
          <a:bodyPr>
            <a:norm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Problem (PEAS Model)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E2961C-8C85-D3A6-2AD3-DA26F64C6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603861"/>
              </p:ext>
            </p:extLst>
          </p:nvPr>
        </p:nvGraphicFramePr>
        <p:xfrm>
          <a:off x="280219" y="2271250"/>
          <a:ext cx="5179931" cy="418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219" y="405685"/>
            <a:ext cx="8404994" cy="1559301"/>
          </a:xfrm>
        </p:spPr>
        <p:txBody>
          <a:bodyPr>
            <a:normAutofit/>
          </a:bodyPr>
          <a:lstStyle/>
          <a:p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Root Causes of the Problem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85DA87-49F9-4B59-C532-76740EA9AA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8597" y="2283154"/>
            <a:ext cx="3479042" cy="4244191"/>
          </a:xfrm>
          <a:prstGeom prst="rect">
            <a:avLst/>
          </a:prstGeom>
        </p:spPr>
      </p:pic>
      <p:graphicFrame>
        <p:nvGraphicFramePr>
          <p:cNvPr id="45" name="TextBox 18">
            <a:extLst>
              <a:ext uri="{FF2B5EF4-FFF2-40B4-BE49-F238E27FC236}">
                <a16:creationId xmlns:a16="http://schemas.microsoft.com/office/drawing/2014/main" id="{FFD2BBE4-8D33-6A58-813F-656B0FED01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1025842"/>
              </p:ext>
            </p:extLst>
          </p:nvPr>
        </p:nvGraphicFramePr>
        <p:xfrm>
          <a:off x="107799" y="2283155"/>
          <a:ext cx="5428970" cy="4464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09208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8" y="172693"/>
            <a:ext cx="7886696" cy="1361139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Evidence (PEAS Model)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2A8C1B-91FD-B5B8-1FD2-BC9C4558B8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127684" y="5352144"/>
            <a:ext cx="1493070" cy="14930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EF1FFAB-60A8-15A2-BB16-730D53E721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56819" y="3596844"/>
            <a:ext cx="1163935" cy="116393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1F261C-3A79-BCC8-45B3-C7197FDB9F3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348" r="3841" b="11826"/>
          <a:stretch/>
        </p:blipFill>
        <p:spPr>
          <a:xfrm>
            <a:off x="204193" y="3429000"/>
            <a:ext cx="5892047" cy="33460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D39300-DDD0-D8DB-A5F4-930738520F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51988" y="4905998"/>
            <a:ext cx="1688499" cy="65663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C382B9-1272-8B12-2488-014A5F6186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4103418"/>
              </p:ext>
            </p:extLst>
          </p:nvPr>
        </p:nvGraphicFramePr>
        <p:xfrm>
          <a:off x="411041" y="1743422"/>
          <a:ext cx="8526482" cy="1747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3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Analysis (PEAS Model)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17E278-F0BF-F486-6A1F-9FB2726E6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5966228"/>
              </p:ext>
            </p:extLst>
          </p:nvPr>
        </p:nvGraphicFramePr>
        <p:xfrm>
          <a:off x="289437" y="1724534"/>
          <a:ext cx="6052369" cy="4956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3C6E436-FDDE-5D5A-46EF-D9B30E018DD0}"/>
              </a:ext>
            </a:extLst>
          </p:cNvPr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31243" y="2487100"/>
            <a:ext cx="2156357" cy="14748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49CFEE5-F8BB-9F08-98D7-89982E3906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7039" y="4559670"/>
            <a:ext cx="1897896" cy="1887051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Solutions and Recommendations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00ABC-BAFC-3984-E69F-B408E0F718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449988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Implementation of Recommended Solution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onnsiteX0" fmla="*/ 0 w 7818120"/>
              <a:gd name="connsiteY0" fmla="*/ 0 h 18288"/>
              <a:gd name="connsiteX1" fmla="*/ 416966 w 7818120"/>
              <a:gd name="connsiteY1" fmla="*/ 0 h 18288"/>
              <a:gd name="connsiteX2" fmla="*/ 1146658 w 7818120"/>
              <a:gd name="connsiteY2" fmla="*/ 0 h 18288"/>
              <a:gd name="connsiteX3" fmla="*/ 1563624 w 7818120"/>
              <a:gd name="connsiteY3" fmla="*/ 0 h 18288"/>
              <a:gd name="connsiteX4" fmla="*/ 2136953 w 7818120"/>
              <a:gd name="connsiteY4" fmla="*/ 0 h 18288"/>
              <a:gd name="connsiteX5" fmla="*/ 2944825 w 7818120"/>
              <a:gd name="connsiteY5" fmla="*/ 0 h 18288"/>
              <a:gd name="connsiteX6" fmla="*/ 3596335 w 7818120"/>
              <a:gd name="connsiteY6" fmla="*/ 0 h 18288"/>
              <a:gd name="connsiteX7" fmla="*/ 4326026 w 7818120"/>
              <a:gd name="connsiteY7" fmla="*/ 0 h 18288"/>
              <a:gd name="connsiteX8" fmla="*/ 4899355 w 7818120"/>
              <a:gd name="connsiteY8" fmla="*/ 0 h 18288"/>
              <a:gd name="connsiteX9" fmla="*/ 5550865 w 7818120"/>
              <a:gd name="connsiteY9" fmla="*/ 0 h 18288"/>
              <a:gd name="connsiteX10" fmla="*/ 6358738 w 7818120"/>
              <a:gd name="connsiteY10" fmla="*/ 0 h 18288"/>
              <a:gd name="connsiteX11" fmla="*/ 6853885 w 7818120"/>
              <a:gd name="connsiteY11" fmla="*/ 0 h 18288"/>
              <a:gd name="connsiteX12" fmla="*/ 7818120 w 7818120"/>
              <a:gd name="connsiteY12" fmla="*/ 0 h 18288"/>
              <a:gd name="connsiteX13" fmla="*/ 7818120 w 7818120"/>
              <a:gd name="connsiteY13" fmla="*/ 18288 h 18288"/>
              <a:gd name="connsiteX14" fmla="*/ 7244791 w 7818120"/>
              <a:gd name="connsiteY14" fmla="*/ 18288 h 18288"/>
              <a:gd name="connsiteX15" fmla="*/ 6827825 w 7818120"/>
              <a:gd name="connsiteY15" fmla="*/ 18288 h 18288"/>
              <a:gd name="connsiteX16" fmla="*/ 6176315 w 7818120"/>
              <a:gd name="connsiteY16" fmla="*/ 18288 h 18288"/>
              <a:gd name="connsiteX17" fmla="*/ 5681167 w 7818120"/>
              <a:gd name="connsiteY17" fmla="*/ 18288 h 18288"/>
              <a:gd name="connsiteX18" fmla="*/ 5029657 w 7818120"/>
              <a:gd name="connsiteY18" fmla="*/ 18288 h 18288"/>
              <a:gd name="connsiteX19" fmla="*/ 4378147 w 7818120"/>
              <a:gd name="connsiteY19" fmla="*/ 18288 h 18288"/>
              <a:gd name="connsiteX20" fmla="*/ 3726637 w 7818120"/>
              <a:gd name="connsiteY20" fmla="*/ 18288 h 18288"/>
              <a:gd name="connsiteX21" fmla="*/ 3075127 w 7818120"/>
              <a:gd name="connsiteY21" fmla="*/ 18288 h 18288"/>
              <a:gd name="connsiteX22" fmla="*/ 2501798 w 7818120"/>
              <a:gd name="connsiteY22" fmla="*/ 18288 h 18288"/>
              <a:gd name="connsiteX23" fmla="*/ 1772107 w 7818120"/>
              <a:gd name="connsiteY23" fmla="*/ 18288 h 18288"/>
              <a:gd name="connsiteX24" fmla="*/ 1120597 w 7818120"/>
              <a:gd name="connsiteY24" fmla="*/ 18288 h 18288"/>
              <a:gd name="connsiteX25" fmla="*/ 0 w 7818120"/>
              <a:gd name="connsiteY25" fmla="*/ 18288 h 18288"/>
              <a:gd name="connsiteX26" fmla="*/ 0 w 7818120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B00ABC-BAFC-3984-E69F-B408E0F718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9858292"/>
              </p:ext>
            </p:extLst>
          </p:nvPr>
        </p:nvGraphicFramePr>
        <p:xfrm>
          <a:off x="90215" y="1636939"/>
          <a:ext cx="8780689" cy="4642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2266237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8833349D-E0EF-0754-EC94-81C49C5A4F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</a:p>
        </p:txBody>
      </p:sp>
      <p:graphicFrame>
        <p:nvGraphicFramePr>
          <p:cNvPr id="28" name="Content Placeholder 3">
            <a:extLst>
              <a:ext uri="{FF2B5EF4-FFF2-40B4-BE49-F238E27FC236}">
                <a16:creationId xmlns:a16="http://schemas.microsoft.com/office/drawing/2014/main" id="{F81D6222-2182-6C47-1AE0-96F0F5CFC5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607362"/>
              </p:ext>
            </p:extLst>
          </p:nvPr>
        </p:nvGraphicFramePr>
        <p:xfrm>
          <a:off x="628650" y="1825625"/>
          <a:ext cx="4853668" cy="4269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 descr="A diagram of a leader&#10;&#10;Description automatically generated">
            <a:extLst>
              <a:ext uri="{FF2B5EF4-FFF2-40B4-BE49-F238E27FC236}">
                <a16:creationId xmlns:a16="http://schemas.microsoft.com/office/drawing/2014/main" id="{1F7D494B-3744-1173-CC72-92BED252D30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7013" y="2211566"/>
            <a:ext cx="3367599" cy="3367599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642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"/>
            <a:ext cx="9144001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72D26-B6DA-1982-01CC-C9FB2DE6E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4" y="248038"/>
            <a:ext cx="529779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pic>
        <p:nvPicPr>
          <p:cNvPr id="18" name="Picture 17" descr="A screenshot of a computer&#10;&#10;Description automatically generated">
            <a:extLst>
              <a:ext uri="{FF2B5EF4-FFF2-40B4-BE49-F238E27FC236}">
                <a16:creationId xmlns:a16="http://schemas.microsoft.com/office/drawing/2014/main" id="{D3CDE30B-0FCC-2226-F585-60EADE181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91" y="1966293"/>
            <a:ext cx="7845215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287379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A1FE573A-976F-0541-831C-B07F33BE28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999" b="-1"/>
          <a:stretch>
            <a:fillRect/>
          </a:stretch>
        </p:blipFill>
        <p:spPr>
          <a:xfrm>
            <a:off x="2" y="10"/>
            <a:ext cx="9143998" cy="685798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534286" y="2516347"/>
            <a:ext cx="6864098" cy="181921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43000">
                <a:schemeClr val="accent2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871912" y="0"/>
            <a:ext cx="5286509" cy="6858000"/>
          </a:xfrm>
          <a:prstGeom prst="rect">
            <a:avLst/>
          </a:prstGeom>
          <a:gradFill flip="none" rotWithShape="1">
            <a:gsLst>
              <a:gs pos="19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06829" y="812504"/>
            <a:ext cx="6864096" cy="523908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4000">
                <a:schemeClr val="accent2">
                  <a:alpha val="0"/>
                </a:schemeClr>
              </a:gs>
            </a:gsLst>
            <a:lin ang="7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EB5855-8EB7-1AE5-9030-5D0AA3C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166784" y="876108"/>
            <a:ext cx="2839273" cy="9144001"/>
          </a:xfrm>
          <a:prstGeom prst="rect">
            <a:avLst/>
          </a:prstGeom>
          <a:gradFill>
            <a:gsLst>
              <a:gs pos="0">
                <a:schemeClr val="accent2"/>
              </a:gs>
              <a:gs pos="53000">
                <a:schemeClr val="accent5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47D45-A434-7F27-6E2B-203EC9ACB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8601" y="2138209"/>
            <a:ext cx="2784615" cy="28392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 b="1">
                <a:solidFill>
                  <a:srgbClr val="FFFFFF"/>
                </a:solidFill>
              </a:rPr>
              <a:t>Thank you</a:t>
            </a:r>
            <a:br>
              <a:rPr lang="en-US" sz="3100" b="1">
                <a:solidFill>
                  <a:srgbClr val="FFFFFF"/>
                </a:solidFill>
              </a:rPr>
            </a:br>
            <a:br>
              <a:rPr lang="en-US" sz="3100" b="1">
                <a:solidFill>
                  <a:srgbClr val="FFFFFF"/>
                </a:solidFill>
              </a:rPr>
            </a:br>
            <a:br>
              <a:rPr lang="en-US" sz="3100" b="1">
                <a:solidFill>
                  <a:srgbClr val="FFFFFF"/>
                </a:solidFill>
              </a:rPr>
            </a:br>
            <a:br>
              <a:rPr lang="en-US" sz="3100" b="1">
                <a:solidFill>
                  <a:srgbClr val="FFFFFF"/>
                </a:solidFill>
              </a:rPr>
            </a:br>
            <a:r>
              <a:rPr lang="en-US" sz="3100" b="1">
                <a:solidFill>
                  <a:srgbClr val="FFFFFF"/>
                </a:solidFill>
              </a:rPr>
              <a:t>Q and A</a:t>
            </a:r>
          </a:p>
        </p:txBody>
      </p:sp>
    </p:spTree>
    <p:extLst>
      <p:ext uri="{BB962C8B-B14F-4D97-AF65-F5344CB8AC3E}">
        <p14:creationId xmlns:p14="http://schemas.microsoft.com/office/powerpoint/2010/main" val="3607705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682</Words>
  <Application>Microsoft Office PowerPoint</Application>
  <PresentationFormat>On-screen Show (4:3)</PresentationFormat>
  <Paragraphs>62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ADLaM Display</vt:lpstr>
      <vt:lpstr>Arial</vt:lpstr>
      <vt:lpstr>Calibri</vt:lpstr>
      <vt:lpstr>Office Theme</vt:lpstr>
      <vt:lpstr>The Deepening Mental Health Crisis in the Hospitality Industry</vt:lpstr>
      <vt:lpstr>AI Declaration</vt:lpstr>
      <vt:lpstr>Introduction</vt:lpstr>
      <vt:lpstr>Importance of the Theme</vt:lpstr>
      <vt:lpstr>Theoretical Foundation</vt:lpstr>
      <vt:lpstr>The Job Demands–Resources (JD-R)</vt:lpstr>
      <vt:lpstr>Methodology</vt:lpstr>
      <vt:lpstr>Problem (PEAS Model)</vt:lpstr>
      <vt:lpstr>Root Causes of the Problem</vt:lpstr>
      <vt:lpstr>Evidence (PEAS Model)</vt:lpstr>
      <vt:lpstr>Analysis (PEAS Model) </vt:lpstr>
      <vt:lpstr>Solutions and Recommendations</vt:lpstr>
      <vt:lpstr>Implementation of Recommended Solution</vt:lpstr>
      <vt:lpstr>Conclusion</vt:lpstr>
      <vt:lpstr>References </vt:lpstr>
      <vt:lpstr>Thank you    Q and 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Deepening Mental Health Crisis in the Hospitality Industry</dc:title>
  <dc:subject/>
  <dc:creator>admin</dc:creator>
  <cp:keywords/>
  <cp:lastModifiedBy>Wazadur Chowdhury (2222624)</cp:lastModifiedBy>
  <cp:revision>1</cp:revision>
  <dcterms:created xsi:type="dcterms:W3CDTF">2013-01-27T09:14:16Z</dcterms:created>
  <dcterms:modified xsi:type="dcterms:W3CDTF">2025-11-06T18:40:32Z</dcterms:modified>
  <cp:category/>
</cp:coreProperties>
</file>