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omments/modernComment_100_68C49C6.xml" ContentType="application/vnd.ms-powerpoint.comments+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6" r:id="rId2"/>
    <p:sldId id="262" r:id="rId3"/>
    <p:sldId id="275" r:id="rId4"/>
    <p:sldId id="258" r:id="rId5"/>
    <p:sldId id="257" r:id="rId6"/>
    <p:sldId id="263" r:id="rId7"/>
    <p:sldId id="276" r:id="rId8"/>
    <p:sldId id="266" r:id="rId9"/>
    <p:sldId id="259" r:id="rId10"/>
    <p:sldId id="260" r:id="rId11"/>
    <p:sldId id="261" r:id="rId12"/>
    <p:sldId id="277" r:id="rId13"/>
    <p:sldId id="278" r:id="rId14"/>
    <p:sldId id="268" r:id="rId15"/>
    <p:sldId id="269" r:id="rId16"/>
    <p:sldId id="270" r:id="rId17"/>
    <p:sldId id="271" r:id="rId18"/>
    <p:sldId id="272" r:id="rId19"/>
    <p:sldId id="273" r:id="rId20"/>
    <p:sldId id="274" r:id="rId21"/>
    <p:sldId id="264"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authors.xml><?xml version="1.0" encoding="utf-8"?>
<p188:authorLst xmlns:a="http://schemas.openxmlformats.org/drawingml/2006/main" xmlns:r="http://schemas.openxmlformats.org/officeDocument/2006/relationships" xmlns:p188="http://schemas.microsoft.com/office/powerpoint/2018/8/main">
  <p188:author id="{6517EE06-C87E-BCEF-3E90-BCFA3055D95E}" name="Markus Klingelfuss" initials="MK" userId="S::m.klingelfuss@uwtsd.ac.uk::bd76eaf9-c4ae-4be9-b963-4e8bfdef57a8" providerId="AD"/>
</p188: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7BD0ACB-F170-5497-B4F1-58A68092B3EA}" v="2" dt="2026-06-15T08:21:55.826"/>
    <p1510:client id="{CF4DB299-21EF-BBD9-E23A-273D5C7D9E13}" v="1020" dt="2026-06-11T14:37:58.613"/>
    <p1510:client id="{EA41EB36-77C4-31DA-3790-E0FF5B25F810}" v="1279" dt="2026-06-14T02:13:26.62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9" d="100"/>
          <a:sy n="59" d="100"/>
        </p:scale>
        <p:origin x="940"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28" Type="http://schemas.microsoft.com/office/2018/10/relationships/authors" Target="author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microsoft.com/office/2015/10/relationships/revisionInfo" Target="revisionInfo.xml"/></Relationships>
</file>

<file path=ppt/comments/modernComment_100_68C49C6.xml><?xml version="1.0" encoding="utf-8"?>
<p188:cmLst xmlns:a="http://schemas.openxmlformats.org/drawingml/2006/main" xmlns:r="http://schemas.openxmlformats.org/officeDocument/2006/relationships" xmlns:p188="http://schemas.microsoft.com/office/powerpoint/2018/8/main">
  <p188:cm id="{B4985322-7DB7-437F-B168-FAD2CE4141BE}" authorId="{6517EE06-C87E-BCEF-3E90-BCFA3055D95E}" created="2026-06-01T08:53:32.024">
    <pc:sldMkLst xmlns:pc="http://schemas.microsoft.com/office/powerpoint/2013/main/command">
      <pc:docMk/>
      <pc:sldMk cId="109857222" sldId="256"/>
    </pc:sldMkLst>
    <p188:txBody>
      <a:bodyPr/>
      <a:lstStyle/>
      <a:p>
        <a:r>
          <a:rPr lang="en-US"/>
          <a:t>You've made a great start, here, Serena - well done!</a:t>
        </a:r>
      </a:p>
    </p188:txBody>
  </p188:cm>
</p188:cmLst>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1007533" y="0"/>
            <a:ext cx="7934348"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8" name="Rectangle 7"/>
          <p:cNvSpPr/>
          <p:nvPr/>
        </p:nvSpPr>
        <p:spPr>
          <a:xfrm>
            <a:off x="8941881"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ctrTitle"/>
          </p:nvPr>
        </p:nvSpPr>
        <p:spPr>
          <a:xfrm>
            <a:off x="2611808" y="3428998"/>
            <a:ext cx="5518066" cy="2268559"/>
          </a:xfrm>
        </p:spPr>
        <p:txBody>
          <a:bodyPr anchor="t">
            <a:normAutofit/>
          </a:bodyPr>
          <a:lstStyle>
            <a:lvl1pPr algn="r">
              <a:defRPr sz="6000"/>
            </a:lvl1pPr>
          </a:lstStyle>
          <a:p>
            <a:r>
              <a:rPr lang="en-US"/>
              <a:t>Click to edit Master title style</a:t>
            </a:r>
          </a:p>
        </p:txBody>
      </p:sp>
      <p:sp>
        <p:nvSpPr>
          <p:cNvPr id="3" name="Subtitle 2"/>
          <p:cNvSpPr>
            <a:spLocks noGrp="1"/>
          </p:cNvSpPr>
          <p:nvPr>
            <p:ph type="subTitle" idx="1"/>
          </p:nvPr>
        </p:nvSpPr>
        <p:spPr>
          <a:xfrm>
            <a:off x="2772274" y="2268786"/>
            <a:ext cx="5357600" cy="1160213"/>
          </a:xfrm>
        </p:spPr>
        <p:txBody>
          <a:bodyPr tIns="0" anchor="b">
            <a:normAutofit/>
          </a:bodyPr>
          <a:lstStyle>
            <a:lvl1pPr marL="0" indent="0" algn="r">
              <a:buNone/>
              <a:defRPr sz="1800" b="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9AB3A824-1A51-4B26-AD58-A6D8E14F6C04}" type="datetimeFigureOut">
              <a:rPr lang="en-US" dirty="0"/>
              <a:t>6/9/2026</a:t>
            </a:fld>
            <a:endParaRPr lang="en-US"/>
          </a:p>
        </p:txBody>
      </p:sp>
      <p:sp>
        <p:nvSpPr>
          <p:cNvPr id="5" name="Footer Placeholder 4"/>
          <p:cNvSpPr>
            <a:spLocks noGrp="1"/>
          </p:cNvSpPr>
          <p:nvPr>
            <p:ph type="ftr" sz="quarter" idx="11"/>
          </p:nvPr>
        </p:nvSpPr>
        <p:spPr/>
        <p:txBody>
          <a:bodyPr/>
          <a:lstStyle/>
          <a:p>
            <a:r>
              <a:rPr lang="en-US"/>
              <a:t>
              </a:t>
            </a:r>
          </a:p>
        </p:txBody>
      </p:sp>
      <p:sp>
        <p:nvSpPr>
          <p:cNvPr id="6" name="Slide Number Placeholder 5"/>
          <p:cNvSpPr>
            <a:spLocks noGrp="1"/>
          </p:cNvSpPr>
          <p:nvPr>
            <p:ph type="sldNum" sz="quarter" idx="12"/>
          </p:nvPr>
        </p:nvSpPr>
        <p:spPr/>
        <p:txBody>
          <a:bodyPr rIns="45720"/>
          <a:lstStyle/>
          <a:p>
            <a:fld id="{6D22F896-40B5-4ADD-8801-0D06FADFA095}" type="slidenum">
              <a:rPr lang="en-US" dirty="0"/>
              <a:t>‹#›</a:t>
            </a:fld>
            <a:endParaRPr lang="en-US"/>
          </a:p>
        </p:txBody>
      </p:sp>
      <p:sp>
        <p:nvSpPr>
          <p:cNvPr id="13" name="TextBox 12"/>
          <p:cNvSpPr txBox="1"/>
          <p:nvPr/>
        </p:nvSpPr>
        <p:spPr>
          <a:xfrm>
            <a:off x="2191282" y="3262852"/>
            <a:ext cx="415636" cy="461665"/>
          </a:xfrm>
          <a:prstGeom prst="rect">
            <a:avLst/>
          </a:prstGeom>
          <a:noFill/>
        </p:spPr>
        <p:txBody>
          <a:bodyPr wrap="square" rtlCol="0">
            <a:spAutoFit/>
          </a:bodyPr>
          <a:lstStyle/>
          <a:p>
            <a:pPr algn="r"/>
            <a:r>
              <a:rPr lang="en-US" sz="2400">
                <a:solidFill>
                  <a:schemeClr val="accent6"/>
                </a:solidFill>
                <a:latin typeface="Wingdings 3" panose="05040102010807070707" pitchFamily="18" charset="2"/>
              </a:rPr>
              <a:t>z</a:t>
            </a:r>
            <a:endParaRPr lang="en-US" sz="240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2986041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9" name="Rectangle 28"/>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9" name="Rectangle 8"/>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7D162C4-EDD9-4389-A98B-B87ECEA2A816}" type="datetimeFigureOut">
              <a:rPr lang="en-US" dirty="0"/>
              <a:t>6/9/2026</a:t>
            </a:fld>
            <a:endParaRPr lang="en-US"/>
          </a:p>
        </p:txBody>
      </p:sp>
      <p:sp>
        <p:nvSpPr>
          <p:cNvPr id="5" name="Footer Placeholder 4"/>
          <p:cNvSpPr>
            <a:spLocks noGrp="1"/>
          </p:cNvSpPr>
          <p:nvPr>
            <p:ph type="ftr" sz="quarter" idx="11"/>
          </p:nvPr>
        </p:nvSpPr>
        <p:spPr/>
        <p:txBody>
          <a:bodyPr/>
          <a:lstStyle/>
          <a:p>
            <a:r>
              <a:rPr lang="en-US"/>
              <a:t>
              </a:t>
            </a:r>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a:p>
        </p:txBody>
      </p:sp>
      <p:sp>
        <p:nvSpPr>
          <p:cNvPr id="7" name="TextBox 6"/>
          <p:cNvSpPr txBox="1"/>
          <p:nvPr/>
        </p:nvSpPr>
        <p:spPr>
          <a:xfrm>
            <a:off x="2194943" y="641225"/>
            <a:ext cx="415636" cy="369332"/>
          </a:xfrm>
          <a:prstGeom prst="rect">
            <a:avLst/>
          </a:prstGeom>
          <a:noFill/>
        </p:spPr>
        <p:txBody>
          <a:bodyPr wrap="square" rtlCol="0">
            <a:spAutoFit/>
          </a:bodyPr>
          <a:lstStyle/>
          <a:p>
            <a:pPr algn="r"/>
            <a:r>
              <a:rPr lang="en-US" sz="1800">
                <a:solidFill>
                  <a:schemeClr val="accent6"/>
                </a:solidFill>
                <a:latin typeface="Wingdings 3" panose="05040102010807070707" pitchFamily="18" charset="2"/>
              </a:rPr>
              <a:t>z</a:t>
            </a:r>
            <a:endParaRPr lang="en-US" sz="100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34396482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4" name="Rectangle 23"/>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TextBox 10"/>
          <p:cNvSpPr txBox="1"/>
          <p:nvPr/>
        </p:nvSpPr>
        <p:spPr>
          <a:xfrm>
            <a:off x="2191843" y="2962586"/>
            <a:ext cx="415636" cy="369332"/>
          </a:xfrm>
          <a:prstGeom prst="rect">
            <a:avLst/>
          </a:prstGeom>
          <a:noFill/>
        </p:spPr>
        <p:txBody>
          <a:bodyPr wrap="square" rtlCol="0">
            <a:spAutoFit/>
          </a:bodyPr>
          <a:lstStyle/>
          <a:p>
            <a:pPr algn="r"/>
            <a:r>
              <a:rPr lang="en-US" sz="1800">
                <a:solidFill>
                  <a:schemeClr val="accent6"/>
                </a:solidFill>
                <a:latin typeface="Wingdings 3" panose="05040102010807070707" pitchFamily="18" charset="2"/>
              </a:rPr>
              <a:t>z</a:t>
            </a:r>
            <a:endParaRPr lang="en-US" sz="1000">
              <a:solidFill>
                <a:schemeClr val="accent6"/>
              </a:solidFill>
              <a:latin typeface="MS Shell Dlg 2" panose="020B0604030504040204" pitchFamily="34" charset="0"/>
            </a:endParaRPr>
          </a:p>
        </p:txBody>
      </p:sp>
      <p:sp>
        <p:nvSpPr>
          <p:cNvPr id="2" name="Title 1"/>
          <p:cNvSpPr>
            <a:spLocks noGrp="1"/>
          </p:cNvSpPr>
          <p:nvPr>
            <p:ph type="title"/>
          </p:nvPr>
        </p:nvSpPr>
        <p:spPr>
          <a:xfrm>
            <a:off x="2609873" y="3147254"/>
            <a:ext cx="7956560" cy="1424746"/>
          </a:xfrm>
        </p:spPr>
        <p:txBody>
          <a:bodyPr anchor="t">
            <a:normAutofit/>
          </a:bodyPr>
          <a:lstStyle>
            <a:lvl1pPr algn="r">
              <a:defRPr sz="3200"/>
            </a:lvl1pPr>
          </a:lstStyle>
          <a:p>
            <a:r>
              <a:rPr lang="en-US"/>
              <a:t>Click to edit Master title style</a:t>
            </a:r>
          </a:p>
        </p:txBody>
      </p:sp>
      <p:sp>
        <p:nvSpPr>
          <p:cNvPr id="3" name="Text Placeholder 2"/>
          <p:cNvSpPr>
            <a:spLocks noGrp="1"/>
          </p:cNvSpPr>
          <p:nvPr>
            <p:ph type="body" idx="1"/>
          </p:nvPr>
        </p:nvSpPr>
        <p:spPr>
          <a:xfrm>
            <a:off x="2773968" y="2268786"/>
            <a:ext cx="7791931" cy="878468"/>
          </a:xfrm>
        </p:spPr>
        <p:txBody>
          <a:bodyPr tIns="0" anchor="b">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E5059C3-6A89-4494-99FF-5A4D6FFD50EB}" type="datetimeFigureOut">
              <a:rPr lang="en-US" dirty="0"/>
              <a:t>6/9/2026</a:t>
            </a:fld>
            <a:endParaRPr lang="en-US"/>
          </a:p>
        </p:txBody>
      </p:sp>
      <p:sp>
        <p:nvSpPr>
          <p:cNvPr id="5" name="Footer Placeholder 4"/>
          <p:cNvSpPr>
            <a:spLocks noGrp="1"/>
          </p:cNvSpPr>
          <p:nvPr>
            <p:ph type="ftr" sz="quarter" idx="11"/>
          </p:nvPr>
        </p:nvSpPr>
        <p:spPr/>
        <p:txBody>
          <a:bodyPr/>
          <a:lstStyle/>
          <a:p>
            <a:r>
              <a:rPr lang="en-US"/>
              <a:t>
              </a:t>
            </a:r>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38925033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6" name="Rectangle 25"/>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7" name="Rectangle 26"/>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title"/>
          </p:nvPr>
        </p:nvSpPr>
        <p:spPr>
          <a:xfrm>
            <a:off x="2609873" y="805817"/>
            <a:ext cx="7950984" cy="1081705"/>
          </a:xfrm>
        </p:spPr>
        <p:txBody>
          <a:bodyPr/>
          <a:lstStyle/>
          <a:p>
            <a:r>
              <a:rPr lang="en-US"/>
              <a:t>Click to edit Master title style</a:t>
            </a:r>
          </a:p>
        </p:txBody>
      </p:sp>
      <p:sp>
        <p:nvSpPr>
          <p:cNvPr id="3" name="Content Placeholder 2"/>
          <p:cNvSpPr>
            <a:spLocks noGrp="1"/>
          </p:cNvSpPr>
          <p:nvPr>
            <p:ph sz="half" idx="1"/>
          </p:nvPr>
        </p:nvSpPr>
        <p:spPr>
          <a:xfrm>
            <a:off x="2605374" y="2052116"/>
            <a:ext cx="3891960" cy="399782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666636" y="2052114"/>
            <a:ext cx="3894222" cy="399782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A954B2F-12DE-47F5-8894-472B206D2E1E}" type="datetimeFigureOut">
              <a:rPr lang="en-US" dirty="0"/>
              <a:t>6/9/2026</a:t>
            </a:fld>
            <a:endParaRPr lang="en-US"/>
          </a:p>
        </p:txBody>
      </p:sp>
      <p:sp>
        <p:nvSpPr>
          <p:cNvPr id="6" name="Footer Placeholder 5"/>
          <p:cNvSpPr>
            <a:spLocks noGrp="1"/>
          </p:cNvSpPr>
          <p:nvPr>
            <p:ph type="ftr" sz="quarter" idx="11"/>
          </p:nvPr>
        </p:nvSpPr>
        <p:spPr/>
        <p:txBody>
          <a:bodyPr/>
          <a:lstStyle/>
          <a:p>
            <a:r>
              <a:rPr lang="en-US"/>
              <a:t>
              </a:t>
            </a:r>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a:p>
        </p:txBody>
      </p:sp>
      <p:sp>
        <p:nvSpPr>
          <p:cNvPr id="10" name="TextBox 9"/>
          <p:cNvSpPr txBox="1"/>
          <p:nvPr/>
        </p:nvSpPr>
        <p:spPr>
          <a:xfrm>
            <a:off x="2196172" y="641223"/>
            <a:ext cx="415636" cy="369332"/>
          </a:xfrm>
          <a:prstGeom prst="rect">
            <a:avLst/>
          </a:prstGeom>
          <a:noFill/>
        </p:spPr>
        <p:txBody>
          <a:bodyPr wrap="square" rtlCol="0">
            <a:spAutoFit/>
          </a:bodyPr>
          <a:lstStyle/>
          <a:p>
            <a:pPr algn="r"/>
            <a:r>
              <a:rPr lang="en-US" sz="1800">
                <a:solidFill>
                  <a:schemeClr val="accent6"/>
                </a:solidFill>
                <a:latin typeface="Wingdings 3" panose="05040102010807070707" pitchFamily="18" charset="2"/>
              </a:rPr>
              <a:t>z</a:t>
            </a:r>
            <a:endParaRPr lang="en-US" sz="100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39829651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0" name="Rectangle 19"/>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Rectangle 20"/>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TextBox 11"/>
          <p:cNvSpPr txBox="1"/>
          <p:nvPr/>
        </p:nvSpPr>
        <p:spPr>
          <a:xfrm>
            <a:off x="2193650" y="636424"/>
            <a:ext cx="415636" cy="369332"/>
          </a:xfrm>
          <a:prstGeom prst="rect">
            <a:avLst/>
          </a:prstGeom>
          <a:noFill/>
        </p:spPr>
        <p:txBody>
          <a:bodyPr wrap="square" rtlCol="0">
            <a:spAutoFit/>
          </a:bodyPr>
          <a:lstStyle/>
          <a:p>
            <a:pPr algn="r"/>
            <a:r>
              <a:rPr lang="en-US" sz="1800">
                <a:solidFill>
                  <a:schemeClr val="accent6"/>
                </a:solidFill>
                <a:latin typeface="Wingdings 3" panose="05040102010807070707" pitchFamily="18" charset="2"/>
              </a:rPr>
              <a:t>z</a:t>
            </a:r>
            <a:endParaRPr lang="en-US" sz="1000">
              <a:solidFill>
                <a:schemeClr val="accent6"/>
              </a:solidFill>
              <a:latin typeface="MS Shell Dlg 2" panose="020B0604030504040204" pitchFamily="34" charset="0"/>
            </a:endParaRPr>
          </a:p>
        </p:txBody>
      </p:sp>
      <p:sp>
        <p:nvSpPr>
          <p:cNvPr id="2" name="Title 1"/>
          <p:cNvSpPr>
            <a:spLocks noGrp="1"/>
          </p:cNvSpPr>
          <p:nvPr>
            <p:ph type="title"/>
          </p:nvPr>
        </p:nvSpPr>
        <p:spPr>
          <a:xfrm>
            <a:off x="2609873" y="805818"/>
            <a:ext cx="7956560" cy="1078348"/>
          </a:xfrm>
        </p:spPr>
        <p:txBody>
          <a:bodyPr/>
          <a:lstStyle/>
          <a:p>
            <a:r>
              <a:rPr lang="en-US"/>
              <a:t>Click to edit Master title style</a:t>
            </a:r>
          </a:p>
        </p:txBody>
      </p:sp>
      <p:sp>
        <p:nvSpPr>
          <p:cNvPr id="3" name="Text Placeholder 2"/>
          <p:cNvSpPr>
            <a:spLocks noGrp="1"/>
          </p:cNvSpPr>
          <p:nvPr>
            <p:ph type="body" idx="1"/>
          </p:nvPr>
        </p:nvSpPr>
        <p:spPr>
          <a:xfrm>
            <a:off x="2609285" y="2052115"/>
            <a:ext cx="3896467" cy="713818"/>
          </a:xfrm>
        </p:spPr>
        <p:txBody>
          <a:bodyPr anchor="b">
            <a:noAutofit/>
          </a:bodyPr>
          <a:lstStyle>
            <a:lvl1pPr marL="0" indent="0" algn="l">
              <a:lnSpc>
                <a:spcPct val="100000"/>
              </a:lnSpc>
              <a:buNone/>
              <a:defRPr sz="2200" b="0" cap="none" baseline="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609285" y="2851331"/>
            <a:ext cx="3893623" cy="307143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666634" y="2052115"/>
            <a:ext cx="3899798" cy="713818"/>
          </a:xfrm>
        </p:spPr>
        <p:txBody>
          <a:bodyPr anchor="b">
            <a:noAutofit/>
          </a:bodyPr>
          <a:lstStyle>
            <a:lvl1pPr marL="0" indent="0" algn="l">
              <a:lnSpc>
                <a:spcPct val="100000"/>
              </a:lnSpc>
              <a:buNone/>
              <a:defRPr sz="2200" b="0" cap="none" baseline="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66635" y="2851331"/>
            <a:ext cx="3899798" cy="307143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3F30E46F-7819-4ACF-B48B-48222C2ACC88}" type="datetimeFigureOut">
              <a:rPr lang="en-US" dirty="0"/>
              <a:t>6/9/2026</a:t>
            </a:fld>
            <a:endParaRPr lang="en-US"/>
          </a:p>
        </p:txBody>
      </p:sp>
      <p:sp>
        <p:nvSpPr>
          <p:cNvPr id="8" name="Footer Placeholder 7"/>
          <p:cNvSpPr>
            <a:spLocks noGrp="1"/>
          </p:cNvSpPr>
          <p:nvPr>
            <p:ph type="ftr" sz="quarter" idx="11"/>
          </p:nvPr>
        </p:nvSpPr>
        <p:spPr/>
        <p:txBody>
          <a:bodyPr/>
          <a:lstStyle/>
          <a:p>
            <a:r>
              <a:rPr lang="en-US"/>
              <a:t>
              </a:t>
            </a:r>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30940791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3" name="Rectangle 12"/>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Rectangle 13"/>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FAF3416-4057-4DAA-829D-4CA07428D088}" type="datetimeFigureOut">
              <a:rPr lang="en-US" dirty="0"/>
              <a:t>6/9/2026</a:t>
            </a:fld>
            <a:endParaRPr lang="en-US"/>
          </a:p>
        </p:txBody>
      </p:sp>
      <p:sp>
        <p:nvSpPr>
          <p:cNvPr id="4" name="Footer Placeholder 3"/>
          <p:cNvSpPr>
            <a:spLocks noGrp="1"/>
          </p:cNvSpPr>
          <p:nvPr>
            <p:ph type="ftr" sz="quarter" idx="11"/>
          </p:nvPr>
        </p:nvSpPr>
        <p:spPr/>
        <p:txBody>
          <a:bodyPr/>
          <a:lstStyle/>
          <a:p>
            <a:r>
              <a:rPr lang="en-US"/>
              <a:t>
              </a:t>
            </a:r>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a:p>
        </p:txBody>
      </p:sp>
      <p:sp>
        <p:nvSpPr>
          <p:cNvPr id="8" name="TextBox 7"/>
          <p:cNvSpPr txBox="1"/>
          <p:nvPr/>
        </p:nvSpPr>
        <p:spPr>
          <a:xfrm>
            <a:off x="2196172" y="641226"/>
            <a:ext cx="415636" cy="369332"/>
          </a:xfrm>
          <a:prstGeom prst="rect">
            <a:avLst/>
          </a:prstGeom>
          <a:noFill/>
        </p:spPr>
        <p:txBody>
          <a:bodyPr wrap="square" rtlCol="0">
            <a:spAutoFit/>
          </a:bodyPr>
          <a:lstStyle/>
          <a:p>
            <a:pPr algn="r"/>
            <a:r>
              <a:rPr lang="en-US" sz="1800">
                <a:solidFill>
                  <a:schemeClr val="accent6"/>
                </a:solidFill>
                <a:latin typeface="Wingdings 3" panose="05040102010807070707" pitchFamily="18" charset="2"/>
              </a:rPr>
              <a:t>z</a:t>
            </a:r>
            <a:endParaRPr lang="en-US" sz="100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6456506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12" name="Rectangle 11"/>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3" name="Rectangle 12"/>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Date Placeholder 1"/>
          <p:cNvSpPr>
            <a:spLocks noGrp="1"/>
          </p:cNvSpPr>
          <p:nvPr>
            <p:ph type="dt" sz="half" idx="10"/>
          </p:nvPr>
        </p:nvSpPr>
        <p:spPr/>
        <p:txBody>
          <a:bodyPr/>
          <a:lstStyle/>
          <a:p>
            <a:fld id="{921D9284-D300-4297-87F7-E791DCC15DB1}" type="datetimeFigureOut">
              <a:rPr lang="en-US" dirty="0"/>
              <a:t>6/9/2026</a:t>
            </a:fld>
            <a:endParaRPr lang="en-US"/>
          </a:p>
        </p:txBody>
      </p:sp>
      <p:sp>
        <p:nvSpPr>
          <p:cNvPr id="3" name="Footer Placeholder 2"/>
          <p:cNvSpPr>
            <a:spLocks noGrp="1"/>
          </p:cNvSpPr>
          <p:nvPr>
            <p:ph type="ftr" sz="quarter" idx="11"/>
          </p:nvPr>
        </p:nvSpPr>
        <p:spPr/>
        <p:txBody>
          <a:bodyPr/>
          <a:lstStyle/>
          <a:p>
            <a:r>
              <a:rPr lang="en-US"/>
              <a:t>
              </a:t>
            </a:r>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25152581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5" name="Rectangle 24"/>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Rectangle 25"/>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TextBox 9"/>
          <p:cNvSpPr txBox="1"/>
          <p:nvPr/>
        </p:nvSpPr>
        <p:spPr>
          <a:xfrm>
            <a:off x="1554154" y="1127550"/>
            <a:ext cx="415636" cy="369332"/>
          </a:xfrm>
          <a:prstGeom prst="rect">
            <a:avLst/>
          </a:prstGeom>
          <a:noFill/>
        </p:spPr>
        <p:txBody>
          <a:bodyPr wrap="square" rtlCol="0">
            <a:spAutoFit/>
          </a:bodyPr>
          <a:lstStyle/>
          <a:p>
            <a:pPr algn="r"/>
            <a:r>
              <a:rPr lang="en-US" sz="1800">
                <a:solidFill>
                  <a:schemeClr val="accent6"/>
                </a:solidFill>
                <a:latin typeface="Wingdings 3" panose="05040102010807070707" pitchFamily="18" charset="2"/>
              </a:rPr>
              <a:t>z</a:t>
            </a:r>
            <a:endParaRPr lang="en-US" sz="1000">
              <a:solidFill>
                <a:schemeClr val="accent6"/>
              </a:solidFill>
              <a:latin typeface="MS Shell Dlg 2" panose="020B0604030504040204" pitchFamily="34" charset="0"/>
            </a:endParaRPr>
          </a:p>
        </p:txBody>
      </p:sp>
      <p:sp>
        <p:nvSpPr>
          <p:cNvPr id="2" name="Title 1"/>
          <p:cNvSpPr>
            <a:spLocks noGrp="1"/>
          </p:cNvSpPr>
          <p:nvPr>
            <p:ph type="title"/>
          </p:nvPr>
        </p:nvSpPr>
        <p:spPr>
          <a:xfrm>
            <a:off x="1970323" y="1282451"/>
            <a:ext cx="2664361" cy="1903241"/>
          </a:xfrm>
        </p:spPr>
        <p:txBody>
          <a:bodyPr anchor="b">
            <a:normAutofit/>
          </a:bodyPr>
          <a:lstStyle>
            <a:lvl1pPr algn="l">
              <a:defRPr sz="2400"/>
            </a:lvl1pPr>
          </a:lstStyle>
          <a:p>
            <a:r>
              <a:rPr lang="en-US"/>
              <a:t>Click to edit Master title style</a:t>
            </a:r>
          </a:p>
        </p:txBody>
      </p:sp>
      <p:sp>
        <p:nvSpPr>
          <p:cNvPr id="3" name="Content Placeholder 2"/>
          <p:cNvSpPr>
            <a:spLocks noGrp="1"/>
          </p:cNvSpPr>
          <p:nvPr>
            <p:ph idx="1"/>
          </p:nvPr>
        </p:nvSpPr>
        <p:spPr>
          <a:xfrm>
            <a:off x="5120154" y="805818"/>
            <a:ext cx="5446278" cy="5244126"/>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970322" y="3186154"/>
            <a:ext cx="2664361" cy="2386397"/>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7D525BB-DA17-4BA0-B3C8-3AC3ABC827E6}" type="datetimeFigureOut">
              <a:rPr lang="en-US" dirty="0"/>
              <a:t>6/9/2026</a:t>
            </a:fld>
            <a:endParaRPr lang="en-US"/>
          </a:p>
        </p:txBody>
      </p:sp>
      <p:sp>
        <p:nvSpPr>
          <p:cNvPr id="6" name="Footer Placeholder 5"/>
          <p:cNvSpPr>
            <a:spLocks noGrp="1"/>
          </p:cNvSpPr>
          <p:nvPr>
            <p:ph type="ftr" sz="quarter" idx="11"/>
          </p:nvPr>
        </p:nvSpPr>
        <p:spPr/>
        <p:txBody>
          <a:bodyPr/>
          <a:lstStyle/>
          <a:p>
            <a:r>
              <a:rPr lang="en-US"/>
              <a:t>
              </a:t>
            </a:r>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35662580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9" name="Rectangle 18"/>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Rectangle 19"/>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6747062" y="3229"/>
            <a:ext cx="4629734" cy="6858000"/>
          </a:xfrm>
          <a:solidFill>
            <a:schemeClr val="tx1">
              <a:alpha val="10000"/>
            </a:schemeClr>
          </a:solidFill>
          <a:ln w="9525" cap="sq">
            <a:noFill/>
            <a:miter lim="800000"/>
          </a:ln>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10" name="TextBox 9"/>
          <p:cNvSpPr txBox="1"/>
          <p:nvPr/>
        </p:nvSpPr>
        <p:spPr>
          <a:xfrm>
            <a:off x="1554686" y="1127550"/>
            <a:ext cx="415636" cy="369332"/>
          </a:xfrm>
          <a:prstGeom prst="rect">
            <a:avLst/>
          </a:prstGeom>
          <a:noFill/>
        </p:spPr>
        <p:txBody>
          <a:bodyPr wrap="square" rtlCol="0">
            <a:spAutoFit/>
          </a:bodyPr>
          <a:lstStyle/>
          <a:p>
            <a:pPr algn="r"/>
            <a:r>
              <a:rPr lang="en-US" sz="1800">
                <a:solidFill>
                  <a:schemeClr val="accent6"/>
                </a:solidFill>
                <a:latin typeface="Wingdings 3" panose="05040102010807070707" pitchFamily="18" charset="2"/>
              </a:rPr>
              <a:t>z</a:t>
            </a:r>
            <a:endParaRPr lang="en-US" sz="1000">
              <a:solidFill>
                <a:schemeClr val="accent6"/>
              </a:solidFill>
              <a:latin typeface="MS Shell Dlg 2" panose="020B0604030504040204" pitchFamily="34" charset="0"/>
            </a:endParaRPr>
          </a:p>
        </p:txBody>
      </p:sp>
      <p:sp>
        <p:nvSpPr>
          <p:cNvPr id="2" name="Title 1"/>
          <p:cNvSpPr>
            <a:spLocks noGrp="1"/>
          </p:cNvSpPr>
          <p:nvPr>
            <p:ph type="title"/>
          </p:nvPr>
        </p:nvSpPr>
        <p:spPr>
          <a:xfrm>
            <a:off x="1971241" y="1282452"/>
            <a:ext cx="3970986" cy="1900473"/>
          </a:xfrm>
        </p:spPr>
        <p:txBody>
          <a:bodyPr anchor="b">
            <a:normAutofit/>
          </a:bodyPr>
          <a:lstStyle>
            <a:lvl1pPr algn="l">
              <a:defRPr sz="3200"/>
            </a:lvl1pPr>
          </a:lstStyle>
          <a:p>
            <a:r>
              <a:rPr lang="en-US"/>
              <a:t>Click to edit Master title style</a:t>
            </a:r>
          </a:p>
        </p:txBody>
      </p:sp>
      <p:sp>
        <p:nvSpPr>
          <p:cNvPr id="4" name="Text Placeholder 3"/>
          <p:cNvSpPr>
            <a:spLocks noGrp="1"/>
          </p:cNvSpPr>
          <p:nvPr>
            <p:ph type="body" sz="half" idx="2"/>
          </p:nvPr>
        </p:nvSpPr>
        <p:spPr>
          <a:xfrm>
            <a:off x="1970322" y="3182928"/>
            <a:ext cx="3971874" cy="2386394"/>
          </a:xfrm>
        </p:spPr>
        <p:txBody>
          <a:bodyPr>
            <a:normAutofit/>
          </a:bodyPr>
          <a:lstStyle>
            <a:lvl1pPr marL="0" indent="0" algn="l">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16C4C9A-3960-41CF-A4E9-2A8FB932454B}" type="datetimeFigureOut">
              <a:rPr lang="en-US" dirty="0"/>
              <a:t>6/9/2026</a:t>
            </a:fld>
            <a:endParaRPr lang="en-US"/>
          </a:p>
        </p:txBody>
      </p:sp>
      <p:sp>
        <p:nvSpPr>
          <p:cNvPr id="6" name="Footer Placeholder 5"/>
          <p:cNvSpPr>
            <a:spLocks noGrp="1"/>
          </p:cNvSpPr>
          <p:nvPr>
            <p:ph type="ftr" sz="quarter" idx="11"/>
          </p:nvPr>
        </p:nvSpPr>
        <p:spPr/>
        <p:txBody>
          <a:bodyPr/>
          <a:lstStyle/>
          <a:p>
            <a:r>
              <a:rPr lang="en-US"/>
              <a:t>
              </a:t>
            </a:r>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7873525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4" name="Rectangle 13"/>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TextBox 8"/>
          <p:cNvSpPr txBox="1"/>
          <p:nvPr/>
        </p:nvSpPr>
        <p:spPr>
          <a:xfrm>
            <a:off x="2194236" y="641225"/>
            <a:ext cx="415636" cy="369332"/>
          </a:xfrm>
          <a:prstGeom prst="rect">
            <a:avLst/>
          </a:prstGeom>
          <a:noFill/>
        </p:spPr>
        <p:txBody>
          <a:bodyPr wrap="square" rtlCol="0">
            <a:spAutoFit/>
          </a:bodyPr>
          <a:lstStyle/>
          <a:p>
            <a:pPr algn="r"/>
            <a:r>
              <a:rPr lang="en-US" sz="1800">
                <a:solidFill>
                  <a:schemeClr val="accent6"/>
                </a:solidFill>
                <a:latin typeface="Wingdings 3" panose="05040102010807070707" pitchFamily="18" charset="2"/>
              </a:rPr>
              <a:t>z</a:t>
            </a:r>
            <a:endParaRPr lang="en-US" sz="1000">
              <a:solidFill>
                <a:schemeClr val="accent6"/>
              </a:solidFill>
              <a:latin typeface="MS Shell Dlg 2" panose="020B0604030504040204" pitchFamily="34" charset="0"/>
            </a:endParaRPr>
          </a:p>
        </p:txBody>
      </p:sp>
      <p:sp>
        <p:nvSpPr>
          <p:cNvPr id="2" name="Title 1"/>
          <p:cNvSpPr>
            <a:spLocks noGrp="1"/>
          </p:cNvSpPr>
          <p:nvPr>
            <p:ph type="title"/>
          </p:nvPr>
        </p:nvSpPr>
        <p:spPr>
          <a:xfrm>
            <a:off x="2611808" y="808056"/>
            <a:ext cx="7954091" cy="1077229"/>
          </a:xfr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857E33E-8B18-4087-B112-809917729534}" type="datetimeFigureOut">
              <a:rPr lang="en-US" dirty="0"/>
              <a:t>6/9/2026</a:t>
            </a:fld>
            <a:endParaRPr lang="en-US"/>
          </a:p>
        </p:txBody>
      </p:sp>
      <p:sp>
        <p:nvSpPr>
          <p:cNvPr id="5" name="Footer Placeholder 4"/>
          <p:cNvSpPr>
            <a:spLocks noGrp="1"/>
          </p:cNvSpPr>
          <p:nvPr>
            <p:ph type="ftr" sz="quarter" idx="11"/>
          </p:nvPr>
        </p:nvSpPr>
        <p:spPr/>
        <p:txBody>
          <a:bodyPr/>
          <a:lstStyle/>
          <a:p>
            <a:r>
              <a:rPr lang="en-US"/>
              <a:t>
              </a:t>
            </a:r>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22910927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5" name="Rectangle 14"/>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 name="Rectangle 15"/>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TextBox 8"/>
          <p:cNvSpPr txBox="1"/>
          <p:nvPr/>
        </p:nvSpPr>
        <p:spPr>
          <a:xfrm rot="5400000">
            <a:off x="10337141" y="416061"/>
            <a:ext cx="415636" cy="369332"/>
          </a:xfrm>
          <a:prstGeom prst="rect">
            <a:avLst/>
          </a:prstGeom>
          <a:noFill/>
        </p:spPr>
        <p:txBody>
          <a:bodyPr wrap="square" rtlCol="0">
            <a:spAutoFit/>
          </a:bodyPr>
          <a:lstStyle/>
          <a:p>
            <a:pPr algn="r"/>
            <a:r>
              <a:rPr lang="en-US" sz="1800">
                <a:solidFill>
                  <a:schemeClr val="accent6"/>
                </a:solidFill>
                <a:latin typeface="Wingdings 3" panose="05040102010807070707" pitchFamily="18" charset="2"/>
              </a:rPr>
              <a:t>z</a:t>
            </a:r>
            <a:endParaRPr lang="en-US" sz="1000">
              <a:solidFill>
                <a:schemeClr val="accent6"/>
              </a:solidFill>
              <a:latin typeface="MS Shell Dlg 2" panose="020B0604030504040204" pitchFamily="34" charset="0"/>
            </a:endParaRPr>
          </a:p>
        </p:txBody>
      </p:sp>
      <p:sp>
        <p:nvSpPr>
          <p:cNvPr id="2" name="Vertical Title 1"/>
          <p:cNvSpPr>
            <a:spLocks noGrp="1"/>
          </p:cNvSpPr>
          <p:nvPr>
            <p:ph type="title" orient="vert"/>
          </p:nvPr>
        </p:nvSpPr>
        <p:spPr>
          <a:xfrm>
            <a:off x="9239380" y="805818"/>
            <a:ext cx="1326519" cy="5244126"/>
          </a:xfrm>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2608751" y="970410"/>
            <a:ext cx="6466903" cy="507953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3FFE419-2371-464F-8239-3959401C3561}" type="datetimeFigureOut">
              <a:rPr lang="en-US" dirty="0"/>
              <a:t>6/9/2026</a:t>
            </a:fld>
            <a:endParaRPr lang="en-US"/>
          </a:p>
        </p:txBody>
      </p:sp>
      <p:sp>
        <p:nvSpPr>
          <p:cNvPr id="5" name="Footer Placeholder 4"/>
          <p:cNvSpPr>
            <a:spLocks noGrp="1"/>
          </p:cNvSpPr>
          <p:nvPr>
            <p:ph type="ftr" sz="quarter" idx="11"/>
          </p:nvPr>
        </p:nvSpPr>
        <p:spPr/>
        <p:txBody>
          <a:bodyPr/>
          <a:lstStyle/>
          <a:p>
            <a:r>
              <a:rPr lang="en-US"/>
              <a:t>
              </a:t>
            </a:r>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4025721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18" name="Picture 17"/>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15" name="Picture 14"/>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8" name="Rectangle 7"/>
          <p:cNvSpPr/>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Placeholder 1"/>
          <p:cNvSpPr>
            <a:spLocks noGrp="1"/>
          </p:cNvSpPr>
          <p:nvPr>
            <p:ph type="title"/>
          </p:nvPr>
        </p:nvSpPr>
        <p:spPr>
          <a:xfrm>
            <a:off x="2611808" y="808056"/>
            <a:ext cx="7958331" cy="1077229"/>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2773599" y="2052116"/>
            <a:ext cx="7796540" cy="399782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a:p>
            <a:pPr lvl="5"/>
            <a:r>
              <a:rPr lang="en-US"/>
              <a:t>Sixth level</a:t>
            </a:r>
          </a:p>
          <a:p>
            <a:pPr lvl="6"/>
            <a:r>
              <a:rPr lang="en-US"/>
              <a:t>Seventh level</a:t>
            </a:r>
          </a:p>
          <a:p>
            <a:pPr lvl="7"/>
            <a:r>
              <a:rPr lang="en-US"/>
              <a:t>Eigth level</a:t>
            </a:r>
          </a:p>
          <a:p>
            <a:pPr lvl="8"/>
            <a:r>
              <a:rPr lang="en-US"/>
              <a:t>Ninth level</a:t>
            </a:r>
          </a:p>
        </p:txBody>
      </p:sp>
      <p:sp>
        <p:nvSpPr>
          <p:cNvPr id="4" name="Date Placeholder 3"/>
          <p:cNvSpPr>
            <a:spLocks noGrp="1"/>
          </p:cNvSpPr>
          <p:nvPr>
            <p:ph type="dt" sz="half" idx="2"/>
          </p:nvPr>
        </p:nvSpPr>
        <p:spPr>
          <a:xfrm rot="5400000">
            <a:off x="-810065" y="5270604"/>
            <a:ext cx="2662729" cy="182880"/>
          </a:xfrm>
          <a:prstGeom prst="rect">
            <a:avLst/>
          </a:prstGeom>
        </p:spPr>
        <p:txBody>
          <a:bodyPr vert="horz" lIns="91440" tIns="18288" rIns="91440" bIns="45720" rtlCol="0" anchor="t"/>
          <a:lstStyle>
            <a:lvl1pPr algn="r">
              <a:defRPr sz="800">
                <a:solidFill>
                  <a:schemeClr val="tx1">
                    <a:tint val="75000"/>
                  </a:schemeClr>
                </a:solidFill>
                <a:latin typeface="+mn-lt"/>
              </a:defRPr>
            </a:lvl1pPr>
          </a:lstStyle>
          <a:p>
            <a:fld id="{3CBC1C18-307B-4F68-A007-B5B542270E8D}" type="datetimeFigureOut">
              <a:rPr lang="en-US" dirty="0"/>
              <a:t>6/9/2026</a:t>
            </a:fld>
            <a:endParaRPr lang="en-US"/>
          </a:p>
        </p:txBody>
      </p:sp>
      <p:sp>
        <p:nvSpPr>
          <p:cNvPr id="5" name="Footer Placeholder 4"/>
          <p:cNvSpPr>
            <a:spLocks noGrp="1"/>
          </p:cNvSpPr>
          <p:nvPr>
            <p:ph type="ftr" sz="quarter" idx="3"/>
          </p:nvPr>
        </p:nvSpPr>
        <p:spPr>
          <a:xfrm rot="5400000">
            <a:off x="-2237130" y="3661144"/>
            <a:ext cx="5885352" cy="179176"/>
          </a:xfrm>
          <a:prstGeom prst="rect">
            <a:avLst/>
          </a:prstGeom>
        </p:spPr>
        <p:txBody>
          <a:bodyPr vert="horz" lIns="91440" tIns="45720" rIns="91440" bIns="18288" rtlCol="0" anchor="b"/>
          <a:lstStyle>
            <a:lvl1pPr algn="r">
              <a:defRPr sz="800">
                <a:solidFill>
                  <a:schemeClr val="tx1">
                    <a:tint val="75000"/>
                  </a:schemeClr>
                </a:solidFill>
              </a:defRPr>
            </a:lvl1pPr>
          </a:lstStyle>
          <a:p>
            <a:r>
              <a:rPr lang="en-US"/>
              <a:t>
              </a:t>
            </a:r>
          </a:p>
        </p:txBody>
      </p:sp>
      <p:sp>
        <p:nvSpPr>
          <p:cNvPr id="6" name="Slide Number Placeholder 5"/>
          <p:cNvSpPr>
            <a:spLocks noGrp="1"/>
          </p:cNvSpPr>
          <p:nvPr>
            <p:ph type="sldNum" sz="quarter" idx="4"/>
          </p:nvPr>
        </p:nvSpPr>
        <p:spPr>
          <a:xfrm>
            <a:off x="158407" y="164592"/>
            <a:ext cx="636727" cy="322851"/>
          </a:xfrm>
          <a:prstGeom prst="rect">
            <a:avLst/>
          </a:prstGeom>
        </p:spPr>
        <p:txBody>
          <a:bodyPr vert="horz" lIns="91440" tIns="45720" rIns="45720" bIns="45720" rtlCol="0" anchor="ctr"/>
          <a:lstStyle>
            <a:lvl1pPr algn="r">
              <a:defRPr sz="1800">
                <a:solidFill>
                  <a:schemeClr val="tx1">
                    <a:tint val="75000"/>
                  </a:schemeClr>
                </a:solidFill>
              </a:defRPr>
            </a:lvl1pPr>
          </a:lstStyle>
          <a:p>
            <a:fld id="{6D22F896-40B5-4ADD-8801-0D06FADFA095}" type="slidenum">
              <a:rPr lang="en-US" dirty="0"/>
              <a:pPr/>
              <a:t>‹#›</a:t>
            </a:fld>
            <a:endParaRPr lang="en-US"/>
          </a:p>
        </p:txBody>
      </p:sp>
      <p:sp>
        <p:nvSpPr>
          <p:cNvPr id="57" name="Rectangle 56"/>
          <p:cNvSpPr/>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4244942580"/>
      </p:ext>
    </p:extLst>
  </p:cSld>
  <p:clrMap bg1="dk1" tx1="lt1" bg2="dk2" tx2="lt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hf sldNum="0" hdr="0" ftr="0" dt="0"/>
  <p:txStyles>
    <p:titleStyle>
      <a:lvl1pPr algn="r" defTabSz="914400" rtl="0" eaLnBrk="1" latinLnBrk="0" hangingPunct="1">
        <a:lnSpc>
          <a:spcPct val="90000"/>
        </a:lnSpc>
        <a:spcBef>
          <a:spcPct val="0"/>
        </a:spcBef>
        <a:buNone/>
        <a:defRPr sz="3400" b="0" i="0" kern="1200" cap="none">
          <a:solidFill>
            <a:schemeClr val="tx1"/>
          </a:solidFill>
          <a:effectLst/>
          <a:latin typeface="+mj-lt"/>
          <a:ea typeface="+mj-ea"/>
          <a:cs typeface="+mj-cs"/>
        </a:defRPr>
      </a:lvl1pPr>
    </p:titleStyle>
    <p:bodyStyle>
      <a:lvl1pPr marL="344488" indent="-344488" algn="l" defTabSz="914400" rtl="0" eaLnBrk="1" latinLnBrk="0" hangingPunct="1">
        <a:lnSpc>
          <a:spcPct val="120000"/>
        </a:lnSpc>
        <a:spcBef>
          <a:spcPts val="1000"/>
        </a:spcBef>
        <a:spcAft>
          <a:spcPts val="600"/>
        </a:spcAft>
        <a:buClr>
          <a:schemeClr val="accent6"/>
        </a:buClr>
        <a:buSzPct val="90000"/>
        <a:buFont typeface="Wingdings" panose="05000000000000000000" pitchFamily="2" charset="2"/>
        <a:buChar char="§"/>
        <a:defRPr sz="2000" kern="1200">
          <a:solidFill>
            <a:schemeClr val="tx1"/>
          </a:solidFill>
          <a:effectLst/>
          <a:latin typeface="+mn-lt"/>
          <a:ea typeface="+mn-ea"/>
          <a:cs typeface="+mn-cs"/>
        </a:defRPr>
      </a:lvl1pPr>
      <a:lvl2pPr marL="795338" indent="-33813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800" kern="1200">
          <a:solidFill>
            <a:schemeClr val="tx1"/>
          </a:solidFill>
          <a:effectLst/>
          <a:latin typeface="+mn-lt"/>
          <a:ea typeface="+mn-ea"/>
          <a:cs typeface="+mn-cs"/>
        </a:defRPr>
      </a:lvl2pPr>
      <a:lvl3pPr marL="1258888" indent="-34448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600" kern="1200">
          <a:solidFill>
            <a:schemeClr val="tx1"/>
          </a:solidFill>
          <a:effectLst/>
          <a:latin typeface="+mn-lt"/>
          <a:ea typeface="+mn-ea"/>
          <a:cs typeface="+mn-cs"/>
        </a:defRPr>
      </a:lvl3pPr>
      <a:lvl4pPr marL="1709738" indent="-33813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400" kern="1200">
          <a:solidFill>
            <a:schemeClr val="tx1"/>
          </a:solidFill>
          <a:effectLst/>
          <a:latin typeface="+mn-lt"/>
          <a:ea typeface="+mn-ea"/>
          <a:cs typeface="+mn-cs"/>
        </a:defRPr>
      </a:lvl4pPr>
      <a:lvl5pPr marL="2173288" indent="-34448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a:solidFill>
            <a:schemeClr val="tx1"/>
          </a:solidFill>
          <a:effectLst/>
          <a:latin typeface="+mn-lt"/>
          <a:ea typeface="+mn-ea"/>
          <a:cs typeface="+mn-cs"/>
        </a:defRPr>
      </a:lvl5pPr>
      <a:lvl6pPr marL="2642616"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6pPr>
      <a:lvl7pPr marL="3108960"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7pPr>
      <a:lvl8pPr marL="3575304"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8pPr>
      <a:lvl9pPr marL="4041648"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microsoft.com/office/2018/10/relationships/comments" Target="../comments/modernComment_100_68C49C6.xml"/><Relationship Id="rId1" Type="http://schemas.openxmlformats.org/officeDocument/2006/relationships/slideLayout" Target="../slideLayouts/slideLayout1.xml"/><Relationship Id="rId5" Type="http://schemas.openxmlformats.org/officeDocument/2006/relationships/hyperlink" Target="https://experienciconoffice365.blogspot.com/" TargetMode="External"/><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flatworldknowledge.lardbucket.org/books/using-microsoft-excel-v1.1/s05-01-an-overview-of-microsoft-excel.html" TargetMode="External"/><Relationship Id="rId2" Type="http://schemas.openxmlformats.org/officeDocument/2006/relationships/image" Target="../media/image7.jpeg"/><Relationship Id="rId1" Type="http://schemas.openxmlformats.org/officeDocument/2006/relationships/slideLayout" Target="../slideLayouts/slideLayout2.xml"/><Relationship Id="rId5" Type="http://schemas.openxmlformats.org/officeDocument/2006/relationships/hyperlink" Target="https://luciamonterorodriguez.com/crea-tus-propias-listas-automaticas-en-excel/" TargetMode="External"/><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hyperlink" Target="https://journals.rcni.com/doi/pdfplus/10.7748/nm.2016.e1516" TargetMode="External"/><Relationship Id="rId2" Type="http://schemas.openxmlformats.org/officeDocument/2006/relationships/hyperlink" Target="https://www.youtube.com/watch?v=kXaBQvunDRU" TargetMode="External"/><Relationship Id="rId1" Type="http://schemas.openxmlformats.org/officeDocument/2006/relationships/slideLayout" Target="../slideLayouts/slideLayout2.xml"/><Relationship Id="rId5" Type="http://schemas.openxmlformats.org/officeDocument/2006/relationships/hyperlink" Target="https://www.socialfuturo.com/noticias-tecnologicas/microsoft-incorpora-la-tecnologia-de-chat-gpt-en-sus-productos-de-microsoft-365/" TargetMode="External"/><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sv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hyperlink" Target="https://sgaguilarjramos.blogspot.com/2018/09/microsoft-teams-y-one-note-comenzamos.html" TargetMode="External"/><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sv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www.wired.it/internet/web/2020/06/04/microsoft-teams-numero-partecipanti/" TargetMode="External"/><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courses.lumenlearning.com/wm-compapp/chapter/creating-and-saving-a-file/" TargetMode="External"/><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hyperlink" Target="https://creativecommons.org/licenses/by/3.0/" TargetMode="Externa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8" Type="http://schemas.openxmlformats.org/officeDocument/2006/relationships/hyperlink" Target="https://logos-world.net/microsoft-teams-logo/" TargetMode="External"/><Relationship Id="rId3" Type="http://schemas.openxmlformats.org/officeDocument/2006/relationships/hyperlink" Target="https://www.bing.com/search?q=%22https%3A%2F%2Fasana.com%2Fresources%2Fteam-communication%22" TargetMode="External"/><Relationship Id="rId7" Type="http://schemas.openxmlformats.org/officeDocument/2006/relationships/hyperlink" Target="https://nextgenlearning.org.uk/benefits-of-learning-excel-for-career-growth-and-productivity/" TargetMode="External"/><Relationship Id="rId2" Type="http://schemas.openxmlformats.org/officeDocument/2006/relationships/hyperlink" Target="https://asana.com/resources/team-communication" TargetMode="External"/><Relationship Id="rId1" Type="http://schemas.openxmlformats.org/officeDocument/2006/relationships/slideLayout" Target="../slideLayouts/slideLayout2.xml"/><Relationship Id="rId6" Type="http://schemas.openxmlformats.org/officeDocument/2006/relationships/hyperlink" Target="https://www.microsoft.com/en-gb/microsoft-365/word" TargetMode="External"/><Relationship Id="rId5" Type="http://schemas.openxmlformats.org/officeDocument/2006/relationships/hyperlink" Target="https://en.wikipedia.org/wiki/Microsoft_Teams" TargetMode="External"/><Relationship Id="rId10" Type="http://schemas.openxmlformats.org/officeDocument/2006/relationships/hyperlink" Target="https://learn.microsoft.com/en-us/answers/questions/4419754/what-are-the-pros-and-cons-with-microsoft-teams" TargetMode="External"/><Relationship Id="rId4" Type="http://schemas.openxmlformats.org/officeDocument/2006/relationships/hyperlink" Target="https://uk.indeed.com/career-advice/career-development/staff-communications" TargetMode="External"/><Relationship Id="rId9" Type="http://schemas.openxmlformats.org/officeDocument/2006/relationships/hyperlink" Target="https://www.who.int/publications/i/item/9789240020924"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a:stretch>
            <a:fillRect t="-17000" b="-17000"/>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72998" y="1116"/>
            <a:ext cx="3424383" cy="6295937"/>
          </a:xfrm>
        </p:spPr>
        <p:txBody>
          <a:bodyPr anchor="t">
            <a:normAutofit/>
          </a:bodyPr>
          <a:lstStyle/>
          <a:p>
            <a:pPr algn="l"/>
            <a:r>
              <a:rPr lang="en-US" sz="4800" b="1">
                <a:latin typeface="Bookman Old Style"/>
              </a:rPr>
              <a:t>Using Microsoft apps to improve efficiency in Riverdale Nursing Home</a:t>
            </a:r>
            <a:endParaRPr lang="en-US" sz="4800" b="1">
              <a:latin typeface="Bookman Old Style"/>
              <a:cs typeface="Arial"/>
            </a:endParaRPr>
          </a:p>
        </p:txBody>
      </p:sp>
      <p:sp>
        <p:nvSpPr>
          <p:cNvPr id="3" name="Subtitle 2"/>
          <p:cNvSpPr>
            <a:spLocks noGrp="1"/>
          </p:cNvSpPr>
          <p:nvPr>
            <p:ph type="subTitle" idx="1"/>
          </p:nvPr>
        </p:nvSpPr>
        <p:spPr>
          <a:xfrm>
            <a:off x="9130299" y="1025317"/>
            <a:ext cx="3336063" cy="4249275"/>
          </a:xfrm>
        </p:spPr>
        <p:txBody>
          <a:bodyPr vert="horz" lIns="91440" tIns="45720" rIns="91440" bIns="45720" rtlCol="0" anchor="b">
            <a:noAutofit/>
          </a:bodyPr>
          <a:lstStyle/>
          <a:p>
            <a:pPr algn="l"/>
            <a:r>
              <a:rPr lang="en-US" b="1" i="1">
                <a:solidFill>
                  <a:schemeClr val="bg1"/>
                </a:solidFill>
                <a:highlight>
                  <a:srgbClr val="FF0000"/>
                </a:highlight>
              </a:rPr>
              <a:t>Serena Sandhu – 2535411 </a:t>
            </a:r>
            <a:endParaRPr lang="en-US" b="1">
              <a:solidFill>
                <a:schemeClr val="bg1"/>
              </a:solidFill>
              <a:highlight>
                <a:srgbClr val="FF0000"/>
              </a:highlight>
              <a:cs typeface="Arial" panose="020B0604020202020204"/>
            </a:endParaRPr>
          </a:p>
          <a:p>
            <a:pPr algn="l"/>
            <a:r>
              <a:rPr lang="en-US" b="1" i="1">
                <a:solidFill>
                  <a:schemeClr val="bg1"/>
                </a:solidFill>
                <a:highlight>
                  <a:srgbClr val="FF0000"/>
                </a:highlight>
                <a:cs typeface="Arial"/>
              </a:rPr>
              <a:t>Rozina Iqbal – 2533717</a:t>
            </a:r>
          </a:p>
          <a:p>
            <a:pPr algn="l"/>
            <a:r>
              <a:rPr lang="en-US" b="1" i="1">
                <a:solidFill>
                  <a:schemeClr val="bg1"/>
                </a:solidFill>
                <a:highlight>
                  <a:srgbClr val="FF0000"/>
                </a:highlight>
                <a:cs typeface="Arial"/>
              </a:rPr>
              <a:t>Saira Fidah – 2354184</a:t>
            </a:r>
          </a:p>
          <a:p>
            <a:endParaRPr lang="en-US" b="1" i="1">
              <a:solidFill>
                <a:schemeClr val="bg1"/>
              </a:solidFill>
              <a:highlight>
                <a:srgbClr val="FF0000"/>
              </a:highlight>
              <a:cs typeface="Arial"/>
            </a:endParaRPr>
          </a:p>
          <a:p>
            <a:pPr algn="l"/>
            <a:r>
              <a:rPr lang="en-US" b="1" i="1">
                <a:solidFill>
                  <a:schemeClr val="bg1"/>
                </a:solidFill>
                <a:highlight>
                  <a:srgbClr val="FF0000"/>
                </a:highlight>
              </a:rPr>
              <a:t>Module – LCHS4007</a:t>
            </a:r>
            <a:endParaRPr lang="en-US" b="1" i="1">
              <a:solidFill>
                <a:schemeClr val="bg1"/>
              </a:solidFill>
              <a:highlight>
                <a:srgbClr val="FF0000"/>
              </a:highlight>
              <a:cs typeface="Arial"/>
            </a:endParaRPr>
          </a:p>
          <a:p>
            <a:pPr algn="l"/>
            <a:r>
              <a:rPr lang="en-US" b="1" i="1">
                <a:solidFill>
                  <a:schemeClr val="bg1"/>
                </a:solidFill>
                <a:highlight>
                  <a:srgbClr val="FF0000"/>
                </a:highlight>
              </a:rPr>
              <a:t>Lecturer – Markus Klingelfuss</a:t>
            </a:r>
            <a:endParaRPr lang="en-US" b="1" i="1">
              <a:solidFill>
                <a:schemeClr val="bg1"/>
              </a:solidFill>
              <a:highlight>
                <a:srgbClr val="FF0000"/>
              </a:highlight>
              <a:cs typeface="Arial"/>
            </a:endParaRPr>
          </a:p>
        </p:txBody>
      </p:sp>
      <p:pic>
        <p:nvPicPr>
          <p:cNvPr id="4" name="Picture 3" descr="A group of people with computers&#10;&#10;AI-generated content may be incorrect.">
            <a:extLst>
              <a:ext uri="{FF2B5EF4-FFF2-40B4-BE49-F238E27FC236}">
                <a16:creationId xmlns:a16="http://schemas.microsoft.com/office/drawing/2014/main" id="{83D75E23-7FEB-5FBA-1F66-280AF7246F50}"/>
              </a:ext>
            </a:extLst>
          </p:cNvPr>
          <p:cNvPicPr>
            <a:picLocks noChangeAspect="1"/>
          </p:cNvPicPr>
          <p:nvPr/>
        </p:nvPicPr>
        <p:blipFill>
          <a:blip r:embed="rId4">
            <a:extLst>
              <a:ext uri="{837473B0-CC2E-450A-ABE3-18F120FF3D39}">
                <a1611:picAttrSrcUrl xmlns:a1611="http://schemas.microsoft.com/office/drawing/2016/11/main" r:id="rId5"/>
              </a:ext>
            </a:extLst>
          </a:blip>
          <a:srcRect l="593" t="-6000" r="1484" b="9500"/>
          <a:stretch>
            <a:fillRect/>
          </a:stretch>
        </p:blipFill>
        <p:spPr>
          <a:xfrm>
            <a:off x="4270073" y="2079325"/>
            <a:ext cx="4543557" cy="2699478"/>
          </a:xfrm>
          <a:prstGeom prst="rect">
            <a:avLst/>
          </a:prstGeom>
        </p:spPr>
      </p:pic>
      <p:sp>
        <p:nvSpPr>
          <p:cNvPr id="5" name="TextBox 4">
            <a:extLst>
              <a:ext uri="{FF2B5EF4-FFF2-40B4-BE49-F238E27FC236}">
                <a16:creationId xmlns:a16="http://schemas.microsoft.com/office/drawing/2014/main" id="{CED9D415-5927-04BD-CBB2-B6EDCE5CCE31}"/>
              </a:ext>
            </a:extLst>
          </p:cNvPr>
          <p:cNvSpPr txBox="1"/>
          <p:nvPr/>
        </p:nvSpPr>
        <p:spPr>
          <a:xfrm>
            <a:off x="4557622" y="6547090"/>
            <a:ext cx="9144000" cy="317500"/>
          </a:xfrm>
          <a:prstGeom prst="rect">
            <a:avLst/>
          </a:prstGeom>
        </p:spPr>
        <p:txBody>
          <a:bodyPr lIns="91440" tIns="45720" rIns="91440" bIns="45720" anchor="t">
            <a:normAutofit/>
          </a:bodyPr>
          <a:lstStyle/>
          <a:p>
            <a:r>
              <a:rPr lang="en-US" sz="1400" dirty="0" err="1"/>
              <a:t>ThePhoto</a:t>
            </a:r>
            <a:r>
              <a:rPr lang="en-US" sz="1400" dirty="0"/>
              <a:t> by </a:t>
            </a:r>
            <a:r>
              <a:rPr lang="en-US" sz="1400" dirty="0" err="1"/>
              <a:t>PhotoAuthor</a:t>
            </a:r>
            <a:r>
              <a:rPr lang="en-US" sz="1400" dirty="0"/>
              <a:t> is licensed under CCYYSA.</a:t>
            </a:r>
          </a:p>
        </p:txBody>
      </p:sp>
      <p:sp>
        <p:nvSpPr>
          <p:cNvPr id="7" name="TextBox 6">
            <a:extLst>
              <a:ext uri="{FF2B5EF4-FFF2-40B4-BE49-F238E27FC236}">
                <a16:creationId xmlns:a16="http://schemas.microsoft.com/office/drawing/2014/main" id="{E76CE68E-BF48-4C28-27A2-EF236F2CA718}"/>
              </a:ext>
            </a:extLst>
          </p:cNvPr>
          <p:cNvSpPr txBox="1"/>
          <p:nvPr/>
        </p:nvSpPr>
        <p:spPr>
          <a:xfrm>
            <a:off x="4551633" y="6279671"/>
            <a:ext cx="4555226" cy="317500"/>
          </a:xfrm>
          <a:prstGeom prst="rect">
            <a:avLst/>
          </a:prstGeom>
        </p:spPr>
        <p:txBody>
          <a:bodyPr lIns="91440" tIns="45720" rIns="91440" bIns="45720" anchor="t">
            <a:normAutofit/>
          </a:bodyPr>
          <a:lstStyle/>
          <a:p>
            <a:r>
              <a:rPr lang="en-US" sz="1400" dirty="0" err="1"/>
              <a:t>ThePhoto</a:t>
            </a:r>
            <a:r>
              <a:rPr lang="en-US" sz="1400" dirty="0"/>
              <a:t> by </a:t>
            </a:r>
            <a:r>
              <a:rPr lang="en-US" sz="1400" dirty="0" err="1"/>
              <a:t>PhotoAuthor</a:t>
            </a:r>
            <a:r>
              <a:rPr lang="en-US" sz="1400" dirty="0"/>
              <a:t> is licensed under CCYYSA.</a:t>
            </a:r>
          </a:p>
        </p:txBody>
      </p:sp>
    </p:spTree>
    <p:extLst>
      <p:ext uri="{BB962C8B-B14F-4D97-AF65-F5344CB8AC3E}">
        <p14:creationId xmlns:p14="http://schemas.microsoft.com/office/powerpoint/2010/main" val="109857222"/>
      </p:ext>
    </p:extLst>
  </p:cSld>
  <p:clrMapOvr>
    <a:masterClrMapping/>
  </p:clrMapOvr>
  <p:extLst>
    <p:ext uri="{6950BFC3-D8DA-4A85-94F7-54DA5524770B}">
      <p188:commentRel xmlns:p188="http://schemas.microsoft.com/office/powerpoint/2018/8/main" r:id="rId2"/>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3DFE5A-6770-8567-75D3-260C8CA80F9C}"/>
              </a:ext>
            </a:extLst>
          </p:cNvPr>
          <p:cNvSpPr>
            <a:spLocks noGrp="1"/>
          </p:cNvSpPr>
          <p:nvPr>
            <p:ph type="title"/>
          </p:nvPr>
        </p:nvSpPr>
        <p:spPr>
          <a:xfrm>
            <a:off x="4236450" y="232962"/>
            <a:ext cx="7958331" cy="1077229"/>
          </a:xfrm>
        </p:spPr>
        <p:txBody>
          <a:bodyPr>
            <a:normAutofit/>
          </a:bodyPr>
          <a:lstStyle/>
          <a:p>
            <a:pPr algn="l"/>
            <a:r>
              <a:rPr lang="en-GB" sz="4000" i="1" u="sng">
                <a:latin typeface="Lucida Calligraphy"/>
                <a:cs typeface="Arial"/>
              </a:rPr>
              <a:t>Contents</a:t>
            </a:r>
            <a:endParaRPr lang="en-US" sz="4000" i="1">
              <a:latin typeface="Lucida Calligraphy"/>
              <a:cs typeface="Arial" panose="020B0604020202020204"/>
            </a:endParaRPr>
          </a:p>
        </p:txBody>
      </p:sp>
      <p:sp>
        <p:nvSpPr>
          <p:cNvPr id="3" name="Content Placeholder 2">
            <a:extLst>
              <a:ext uri="{FF2B5EF4-FFF2-40B4-BE49-F238E27FC236}">
                <a16:creationId xmlns:a16="http://schemas.microsoft.com/office/drawing/2014/main" id="{800E54A9-7414-0DBB-72DB-7AC4D7C519E4}"/>
              </a:ext>
            </a:extLst>
          </p:cNvPr>
          <p:cNvSpPr>
            <a:spLocks noGrp="1"/>
          </p:cNvSpPr>
          <p:nvPr>
            <p:ph idx="1"/>
          </p:nvPr>
        </p:nvSpPr>
        <p:spPr>
          <a:xfrm>
            <a:off x="1853448" y="1879588"/>
            <a:ext cx="7796540" cy="3997828"/>
          </a:xfrm>
        </p:spPr>
        <p:txBody>
          <a:bodyPr/>
          <a:lstStyle/>
          <a:p>
            <a:pPr marL="0" indent="0">
              <a:buNone/>
            </a:pPr>
            <a:endParaRPr lang="en-GB">
              <a:cs typeface="Arial"/>
            </a:endParaRPr>
          </a:p>
          <a:p>
            <a:pPr marL="344170" indent="-344170"/>
            <a:endParaRPr lang="en-GB">
              <a:cs typeface="Arial"/>
            </a:endParaRPr>
          </a:p>
          <a:p>
            <a:pPr marL="344170" indent="-344170"/>
            <a:endParaRPr lang="en-GB">
              <a:cs typeface="Arial"/>
            </a:endParaRPr>
          </a:p>
        </p:txBody>
      </p:sp>
      <p:graphicFrame>
        <p:nvGraphicFramePr>
          <p:cNvPr id="4" name="Table 3">
            <a:extLst>
              <a:ext uri="{FF2B5EF4-FFF2-40B4-BE49-F238E27FC236}">
                <a16:creationId xmlns:a16="http://schemas.microsoft.com/office/drawing/2014/main" id="{507577D2-BF9C-EBCA-DBFC-952CBCCF55CB}"/>
              </a:ext>
            </a:extLst>
          </p:cNvPr>
          <p:cNvGraphicFramePr>
            <a:graphicFrameLocks noGrp="1"/>
          </p:cNvGraphicFramePr>
          <p:nvPr>
            <p:extLst>
              <p:ext uri="{D42A27DB-BD31-4B8C-83A1-F6EECF244321}">
                <p14:modId xmlns:p14="http://schemas.microsoft.com/office/powerpoint/2010/main" val="2203370138"/>
              </p:ext>
            </p:extLst>
          </p:nvPr>
        </p:nvGraphicFramePr>
        <p:xfrm>
          <a:off x="1495245" y="1121433"/>
          <a:ext cx="8863291" cy="5390251"/>
        </p:xfrm>
        <a:graphic>
          <a:graphicData uri="http://schemas.openxmlformats.org/drawingml/2006/table">
            <a:tbl>
              <a:tblPr firstRow="1" bandRow="1">
                <a:tableStyleId>{5C22544A-7EE6-4342-B048-85BDC9FD1C3A}</a:tableStyleId>
              </a:tblPr>
              <a:tblGrid>
                <a:gridCol w="3063543">
                  <a:extLst>
                    <a:ext uri="{9D8B030D-6E8A-4147-A177-3AD203B41FA5}">
                      <a16:colId xmlns:a16="http://schemas.microsoft.com/office/drawing/2014/main" val="727075359"/>
                    </a:ext>
                  </a:extLst>
                </a:gridCol>
                <a:gridCol w="2899874">
                  <a:extLst>
                    <a:ext uri="{9D8B030D-6E8A-4147-A177-3AD203B41FA5}">
                      <a16:colId xmlns:a16="http://schemas.microsoft.com/office/drawing/2014/main" val="1875668037"/>
                    </a:ext>
                  </a:extLst>
                </a:gridCol>
                <a:gridCol w="2899874">
                  <a:extLst>
                    <a:ext uri="{9D8B030D-6E8A-4147-A177-3AD203B41FA5}">
                      <a16:colId xmlns:a16="http://schemas.microsoft.com/office/drawing/2014/main" val="3109681459"/>
                    </a:ext>
                  </a:extLst>
                </a:gridCol>
              </a:tblGrid>
              <a:tr h="667834">
                <a:tc gridSpan="3">
                  <a:txBody>
                    <a:bodyPr/>
                    <a:lstStyle/>
                    <a:p>
                      <a:pPr lvl="0" algn="ctr">
                        <a:buNone/>
                      </a:pPr>
                      <a:r>
                        <a:rPr lang="en-GB">
                          <a:solidFill>
                            <a:schemeClr val="bg1"/>
                          </a:solidFill>
                        </a:rPr>
                        <a:t>Introduction</a:t>
                      </a:r>
                      <a:endParaRPr lang="en-US">
                        <a:solidFill>
                          <a:schemeClr val="bg1"/>
                        </a:solidFill>
                      </a:endParaRPr>
                    </a:p>
                  </a:txBody>
                  <a:tcPr/>
                </a:tc>
                <a:tc hMerge="1">
                  <a:txBody>
                    <a:bodyPr/>
                    <a:lstStyle/>
                    <a:p>
                      <a:endParaRPr lang="en-GB"/>
                    </a:p>
                  </a:txBody>
                  <a:tcPr/>
                </a:tc>
                <a:tc hMerge="1">
                  <a:txBody>
                    <a:bodyPr/>
                    <a:lstStyle/>
                    <a:p>
                      <a:endParaRPr lang="en-US"/>
                    </a:p>
                  </a:txBody>
                  <a:tcPr/>
                </a:tc>
                <a:extLst>
                  <a:ext uri="{0D108BD9-81ED-4DB2-BD59-A6C34878D82A}">
                    <a16:rowId xmlns:a16="http://schemas.microsoft.com/office/drawing/2014/main" val="3470135861"/>
                  </a:ext>
                </a:extLst>
              </a:tr>
              <a:tr h="681747">
                <a:tc>
                  <a:txBody>
                    <a:bodyPr/>
                    <a:lstStyle/>
                    <a:p>
                      <a:r>
                        <a:rPr lang="en-GB"/>
                        <a:t>Introduction to Microsoft Excel (Serena)</a:t>
                      </a:r>
                    </a:p>
                  </a:txBody>
                  <a:tcPr/>
                </a:tc>
                <a:tc>
                  <a:txBody>
                    <a:bodyPr/>
                    <a:lstStyle/>
                    <a:p>
                      <a:r>
                        <a:rPr lang="en-GB"/>
                        <a:t>Introduction to Microsoft Teams (Rozina)</a:t>
                      </a:r>
                    </a:p>
                  </a:txBody>
                  <a:tcPr/>
                </a:tc>
                <a:tc>
                  <a:txBody>
                    <a:bodyPr/>
                    <a:lstStyle/>
                    <a:p>
                      <a:r>
                        <a:rPr lang="en-GB"/>
                        <a:t>Introduction to Microsoft Word (Saira)</a:t>
                      </a:r>
                    </a:p>
                  </a:txBody>
                  <a:tcPr/>
                </a:tc>
                <a:extLst>
                  <a:ext uri="{0D108BD9-81ED-4DB2-BD59-A6C34878D82A}">
                    <a16:rowId xmlns:a16="http://schemas.microsoft.com/office/drawing/2014/main" val="2469060374"/>
                  </a:ext>
                </a:extLst>
              </a:tr>
              <a:tr h="667834">
                <a:tc>
                  <a:txBody>
                    <a:bodyPr/>
                    <a:lstStyle/>
                    <a:p>
                      <a:r>
                        <a:rPr lang="en-GB"/>
                        <a:t>Intro to Excel</a:t>
                      </a:r>
                    </a:p>
                  </a:txBody>
                  <a:tcPr/>
                </a:tc>
                <a:tc>
                  <a:txBody>
                    <a:bodyPr/>
                    <a:lstStyle/>
                    <a:p>
                      <a:r>
                        <a:rPr lang="en-GB"/>
                        <a:t>Intro to Teams</a:t>
                      </a:r>
                    </a:p>
                  </a:txBody>
                  <a:tcPr/>
                </a:tc>
                <a:tc>
                  <a:txBody>
                    <a:bodyPr/>
                    <a:lstStyle/>
                    <a:p>
                      <a:r>
                        <a:rPr lang="en-GB"/>
                        <a:t>Intro to Word</a:t>
                      </a:r>
                    </a:p>
                  </a:txBody>
                  <a:tcPr/>
                </a:tc>
                <a:extLst>
                  <a:ext uri="{0D108BD9-81ED-4DB2-BD59-A6C34878D82A}">
                    <a16:rowId xmlns:a16="http://schemas.microsoft.com/office/drawing/2014/main" val="527453705"/>
                  </a:ext>
                </a:extLst>
              </a:tr>
              <a:tr h="681747">
                <a:tc>
                  <a:txBody>
                    <a:bodyPr/>
                    <a:lstStyle/>
                    <a:p>
                      <a:r>
                        <a:rPr lang="en-GB"/>
                        <a:t>Staff scheduling with Excel</a:t>
                      </a:r>
                    </a:p>
                  </a:txBody>
                  <a:tcPr/>
                </a:tc>
                <a:tc>
                  <a:txBody>
                    <a:bodyPr/>
                    <a:lstStyle/>
                    <a:p>
                      <a:r>
                        <a:rPr lang="en-GB"/>
                        <a:t>Communication using teams</a:t>
                      </a:r>
                    </a:p>
                  </a:txBody>
                  <a:tcPr/>
                </a:tc>
                <a:tc>
                  <a:txBody>
                    <a:bodyPr/>
                    <a:lstStyle/>
                    <a:p>
                      <a:r>
                        <a:rPr lang="en-GB"/>
                        <a:t>Writing care related documents with Word</a:t>
                      </a:r>
                    </a:p>
                  </a:txBody>
                  <a:tcPr/>
                </a:tc>
                <a:extLst>
                  <a:ext uri="{0D108BD9-81ED-4DB2-BD59-A6C34878D82A}">
                    <a16:rowId xmlns:a16="http://schemas.microsoft.com/office/drawing/2014/main" val="3425384439"/>
                  </a:ext>
                </a:extLst>
              </a:tr>
              <a:tr h="681747">
                <a:tc>
                  <a:txBody>
                    <a:bodyPr/>
                    <a:lstStyle/>
                    <a:p>
                      <a:r>
                        <a:rPr lang="en-GB"/>
                        <a:t>Rationale for choosing Excel</a:t>
                      </a:r>
                    </a:p>
                  </a:txBody>
                  <a:tcPr/>
                </a:tc>
                <a:tc>
                  <a:txBody>
                    <a:bodyPr/>
                    <a:lstStyle/>
                    <a:p>
                      <a:r>
                        <a:rPr lang="en-GB"/>
                        <a:t>Rationale for choosing Teams</a:t>
                      </a:r>
                    </a:p>
                  </a:txBody>
                  <a:tcPr/>
                </a:tc>
                <a:tc>
                  <a:txBody>
                    <a:bodyPr/>
                    <a:lstStyle/>
                    <a:p>
                      <a:r>
                        <a:rPr lang="en-GB"/>
                        <a:t>Rationale for choosing Word</a:t>
                      </a:r>
                    </a:p>
                  </a:txBody>
                  <a:tcPr/>
                </a:tc>
                <a:extLst>
                  <a:ext uri="{0D108BD9-81ED-4DB2-BD59-A6C34878D82A}">
                    <a16:rowId xmlns:a16="http://schemas.microsoft.com/office/drawing/2014/main" val="1611529354"/>
                  </a:ext>
                </a:extLst>
              </a:tr>
              <a:tr h="681747">
                <a:tc>
                  <a:txBody>
                    <a:bodyPr/>
                    <a:lstStyle/>
                    <a:p>
                      <a:pPr lvl="0">
                        <a:buNone/>
                      </a:pPr>
                      <a:r>
                        <a:rPr lang="en-GB"/>
                        <a:t>Excel – benefits and limitations</a:t>
                      </a:r>
                    </a:p>
                  </a:txBody>
                  <a:tcPr/>
                </a:tc>
                <a:tc>
                  <a:txBody>
                    <a:bodyPr/>
                    <a:lstStyle/>
                    <a:p>
                      <a:pPr lvl="0">
                        <a:buNone/>
                      </a:pPr>
                      <a:r>
                        <a:rPr lang="en-GB"/>
                        <a:t>Teams – benefits and limitations</a:t>
                      </a:r>
                    </a:p>
                  </a:txBody>
                  <a:tcPr/>
                </a:tc>
                <a:tc>
                  <a:txBody>
                    <a:bodyPr/>
                    <a:lstStyle/>
                    <a:p>
                      <a:pPr lvl="0">
                        <a:buNone/>
                      </a:pPr>
                      <a:r>
                        <a:rPr lang="en-GB"/>
                        <a:t>Word – benefits and limitations </a:t>
                      </a:r>
                    </a:p>
                  </a:txBody>
                  <a:tcPr/>
                </a:tc>
                <a:extLst>
                  <a:ext uri="{0D108BD9-81ED-4DB2-BD59-A6C34878D82A}">
                    <a16:rowId xmlns:a16="http://schemas.microsoft.com/office/drawing/2014/main" val="3351606061"/>
                  </a:ext>
                </a:extLst>
              </a:tr>
              <a:tr h="667834">
                <a:tc gridSpan="3">
                  <a:txBody>
                    <a:bodyPr/>
                    <a:lstStyle/>
                    <a:p>
                      <a:pPr lvl="0" algn="ctr">
                        <a:buNone/>
                      </a:pPr>
                      <a:r>
                        <a:rPr lang="en-GB" b="0"/>
                        <a:t>Conclusion</a:t>
                      </a:r>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406117661"/>
                  </a:ext>
                </a:extLst>
              </a:tr>
              <a:tr h="659761">
                <a:tc gridSpan="3">
                  <a:txBody>
                    <a:bodyPr/>
                    <a:lstStyle/>
                    <a:p>
                      <a:pPr lvl="0" algn="ctr">
                        <a:buNone/>
                      </a:pPr>
                      <a:r>
                        <a:rPr lang="en-GB" b="0"/>
                        <a:t>Reference List</a:t>
                      </a:r>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589819450"/>
                  </a:ext>
                </a:extLst>
              </a:tr>
            </a:tbl>
          </a:graphicData>
        </a:graphic>
      </p:graphicFrame>
    </p:spTree>
    <p:extLst>
      <p:ext uri="{BB962C8B-B14F-4D97-AF65-F5344CB8AC3E}">
        <p14:creationId xmlns:p14="http://schemas.microsoft.com/office/powerpoint/2010/main" val="27813676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B693F2-4BCB-6E57-3A53-FC7E24347F97}"/>
              </a:ext>
            </a:extLst>
          </p:cNvPr>
          <p:cNvSpPr>
            <a:spLocks noGrp="1"/>
          </p:cNvSpPr>
          <p:nvPr>
            <p:ph type="title"/>
          </p:nvPr>
        </p:nvSpPr>
        <p:spPr>
          <a:xfrm>
            <a:off x="2266751" y="736169"/>
            <a:ext cx="7958331" cy="1077229"/>
          </a:xfrm>
        </p:spPr>
        <p:txBody>
          <a:bodyPr/>
          <a:lstStyle/>
          <a:p>
            <a:pPr algn="ctr"/>
            <a:r>
              <a:rPr lang="en-GB" i="1" u="sng">
                <a:latin typeface="Lucida Calligraphy"/>
                <a:cs typeface="Arial"/>
              </a:rPr>
              <a:t>Presentation Introduction</a:t>
            </a:r>
          </a:p>
        </p:txBody>
      </p:sp>
      <p:sp>
        <p:nvSpPr>
          <p:cNvPr id="3" name="Content Placeholder 2">
            <a:extLst>
              <a:ext uri="{FF2B5EF4-FFF2-40B4-BE49-F238E27FC236}">
                <a16:creationId xmlns:a16="http://schemas.microsoft.com/office/drawing/2014/main" id="{4617AD6E-C938-6692-61F3-C40DBE47F757}"/>
              </a:ext>
            </a:extLst>
          </p:cNvPr>
          <p:cNvSpPr>
            <a:spLocks noGrp="1"/>
          </p:cNvSpPr>
          <p:nvPr>
            <p:ph idx="1"/>
          </p:nvPr>
        </p:nvSpPr>
        <p:spPr>
          <a:xfrm>
            <a:off x="1767184" y="1275738"/>
            <a:ext cx="8659181" cy="2646358"/>
          </a:xfrm>
        </p:spPr>
        <p:txBody>
          <a:bodyPr/>
          <a:lstStyle/>
          <a:p>
            <a:pPr marL="0" indent="0">
              <a:buNone/>
            </a:pPr>
            <a:r>
              <a:rPr lang="en-GB">
                <a:cs typeface="Arial" panose="020B0604020202020204"/>
              </a:rPr>
              <a:t>Hi my name is Serena, today we are working as a group, in this group we also have Rozina and Saira. We will be </a:t>
            </a:r>
            <a:r>
              <a:rPr lang="en-GB" err="1">
                <a:cs typeface="Arial" panose="020B0604020202020204"/>
              </a:rPr>
              <a:t>talki</a:t>
            </a:r>
            <a:r>
              <a:rPr lang="en-GB">
                <a:cs typeface="Arial" panose="020B0604020202020204"/>
              </a:rPr>
              <a:t>ng about how different tools could be used within Riverdale nursing home and why they are recommended to use in the workplace. We will be covering </a:t>
            </a:r>
            <a:r>
              <a:rPr lang="en-GB">
                <a:solidFill>
                  <a:schemeClr val="bg1"/>
                </a:solidFill>
                <a:highlight>
                  <a:srgbClr val="FFFF00"/>
                </a:highlight>
                <a:cs typeface="Arial" panose="020B0604020202020204"/>
              </a:rPr>
              <a:t>Microsoft  Excel</a:t>
            </a:r>
            <a:r>
              <a:rPr lang="en-GB">
                <a:solidFill>
                  <a:schemeClr val="bg1"/>
                </a:solidFill>
                <a:cs typeface="Arial" panose="020B0604020202020204"/>
              </a:rPr>
              <a:t>, </a:t>
            </a:r>
            <a:r>
              <a:rPr lang="en-GB">
                <a:solidFill>
                  <a:schemeClr val="bg1"/>
                </a:solidFill>
                <a:highlight>
                  <a:srgbClr val="00FFFF"/>
                </a:highlight>
                <a:cs typeface="Arial" panose="020B0604020202020204"/>
              </a:rPr>
              <a:t>Microsoft Teams</a:t>
            </a:r>
            <a:r>
              <a:rPr lang="en-GB">
                <a:cs typeface="Arial" panose="020B0604020202020204"/>
              </a:rPr>
              <a:t> and </a:t>
            </a:r>
            <a:r>
              <a:rPr lang="en-GB">
                <a:solidFill>
                  <a:schemeClr val="bg1"/>
                </a:solidFill>
                <a:highlight>
                  <a:srgbClr val="FF00FF"/>
                </a:highlight>
                <a:cs typeface="Arial" panose="020B0604020202020204"/>
              </a:rPr>
              <a:t>Microsoft Word</a:t>
            </a:r>
            <a:r>
              <a:rPr lang="en-GB">
                <a:cs typeface="Arial" panose="020B0604020202020204"/>
              </a:rPr>
              <a:t>. </a:t>
            </a:r>
          </a:p>
        </p:txBody>
      </p:sp>
      <p:pic>
        <p:nvPicPr>
          <p:cNvPr id="10" name="Picture 9" descr="Introducing Microsoft Office 2026: Revolutionizing Productivity with AI ...">
            <a:extLst>
              <a:ext uri="{FF2B5EF4-FFF2-40B4-BE49-F238E27FC236}">
                <a16:creationId xmlns:a16="http://schemas.microsoft.com/office/drawing/2014/main" id="{AA7DFE64-21FE-F192-E08B-FA5BCC6FA9F0}"/>
              </a:ext>
            </a:extLst>
          </p:cNvPr>
          <p:cNvPicPr>
            <a:picLocks noChangeAspect="1"/>
          </p:cNvPicPr>
          <p:nvPr/>
        </p:nvPicPr>
        <p:blipFill>
          <a:blip r:embed="rId2"/>
          <a:stretch>
            <a:fillRect/>
          </a:stretch>
        </p:blipFill>
        <p:spPr>
          <a:xfrm>
            <a:off x="2918604" y="3794040"/>
            <a:ext cx="6081624" cy="2921766"/>
          </a:xfrm>
          <a:prstGeom prst="rect">
            <a:avLst/>
          </a:prstGeom>
        </p:spPr>
      </p:pic>
    </p:spTree>
    <p:extLst>
      <p:ext uri="{BB962C8B-B14F-4D97-AF65-F5344CB8AC3E}">
        <p14:creationId xmlns:p14="http://schemas.microsoft.com/office/powerpoint/2010/main" val="14019639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645-469C-3043-6760-F3F5260216D1}"/>
              </a:ext>
            </a:extLst>
          </p:cNvPr>
          <p:cNvSpPr>
            <a:spLocks noGrp="1"/>
          </p:cNvSpPr>
          <p:nvPr>
            <p:ph type="title"/>
          </p:nvPr>
        </p:nvSpPr>
        <p:spPr>
          <a:xfrm>
            <a:off x="864174" y="249524"/>
            <a:ext cx="5237576" cy="1455534"/>
          </a:xfrm>
        </p:spPr>
        <p:txBody>
          <a:bodyPr anchor="b">
            <a:normAutofit/>
          </a:bodyPr>
          <a:lstStyle/>
          <a:p>
            <a:r>
              <a:rPr lang="en-US" sz="4400" i="1" u="sng">
                <a:solidFill>
                  <a:srgbClr val="FFFF00"/>
                </a:solidFill>
                <a:latin typeface="Lucida Calligraphy"/>
              </a:rPr>
              <a:t>Microsoft Excel</a:t>
            </a:r>
            <a:endParaRPr lang="en-US" sz="4400" i="1" u="sng">
              <a:solidFill>
                <a:srgbClr val="FFFF00"/>
              </a:solidFill>
              <a:latin typeface="Lucida Calligraphy"/>
              <a:cs typeface="Arial"/>
            </a:endParaRPr>
          </a:p>
        </p:txBody>
      </p:sp>
      <p:sp>
        <p:nvSpPr>
          <p:cNvPr id="9" name="Content Placeholder 8">
            <a:extLst>
              <a:ext uri="{FF2B5EF4-FFF2-40B4-BE49-F238E27FC236}">
                <a16:creationId xmlns:a16="http://schemas.microsoft.com/office/drawing/2014/main" id="{71499C73-5524-5E03-77B3-B87E4875BB49}"/>
              </a:ext>
            </a:extLst>
          </p:cNvPr>
          <p:cNvSpPr>
            <a:spLocks noGrp="1"/>
          </p:cNvSpPr>
          <p:nvPr>
            <p:ph idx="1"/>
          </p:nvPr>
        </p:nvSpPr>
        <p:spPr>
          <a:xfrm>
            <a:off x="1122965" y="2212848"/>
            <a:ext cx="4734370" cy="4096512"/>
          </a:xfrm>
        </p:spPr>
        <p:txBody>
          <a:bodyPr vert="horz" lIns="91440" tIns="45720" rIns="91440" bIns="45720" rtlCol="0" anchor="t">
            <a:normAutofit fontScale="85000" lnSpcReduction="20000"/>
          </a:bodyPr>
          <a:lstStyle/>
          <a:p>
            <a:pPr marL="0" indent="0">
              <a:buNone/>
            </a:pPr>
            <a:r>
              <a:rPr lang="en-US" b="1">
                <a:latin typeface="Bierstadt"/>
              </a:rPr>
              <a:t> </a:t>
            </a:r>
            <a:r>
              <a:rPr lang="en-US" sz="2000" b="1">
                <a:latin typeface="Bierstadt"/>
              </a:rPr>
              <a:t>We will explain how it can be used</a:t>
            </a:r>
            <a:r>
              <a:rPr lang="en-US" b="1">
                <a:latin typeface="Bierstadt"/>
              </a:rPr>
              <a:t> </a:t>
            </a:r>
            <a:r>
              <a:rPr lang="en-US" sz="2000" b="1">
                <a:latin typeface="Bierstadt"/>
              </a:rPr>
              <a:t>in</a:t>
            </a:r>
            <a:r>
              <a:rPr lang="en-US" b="1">
                <a:latin typeface="Bierstadt"/>
              </a:rPr>
              <a:t> </a:t>
            </a:r>
            <a:r>
              <a:rPr lang="en-US" sz="2000" b="1">
                <a:latin typeface="Bierstadt"/>
              </a:rPr>
              <a:t>the case study.</a:t>
            </a:r>
          </a:p>
          <a:p>
            <a:pPr marL="344170" indent="-344170"/>
            <a:r>
              <a:rPr lang="en-US">
                <a:latin typeface="Bierstadt"/>
              </a:rPr>
              <a:t>Microsoft Excel is used for storing data and works around numbers/analytics.</a:t>
            </a:r>
            <a:endParaRPr lang="en-US">
              <a:cs typeface="Arial" panose="020B0604020202020204"/>
            </a:endParaRPr>
          </a:p>
          <a:p>
            <a:pPr marL="344170" indent="-344170"/>
            <a:r>
              <a:rPr lang="en-US">
                <a:latin typeface="Bierstadt"/>
              </a:rPr>
              <a:t>(For example, professionals who would use Excel would be Accountants, Project Managers etc.)</a:t>
            </a:r>
          </a:p>
          <a:p>
            <a:pPr marL="344170" indent="-344170"/>
            <a:r>
              <a:rPr lang="en-US" dirty="0">
                <a:latin typeface="Bierstadt"/>
              </a:rPr>
              <a:t>In this presentation we will explain how we can use Microsoft Excel in our designated </a:t>
            </a:r>
            <a:r>
              <a:rPr lang="en-US">
                <a:latin typeface="Bierstadt"/>
              </a:rPr>
              <a:t>setting  and how else it </a:t>
            </a:r>
            <a:r>
              <a:rPr lang="en-US" dirty="0">
                <a:latin typeface="Bierstadt"/>
              </a:rPr>
              <a:t>could be used. </a:t>
            </a:r>
          </a:p>
          <a:p>
            <a:pPr marL="0" indent="0">
              <a:buNone/>
            </a:pPr>
            <a:r>
              <a:rPr lang="en-US">
                <a:solidFill>
                  <a:srgbClr val="FF0000"/>
                </a:solidFill>
                <a:latin typeface="Bierstadt"/>
              </a:rPr>
              <a:t>How to structure Microsoft Excel documents for systematic reviews. (</a:t>
            </a:r>
            <a:r>
              <a:rPr lang="en-US" i="1">
                <a:solidFill>
                  <a:srgbClr val="FF0000"/>
                </a:solidFill>
                <a:latin typeface="Bierstadt"/>
              </a:rPr>
              <a:t>nurse researcher</a:t>
            </a:r>
            <a:r>
              <a:rPr lang="en-US">
                <a:solidFill>
                  <a:srgbClr val="FF0000"/>
                </a:solidFill>
                <a:latin typeface="Bierstadt"/>
              </a:rPr>
              <a:t>, 2023)</a:t>
            </a:r>
          </a:p>
        </p:txBody>
      </p:sp>
      <p:pic>
        <p:nvPicPr>
          <p:cNvPr id="3" name="Picture 2" descr="A screenshot of a computer&#10;&#10;AI-generated content may be incorrect.">
            <a:extLst>
              <a:ext uri="{FF2B5EF4-FFF2-40B4-BE49-F238E27FC236}">
                <a16:creationId xmlns:a16="http://schemas.microsoft.com/office/drawing/2014/main" id="{39253B99-C381-426E-418F-83406FDC2B65}"/>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6625523" y="529805"/>
            <a:ext cx="4447481" cy="3066690"/>
          </a:xfrm>
          <a:prstGeom prst="rect">
            <a:avLst/>
          </a:prstGeom>
        </p:spPr>
      </p:pic>
      <p:sp>
        <p:nvSpPr>
          <p:cNvPr id="6" name="TextBox 5">
            <a:extLst>
              <a:ext uri="{FF2B5EF4-FFF2-40B4-BE49-F238E27FC236}">
                <a16:creationId xmlns:a16="http://schemas.microsoft.com/office/drawing/2014/main" id="{C50B86B6-C950-79B4-B8F0-9FC09166A754}"/>
              </a:ext>
            </a:extLst>
          </p:cNvPr>
          <p:cNvSpPr txBox="1"/>
          <p:nvPr/>
        </p:nvSpPr>
        <p:spPr>
          <a:xfrm>
            <a:off x="6625657" y="3725892"/>
            <a:ext cx="4533481" cy="446896"/>
          </a:xfrm>
          <a:prstGeom prst="rect">
            <a:avLst/>
          </a:prstGeom>
        </p:spPr>
        <p:txBody>
          <a:bodyPr lIns="91440" tIns="45720" rIns="91440" bIns="45720" anchor="t">
            <a:normAutofit/>
          </a:bodyPr>
          <a:lstStyle/>
          <a:p>
            <a:r>
              <a:rPr lang="en-US" sz="1400" err="1"/>
              <a:t>ThePhoto</a:t>
            </a:r>
            <a:r>
              <a:rPr lang="en-US" sz="1400"/>
              <a:t> by </a:t>
            </a:r>
            <a:r>
              <a:rPr lang="en-US" sz="1400" err="1"/>
              <a:t>PhotoAuthor</a:t>
            </a:r>
            <a:r>
              <a:rPr lang="en-US" sz="1400"/>
              <a:t> is licensed under CCYYSA.</a:t>
            </a:r>
          </a:p>
        </p:txBody>
      </p:sp>
      <p:pic>
        <p:nvPicPr>
          <p:cNvPr id="8" name="Picture 7" descr="A green x and a paper&#10;&#10;AI-generated content may be incorrect.">
            <a:extLst>
              <a:ext uri="{FF2B5EF4-FFF2-40B4-BE49-F238E27FC236}">
                <a16:creationId xmlns:a16="http://schemas.microsoft.com/office/drawing/2014/main" id="{7675E299-1771-1143-8462-475E59AFF841}"/>
              </a:ext>
            </a:extLst>
          </p:cNvPr>
          <p:cNvPicPr>
            <a:picLocks noChangeAspect="1"/>
          </p:cNvPicPr>
          <p:nvPr/>
        </p:nvPicPr>
        <p:blipFill>
          <a:blip r:embed="rId4">
            <a:extLst>
              <a:ext uri="{837473B0-CC2E-450A-ABE3-18F120FF3D39}">
                <a1611:picAttrSrcUrl xmlns:a1611="http://schemas.microsoft.com/office/drawing/2016/11/main" r:id="rId5"/>
              </a:ext>
            </a:extLst>
          </a:blip>
          <a:stretch>
            <a:fillRect/>
          </a:stretch>
        </p:blipFill>
        <p:spPr>
          <a:xfrm>
            <a:off x="8846748" y="4166918"/>
            <a:ext cx="2190390" cy="2161635"/>
          </a:xfrm>
          <a:prstGeom prst="rect">
            <a:avLst/>
          </a:prstGeom>
        </p:spPr>
      </p:pic>
      <p:sp>
        <p:nvSpPr>
          <p:cNvPr id="10" name="TextBox 9">
            <a:extLst>
              <a:ext uri="{FF2B5EF4-FFF2-40B4-BE49-F238E27FC236}">
                <a16:creationId xmlns:a16="http://schemas.microsoft.com/office/drawing/2014/main" id="{652E741E-5584-E594-94C9-69529E1C3358}"/>
              </a:ext>
            </a:extLst>
          </p:cNvPr>
          <p:cNvSpPr txBox="1"/>
          <p:nvPr/>
        </p:nvSpPr>
        <p:spPr>
          <a:xfrm>
            <a:off x="6848295" y="5839724"/>
            <a:ext cx="1990066" cy="590669"/>
          </a:xfrm>
          <a:prstGeom prst="rect">
            <a:avLst/>
          </a:prstGeom>
        </p:spPr>
        <p:txBody>
          <a:bodyPr>
            <a:normAutofit fontScale="70000" lnSpcReduction="20000"/>
          </a:bodyPr>
          <a:lstStyle/>
          <a:p>
            <a:r>
              <a:rPr lang="en-US"/>
              <a:t>ThePhoto by PhotoAuthor is licensed under CCYYSA.</a:t>
            </a:r>
          </a:p>
        </p:txBody>
      </p:sp>
    </p:spTree>
    <p:extLst>
      <p:ext uri="{BB962C8B-B14F-4D97-AF65-F5344CB8AC3E}">
        <p14:creationId xmlns:p14="http://schemas.microsoft.com/office/powerpoint/2010/main" val="1348395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randombar(horizontal)">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BF40DF-EAEC-2257-7FB7-741615BEAA3B}"/>
              </a:ext>
            </a:extLst>
          </p:cNvPr>
          <p:cNvSpPr>
            <a:spLocks noGrp="1"/>
          </p:cNvSpPr>
          <p:nvPr>
            <p:ph type="title"/>
          </p:nvPr>
        </p:nvSpPr>
        <p:spPr>
          <a:xfrm>
            <a:off x="1044676" y="391112"/>
            <a:ext cx="9223538" cy="1077229"/>
          </a:xfrm>
        </p:spPr>
        <p:txBody>
          <a:bodyPr/>
          <a:lstStyle/>
          <a:p>
            <a:pPr algn="ctr"/>
            <a:r>
              <a:rPr lang="en-US" sz="3600" i="1" u="sng">
                <a:latin typeface="Lucida Calligraphy"/>
              </a:rPr>
              <a:t>Staff Scheduling/ Rota's</a:t>
            </a:r>
            <a:endParaRPr lang="en-US" sz="3600" i="1" u="sng">
              <a:latin typeface="Lucida Calligraphy"/>
              <a:cs typeface="Arial"/>
            </a:endParaRPr>
          </a:p>
        </p:txBody>
      </p:sp>
      <p:sp>
        <p:nvSpPr>
          <p:cNvPr id="3" name="Content Placeholder 2">
            <a:extLst>
              <a:ext uri="{FF2B5EF4-FFF2-40B4-BE49-F238E27FC236}">
                <a16:creationId xmlns:a16="http://schemas.microsoft.com/office/drawing/2014/main" id="{7CC4B5B6-C278-91CF-B042-A5A22A8F9B9B}"/>
              </a:ext>
            </a:extLst>
          </p:cNvPr>
          <p:cNvSpPr>
            <a:spLocks noGrp="1"/>
          </p:cNvSpPr>
          <p:nvPr>
            <p:ph idx="1"/>
          </p:nvPr>
        </p:nvSpPr>
        <p:spPr>
          <a:xfrm>
            <a:off x="1249598" y="1203851"/>
            <a:ext cx="8802955" cy="3868432"/>
          </a:xfrm>
        </p:spPr>
        <p:txBody>
          <a:bodyPr/>
          <a:lstStyle/>
          <a:p>
            <a:pPr marL="0" indent="0">
              <a:buNone/>
            </a:pPr>
            <a:r>
              <a:rPr lang="en-US" dirty="0">
                <a:cs typeface="Arial" panose="020B0604020202020204"/>
              </a:rPr>
              <a:t>Excel would be a good tool to use for scheduling in staff for their shifts and </a:t>
            </a:r>
            <a:r>
              <a:rPr lang="en-US" dirty="0" err="1">
                <a:cs typeface="Arial" panose="020B0604020202020204"/>
              </a:rPr>
              <a:t>rota's</a:t>
            </a:r>
            <a:r>
              <a:rPr lang="en-US" dirty="0">
                <a:cs typeface="Arial" panose="020B0604020202020204"/>
              </a:rPr>
              <a:t>. </a:t>
            </a:r>
            <a:r>
              <a:rPr lang="en-US">
                <a:cs typeface="Arial" panose="020B0604020202020204"/>
              </a:rPr>
              <a:t>It can be quicker than sending individual emails or messages. Excel can be used as a live file, therefore very time efficient when sending to staff, regarding schedules, </a:t>
            </a:r>
            <a:r>
              <a:rPr lang="en-US" err="1">
                <a:cs typeface="Arial" panose="020B0604020202020204"/>
              </a:rPr>
              <a:t>rota's</a:t>
            </a:r>
            <a:r>
              <a:rPr lang="en-US">
                <a:cs typeface="Arial" panose="020B0604020202020204"/>
              </a:rPr>
              <a:t>, and even wages. </a:t>
            </a:r>
            <a:endParaRPr lang="en-US" dirty="0">
              <a:cs typeface="Arial" panose="020B0604020202020204"/>
            </a:endParaRPr>
          </a:p>
          <a:p>
            <a:pPr marL="0" indent="0">
              <a:buNone/>
            </a:pPr>
            <a:r>
              <a:rPr lang="en-US">
                <a:ea typeface="+mn-lt"/>
                <a:cs typeface="+mn-lt"/>
                <a:hlinkClick r:id="rId2"/>
              </a:rPr>
              <a:t>Short video - Using excel for rotas</a:t>
            </a:r>
            <a:endParaRPr lang="en-US" dirty="0">
              <a:ea typeface="+mn-lt"/>
              <a:cs typeface="+mn-lt"/>
            </a:endParaRPr>
          </a:p>
          <a:p>
            <a:pPr marL="0" indent="0">
              <a:buNone/>
            </a:pPr>
            <a:r>
              <a:rPr lang="en-US">
                <a:ea typeface="+mn-lt"/>
                <a:cs typeface="+mn-lt"/>
                <a:hlinkClick r:id="rId3"/>
              </a:rPr>
              <a:t>Here</a:t>
            </a:r>
            <a:r>
              <a:rPr lang="en-US" dirty="0">
                <a:ea typeface="+mn-lt"/>
                <a:cs typeface="+mn-lt"/>
              </a:rPr>
              <a:t> is a journal piece that talks about "development and testing of an Excel-based scheduling solution for the flexible allocation and reallocation of nurses to cover sudden, unplanned absences among permanent nursing </a:t>
            </a:r>
            <a:r>
              <a:rPr lang="en-US">
                <a:ea typeface="+mn-lt"/>
                <a:cs typeface="+mn-lt"/>
              </a:rPr>
              <a:t>staff"</a:t>
            </a:r>
            <a:endParaRPr lang="en-US">
              <a:solidFill>
                <a:srgbClr val="FFFF00"/>
              </a:solidFill>
            </a:endParaRPr>
          </a:p>
        </p:txBody>
      </p:sp>
      <p:pic>
        <p:nvPicPr>
          <p:cNvPr id="4" name="Picture 3" descr="A close up of a phone screen&#10;&#10;AI-generated content may be incorrect.">
            <a:extLst>
              <a:ext uri="{FF2B5EF4-FFF2-40B4-BE49-F238E27FC236}">
                <a16:creationId xmlns:a16="http://schemas.microsoft.com/office/drawing/2014/main" id="{F8B03340-ECE3-7127-6C2C-2D4CA8FB0A15}"/>
              </a:ext>
            </a:extLst>
          </p:cNvPr>
          <p:cNvPicPr>
            <a:picLocks noChangeAspect="1"/>
          </p:cNvPicPr>
          <p:nvPr/>
        </p:nvPicPr>
        <p:blipFill>
          <a:blip r:embed="rId4">
            <a:extLst>
              <a:ext uri="{837473B0-CC2E-450A-ABE3-18F120FF3D39}">
                <a1611:picAttrSrcUrl xmlns:a1611="http://schemas.microsoft.com/office/drawing/2016/11/main" r:id="rId5"/>
              </a:ext>
            </a:extLst>
          </a:blip>
          <a:stretch>
            <a:fillRect/>
          </a:stretch>
        </p:blipFill>
        <p:spPr>
          <a:xfrm>
            <a:off x="4385095" y="4725936"/>
            <a:ext cx="3019246" cy="1791218"/>
          </a:xfrm>
          <a:prstGeom prst="rect">
            <a:avLst/>
          </a:prstGeom>
        </p:spPr>
      </p:pic>
      <p:sp>
        <p:nvSpPr>
          <p:cNvPr id="5" name="TextBox 4">
            <a:extLst>
              <a:ext uri="{FF2B5EF4-FFF2-40B4-BE49-F238E27FC236}">
                <a16:creationId xmlns:a16="http://schemas.microsoft.com/office/drawing/2014/main" id="{24B53803-9850-446C-1FA2-83A14E108BD5}"/>
              </a:ext>
            </a:extLst>
          </p:cNvPr>
          <p:cNvSpPr txBox="1"/>
          <p:nvPr/>
        </p:nvSpPr>
        <p:spPr>
          <a:xfrm>
            <a:off x="3881887" y="6603220"/>
            <a:ext cx="9072114" cy="259991"/>
          </a:xfrm>
          <a:prstGeom prst="rect">
            <a:avLst/>
          </a:prstGeom>
        </p:spPr>
        <p:txBody>
          <a:bodyPr>
            <a:normAutofit fontScale="70000" lnSpcReduction="20000"/>
          </a:bodyPr>
          <a:lstStyle/>
          <a:p>
            <a:r>
              <a:rPr lang="en-US"/>
              <a:t>ThePhoto by PhotoAuthor is licensed under CCYYSA.</a:t>
            </a:r>
          </a:p>
        </p:txBody>
      </p:sp>
    </p:spTree>
    <p:extLst>
      <p:ext uri="{BB962C8B-B14F-4D97-AF65-F5344CB8AC3E}">
        <p14:creationId xmlns:p14="http://schemas.microsoft.com/office/powerpoint/2010/main" val="35400580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2"/>
          <a:stretch/>
        </a:blip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8F3CF990-ACB8-443A-BB74-D36EC8A00B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2601900C-265D-4146-A578-477541E3DF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1">
              <a:lumMod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00B98862-BEE1-44FB-A335-A1B9106B445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a:noFill/>
        </p:spPr>
      </p:pic>
      <p:sp>
        <p:nvSpPr>
          <p:cNvPr id="19" name="Freeform: Shape 18">
            <a:extLst>
              <a:ext uri="{FF2B5EF4-FFF2-40B4-BE49-F238E27FC236}">
                <a16:creationId xmlns:a16="http://schemas.microsoft.com/office/drawing/2014/main" id="{65F94F98-3A57-49AA-838E-91AAF600B6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678519" y="-1660968"/>
            <a:ext cx="5838229" cy="11188733"/>
          </a:xfrm>
          <a:custGeom>
            <a:avLst/>
            <a:gdLst>
              <a:gd name="connsiteX0" fmla="*/ 0 w 7821919"/>
              <a:gd name="connsiteY0" fmla="*/ 0 h 6858000"/>
              <a:gd name="connsiteX1" fmla="*/ 6983367 w 7821919"/>
              <a:gd name="connsiteY1" fmla="*/ 0 h 6858000"/>
              <a:gd name="connsiteX2" fmla="*/ 6982269 w 7821919"/>
              <a:gd name="connsiteY2" fmla="*/ 1331 h 6858000"/>
              <a:gd name="connsiteX3" fmla="*/ 6833782 w 7821919"/>
              <a:gd name="connsiteY3" fmla="*/ 487443 h 6858000"/>
              <a:gd name="connsiteX4" fmla="*/ 6851446 w 7821919"/>
              <a:gd name="connsiteY4" fmla="*/ 662666 h 6858000"/>
              <a:gd name="connsiteX5" fmla="*/ 6857532 w 7821919"/>
              <a:gd name="connsiteY5" fmla="*/ 686333 h 6858000"/>
              <a:gd name="connsiteX6" fmla="*/ 6806927 w 7821919"/>
              <a:gd name="connsiteY6" fmla="*/ 699345 h 6858000"/>
              <a:gd name="connsiteX7" fmla="*/ 5555365 w 7821919"/>
              <a:gd name="connsiteY7" fmla="*/ 2400515 h 6858000"/>
              <a:gd name="connsiteX8" fmla="*/ 7336617 w 7821919"/>
              <a:gd name="connsiteY8" fmla="*/ 4181767 h 6858000"/>
              <a:gd name="connsiteX9" fmla="*/ 7452815 w 7821919"/>
              <a:gd name="connsiteY9" fmla="*/ 4175900 h 6858000"/>
              <a:gd name="connsiteX10" fmla="*/ 7437456 w 7821919"/>
              <a:gd name="connsiteY10" fmla="*/ 4225378 h 6858000"/>
              <a:gd name="connsiteX11" fmla="*/ 7428275 w 7821919"/>
              <a:gd name="connsiteY11" fmla="*/ 4316448 h 6858000"/>
              <a:gd name="connsiteX12" fmla="*/ 7789089 w 7821919"/>
              <a:gd name="connsiteY12" fmla="*/ 4759152 h 6858000"/>
              <a:gd name="connsiteX13" fmla="*/ 7821919 w 7821919"/>
              <a:gd name="connsiteY13" fmla="*/ 4762461 h 6858000"/>
              <a:gd name="connsiteX14" fmla="*/ 7809638 w 7821919"/>
              <a:gd name="connsiteY14" fmla="*/ 4785088 h 6858000"/>
              <a:gd name="connsiteX15" fmla="*/ 7794661 w 7821919"/>
              <a:gd name="connsiteY15" fmla="*/ 4833335 h 6858000"/>
              <a:gd name="connsiteX16" fmla="*/ 7524776 w 7821919"/>
              <a:gd name="connsiteY16" fmla="*/ 4917113 h 6858000"/>
              <a:gd name="connsiteX17" fmla="*/ 6642110 w 7821919"/>
              <a:gd name="connsiteY17" fmla="*/ 6248746 h 6858000"/>
              <a:gd name="connsiteX18" fmla="*/ 6755682 w 7821919"/>
              <a:gd name="connsiteY18" fmla="*/ 6811285 h 6858000"/>
              <a:gd name="connsiteX19" fmla="*/ 6778185 w 7821919"/>
              <a:gd name="connsiteY19" fmla="*/ 6858000 h 6858000"/>
              <a:gd name="connsiteX20" fmla="*/ 0 w 7821919"/>
              <a:gd name="connsiteY2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7821919" h="6858000">
                <a:moveTo>
                  <a:pt x="0" y="0"/>
                </a:moveTo>
                <a:lnTo>
                  <a:pt x="6983367" y="0"/>
                </a:lnTo>
                <a:lnTo>
                  <a:pt x="6982269" y="1331"/>
                </a:lnTo>
                <a:cubicBezTo>
                  <a:pt x="6888522" y="140095"/>
                  <a:pt x="6833782" y="307376"/>
                  <a:pt x="6833782" y="487443"/>
                </a:cubicBezTo>
                <a:cubicBezTo>
                  <a:pt x="6833782" y="547466"/>
                  <a:pt x="6839864" y="606067"/>
                  <a:pt x="6851446" y="662666"/>
                </a:cubicBezTo>
                <a:lnTo>
                  <a:pt x="6857532" y="686333"/>
                </a:lnTo>
                <a:lnTo>
                  <a:pt x="6806927" y="699345"/>
                </a:lnTo>
                <a:cubicBezTo>
                  <a:pt x="6081835" y="924872"/>
                  <a:pt x="5555365" y="1601212"/>
                  <a:pt x="5555365" y="2400515"/>
                </a:cubicBezTo>
                <a:cubicBezTo>
                  <a:pt x="5555365" y="3384273"/>
                  <a:pt x="6352859" y="4181767"/>
                  <a:pt x="7336617" y="4181767"/>
                </a:cubicBezTo>
                <a:lnTo>
                  <a:pt x="7452815" y="4175900"/>
                </a:lnTo>
                <a:lnTo>
                  <a:pt x="7437456" y="4225378"/>
                </a:lnTo>
                <a:cubicBezTo>
                  <a:pt x="7431436" y="4254794"/>
                  <a:pt x="7428275" y="4285252"/>
                  <a:pt x="7428275" y="4316448"/>
                </a:cubicBezTo>
                <a:cubicBezTo>
                  <a:pt x="7428275" y="4534821"/>
                  <a:pt x="7583172" y="4717015"/>
                  <a:pt x="7789089" y="4759152"/>
                </a:cubicBezTo>
                <a:lnTo>
                  <a:pt x="7821919" y="4762461"/>
                </a:lnTo>
                <a:lnTo>
                  <a:pt x="7809638" y="4785088"/>
                </a:lnTo>
                <a:lnTo>
                  <a:pt x="7794661" y="4833335"/>
                </a:lnTo>
                <a:lnTo>
                  <a:pt x="7524776" y="4917113"/>
                </a:lnTo>
                <a:cubicBezTo>
                  <a:pt x="7006070" y="5136507"/>
                  <a:pt x="6642110" y="5650122"/>
                  <a:pt x="6642110" y="6248746"/>
                </a:cubicBezTo>
                <a:cubicBezTo>
                  <a:pt x="6642110" y="6448287"/>
                  <a:pt x="6682550" y="6638383"/>
                  <a:pt x="6755682" y="6811285"/>
                </a:cubicBezTo>
                <a:lnTo>
                  <a:pt x="6778185" y="6858000"/>
                </a:lnTo>
                <a:lnTo>
                  <a:pt x="0" y="6858000"/>
                </a:lnTo>
                <a:close/>
              </a:path>
            </a:pathLst>
          </a:custGeom>
          <a:gradFill>
            <a:gsLst>
              <a:gs pos="25000">
                <a:schemeClr val="accent1">
                  <a:alpha val="0"/>
                </a:schemeClr>
              </a:gs>
              <a:gs pos="100000">
                <a:schemeClr val="accent1">
                  <a:alpha val="75000"/>
                </a:schemeClr>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pic>
        <p:nvPicPr>
          <p:cNvPr id="21" name="Picture 20">
            <a:extLst>
              <a:ext uri="{FF2B5EF4-FFF2-40B4-BE49-F238E27FC236}">
                <a16:creationId xmlns:a16="http://schemas.microsoft.com/office/drawing/2014/main" id="{7185CF21-0594-48C0-9F3E-254D6BCE9D9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1067" y="0"/>
            <a:ext cx="12189867" cy="6858000"/>
          </a:xfrm>
          <a:prstGeom prst="rect">
            <a:avLst/>
          </a:prstGeom>
        </p:spPr>
      </p:pic>
      <p:sp>
        <p:nvSpPr>
          <p:cNvPr id="23" name="Rectangle 22">
            <a:extLst>
              <a:ext uri="{FF2B5EF4-FFF2-40B4-BE49-F238E27FC236}">
                <a16:creationId xmlns:a16="http://schemas.microsoft.com/office/drawing/2014/main" id="{41F8C064-2DC5-4758-B49C-76BFF64052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solidFill>
            <a:schemeClr val="tx2">
              <a:lumMod val="1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Freeform: Shape 24">
            <a:extLst>
              <a:ext uri="{FF2B5EF4-FFF2-40B4-BE49-F238E27FC236}">
                <a16:creationId xmlns:a16="http://schemas.microsoft.com/office/drawing/2014/main" id="{FBD68200-BC03-4015-860B-CD5C30CD76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3542" y="0"/>
            <a:ext cx="7875912" cy="6858000"/>
          </a:xfrm>
          <a:custGeom>
            <a:avLst/>
            <a:gdLst>
              <a:gd name="connsiteX0" fmla="*/ 0 w 7821919"/>
              <a:gd name="connsiteY0" fmla="*/ 0 h 6858000"/>
              <a:gd name="connsiteX1" fmla="*/ 6983367 w 7821919"/>
              <a:gd name="connsiteY1" fmla="*/ 0 h 6858000"/>
              <a:gd name="connsiteX2" fmla="*/ 6982269 w 7821919"/>
              <a:gd name="connsiteY2" fmla="*/ 1331 h 6858000"/>
              <a:gd name="connsiteX3" fmla="*/ 6833782 w 7821919"/>
              <a:gd name="connsiteY3" fmla="*/ 487443 h 6858000"/>
              <a:gd name="connsiteX4" fmla="*/ 6851446 w 7821919"/>
              <a:gd name="connsiteY4" fmla="*/ 662666 h 6858000"/>
              <a:gd name="connsiteX5" fmla="*/ 6857532 w 7821919"/>
              <a:gd name="connsiteY5" fmla="*/ 686333 h 6858000"/>
              <a:gd name="connsiteX6" fmla="*/ 6806927 w 7821919"/>
              <a:gd name="connsiteY6" fmla="*/ 699345 h 6858000"/>
              <a:gd name="connsiteX7" fmla="*/ 5555365 w 7821919"/>
              <a:gd name="connsiteY7" fmla="*/ 2400515 h 6858000"/>
              <a:gd name="connsiteX8" fmla="*/ 7336617 w 7821919"/>
              <a:gd name="connsiteY8" fmla="*/ 4181767 h 6858000"/>
              <a:gd name="connsiteX9" fmla="*/ 7452815 w 7821919"/>
              <a:gd name="connsiteY9" fmla="*/ 4175900 h 6858000"/>
              <a:gd name="connsiteX10" fmla="*/ 7437456 w 7821919"/>
              <a:gd name="connsiteY10" fmla="*/ 4225378 h 6858000"/>
              <a:gd name="connsiteX11" fmla="*/ 7428275 w 7821919"/>
              <a:gd name="connsiteY11" fmla="*/ 4316448 h 6858000"/>
              <a:gd name="connsiteX12" fmla="*/ 7789089 w 7821919"/>
              <a:gd name="connsiteY12" fmla="*/ 4759152 h 6858000"/>
              <a:gd name="connsiteX13" fmla="*/ 7821919 w 7821919"/>
              <a:gd name="connsiteY13" fmla="*/ 4762461 h 6858000"/>
              <a:gd name="connsiteX14" fmla="*/ 7809638 w 7821919"/>
              <a:gd name="connsiteY14" fmla="*/ 4785088 h 6858000"/>
              <a:gd name="connsiteX15" fmla="*/ 7794661 w 7821919"/>
              <a:gd name="connsiteY15" fmla="*/ 4833335 h 6858000"/>
              <a:gd name="connsiteX16" fmla="*/ 7524776 w 7821919"/>
              <a:gd name="connsiteY16" fmla="*/ 4917113 h 6858000"/>
              <a:gd name="connsiteX17" fmla="*/ 6642110 w 7821919"/>
              <a:gd name="connsiteY17" fmla="*/ 6248746 h 6858000"/>
              <a:gd name="connsiteX18" fmla="*/ 6755682 w 7821919"/>
              <a:gd name="connsiteY18" fmla="*/ 6811285 h 6858000"/>
              <a:gd name="connsiteX19" fmla="*/ 6778185 w 7821919"/>
              <a:gd name="connsiteY19" fmla="*/ 6858000 h 6858000"/>
              <a:gd name="connsiteX20" fmla="*/ 0 w 7821919"/>
              <a:gd name="connsiteY2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7821919" h="6858000">
                <a:moveTo>
                  <a:pt x="0" y="0"/>
                </a:moveTo>
                <a:lnTo>
                  <a:pt x="6983367" y="0"/>
                </a:lnTo>
                <a:lnTo>
                  <a:pt x="6982269" y="1331"/>
                </a:lnTo>
                <a:cubicBezTo>
                  <a:pt x="6888522" y="140095"/>
                  <a:pt x="6833782" y="307376"/>
                  <a:pt x="6833782" y="487443"/>
                </a:cubicBezTo>
                <a:cubicBezTo>
                  <a:pt x="6833782" y="547466"/>
                  <a:pt x="6839864" y="606067"/>
                  <a:pt x="6851446" y="662666"/>
                </a:cubicBezTo>
                <a:lnTo>
                  <a:pt x="6857532" y="686333"/>
                </a:lnTo>
                <a:lnTo>
                  <a:pt x="6806927" y="699345"/>
                </a:lnTo>
                <a:cubicBezTo>
                  <a:pt x="6081835" y="924872"/>
                  <a:pt x="5555365" y="1601212"/>
                  <a:pt x="5555365" y="2400515"/>
                </a:cubicBezTo>
                <a:cubicBezTo>
                  <a:pt x="5555365" y="3384273"/>
                  <a:pt x="6352859" y="4181767"/>
                  <a:pt x="7336617" y="4181767"/>
                </a:cubicBezTo>
                <a:lnTo>
                  <a:pt x="7452815" y="4175900"/>
                </a:lnTo>
                <a:lnTo>
                  <a:pt x="7437456" y="4225378"/>
                </a:lnTo>
                <a:cubicBezTo>
                  <a:pt x="7431436" y="4254794"/>
                  <a:pt x="7428275" y="4285252"/>
                  <a:pt x="7428275" y="4316448"/>
                </a:cubicBezTo>
                <a:cubicBezTo>
                  <a:pt x="7428275" y="4534821"/>
                  <a:pt x="7583172" y="4717015"/>
                  <a:pt x="7789089" y="4759152"/>
                </a:cubicBezTo>
                <a:lnTo>
                  <a:pt x="7821919" y="4762461"/>
                </a:lnTo>
                <a:lnTo>
                  <a:pt x="7809638" y="4785088"/>
                </a:lnTo>
                <a:lnTo>
                  <a:pt x="7794661" y="4833335"/>
                </a:lnTo>
                <a:lnTo>
                  <a:pt x="7524776" y="4917113"/>
                </a:lnTo>
                <a:cubicBezTo>
                  <a:pt x="7006070" y="5136507"/>
                  <a:pt x="6642110" y="5650122"/>
                  <a:pt x="6642110" y="6248746"/>
                </a:cubicBezTo>
                <a:cubicBezTo>
                  <a:pt x="6642110" y="6448287"/>
                  <a:pt x="6682550" y="6638383"/>
                  <a:pt x="6755682" y="6811285"/>
                </a:cubicBezTo>
                <a:lnTo>
                  <a:pt x="6778185" y="6858000"/>
                </a:lnTo>
                <a:lnTo>
                  <a:pt x="0" y="6858000"/>
                </a:lnTo>
                <a:close/>
              </a:path>
            </a:pathLst>
          </a:custGeom>
          <a:gradFill>
            <a:gsLst>
              <a:gs pos="15000">
                <a:schemeClr val="bg2">
                  <a:alpha val="0"/>
                </a:schemeClr>
              </a:gs>
              <a:gs pos="100000">
                <a:schemeClr val="bg2"/>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7" name="Rectangle 26">
            <a:extLst>
              <a:ext uri="{FF2B5EF4-FFF2-40B4-BE49-F238E27FC236}">
                <a16:creationId xmlns:a16="http://schemas.microsoft.com/office/drawing/2014/main" id="{A0B5529D-5CAA-4BF2-B5C9-34705E7661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59909" cy="6858000"/>
          </a:xfrm>
          <a:prstGeom prst="rect">
            <a:avLst/>
          </a:prstGeom>
          <a:solidFill>
            <a:schemeClr val="bg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9" name="Oval 28">
            <a:extLst>
              <a:ext uri="{FF2B5EF4-FFF2-40B4-BE49-F238E27FC236}">
                <a16:creationId xmlns:a16="http://schemas.microsoft.com/office/drawing/2014/main" id="{332A6F87-AC28-4AA8-B8A6-AEBC67BD0D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47567" y="421698"/>
            <a:ext cx="967148" cy="967148"/>
          </a:xfrm>
          <a:prstGeom prst="ellipse">
            <a:avLst/>
          </a:prstGeom>
          <a:gradFill>
            <a:gsLst>
              <a:gs pos="0">
                <a:schemeClr val="bg2">
                  <a:alpha val="0"/>
                </a:schemeClr>
              </a:gs>
              <a:gs pos="100000">
                <a:schemeClr val="accent1">
                  <a:alpha val="21000"/>
                </a:schemeClr>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4515857-1913-39A6-601C-E89B8197AAC8}"/>
              </a:ext>
            </a:extLst>
          </p:cNvPr>
          <p:cNvSpPr>
            <a:spLocks noGrp="1"/>
          </p:cNvSpPr>
          <p:nvPr>
            <p:ph type="title"/>
          </p:nvPr>
        </p:nvSpPr>
        <p:spPr>
          <a:xfrm>
            <a:off x="2188901" y="491754"/>
            <a:ext cx="8381238" cy="1077229"/>
          </a:xfrm>
        </p:spPr>
        <p:txBody>
          <a:bodyPr>
            <a:normAutofit/>
          </a:bodyPr>
          <a:lstStyle/>
          <a:p>
            <a:pPr algn="l"/>
            <a:r>
              <a:rPr lang="en-GB" i="1">
                <a:latin typeface="Lucida Calligraphy"/>
                <a:cs typeface="Arial"/>
              </a:rPr>
              <a:t>How excel improves efficiency in the workplace (care home)  </a:t>
            </a:r>
          </a:p>
        </p:txBody>
      </p:sp>
      <p:sp>
        <p:nvSpPr>
          <p:cNvPr id="8" name="Content Placeholder 7">
            <a:extLst>
              <a:ext uri="{FF2B5EF4-FFF2-40B4-BE49-F238E27FC236}">
                <a16:creationId xmlns:a16="http://schemas.microsoft.com/office/drawing/2014/main" id="{AA27B4BF-29EE-4A9A-57CC-05B4B5E3349C}"/>
              </a:ext>
            </a:extLst>
          </p:cNvPr>
          <p:cNvSpPr>
            <a:spLocks noGrp="1"/>
          </p:cNvSpPr>
          <p:nvPr>
            <p:ph idx="1"/>
          </p:nvPr>
        </p:nvSpPr>
        <p:spPr>
          <a:xfrm>
            <a:off x="2184753" y="1721437"/>
            <a:ext cx="9261378" cy="3940319"/>
          </a:xfrm>
        </p:spPr>
        <p:txBody>
          <a:bodyPr vert="horz" lIns="91440" tIns="45720" rIns="91440" bIns="45720" rtlCol="0" anchor="t">
            <a:noAutofit/>
          </a:bodyPr>
          <a:lstStyle/>
          <a:p>
            <a:pPr marL="344170" indent="-344170">
              <a:lnSpc>
                <a:spcPct val="110000"/>
              </a:lnSpc>
              <a:buNone/>
            </a:pPr>
            <a:r>
              <a:rPr lang="en-GB" sz="1600">
                <a:ea typeface="+mn-lt"/>
                <a:cs typeface="+mn-lt"/>
              </a:rPr>
              <a:t>Before diving into specific benefits, it helps to understand the context: Excel is used everywhere. From startups to multinational corporations — and even nonprofits — professionals rely on Excel to handle data, make decisions, and communicate results. Here are a few examples of where and </a:t>
            </a:r>
            <a:r>
              <a:rPr lang="en-GB" sz="1600" err="1">
                <a:ea typeface="+mn-lt"/>
                <a:cs typeface="+mn-lt"/>
              </a:rPr>
              <a:t>wh</a:t>
            </a:r>
            <a:r>
              <a:rPr lang="en-GB" sz="1600">
                <a:ea typeface="+mn-lt"/>
                <a:cs typeface="+mn-lt"/>
              </a:rPr>
              <a:t>y Excel is used:</a:t>
            </a:r>
            <a:endParaRPr lang="en-GB" sz="1600">
              <a:cs typeface="Arial"/>
            </a:endParaRPr>
          </a:p>
          <a:p>
            <a:pPr marL="344170" indent="-344170">
              <a:lnSpc>
                <a:spcPct val="110000"/>
              </a:lnSpc>
              <a:buAutoNum type="arabicPeriod"/>
            </a:pPr>
            <a:r>
              <a:rPr lang="en-GB" sz="1600">
                <a:ea typeface="+mn-lt"/>
                <a:cs typeface="+mn-lt"/>
              </a:rPr>
              <a:t>Finance and accounting teams use Excel for forecasting, budgeting, and cash‑flow analysis.</a:t>
            </a:r>
            <a:endParaRPr lang="en-GB" sz="1600">
              <a:cs typeface="Arial"/>
            </a:endParaRPr>
          </a:p>
          <a:p>
            <a:pPr marL="344170" indent="-344170">
              <a:lnSpc>
                <a:spcPct val="110000"/>
              </a:lnSpc>
              <a:buAutoNum type="arabicPeriod"/>
            </a:pPr>
            <a:r>
              <a:rPr lang="en-GB" sz="1600">
                <a:ea typeface="+mn-lt"/>
                <a:cs typeface="+mn-lt"/>
              </a:rPr>
              <a:t>Marketing professionals </a:t>
            </a:r>
            <a:r>
              <a:rPr lang="en-GB" sz="1600" err="1">
                <a:ea typeface="+mn-lt"/>
                <a:cs typeface="+mn-lt"/>
              </a:rPr>
              <a:t>analyze</a:t>
            </a:r>
            <a:r>
              <a:rPr lang="en-GB" sz="1600">
                <a:ea typeface="+mn-lt"/>
                <a:cs typeface="+mn-lt"/>
              </a:rPr>
              <a:t> campaign performance, customer data trends, and ROI.</a:t>
            </a:r>
            <a:endParaRPr lang="en-GB" sz="1600">
              <a:cs typeface="Arial"/>
            </a:endParaRPr>
          </a:p>
          <a:p>
            <a:pPr marL="344170" indent="-344170">
              <a:lnSpc>
                <a:spcPct val="110000"/>
              </a:lnSpc>
              <a:buAutoNum type="arabicPeriod"/>
            </a:pPr>
            <a:r>
              <a:rPr lang="en-GB" sz="1600">
                <a:ea typeface="+mn-lt"/>
                <a:cs typeface="+mn-lt"/>
              </a:rPr>
              <a:t>Operations teams track supply chains, inventory, and scheduling.</a:t>
            </a:r>
            <a:endParaRPr lang="en-GB" sz="1600">
              <a:cs typeface="Arial"/>
            </a:endParaRPr>
          </a:p>
          <a:p>
            <a:pPr marL="344170" indent="-344170">
              <a:lnSpc>
                <a:spcPct val="110000"/>
              </a:lnSpc>
              <a:buAutoNum type="arabicPeriod"/>
            </a:pPr>
            <a:r>
              <a:rPr lang="en-GB" sz="1600">
                <a:ea typeface="+mn-lt"/>
                <a:cs typeface="+mn-lt"/>
              </a:rPr>
              <a:t>Human resources manage employee data, payroll processing, and workforce planning, (Next gen learning, 2026).</a:t>
            </a:r>
            <a:endParaRPr lang="en-GB" sz="1600">
              <a:cs typeface="Arial"/>
            </a:endParaRPr>
          </a:p>
          <a:p>
            <a:pPr marL="0" indent="0">
              <a:lnSpc>
                <a:spcPct val="110000"/>
              </a:lnSpc>
              <a:buNone/>
            </a:pPr>
            <a:r>
              <a:rPr lang="en-GB" sz="1600">
                <a:cs typeface="Arial"/>
              </a:rPr>
              <a:t>Excel can help improve time efficiency as it does recalculations for you, there are shortcuts you can use via your keyboard. Also you are able to set your excel file(rota) to automated setting, this means in one click you can issue the same rota every week and make alterations as you please. Another benefit of Excel is that it can reduce errors and improve the accuracy of your spreadsheet.</a:t>
            </a:r>
          </a:p>
        </p:txBody>
      </p:sp>
    </p:spTree>
    <p:extLst>
      <p:ext uri="{BB962C8B-B14F-4D97-AF65-F5344CB8AC3E}">
        <p14:creationId xmlns:p14="http://schemas.microsoft.com/office/powerpoint/2010/main" val="37614867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3BBAF34-367D-4E18-A62E-4602BD9085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7432" y="-2718"/>
            <a:ext cx="12189867" cy="685528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9A4CF08-858A-49E4-B707-4E7585D115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56938E62-910D-4D69-AA09-567AAAC377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A74E54C6-D084-4BC8-B3F9-8B9EC22A6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7535" y="0"/>
            <a:ext cx="65268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67BDD76-DF5E-E0B3-C9DF-356F909FAB34}"/>
              </a:ext>
            </a:extLst>
          </p:cNvPr>
          <p:cNvSpPr>
            <a:spLocks noGrp="1"/>
          </p:cNvSpPr>
          <p:nvPr>
            <p:ph type="title"/>
          </p:nvPr>
        </p:nvSpPr>
        <p:spPr>
          <a:xfrm>
            <a:off x="1773455" y="462999"/>
            <a:ext cx="4986954" cy="1249757"/>
          </a:xfrm>
        </p:spPr>
        <p:txBody>
          <a:bodyPr>
            <a:normAutofit/>
          </a:bodyPr>
          <a:lstStyle/>
          <a:p>
            <a:pPr algn="l"/>
            <a:r>
              <a:rPr lang="en-GB" sz="2400" i="1">
                <a:latin typeface="Lucida Calligraphy"/>
                <a:cs typeface="Arial"/>
              </a:rPr>
              <a:t>Why is this tool suitable to use in Riverdale Nursing Home</a:t>
            </a:r>
            <a:r>
              <a:rPr lang="en-GB" sz="2400" i="1" dirty="0">
                <a:latin typeface="Lucida Calligraphy"/>
                <a:cs typeface="Arial"/>
              </a:rPr>
              <a:t> </a:t>
            </a:r>
          </a:p>
        </p:txBody>
      </p:sp>
      <p:sp>
        <p:nvSpPr>
          <p:cNvPr id="3" name="Content Placeholder 2">
            <a:extLst>
              <a:ext uri="{FF2B5EF4-FFF2-40B4-BE49-F238E27FC236}">
                <a16:creationId xmlns:a16="http://schemas.microsoft.com/office/drawing/2014/main" id="{F0B33C75-2573-EDD0-3E15-D774A04C5596}"/>
              </a:ext>
            </a:extLst>
          </p:cNvPr>
          <p:cNvSpPr>
            <a:spLocks noGrp="1"/>
          </p:cNvSpPr>
          <p:nvPr>
            <p:ph idx="1"/>
          </p:nvPr>
        </p:nvSpPr>
        <p:spPr>
          <a:xfrm>
            <a:off x="1773456" y="2023361"/>
            <a:ext cx="4901548" cy="3997828"/>
          </a:xfrm>
        </p:spPr>
        <p:txBody>
          <a:bodyPr vert="horz" lIns="91440" tIns="45720" rIns="91440" bIns="45720" rtlCol="0" anchor="ctr">
            <a:noAutofit/>
          </a:bodyPr>
          <a:lstStyle/>
          <a:p>
            <a:pPr marL="0" indent="0">
              <a:lnSpc>
                <a:spcPct val="110000"/>
              </a:lnSpc>
              <a:buNone/>
            </a:pPr>
            <a:r>
              <a:rPr lang="en-GB" sz="1600" dirty="0">
                <a:cs typeface="Arial" panose="020B0604020202020204"/>
              </a:rPr>
              <a:t>Microsoft Excel is the best tool suitable to use in Riverdale Nursing Home as it is very strategic, when it comes to scheduling staff in for their shift's. If for example there were 50 members of staff, all staff can get there rota's in one place. It is convenient because excel can also be used as a live file, so in future schedules or errors, this can easily be edited or mended. Excel can also add a security feature so only staff can view the rota by entering a password. Not only can Excel be used for rota's within the care home, it may also be used for storing employee data, payroll processing, and important </a:t>
            </a:r>
            <a:r>
              <a:rPr lang="en-GB" sz="1600" dirty="0" err="1">
                <a:cs typeface="Arial" panose="020B0604020202020204"/>
              </a:rPr>
              <a:t>calender</a:t>
            </a:r>
            <a:r>
              <a:rPr lang="en-GB" sz="1600" dirty="0">
                <a:cs typeface="Arial" panose="020B0604020202020204"/>
              </a:rPr>
              <a:t> dates. Excel is widely used to process such data, it is also used in larger organisations such as hospitals (Farah and Esther, 2024). </a:t>
            </a:r>
          </a:p>
        </p:txBody>
      </p:sp>
      <p:sp>
        <p:nvSpPr>
          <p:cNvPr id="17" name="Rectangle 16">
            <a:extLst>
              <a:ext uri="{FF2B5EF4-FFF2-40B4-BE49-F238E27FC236}">
                <a16:creationId xmlns:a16="http://schemas.microsoft.com/office/drawing/2014/main" id="{777713DB-A0B1-4507-9991-B6DCAE436C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493970"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Home Care Vs Residential Care: Which is The Right Option for You?">
            <a:extLst>
              <a:ext uri="{FF2B5EF4-FFF2-40B4-BE49-F238E27FC236}">
                <a16:creationId xmlns:a16="http://schemas.microsoft.com/office/drawing/2014/main" id="{D4151F65-265C-7DE2-4327-B7BEE21B2533}"/>
              </a:ext>
            </a:extLst>
          </p:cNvPr>
          <p:cNvPicPr>
            <a:picLocks noChangeAspect="1"/>
          </p:cNvPicPr>
          <p:nvPr/>
        </p:nvPicPr>
        <p:blipFill>
          <a:blip r:embed="rId2"/>
          <a:srcRect l="35837" r="18835" b="-2"/>
          <a:stretch>
            <a:fillRect/>
          </a:stretch>
        </p:blipFill>
        <p:spPr>
          <a:xfrm>
            <a:off x="6988316" y="227"/>
            <a:ext cx="4657039" cy="6858000"/>
          </a:xfrm>
          <a:prstGeom prst="rect">
            <a:avLst/>
          </a:prstGeom>
        </p:spPr>
      </p:pic>
      <p:pic>
        <p:nvPicPr>
          <p:cNvPr id="19" name="Picture 18">
            <a:extLst>
              <a:ext uri="{FF2B5EF4-FFF2-40B4-BE49-F238E27FC236}">
                <a16:creationId xmlns:a16="http://schemas.microsoft.com/office/drawing/2014/main" id="{A9A96FF2-ACD7-48C4-BCE1-FC7F4210860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extLst>
              <a:ext uri="{28A0092B-C50C-407E-A947-70E740481C1C}">
                <a14:useLocalDpi xmlns:a14="http://schemas.microsoft.com/office/drawing/2010/main" val="0"/>
              </a:ext>
            </a:extLst>
          </a:blip>
          <a:stretch>
            <a:fillRect/>
          </a:stretch>
        </p:blipFill>
        <p:spPr>
          <a:xfrm>
            <a:off x="7542372" y="0"/>
            <a:ext cx="4649628" cy="6858000"/>
          </a:xfrm>
          <a:prstGeom prst="rect">
            <a:avLst/>
          </a:prstGeom>
        </p:spPr>
      </p:pic>
    </p:spTree>
    <p:extLst>
      <p:ext uri="{BB962C8B-B14F-4D97-AF65-F5344CB8AC3E}">
        <p14:creationId xmlns:p14="http://schemas.microsoft.com/office/powerpoint/2010/main" val="36526864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CBA918-2EE8-638F-9C4D-8A7AA7F4CBA5}"/>
              </a:ext>
            </a:extLst>
          </p:cNvPr>
          <p:cNvSpPr>
            <a:spLocks noGrp="1"/>
          </p:cNvSpPr>
          <p:nvPr>
            <p:ph type="title"/>
          </p:nvPr>
        </p:nvSpPr>
        <p:spPr>
          <a:xfrm>
            <a:off x="2207307" y="633289"/>
            <a:ext cx="7950984" cy="1081705"/>
          </a:xfrm>
        </p:spPr>
        <p:txBody>
          <a:bodyPr/>
          <a:lstStyle/>
          <a:p>
            <a:pPr algn="ctr"/>
            <a:r>
              <a:rPr lang="en-GB" i="1">
                <a:latin typeface="Lucida Calligraphy"/>
                <a:cs typeface="Arial"/>
              </a:rPr>
              <a:t>Advantages and Limitations of using Excel</a:t>
            </a:r>
          </a:p>
        </p:txBody>
      </p:sp>
      <p:sp>
        <p:nvSpPr>
          <p:cNvPr id="3" name="Content Placeholder 2">
            <a:extLst>
              <a:ext uri="{FF2B5EF4-FFF2-40B4-BE49-F238E27FC236}">
                <a16:creationId xmlns:a16="http://schemas.microsoft.com/office/drawing/2014/main" id="{B0EAD791-E6F9-C456-5340-EFC9BE4332B9}"/>
              </a:ext>
            </a:extLst>
          </p:cNvPr>
          <p:cNvSpPr>
            <a:spLocks noGrp="1"/>
          </p:cNvSpPr>
          <p:nvPr>
            <p:ph sz="half" idx="1"/>
          </p:nvPr>
        </p:nvSpPr>
        <p:spPr>
          <a:xfrm>
            <a:off x="1785865" y="2052116"/>
            <a:ext cx="3891960" cy="4486658"/>
          </a:xfrm>
        </p:spPr>
        <p:txBody>
          <a:bodyPr vert="horz" lIns="91440" tIns="45720" rIns="91440" bIns="45720" rtlCol="0" anchor="t">
            <a:normAutofit fontScale="92500" lnSpcReduction="10000"/>
          </a:bodyPr>
          <a:lstStyle/>
          <a:p>
            <a:pPr marL="0" indent="0">
              <a:buNone/>
            </a:pPr>
            <a:r>
              <a:rPr lang="en-GB" sz="2400" b="1" u="sng">
                <a:solidFill>
                  <a:srgbClr val="7030A0"/>
                </a:solidFill>
                <a:cs typeface="Arial" panose="020B0604020202020204"/>
              </a:rPr>
              <a:t>ADVANTAGES</a:t>
            </a:r>
          </a:p>
          <a:p>
            <a:pPr marL="342900" indent="-342900"/>
            <a:r>
              <a:rPr lang="en-GB" sz="1800">
                <a:cs typeface="Arial" panose="020B0604020202020204"/>
              </a:rPr>
              <a:t>Data management</a:t>
            </a:r>
          </a:p>
          <a:p>
            <a:pPr marL="342900" indent="-342900"/>
            <a:r>
              <a:rPr lang="en-GB" sz="1800" dirty="0">
                <a:cs typeface="Arial" panose="020B0604020202020204"/>
              </a:rPr>
              <a:t>Very versatile -</a:t>
            </a:r>
            <a:r>
              <a:rPr lang="en-GB" sz="1800" dirty="0">
                <a:solidFill>
                  <a:srgbClr val="FFFFFF"/>
                </a:solidFill>
                <a:ea typeface="+mn-lt"/>
                <a:cs typeface="+mn-lt"/>
              </a:rPr>
              <a:t> performs various tasks like calculations, data analy</a:t>
            </a:r>
            <a:r>
              <a:rPr lang="en-GB" sz="1800">
                <a:solidFill>
                  <a:srgbClr val="FFFFFF"/>
                </a:solidFill>
                <a:ea typeface="+mn-lt"/>
                <a:cs typeface="+mn-lt"/>
              </a:rPr>
              <a:t>sis, charting.</a:t>
            </a:r>
            <a:endParaRPr lang="en-GB" sz="1400">
              <a:solidFill>
                <a:srgbClr val="000000"/>
              </a:solidFill>
              <a:cs typeface="Arial" panose="020B0604020202020204"/>
            </a:endParaRPr>
          </a:p>
          <a:p>
            <a:pPr marL="342900" indent="-342900"/>
            <a:r>
              <a:rPr lang="en-GB" sz="1800" dirty="0">
                <a:cs typeface="Arial" panose="020B0604020202020204"/>
              </a:rPr>
              <a:t>Can be </a:t>
            </a:r>
            <a:r>
              <a:rPr lang="en-GB" sz="1800">
                <a:cs typeface="Arial" panose="020B0604020202020204"/>
              </a:rPr>
              <a:t>customized  </a:t>
            </a:r>
            <a:endParaRPr lang="en-GB" sz="1800" dirty="0">
              <a:cs typeface="Arial" panose="020B0604020202020204"/>
            </a:endParaRPr>
          </a:p>
          <a:p>
            <a:pPr marL="342900" indent="-342900"/>
            <a:r>
              <a:rPr lang="en-GB" sz="1800" dirty="0">
                <a:solidFill>
                  <a:srgbClr val="FFFFFF"/>
                </a:solidFill>
                <a:cs typeface="Arial" panose="020B0604020202020204"/>
              </a:rPr>
              <a:t>Used </a:t>
            </a:r>
            <a:r>
              <a:rPr lang="en-GB" sz="1800">
                <a:solidFill>
                  <a:srgbClr val="FFFFFF"/>
                </a:solidFill>
                <a:cs typeface="Arial" panose="020B0604020202020204"/>
              </a:rPr>
              <a:t>worldwide</a:t>
            </a:r>
            <a:endParaRPr lang="en-GB" sz="1800" dirty="0">
              <a:solidFill>
                <a:srgbClr val="FFFFFF"/>
              </a:solidFill>
              <a:cs typeface="Arial" panose="020B0604020202020204"/>
            </a:endParaRPr>
          </a:p>
          <a:p>
            <a:pPr marL="342900" indent="-342900"/>
            <a:r>
              <a:rPr lang="en-GB" sz="1800">
                <a:solidFill>
                  <a:srgbClr val="FFFFFF"/>
                </a:solidFill>
                <a:cs typeface="Arial" panose="020B0604020202020204"/>
              </a:rPr>
              <a:t>Recalculating tool / shortcut</a:t>
            </a:r>
          </a:p>
          <a:p>
            <a:pPr marL="342900" indent="-342900"/>
            <a:r>
              <a:rPr lang="en-GB" sz="1800">
                <a:solidFill>
                  <a:srgbClr val="FFFFFF"/>
                </a:solidFill>
                <a:cs typeface="Arial" panose="020B0604020202020204"/>
              </a:rPr>
              <a:t>Security available to secure files (passwords) </a:t>
            </a:r>
            <a:endParaRPr lang="en-GB" sz="1800" dirty="0">
              <a:solidFill>
                <a:srgbClr val="FFFFFF"/>
              </a:solidFill>
              <a:cs typeface="Arial" panose="020B0604020202020204"/>
            </a:endParaRPr>
          </a:p>
          <a:p>
            <a:pPr marL="342900" indent="-342900"/>
            <a:endParaRPr lang="en-GB" sz="1800" dirty="0">
              <a:solidFill>
                <a:srgbClr val="FFFFFF"/>
              </a:solidFill>
              <a:cs typeface="Arial" panose="020B0604020202020204"/>
            </a:endParaRPr>
          </a:p>
          <a:p>
            <a:pPr marL="342900" indent="-342900"/>
            <a:endParaRPr lang="en-GB" sz="1800" dirty="0">
              <a:solidFill>
                <a:srgbClr val="FFFFFF"/>
              </a:solidFill>
              <a:cs typeface="Arial" panose="020B0604020202020204"/>
            </a:endParaRPr>
          </a:p>
          <a:p>
            <a:pPr marL="342900" indent="-342900"/>
            <a:endParaRPr lang="en-GB">
              <a:solidFill>
                <a:srgbClr val="FFFFFF"/>
              </a:solidFill>
              <a:cs typeface="Arial" panose="020B0604020202020204"/>
            </a:endParaRPr>
          </a:p>
          <a:p>
            <a:pPr marL="342900" indent="-342900"/>
            <a:endParaRPr lang="en-GB" sz="1800">
              <a:solidFill>
                <a:srgbClr val="FFFFFF"/>
              </a:solidFill>
              <a:cs typeface="Arial" panose="020B0604020202020204"/>
            </a:endParaRPr>
          </a:p>
          <a:p>
            <a:pPr marL="342900" indent="-342900"/>
            <a:endParaRPr lang="en-GB" sz="2400">
              <a:solidFill>
                <a:srgbClr val="FFFFFF"/>
              </a:solidFill>
              <a:cs typeface="Arial" panose="020B0604020202020204"/>
            </a:endParaRPr>
          </a:p>
          <a:p>
            <a:pPr marL="342900" indent="-342900"/>
            <a:endParaRPr lang="en-GB" sz="2400">
              <a:solidFill>
                <a:srgbClr val="FFFFFF"/>
              </a:solidFill>
              <a:cs typeface="Arial" panose="020B0604020202020204"/>
            </a:endParaRPr>
          </a:p>
          <a:p>
            <a:pPr marL="342900" indent="-342900"/>
            <a:endParaRPr lang="en-GB" sz="2400" b="1" u="sng">
              <a:solidFill>
                <a:srgbClr val="7030A0"/>
              </a:solidFill>
              <a:cs typeface="Arial" panose="020B0604020202020204"/>
            </a:endParaRPr>
          </a:p>
          <a:p>
            <a:pPr marL="0" indent="0">
              <a:buNone/>
            </a:pPr>
            <a:endParaRPr lang="en-GB" sz="2400" b="1" u="sng">
              <a:solidFill>
                <a:srgbClr val="7030A0"/>
              </a:solidFill>
              <a:cs typeface="Arial" panose="020B0604020202020204"/>
            </a:endParaRPr>
          </a:p>
        </p:txBody>
      </p:sp>
      <p:sp>
        <p:nvSpPr>
          <p:cNvPr id="4" name="Content Placeholder 3">
            <a:extLst>
              <a:ext uri="{FF2B5EF4-FFF2-40B4-BE49-F238E27FC236}">
                <a16:creationId xmlns:a16="http://schemas.microsoft.com/office/drawing/2014/main" id="{14072077-A2B0-A7F4-0769-EAABD7CE96C2}"/>
              </a:ext>
            </a:extLst>
          </p:cNvPr>
          <p:cNvSpPr>
            <a:spLocks noGrp="1"/>
          </p:cNvSpPr>
          <p:nvPr>
            <p:ph sz="half" idx="2"/>
          </p:nvPr>
        </p:nvSpPr>
        <p:spPr>
          <a:xfrm>
            <a:off x="6292825" y="2052114"/>
            <a:ext cx="3980486" cy="4486659"/>
          </a:xfrm>
        </p:spPr>
        <p:txBody>
          <a:bodyPr vert="horz" lIns="91440" tIns="45720" rIns="91440" bIns="45720" rtlCol="0" anchor="t">
            <a:normAutofit fontScale="92500" lnSpcReduction="10000"/>
          </a:bodyPr>
          <a:lstStyle/>
          <a:p>
            <a:pPr marL="0" indent="0">
              <a:buNone/>
            </a:pPr>
            <a:r>
              <a:rPr lang="en-GB" sz="2400" b="1" u="sng">
                <a:solidFill>
                  <a:srgbClr val="7030A0"/>
                </a:solidFill>
                <a:cs typeface="Arial" panose="020B0604020202020204"/>
              </a:rPr>
              <a:t>LIMITATIONS</a:t>
            </a:r>
          </a:p>
          <a:p>
            <a:pPr marL="342900" indent="-342900"/>
            <a:r>
              <a:rPr lang="en-GB" sz="1800">
                <a:cs typeface="Arial" panose="020B0604020202020204"/>
              </a:rPr>
              <a:t>Internet access needed</a:t>
            </a:r>
          </a:p>
          <a:p>
            <a:pPr marL="342900" indent="-342900"/>
            <a:r>
              <a:rPr lang="en-GB" sz="1800" dirty="0">
                <a:cs typeface="Arial" panose="020B0604020202020204"/>
              </a:rPr>
              <a:t>Live files can be edite</a:t>
            </a:r>
            <a:r>
              <a:rPr lang="en-GB" sz="1800">
                <a:cs typeface="Arial" panose="020B0604020202020204"/>
              </a:rPr>
              <a:t>d by any one</a:t>
            </a:r>
            <a:endParaRPr lang="en-GB" sz="1800" dirty="0">
              <a:cs typeface="Arial" panose="020B0604020202020204"/>
            </a:endParaRPr>
          </a:p>
          <a:p>
            <a:pPr marL="342900" indent="-342900"/>
            <a:r>
              <a:rPr lang="en-GB" sz="1800">
                <a:cs typeface="Arial" panose="020B0604020202020204"/>
              </a:rPr>
              <a:t>Potential data loss</a:t>
            </a:r>
            <a:endParaRPr lang="en-GB" sz="1800" dirty="0">
              <a:cs typeface="Arial" panose="020B0604020202020204"/>
            </a:endParaRPr>
          </a:p>
          <a:p>
            <a:pPr marL="342900" indent="-342900"/>
            <a:r>
              <a:rPr lang="en-GB" sz="1800" dirty="0">
                <a:cs typeface="Arial" panose="020B0604020202020204"/>
              </a:rPr>
              <a:t>Slow </a:t>
            </a:r>
            <a:r>
              <a:rPr lang="en-GB" sz="1800">
                <a:cs typeface="Arial" panose="020B0604020202020204"/>
              </a:rPr>
              <a:t>performance</a:t>
            </a:r>
            <a:r>
              <a:rPr lang="en-GB" sz="1800" dirty="0">
                <a:cs typeface="Arial" panose="020B0604020202020204"/>
              </a:rPr>
              <a:t> on larger files</a:t>
            </a:r>
          </a:p>
          <a:p>
            <a:pPr marL="342900" indent="-342900"/>
            <a:r>
              <a:rPr lang="en-GB" sz="1800" dirty="0">
                <a:cs typeface="Arial" panose="020B0604020202020204"/>
              </a:rPr>
              <a:t>Have to pay a fee to get Microsoft 365</a:t>
            </a:r>
          </a:p>
          <a:p>
            <a:pPr marL="342900" indent="-342900"/>
            <a:endParaRPr lang="en-GB" sz="1800" dirty="0">
              <a:cs typeface="Arial" panose="020B0604020202020204"/>
            </a:endParaRPr>
          </a:p>
          <a:p>
            <a:pPr marL="342900" indent="-342900"/>
            <a:endParaRPr lang="en-GB" sz="1800" dirty="0">
              <a:cs typeface="Arial" panose="020B0604020202020204"/>
            </a:endParaRPr>
          </a:p>
          <a:p>
            <a:pPr marL="342900" indent="-342900"/>
            <a:endParaRPr lang="en-GB" sz="1800" dirty="0">
              <a:cs typeface="Arial" panose="020B0604020202020204"/>
            </a:endParaRPr>
          </a:p>
          <a:p>
            <a:pPr marL="342900" indent="-342900"/>
            <a:endParaRPr lang="en-GB" sz="1800" dirty="0">
              <a:cs typeface="Arial" panose="020B0604020202020204"/>
            </a:endParaRPr>
          </a:p>
          <a:p>
            <a:pPr marL="342900" indent="-342900"/>
            <a:endParaRPr lang="en-GB" sz="2400">
              <a:cs typeface="Arial" panose="020B0604020202020204"/>
            </a:endParaRPr>
          </a:p>
        </p:txBody>
      </p:sp>
      <p:pic>
        <p:nvPicPr>
          <p:cNvPr id="5" name="Graphic 4" descr="Tick with solid fill">
            <a:extLst>
              <a:ext uri="{FF2B5EF4-FFF2-40B4-BE49-F238E27FC236}">
                <a16:creationId xmlns:a16="http://schemas.microsoft.com/office/drawing/2014/main" id="{FFFFD7B1-8C8B-70F9-A49C-20A7C1F8953A}"/>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4014159" y="1720970"/>
            <a:ext cx="914400" cy="914400"/>
          </a:xfrm>
          <a:prstGeom prst="rect">
            <a:avLst/>
          </a:prstGeom>
        </p:spPr>
      </p:pic>
      <p:pic>
        <p:nvPicPr>
          <p:cNvPr id="6" name="Graphic 5" descr="Close with solid fill">
            <a:extLst>
              <a:ext uri="{FF2B5EF4-FFF2-40B4-BE49-F238E27FC236}">
                <a16:creationId xmlns:a16="http://schemas.microsoft.com/office/drawing/2014/main" id="{29C8349C-D9F1-A545-686B-3956ED9B977A}"/>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543026" y="1720970"/>
            <a:ext cx="914400" cy="914400"/>
          </a:xfrm>
          <a:prstGeom prst="rect">
            <a:avLst/>
          </a:prstGeom>
        </p:spPr>
      </p:pic>
    </p:spTree>
    <p:extLst>
      <p:ext uri="{BB962C8B-B14F-4D97-AF65-F5344CB8AC3E}">
        <p14:creationId xmlns:p14="http://schemas.microsoft.com/office/powerpoint/2010/main" val="1024955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6B6A4F-2B34-6065-5AB9-41CCE36A1082}"/>
              </a:ext>
            </a:extLst>
          </p:cNvPr>
          <p:cNvSpPr>
            <a:spLocks noGrp="1"/>
          </p:cNvSpPr>
          <p:nvPr>
            <p:ph type="title"/>
          </p:nvPr>
        </p:nvSpPr>
        <p:spPr>
          <a:xfrm>
            <a:off x="630936" y="640080"/>
            <a:ext cx="4818888" cy="1481328"/>
          </a:xfrm>
        </p:spPr>
        <p:txBody>
          <a:bodyPr anchor="b">
            <a:normAutofit fontScale="90000"/>
          </a:bodyPr>
          <a:lstStyle/>
          <a:p>
            <a:r>
              <a:rPr lang="en-GB" sz="5000"/>
              <a:t>What is Microsoft Teams </a:t>
            </a:r>
          </a:p>
        </p:txBody>
      </p:sp>
      <p:sp>
        <p:nvSpPr>
          <p:cNvPr id="3" name="Content Placeholder 2">
            <a:extLst>
              <a:ext uri="{FF2B5EF4-FFF2-40B4-BE49-F238E27FC236}">
                <a16:creationId xmlns:a16="http://schemas.microsoft.com/office/drawing/2014/main" id="{5DD8BB6D-D97B-AF41-0238-DCBA3CAD7DD6}"/>
              </a:ext>
            </a:extLst>
          </p:cNvPr>
          <p:cNvSpPr>
            <a:spLocks noGrp="1"/>
          </p:cNvSpPr>
          <p:nvPr>
            <p:ph idx="1"/>
          </p:nvPr>
        </p:nvSpPr>
        <p:spPr>
          <a:xfrm>
            <a:off x="1119766" y="2402112"/>
            <a:ext cx="4818888" cy="3547872"/>
          </a:xfrm>
        </p:spPr>
        <p:txBody>
          <a:bodyPr vert="horz" lIns="91440" tIns="45720" rIns="91440" bIns="45720" rtlCol="0" anchor="t">
            <a:normAutofit fontScale="85000" lnSpcReduction="10000"/>
          </a:bodyPr>
          <a:lstStyle/>
          <a:p>
            <a:pPr marL="344170" indent="-344170">
              <a:buNone/>
            </a:pPr>
            <a:r>
              <a:rPr lang="en-US" sz="1500"/>
              <a:t>Microsoft Teams is a collaboration platform by Microsoft 365 suite. It provides workspace chat, video meetings, file storage and seamless integration with Microsoft and third-party apps and care homes services. The platform grew rapidly during the pandemic covid-19  as it was the most beneficial platform to communicate effectively . Examples of where Microsoft is used: </a:t>
            </a:r>
            <a:endParaRPr lang="en-US" sz="1500">
              <a:ea typeface="Open Sans"/>
              <a:cs typeface="Open Sans"/>
            </a:endParaRPr>
          </a:p>
          <a:p>
            <a:pPr marL="344170" indent="-344170"/>
            <a:r>
              <a:rPr lang="en-US" sz="1500">
                <a:ea typeface="Open Sans"/>
                <a:cs typeface="Open Sans"/>
              </a:rPr>
              <a:t>Work places </a:t>
            </a:r>
          </a:p>
          <a:p>
            <a:pPr marL="344170" indent="-344170"/>
            <a:r>
              <a:rPr lang="en-US" sz="1500">
                <a:ea typeface="Open Sans"/>
                <a:cs typeface="Open Sans"/>
              </a:rPr>
              <a:t>Education purposes </a:t>
            </a:r>
          </a:p>
          <a:p>
            <a:pPr marL="0" indent="0">
              <a:buNone/>
            </a:pPr>
            <a:r>
              <a:rPr lang="en-US" sz="1500">
                <a:ea typeface="Open Sans"/>
                <a:cs typeface="Open Sans"/>
              </a:rPr>
              <a:t>Microsoft soft teams is  used in Riverdale Nursing Home on an everyday basis  this is to have meetings with the staff,  appointments reminders in calendars, replying to emails etc. </a:t>
            </a:r>
          </a:p>
          <a:p>
            <a:endParaRPr lang="en-US" sz="1500">
              <a:ea typeface="Open Sans"/>
              <a:cs typeface="Open Sans"/>
            </a:endParaRPr>
          </a:p>
          <a:p>
            <a:pPr>
              <a:buNone/>
            </a:pPr>
            <a:endParaRPr lang="en-US" sz="1500">
              <a:ea typeface="Open Sans"/>
              <a:cs typeface="Open Sans"/>
            </a:endParaRPr>
          </a:p>
          <a:p>
            <a:pPr marL="0" indent="0">
              <a:buNone/>
            </a:pPr>
            <a:endParaRPr lang="en-GB" sz="1500"/>
          </a:p>
          <a:p>
            <a:endParaRPr lang="en-GB" sz="1500"/>
          </a:p>
          <a:p>
            <a:endParaRPr lang="en-GB" sz="1500"/>
          </a:p>
        </p:txBody>
      </p:sp>
      <p:pic>
        <p:nvPicPr>
          <p:cNvPr id="7" name="Picture 6" descr="A logo of a company&#10;&#10;AI-generated content may be incorrect.">
            <a:extLst>
              <a:ext uri="{FF2B5EF4-FFF2-40B4-BE49-F238E27FC236}">
                <a16:creationId xmlns:a16="http://schemas.microsoft.com/office/drawing/2014/main" id="{73CADF1F-B046-921E-15A8-8F0EF5DA25D5}"/>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6385113" y="835958"/>
            <a:ext cx="4823010" cy="5130053"/>
          </a:xfrm>
          <a:prstGeom prst="rect">
            <a:avLst/>
          </a:prstGeom>
        </p:spPr>
      </p:pic>
      <p:sp>
        <p:nvSpPr>
          <p:cNvPr id="8" name="TextBox 7">
            <a:extLst>
              <a:ext uri="{FF2B5EF4-FFF2-40B4-BE49-F238E27FC236}">
                <a16:creationId xmlns:a16="http://schemas.microsoft.com/office/drawing/2014/main" id="{B7F88FE2-6926-73E1-5F5B-5B5CFDFA93B2}"/>
              </a:ext>
            </a:extLst>
          </p:cNvPr>
          <p:cNvSpPr txBox="1"/>
          <p:nvPr/>
        </p:nvSpPr>
        <p:spPr>
          <a:xfrm>
            <a:off x="1981200" y="6515100"/>
            <a:ext cx="8229600" cy="317500"/>
          </a:xfrm>
          <a:prstGeom prst="rect">
            <a:avLst/>
          </a:prstGeom>
        </p:spPr>
        <p:txBody>
          <a:bodyPr>
            <a:normAutofit fontScale="92500" lnSpcReduction="20000"/>
          </a:bodyPr>
          <a:lstStyle/>
          <a:p>
            <a:r>
              <a:rPr lang="en-US"/>
              <a:t>ThePhoto by PhotoAuthor is licensed under CCYYSA.</a:t>
            </a:r>
          </a:p>
        </p:txBody>
      </p:sp>
    </p:spTree>
    <p:extLst>
      <p:ext uri="{BB962C8B-B14F-4D97-AF65-F5344CB8AC3E}">
        <p14:creationId xmlns:p14="http://schemas.microsoft.com/office/powerpoint/2010/main" val="32338519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8E27EC-0A63-71CD-84CA-0FF604062BD2}"/>
              </a:ext>
            </a:extLst>
          </p:cNvPr>
          <p:cNvSpPr>
            <a:spLocks noGrp="1"/>
          </p:cNvSpPr>
          <p:nvPr>
            <p:ph type="title"/>
          </p:nvPr>
        </p:nvSpPr>
        <p:spPr>
          <a:xfrm>
            <a:off x="3492030" y="395665"/>
            <a:ext cx="4818888" cy="1481328"/>
          </a:xfrm>
        </p:spPr>
        <p:txBody>
          <a:bodyPr anchor="b">
            <a:normAutofit/>
          </a:bodyPr>
          <a:lstStyle/>
          <a:p>
            <a:r>
              <a:rPr lang="en-GB" sz="5000"/>
              <a:t>What is Staff communication </a:t>
            </a:r>
          </a:p>
        </p:txBody>
      </p:sp>
      <p:sp>
        <p:nvSpPr>
          <p:cNvPr id="3" name="Content Placeholder 2">
            <a:extLst>
              <a:ext uri="{FF2B5EF4-FFF2-40B4-BE49-F238E27FC236}">
                <a16:creationId xmlns:a16="http://schemas.microsoft.com/office/drawing/2014/main" id="{0BB19CD9-4B94-2EF0-378A-FB38E2EA2E45}"/>
              </a:ext>
            </a:extLst>
          </p:cNvPr>
          <p:cNvSpPr>
            <a:spLocks noGrp="1"/>
          </p:cNvSpPr>
          <p:nvPr>
            <p:ph idx="1"/>
          </p:nvPr>
        </p:nvSpPr>
        <p:spPr>
          <a:xfrm>
            <a:off x="1277917" y="2215206"/>
            <a:ext cx="4818888" cy="3547872"/>
          </a:xfrm>
        </p:spPr>
        <p:txBody>
          <a:bodyPr vert="horz" lIns="91440" tIns="45720" rIns="91440" bIns="45720" rtlCol="0" anchor="t">
            <a:noAutofit/>
          </a:bodyPr>
          <a:lstStyle/>
          <a:p>
            <a:pPr marL="0" indent="0">
              <a:buNone/>
            </a:pPr>
            <a:r>
              <a:rPr lang="en-GB" sz="1800">
                <a:ea typeface="+mn-lt"/>
                <a:cs typeface="+mn-lt"/>
              </a:rPr>
              <a:t>The sharing of ideas and information among an organization's employees is known as staff communications. These interactions can occur at any level of the company, including between managers and employees, and they can be official or casual. Employees can communicate verbally, in writing, and electronically, all of which can improve the efficiency and speed of information sharing. At Riverdale Nursing Home staff communication is important and done in many ways.   </a:t>
            </a:r>
            <a:endParaRPr lang="en-GB" sz="1800">
              <a:cs typeface="Arial"/>
            </a:endParaRPr>
          </a:p>
          <a:p>
            <a:pPr marL="0" indent="0">
              <a:buNone/>
            </a:pPr>
            <a:endParaRPr lang="en-GB" sz="2000"/>
          </a:p>
          <a:p>
            <a:pPr marL="0" indent="0">
              <a:buNone/>
            </a:pPr>
            <a:endParaRPr lang="en-GB" sz="2000"/>
          </a:p>
          <a:p>
            <a:pPr marL="0" indent="0">
              <a:buNone/>
            </a:pPr>
            <a:endParaRPr lang="en-GB" sz="2000"/>
          </a:p>
        </p:txBody>
      </p:sp>
      <p:pic>
        <p:nvPicPr>
          <p:cNvPr id="24" name="Graphic 23" descr="Chat Bubble">
            <a:extLst>
              <a:ext uri="{FF2B5EF4-FFF2-40B4-BE49-F238E27FC236}">
                <a16:creationId xmlns:a16="http://schemas.microsoft.com/office/drawing/2014/main" id="{F5902C02-628C-948B-CFF0-73C8AE9373D3}"/>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6099048" y="1547780"/>
            <a:ext cx="5458968" cy="5458968"/>
          </a:xfrm>
          <a:prstGeom prst="rect">
            <a:avLst/>
          </a:prstGeom>
        </p:spPr>
      </p:pic>
    </p:spTree>
    <p:extLst>
      <p:ext uri="{BB962C8B-B14F-4D97-AF65-F5344CB8AC3E}">
        <p14:creationId xmlns:p14="http://schemas.microsoft.com/office/powerpoint/2010/main" val="27154138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0DA656-BEA8-753F-215B-9EB5285A0BC2}"/>
              </a:ext>
            </a:extLst>
          </p:cNvPr>
          <p:cNvSpPr>
            <a:spLocks noGrp="1"/>
          </p:cNvSpPr>
          <p:nvPr>
            <p:ph type="title"/>
          </p:nvPr>
        </p:nvSpPr>
        <p:spPr>
          <a:xfrm>
            <a:off x="1824407" y="549637"/>
            <a:ext cx="3857213" cy="2504002"/>
          </a:xfrm>
        </p:spPr>
        <p:txBody>
          <a:bodyPr vert="horz" lIns="91440" tIns="45720" rIns="91440" bIns="45720" rtlCol="0" anchor="t">
            <a:normAutofit/>
          </a:bodyPr>
          <a:lstStyle/>
          <a:p>
            <a:r>
              <a:rPr lang="en-US" sz="2500" kern="1200">
                <a:solidFill>
                  <a:srgbClr val="FFFFFF"/>
                </a:solidFill>
                <a:latin typeface="+mj-lt"/>
                <a:ea typeface="+mj-ea"/>
                <a:cs typeface="+mj-cs"/>
              </a:rPr>
              <a:t>Why We have chosen Microsoft Teams for staff communication  </a:t>
            </a:r>
            <a:br>
              <a:rPr lang="en-US" sz="2500" kern="1200"/>
            </a:br>
            <a:r>
              <a:rPr lang="en-US" sz="2500" kern="1200">
                <a:solidFill>
                  <a:srgbClr val="FFFFFF"/>
                </a:solidFill>
                <a:latin typeface="+mj-lt"/>
                <a:ea typeface="+mj-ea"/>
                <a:cs typeface="+mj-cs"/>
              </a:rPr>
              <a:t> Why this is suitable for </a:t>
            </a:r>
            <a:r>
              <a:rPr lang="en-US" sz="2500">
                <a:solidFill>
                  <a:srgbClr val="FFFFFF"/>
                </a:solidFill>
              </a:rPr>
              <a:t>The</a:t>
            </a:r>
            <a:r>
              <a:rPr lang="en-US" sz="2500" kern="1200">
                <a:solidFill>
                  <a:srgbClr val="FFFFFF"/>
                </a:solidFill>
                <a:latin typeface="+mj-lt"/>
                <a:ea typeface="+mj-ea"/>
                <a:cs typeface="+mj-cs"/>
              </a:rPr>
              <a:t> Nursing </a:t>
            </a:r>
            <a:r>
              <a:rPr lang="en-US" sz="2500">
                <a:solidFill>
                  <a:srgbClr val="FFFFFF"/>
                </a:solidFill>
              </a:rPr>
              <a:t>Home</a:t>
            </a:r>
            <a:endParaRPr lang="en-US" sz="2500" kern="1200">
              <a:solidFill>
                <a:srgbClr val="FFFFFF"/>
              </a:solidFill>
              <a:latin typeface="+mj-lt"/>
              <a:ea typeface="+mj-ea"/>
              <a:cs typeface="+mj-cs"/>
            </a:endParaRPr>
          </a:p>
        </p:txBody>
      </p:sp>
      <p:sp>
        <p:nvSpPr>
          <p:cNvPr id="3" name="Content Placeholder 2">
            <a:extLst>
              <a:ext uri="{FF2B5EF4-FFF2-40B4-BE49-F238E27FC236}">
                <a16:creationId xmlns:a16="http://schemas.microsoft.com/office/drawing/2014/main" id="{94F218CB-4127-E9AA-D728-4000547800A2}"/>
              </a:ext>
            </a:extLst>
          </p:cNvPr>
          <p:cNvSpPr>
            <a:spLocks noGrp="1"/>
          </p:cNvSpPr>
          <p:nvPr>
            <p:ph idx="1"/>
          </p:nvPr>
        </p:nvSpPr>
        <p:spPr>
          <a:xfrm>
            <a:off x="5198993" y="1412489"/>
            <a:ext cx="2926080" cy="4363844"/>
          </a:xfrm>
        </p:spPr>
        <p:txBody>
          <a:bodyPr vert="horz" lIns="91440" tIns="45720" rIns="91440" bIns="45720" rtlCol="0">
            <a:normAutofit/>
          </a:bodyPr>
          <a:lstStyle/>
          <a:p>
            <a:endParaRPr lang="en-US" sz="2000"/>
          </a:p>
          <a:p>
            <a:endParaRPr lang="en-US" sz="2000"/>
          </a:p>
        </p:txBody>
      </p:sp>
      <p:sp>
        <p:nvSpPr>
          <p:cNvPr id="5" name="TextBox 4">
            <a:extLst>
              <a:ext uri="{FF2B5EF4-FFF2-40B4-BE49-F238E27FC236}">
                <a16:creationId xmlns:a16="http://schemas.microsoft.com/office/drawing/2014/main" id="{E153E8F8-9E6A-EF4E-B25F-3F406CC74F22}"/>
              </a:ext>
            </a:extLst>
          </p:cNvPr>
          <p:cNvSpPr txBox="1"/>
          <p:nvPr/>
        </p:nvSpPr>
        <p:spPr>
          <a:xfrm>
            <a:off x="7052865" y="316462"/>
            <a:ext cx="3990792" cy="5898282"/>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fontScale="92500" lnSpcReduction="10000"/>
          </a:bodyPr>
          <a:lstStyle/>
          <a:p>
            <a:pPr indent="-228600">
              <a:lnSpc>
                <a:spcPct val="90000"/>
              </a:lnSpc>
              <a:spcAft>
                <a:spcPts val="600"/>
              </a:spcAft>
              <a:buFont typeface="Arial" panose="020B0604020202020204" pitchFamily="34" charset="0"/>
              <a:buChar char="•"/>
            </a:pPr>
            <a:endParaRPr lang="en-US" sz="1100"/>
          </a:p>
          <a:p>
            <a:pPr indent="-228600">
              <a:lnSpc>
                <a:spcPct val="90000"/>
              </a:lnSpc>
              <a:spcAft>
                <a:spcPts val="600"/>
              </a:spcAft>
              <a:buFont typeface="Arial" panose="020B0604020202020204" pitchFamily="34" charset="0"/>
              <a:buChar char="•"/>
            </a:pPr>
            <a:endParaRPr lang="en-US"/>
          </a:p>
          <a:p>
            <a:pPr indent="-228600">
              <a:lnSpc>
                <a:spcPct val="90000"/>
              </a:lnSpc>
              <a:spcAft>
                <a:spcPts val="600"/>
              </a:spcAft>
              <a:buFont typeface="Arial" panose="020B0604020202020204" pitchFamily="34" charset="0"/>
              <a:buChar char="•"/>
            </a:pPr>
            <a:r>
              <a:rPr lang="en-US"/>
              <a:t>Microsoft Teams is a strong choice for staff communication because it offers  tools for collaboration, messaging, and meetings all in one platform. It is a easy way of communication between staff. Facilitates quick sharing of updates and Important information. It also supports group chats for team coordination.</a:t>
            </a:r>
            <a:endParaRPr lang="en-US">
              <a:cs typeface="Arial"/>
            </a:endParaRPr>
          </a:p>
          <a:p>
            <a:pPr indent="-228600">
              <a:lnSpc>
                <a:spcPct val="90000"/>
              </a:lnSpc>
              <a:spcAft>
                <a:spcPts val="600"/>
              </a:spcAft>
              <a:buFont typeface="Arial" panose="020B0604020202020204" pitchFamily="34" charset="0"/>
              <a:buChar char="•"/>
            </a:pPr>
            <a:endParaRPr lang="en-US" sz="1100"/>
          </a:p>
          <a:p>
            <a:pPr indent="-228600">
              <a:lnSpc>
                <a:spcPct val="90000"/>
              </a:lnSpc>
              <a:spcAft>
                <a:spcPts val="600"/>
              </a:spcAft>
              <a:buFont typeface="Arial" panose="020B0604020202020204" pitchFamily="34" charset="0"/>
              <a:buChar char="•"/>
            </a:pPr>
            <a:endParaRPr lang="en-US" sz="1100"/>
          </a:p>
          <a:p>
            <a:pPr indent="-228600">
              <a:lnSpc>
                <a:spcPct val="90000"/>
              </a:lnSpc>
              <a:spcAft>
                <a:spcPts val="600"/>
              </a:spcAft>
              <a:buFont typeface="Arial" panose="020B0604020202020204" pitchFamily="34" charset="0"/>
              <a:buChar char="•"/>
            </a:pPr>
            <a:r>
              <a:rPr lang="en-US"/>
              <a:t>Microsoft Teams is suitable for staff at Riverdale Nursing Home for sharing calendars, for managing shifts and appointments. Also used for sharing documents and co-editing for care plans and reports. At Riverdale Nursing Home Microsoft Teams is used to send reminders of duties and track tasks. It covers all administration  tasks all in one application making it easier for the manager and the employees for a smother work life. Riverdale </a:t>
            </a:r>
            <a:r>
              <a:rPr lang="en-US" dirty="0"/>
              <a:t>Nursing Home </a:t>
            </a:r>
            <a:r>
              <a:rPr lang="en-US"/>
              <a:t>has two buildings so it is a easy way of communication between staff. </a:t>
            </a:r>
            <a:endParaRPr lang="en-US">
              <a:cs typeface="Arial"/>
            </a:endParaRPr>
          </a:p>
          <a:p>
            <a:pPr indent="-228600">
              <a:lnSpc>
                <a:spcPct val="90000"/>
              </a:lnSpc>
              <a:spcAft>
                <a:spcPts val="600"/>
              </a:spcAft>
              <a:buFont typeface="Arial" panose="020B0604020202020204" pitchFamily="34" charset="0"/>
              <a:buChar char="•"/>
            </a:pPr>
            <a:endParaRPr lang="en-US" sz="1100" b="1">
              <a:highlight>
                <a:srgbClr val="FFFFFF"/>
              </a:highlight>
            </a:endParaRPr>
          </a:p>
          <a:p>
            <a:pPr indent="-228600">
              <a:lnSpc>
                <a:spcPct val="90000"/>
              </a:lnSpc>
              <a:spcAft>
                <a:spcPts val="600"/>
              </a:spcAft>
              <a:buFont typeface="Arial" panose="020B0604020202020204" pitchFamily="34" charset="0"/>
              <a:buChar char="•"/>
            </a:pPr>
            <a:endParaRPr lang="en-US" sz="1100">
              <a:highlight>
                <a:srgbClr val="FFFFFF"/>
              </a:highlight>
            </a:endParaRPr>
          </a:p>
        </p:txBody>
      </p:sp>
      <p:pic>
        <p:nvPicPr>
          <p:cNvPr id="4" name="Picture 3" descr="A group of people standing around a table&#10;&#10;AI-generated content may be incorrect.">
            <a:extLst>
              <a:ext uri="{FF2B5EF4-FFF2-40B4-BE49-F238E27FC236}">
                <a16:creationId xmlns:a16="http://schemas.microsoft.com/office/drawing/2014/main" id="{150D0A63-2A09-4A1C-F7E9-A24AE8410ED8}"/>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1524000" y="3033912"/>
            <a:ext cx="4953000" cy="2739999"/>
          </a:xfrm>
          <a:prstGeom prst="rect">
            <a:avLst/>
          </a:prstGeom>
        </p:spPr>
      </p:pic>
      <p:sp>
        <p:nvSpPr>
          <p:cNvPr id="6" name="TextBox 5">
            <a:extLst>
              <a:ext uri="{FF2B5EF4-FFF2-40B4-BE49-F238E27FC236}">
                <a16:creationId xmlns:a16="http://schemas.microsoft.com/office/drawing/2014/main" id="{0EF6CB56-C78A-CA34-4040-AFE9C083BF6C}"/>
              </a:ext>
            </a:extLst>
          </p:cNvPr>
          <p:cNvSpPr txBox="1"/>
          <p:nvPr/>
        </p:nvSpPr>
        <p:spPr>
          <a:xfrm>
            <a:off x="1524000" y="5997575"/>
            <a:ext cx="9144000" cy="317500"/>
          </a:xfrm>
          <a:prstGeom prst="rect">
            <a:avLst/>
          </a:prstGeom>
        </p:spPr>
        <p:txBody>
          <a:bodyPr>
            <a:normAutofit fontScale="92500" lnSpcReduction="20000"/>
          </a:bodyPr>
          <a:lstStyle/>
          <a:p>
            <a:r>
              <a:rPr lang="en-US"/>
              <a:t>ThePhoto by PhotoAuthor is licensed under CCYYSA.</a:t>
            </a:r>
          </a:p>
        </p:txBody>
      </p:sp>
    </p:spTree>
    <p:extLst>
      <p:ext uri="{BB962C8B-B14F-4D97-AF65-F5344CB8AC3E}">
        <p14:creationId xmlns:p14="http://schemas.microsoft.com/office/powerpoint/2010/main" val="31930348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a:extLst>
              <a:ext uri="{FF2B5EF4-FFF2-40B4-BE49-F238E27FC236}">
                <a16:creationId xmlns:a16="http://schemas.microsoft.com/office/drawing/2014/main" id="{D725EFD2-96F9-E8E3-5674-80B85CA31D51}"/>
              </a:ext>
            </a:extLst>
          </p:cNvPr>
          <p:cNvSpPr>
            <a:spLocks noGrp="1"/>
          </p:cNvSpPr>
          <p:nvPr/>
        </p:nvSpPr>
        <p:spPr>
          <a:xfrm>
            <a:off x="1014895" y="2333626"/>
            <a:ext cx="10659164" cy="4903511"/>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000"/>
              <a:t>Team's Improves  efficiency and communication between staff.</a:t>
            </a:r>
            <a:endParaRPr lang="en-GB" sz="2000">
              <a:cs typeface="Arial"/>
            </a:endParaRPr>
          </a:p>
          <a:p>
            <a:pPr marL="0" indent="0">
              <a:buNone/>
            </a:pPr>
            <a:r>
              <a:rPr lang="en-GB" sz="2000"/>
              <a:t>At Riverdale nursing home we use Teams to resolve conflicts Quietly, encourage engagements between staff. We Also schedule One-On-One meetings and provide consistent feedback.</a:t>
            </a:r>
            <a:endParaRPr lang="en-GB" sz="2000">
              <a:cs typeface="Arial"/>
            </a:endParaRPr>
          </a:p>
          <a:p>
            <a:pPr marL="0" indent="0">
              <a:buNone/>
            </a:pPr>
            <a:endParaRPr lang="en-GB" sz="2000">
              <a:cs typeface="Arial"/>
            </a:endParaRPr>
          </a:p>
          <a:p>
            <a:pPr marL="0" indent="0">
              <a:buNone/>
            </a:pPr>
            <a:r>
              <a:rPr lang="en-GB" sz="2000"/>
              <a:t>Conflicts at work can start small but can escalate when left unaddressed. When conflicts go unresolved, tension builds and work performance suffers.</a:t>
            </a:r>
            <a:endParaRPr lang="en-GB" sz="2000">
              <a:cs typeface="Arial"/>
            </a:endParaRPr>
          </a:p>
          <a:p>
            <a:pPr marL="0" indent="0">
              <a:buNone/>
            </a:pPr>
            <a:r>
              <a:rPr lang="en-GB" sz="2000"/>
              <a:t>Team Communication occurs in group setting's, team members who connect one-on-one bring a  positive energy to a group. Regular one-on-one meetings give you a chance to address issues. We encourage our team at Riverdale Nursing home to schedule one-on-one meetings with each other, so we can build a collaborative relationship.</a:t>
            </a:r>
            <a:endParaRPr lang="en-GB" sz="2000">
              <a:cs typeface="Arial"/>
            </a:endParaRPr>
          </a:p>
          <a:p>
            <a:pPr marL="0" indent="0">
              <a:buNone/>
            </a:pPr>
            <a:r>
              <a:rPr lang="en-GB" sz="2000"/>
              <a:t>How our Team Member's communicate helps us to manage our team as a whole,  also understanding leadership styles can help adapt our approach.</a:t>
            </a:r>
            <a:endParaRPr lang="en-GB" sz="2000">
              <a:cs typeface="Arial"/>
            </a:endParaRPr>
          </a:p>
          <a:p>
            <a:pPr marL="0" indent="0">
              <a:buNone/>
            </a:pPr>
            <a:endParaRPr lang="en-GB"/>
          </a:p>
          <a:p>
            <a:pPr marL="0" indent="0">
              <a:buNone/>
            </a:pPr>
            <a:endParaRPr lang="en-GB"/>
          </a:p>
        </p:txBody>
      </p:sp>
      <p:sp>
        <p:nvSpPr>
          <p:cNvPr id="6" name="Title 1">
            <a:extLst>
              <a:ext uri="{FF2B5EF4-FFF2-40B4-BE49-F238E27FC236}">
                <a16:creationId xmlns:a16="http://schemas.microsoft.com/office/drawing/2014/main" id="{CF53A57D-3360-FC40-FC6A-CB3D9454ADA6}"/>
              </a:ext>
            </a:extLst>
          </p:cNvPr>
          <p:cNvSpPr>
            <a:spLocks noGrp="1"/>
          </p:cNvSpPr>
          <p:nvPr/>
        </p:nvSpPr>
        <p:spPr>
          <a:xfrm>
            <a:off x="1140156" y="141078"/>
            <a:ext cx="10515600" cy="1325563"/>
          </a:xfrm>
          <a:prstGeom prst="rect">
            <a:avLst/>
          </a:prstGeom>
        </p:spPr>
        <p:txBody>
          <a:bodyPr vert="horz" lIns="91440" tIns="45720" rIns="91440" bIns="45720" rtlCol="0" anchor="ctr">
            <a:normAutofit/>
          </a:bodyPr>
          <a:lstStyle>
            <a:defPPr>
              <a:defRPr lang="en-US"/>
            </a:defPPr>
            <a:lvl1pPr marL="0" algn="l" defTabSz="914400" rtl="0" eaLnBrk="1" latinLnBrk="0" hangingPunct="1">
              <a:lnSpc>
                <a:spcPct val="90000"/>
              </a:lnSpc>
              <a:spcBef>
                <a:spcPct val="0"/>
              </a:spcBef>
              <a:buNone/>
              <a:defRPr sz="4400" kern="1200">
                <a:solidFill>
                  <a:schemeClr val="tx1"/>
                </a:solidFill>
                <a:latin typeface="+mj-lt"/>
                <a:ea typeface="+mj-ea"/>
                <a:cs typeface="+mj-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How Team's Improves Efficiency And communication</a:t>
            </a:r>
          </a:p>
        </p:txBody>
      </p:sp>
    </p:spTree>
    <p:extLst>
      <p:ext uri="{BB962C8B-B14F-4D97-AF65-F5344CB8AC3E}">
        <p14:creationId xmlns:p14="http://schemas.microsoft.com/office/powerpoint/2010/main" val="8828408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78DB9E44-B71A-F207-055C-07B14788CEBF}"/>
              </a:ext>
            </a:extLst>
          </p:cNvPr>
          <p:cNvSpPr txBox="1"/>
          <p:nvPr/>
        </p:nvSpPr>
        <p:spPr>
          <a:xfrm>
            <a:off x="3048462" y="228271"/>
            <a:ext cx="5486308"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1">
                <a:solidFill>
                  <a:srgbClr val="FF0000"/>
                </a:solidFill>
                <a:cs typeface="Arial"/>
              </a:rPr>
              <a:t>ADVANTAGES AND LIMITATIONS FOR MICROSOFT TEAMS</a:t>
            </a:r>
          </a:p>
        </p:txBody>
      </p:sp>
      <p:sp>
        <p:nvSpPr>
          <p:cNvPr id="8" name="TextBox 7">
            <a:extLst>
              <a:ext uri="{FF2B5EF4-FFF2-40B4-BE49-F238E27FC236}">
                <a16:creationId xmlns:a16="http://schemas.microsoft.com/office/drawing/2014/main" id="{1A6370A0-F87B-BAF7-75D8-34E0C59C5191}"/>
              </a:ext>
            </a:extLst>
          </p:cNvPr>
          <p:cNvSpPr txBox="1"/>
          <p:nvPr/>
        </p:nvSpPr>
        <p:spPr>
          <a:xfrm>
            <a:off x="1661913" y="1352243"/>
            <a:ext cx="3891721"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000" b="1">
                <a:solidFill>
                  <a:srgbClr val="00B0F0"/>
                </a:solidFill>
                <a:cs typeface="Arial"/>
              </a:rPr>
              <a:t>ADVANTAGES</a:t>
            </a:r>
          </a:p>
        </p:txBody>
      </p:sp>
      <p:sp>
        <p:nvSpPr>
          <p:cNvPr id="11" name="TextBox 10">
            <a:extLst>
              <a:ext uri="{FF2B5EF4-FFF2-40B4-BE49-F238E27FC236}">
                <a16:creationId xmlns:a16="http://schemas.microsoft.com/office/drawing/2014/main" id="{A5918569-CCFE-6731-60EF-6625BF3E550F}"/>
              </a:ext>
            </a:extLst>
          </p:cNvPr>
          <p:cNvSpPr txBox="1"/>
          <p:nvPr/>
        </p:nvSpPr>
        <p:spPr>
          <a:xfrm>
            <a:off x="7059098" y="1470069"/>
            <a:ext cx="3593545"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000" b="1">
                <a:solidFill>
                  <a:srgbClr val="00B0F0"/>
                </a:solidFill>
                <a:cs typeface="Arial"/>
              </a:rPr>
              <a:t>LIMITATIONS</a:t>
            </a:r>
          </a:p>
        </p:txBody>
      </p:sp>
      <p:sp>
        <p:nvSpPr>
          <p:cNvPr id="13" name="TextBox 12">
            <a:extLst>
              <a:ext uri="{FF2B5EF4-FFF2-40B4-BE49-F238E27FC236}">
                <a16:creationId xmlns:a16="http://schemas.microsoft.com/office/drawing/2014/main" id="{60C41417-B607-AA59-8D30-28C919D20399}"/>
              </a:ext>
            </a:extLst>
          </p:cNvPr>
          <p:cNvSpPr txBox="1"/>
          <p:nvPr/>
        </p:nvSpPr>
        <p:spPr>
          <a:xfrm>
            <a:off x="1655993" y="2002682"/>
            <a:ext cx="2877809" cy="480131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Wingdings"/>
              <a:buChar char="ü"/>
            </a:pPr>
            <a:r>
              <a:rPr lang="en-GB" dirty="0">
                <a:cs typeface="Arial"/>
              </a:rPr>
              <a:t>Strong Integration with </a:t>
            </a:r>
            <a:r>
              <a:rPr lang="en-GB">
                <a:cs typeface="Arial"/>
              </a:rPr>
              <a:t>Microsoft 365.</a:t>
            </a:r>
            <a:endParaRPr lang="en-US"/>
          </a:p>
          <a:p>
            <a:endParaRPr lang="en-GB" dirty="0">
              <a:cs typeface="Arial"/>
            </a:endParaRPr>
          </a:p>
          <a:p>
            <a:pPr marL="285750" indent="-285750">
              <a:buFont typeface="Wingdings"/>
              <a:buChar char="ü"/>
            </a:pPr>
            <a:r>
              <a:rPr lang="en-GB">
                <a:cs typeface="Arial"/>
              </a:rPr>
              <a:t>Smooth data sharing.</a:t>
            </a:r>
          </a:p>
          <a:p>
            <a:endParaRPr lang="en-GB" dirty="0">
              <a:cs typeface="Arial"/>
            </a:endParaRPr>
          </a:p>
          <a:p>
            <a:pPr marL="285750" indent="-285750">
              <a:buFont typeface="Wingdings"/>
              <a:buChar char="ü"/>
            </a:pPr>
            <a:r>
              <a:rPr lang="en-GB">
                <a:cs typeface="Arial"/>
              </a:rPr>
              <a:t>Easy to use.</a:t>
            </a:r>
          </a:p>
          <a:p>
            <a:endParaRPr lang="en-GB" dirty="0"/>
          </a:p>
          <a:p>
            <a:pPr marL="285750" indent="-285750">
              <a:buFont typeface="Wingdings"/>
              <a:buChar char="ü"/>
            </a:pPr>
            <a:r>
              <a:rPr lang="en-GB" dirty="0">
                <a:cs typeface="Arial"/>
              </a:rPr>
              <a:t>Teams offers High Quality Video Sharing.</a:t>
            </a:r>
          </a:p>
          <a:p>
            <a:endParaRPr lang="en-GB" dirty="0">
              <a:cs typeface="Arial"/>
            </a:endParaRPr>
          </a:p>
          <a:p>
            <a:pPr marL="285750" indent="-285750">
              <a:buFont typeface="Wingdings"/>
              <a:buChar char="ü"/>
            </a:pPr>
            <a:r>
              <a:rPr lang="en-GB" dirty="0">
                <a:cs typeface="Arial"/>
              </a:rPr>
              <a:t>Enhanced Collaborat</a:t>
            </a:r>
            <a:r>
              <a:rPr lang="en-GB">
                <a:cs typeface="Arial"/>
              </a:rPr>
              <a:t>ion Features.</a:t>
            </a:r>
          </a:p>
          <a:p>
            <a:endParaRPr lang="en-GB" dirty="0">
              <a:cs typeface="Arial"/>
            </a:endParaRPr>
          </a:p>
          <a:p>
            <a:pPr marL="285750" indent="-285750">
              <a:buFont typeface="Wingdings"/>
              <a:buChar char="ü"/>
            </a:pPr>
            <a:r>
              <a:rPr lang="en-GB" dirty="0">
                <a:cs typeface="Arial"/>
              </a:rPr>
              <a:t>Increased </a:t>
            </a:r>
            <a:r>
              <a:rPr lang="en-GB">
                <a:cs typeface="Arial"/>
              </a:rPr>
              <a:t>Productivity.</a:t>
            </a:r>
          </a:p>
          <a:p>
            <a:endParaRPr lang="en-GB" dirty="0">
              <a:cs typeface="Arial"/>
            </a:endParaRPr>
          </a:p>
          <a:p>
            <a:pPr marL="285750" indent="-285750">
              <a:buFont typeface="Wingdings"/>
              <a:buChar char="ü"/>
            </a:pPr>
            <a:r>
              <a:rPr lang="en-GB" dirty="0">
                <a:cs typeface="Arial"/>
              </a:rPr>
              <a:t>Microsoft Invests heavily </a:t>
            </a:r>
            <a:r>
              <a:rPr lang="en-GB">
                <a:cs typeface="Arial"/>
              </a:rPr>
              <a:t>in security.</a:t>
            </a:r>
            <a:endParaRPr lang="en-GB" dirty="0">
              <a:cs typeface="Arial"/>
            </a:endParaRPr>
          </a:p>
        </p:txBody>
      </p:sp>
      <p:sp>
        <p:nvSpPr>
          <p:cNvPr id="14" name="TextBox 13">
            <a:extLst>
              <a:ext uri="{FF2B5EF4-FFF2-40B4-BE49-F238E27FC236}">
                <a16:creationId xmlns:a16="http://schemas.microsoft.com/office/drawing/2014/main" id="{5DD1690B-6710-0386-84B6-0A7A42767B84}"/>
              </a:ext>
            </a:extLst>
          </p:cNvPr>
          <p:cNvSpPr txBox="1"/>
          <p:nvPr/>
        </p:nvSpPr>
        <p:spPr>
          <a:xfrm>
            <a:off x="7162671" y="2122505"/>
            <a:ext cx="3284331" cy="369331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Wingdings"/>
              <a:buChar char="v"/>
            </a:pPr>
            <a:r>
              <a:rPr lang="en-GB">
                <a:cs typeface="Arial"/>
              </a:rPr>
              <a:t>Steep Learning Curve.</a:t>
            </a:r>
            <a:endParaRPr lang="en-US"/>
          </a:p>
          <a:p>
            <a:endParaRPr lang="en-GB" dirty="0">
              <a:cs typeface="Arial"/>
            </a:endParaRPr>
          </a:p>
          <a:p>
            <a:pPr marL="285750" indent="-285750">
              <a:buFont typeface="Wingdings"/>
              <a:buChar char="v"/>
            </a:pPr>
            <a:r>
              <a:rPr lang="en-GB">
                <a:cs typeface="Arial"/>
              </a:rPr>
              <a:t>AI – Powered Features.</a:t>
            </a:r>
          </a:p>
          <a:p>
            <a:endParaRPr lang="en-GB" dirty="0">
              <a:cs typeface="Arial"/>
            </a:endParaRPr>
          </a:p>
          <a:p>
            <a:pPr marL="285750" indent="-285750">
              <a:buFont typeface="Wingdings"/>
              <a:buChar char="v"/>
            </a:pPr>
            <a:r>
              <a:rPr lang="en-GB" dirty="0">
                <a:cs typeface="Arial"/>
              </a:rPr>
              <a:t>Focus On Security and </a:t>
            </a:r>
            <a:r>
              <a:rPr lang="en-GB">
                <a:cs typeface="Arial"/>
              </a:rPr>
              <a:t>Privacy</a:t>
            </a:r>
            <a:r>
              <a:rPr lang="en-GB" dirty="0">
                <a:cs typeface="Arial"/>
              </a:rPr>
              <a:t>.</a:t>
            </a:r>
          </a:p>
          <a:p>
            <a:endParaRPr lang="en-GB" dirty="0"/>
          </a:p>
          <a:p>
            <a:pPr marL="285750" indent="-285750">
              <a:buFont typeface="Wingdings"/>
              <a:buChar char="v"/>
            </a:pPr>
            <a:r>
              <a:rPr lang="en-GB">
                <a:cs typeface="Arial"/>
              </a:rPr>
              <a:t>Limited Offline Access. </a:t>
            </a:r>
            <a:endParaRPr lang="en-GB" dirty="0">
              <a:cs typeface="Arial"/>
            </a:endParaRPr>
          </a:p>
          <a:p>
            <a:endParaRPr lang="en-GB" dirty="0">
              <a:cs typeface="Arial"/>
            </a:endParaRPr>
          </a:p>
          <a:p>
            <a:pPr marL="285750" indent="-285750">
              <a:buFont typeface="Wingdings"/>
              <a:buChar char="v"/>
            </a:pPr>
            <a:r>
              <a:rPr lang="en-GB">
                <a:cs typeface="Arial"/>
              </a:rPr>
              <a:t>Compatibility.</a:t>
            </a:r>
          </a:p>
          <a:p>
            <a:endParaRPr lang="en-GB" dirty="0">
              <a:cs typeface="Arial"/>
            </a:endParaRPr>
          </a:p>
          <a:p>
            <a:pPr marL="285750" indent="-285750">
              <a:buFont typeface="Wingdings"/>
              <a:buChar char="v"/>
            </a:pPr>
            <a:r>
              <a:rPr lang="en-GB" dirty="0">
                <a:cs typeface="Arial"/>
              </a:rPr>
              <a:t>Cost of Additional Featu</a:t>
            </a:r>
            <a:r>
              <a:rPr lang="en-GB">
                <a:cs typeface="Arial"/>
              </a:rPr>
              <a:t>res.</a:t>
            </a:r>
            <a:endParaRPr lang="en-GB" dirty="0">
              <a:cs typeface="Arial"/>
            </a:endParaRPr>
          </a:p>
          <a:p>
            <a:endParaRPr lang="en-GB" dirty="0">
              <a:cs typeface="Arial"/>
            </a:endParaRPr>
          </a:p>
        </p:txBody>
      </p:sp>
    </p:spTree>
    <p:extLst>
      <p:ext uri="{BB962C8B-B14F-4D97-AF65-F5344CB8AC3E}">
        <p14:creationId xmlns:p14="http://schemas.microsoft.com/office/powerpoint/2010/main" val="12202361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27FACB2-306D-D613-3305-C5D610041DD3}"/>
              </a:ext>
            </a:extLst>
          </p:cNvPr>
          <p:cNvSpPr>
            <a:spLocks noGrp="1"/>
          </p:cNvSpPr>
          <p:nvPr>
            <p:ph idx="1"/>
          </p:nvPr>
        </p:nvSpPr>
        <p:spPr>
          <a:xfrm>
            <a:off x="1293812" y="2015734"/>
            <a:ext cx="4802188" cy="4179889"/>
          </a:xfrm>
        </p:spPr>
        <p:txBody>
          <a:bodyPr>
            <a:normAutofit lnSpcReduction="10000"/>
          </a:bodyPr>
          <a:lstStyle/>
          <a:p>
            <a:pPr marL="0" indent="0">
              <a:buNone/>
            </a:pPr>
            <a:r>
              <a:rPr lang="en-GB" dirty="0">
                <a:solidFill>
                  <a:schemeClr val="tx1"/>
                </a:solidFill>
              </a:rPr>
              <a:t>Care documentation means recording important information about residents.</a:t>
            </a:r>
          </a:p>
          <a:p>
            <a:pPr marL="0" indent="0">
              <a:buNone/>
            </a:pPr>
            <a:r>
              <a:rPr lang="en-GB" b="1" dirty="0">
                <a:solidFill>
                  <a:schemeClr val="tx1"/>
                </a:solidFill>
              </a:rPr>
              <a:t>Examples include:</a:t>
            </a:r>
          </a:p>
          <a:p>
            <a:pPr>
              <a:buFont typeface="Arial" panose="020B0604020202020204" pitchFamily="34" charset="0"/>
              <a:buChar char="•"/>
            </a:pPr>
            <a:r>
              <a:rPr lang="en-GB" dirty="0">
                <a:solidFill>
                  <a:schemeClr val="tx1"/>
                </a:solidFill>
              </a:rPr>
              <a:t>Care Plans</a:t>
            </a:r>
          </a:p>
          <a:p>
            <a:pPr>
              <a:buFont typeface="Arial" panose="020B0604020202020204" pitchFamily="34" charset="0"/>
              <a:buChar char="•"/>
            </a:pPr>
            <a:r>
              <a:rPr lang="en-GB" dirty="0">
                <a:solidFill>
                  <a:schemeClr val="tx1"/>
                </a:solidFill>
              </a:rPr>
              <a:t>Daily Care Notes</a:t>
            </a:r>
          </a:p>
          <a:p>
            <a:pPr>
              <a:buFont typeface="Arial" panose="020B0604020202020204" pitchFamily="34" charset="0"/>
              <a:buChar char="•"/>
            </a:pPr>
            <a:r>
              <a:rPr lang="en-GB" dirty="0">
                <a:solidFill>
                  <a:schemeClr val="tx1"/>
                </a:solidFill>
              </a:rPr>
              <a:t>Incident Reports</a:t>
            </a:r>
          </a:p>
          <a:p>
            <a:pPr>
              <a:buFont typeface="Arial" panose="020B0604020202020204" pitchFamily="34" charset="0"/>
              <a:buChar char="•"/>
            </a:pPr>
            <a:r>
              <a:rPr lang="en-GB" dirty="0">
                <a:solidFill>
                  <a:schemeClr val="tx1"/>
                </a:solidFill>
              </a:rPr>
              <a:t>Risk Assessments</a:t>
            </a:r>
          </a:p>
          <a:p>
            <a:pPr>
              <a:buFont typeface="Arial" panose="020B0604020202020204" pitchFamily="34" charset="0"/>
              <a:buChar char="•"/>
            </a:pPr>
            <a:r>
              <a:rPr lang="en-GB" dirty="0">
                <a:solidFill>
                  <a:schemeClr val="tx1"/>
                </a:solidFill>
              </a:rPr>
              <a:t>Medication Records</a:t>
            </a:r>
          </a:p>
          <a:p>
            <a:pPr marL="0" indent="0">
              <a:buNone/>
            </a:pPr>
            <a:endParaRPr lang="en-GB" dirty="0">
              <a:solidFill>
                <a:schemeClr val="tx1"/>
              </a:solidFill>
            </a:endParaRPr>
          </a:p>
        </p:txBody>
      </p:sp>
      <p:sp>
        <p:nvSpPr>
          <p:cNvPr id="2" name="Title 1">
            <a:extLst>
              <a:ext uri="{FF2B5EF4-FFF2-40B4-BE49-F238E27FC236}">
                <a16:creationId xmlns:a16="http://schemas.microsoft.com/office/drawing/2014/main" id="{611D414E-4E79-948E-2C0A-8DC969767A39}"/>
              </a:ext>
            </a:extLst>
          </p:cNvPr>
          <p:cNvSpPr>
            <a:spLocks noGrp="1"/>
          </p:cNvSpPr>
          <p:nvPr>
            <p:ph type="title"/>
          </p:nvPr>
        </p:nvSpPr>
        <p:spPr>
          <a:xfrm>
            <a:off x="684212" y="485244"/>
            <a:ext cx="8534400" cy="1507067"/>
          </a:xfrm>
        </p:spPr>
        <p:txBody>
          <a:bodyPr>
            <a:normAutofit/>
          </a:bodyPr>
          <a:lstStyle/>
          <a:p>
            <a:r>
              <a:rPr lang="en-GB" b="1" cap="none" dirty="0"/>
              <a:t>What Is Care Documentation?</a:t>
            </a:r>
          </a:p>
        </p:txBody>
      </p:sp>
      <p:sp>
        <p:nvSpPr>
          <p:cNvPr id="4" name="TextBox 3">
            <a:extLst>
              <a:ext uri="{FF2B5EF4-FFF2-40B4-BE49-F238E27FC236}">
                <a16:creationId xmlns:a16="http://schemas.microsoft.com/office/drawing/2014/main" id="{35FD5DC0-80BB-BE79-B73A-DB4E8F835D5A}"/>
              </a:ext>
            </a:extLst>
          </p:cNvPr>
          <p:cNvSpPr txBox="1"/>
          <p:nvPr/>
        </p:nvSpPr>
        <p:spPr>
          <a:xfrm>
            <a:off x="6096000" y="2091709"/>
            <a:ext cx="3853543" cy="2308324"/>
          </a:xfrm>
          <a:prstGeom prst="rect">
            <a:avLst/>
          </a:prstGeom>
          <a:noFill/>
        </p:spPr>
        <p:txBody>
          <a:bodyPr wrap="square" rtlCol="0">
            <a:spAutoFit/>
          </a:bodyPr>
          <a:lstStyle/>
          <a:p>
            <a:r>
              <a:rPr lang="en-GB" b="1" u="sng" dirty="0"/>
              <a:t>Why is it important?</a:t>
            </a:r>
          </a:p>
          <a:p>
            <a:endParaRPr lang="en-GB" dirty="0"/>
          </a:p>
          <a:p>
            <a:pPr marL="285750" indent="-285750">
              <a:buFont typeface="Arial" panose="020B0604020202020204" pitchFamily="34" charset="0"/>
              <a:buChar char="•"/>
            </a:pPr>
            <a:r>
              <a:rPr lang="en-GB" dirty="0"/>
              <a:t>Helps staff understand the residents needs</a:t>
            </a:r>
          </a:p>
          <a:p>
            <a:pPr marL="285750" indent="-285750">
              <a:buFont typeface="Arial" panose="020B0604020202020204" pitchFamily="34" charset="0"/>
              <a:buChar char="•"/>
            </a:pPr>
            <a:r>
              <a:rPr lang="en-GB" dirty="0"/>
              <a:t>Keeps information accurate and up-to-date</a:t>
            </a:r>
          </a:p>
          <a:p>
            <a:pPr marL="285750" indent="-285750">
              <a:buFont typeface="Arial" panose="020B0604020202020204" pitchFamily="34" charset="0"/>
              <a:buChar char="•"/>
            </a:pPr>
            <a:r>
              <a:rPr lang="en-GB" dirty="0"/>
              <a:t>Supports safe and high-quality care</a:t>
            </a:r>
          </a:p>
        </p:txBody>
      </p:sp>
      <p:sp>
        <p:nvSpPr>
          <p:cNvPr id="5" name="TextBox 4">
            <a:extLst>
              <a:ext uri="{FF2B5EF4-FFF2-40B4-BE49-F238E27FC236}">
                <a16:creationId xmlns:a16="http://schemas.microsoft.com/office/drawing/2014/main" id="{7627004B-FF60-657B-F8D0-B2AE070BD576}"/>
              </a:ext>
            </a:extLst>
          </p:cNvPr>
          <p:cNvSpPr txBox="1"/>
          <p:nvPr/>
        </p:nvSpPr>
        <p:spPr>
          <a:xfrm>
            <a:off x="5822268" y="4499431"/>
            <a:ext cx="5496264" cy="1477328"/>
          </a:xfrm>
          <a:prstGeom prst="rect">
            <a:avLst/>
          </a:prstGeom>
          <a:noFill/>
        </p:spPr>
        <p:txBody>
          <a:bodyPr wrap="square" rtlCol="0">
            <a:spAutoFit/>
          </a:bodyPr>
          <a:lstStyle/>
          <a:p>
            <a:r>
              <a:rPr lang="en-GB" b="1" u="sng" dirty="0"/>
              <a:t>Riverdale Nursing Home</a:t>
            </a:r>
          </a:p>
          <a:p>
            <a:endParaRPr lang="en-GB" u="sng" dirty="0"/>
          </a:p>
          <a:p>
            <a:r>
              <a:rPr lang="en-GB" dirty="0"/>
              <a:t>Staff work in two different buildings and on different shifts so clear documentation is very important for communication. (NMC,2018)</a:t>
            </a:r>
          </a:p>
        </p:txBody>
      </p:sp>
    </p:spTree>
    <p:extLst>
      <p:ext uri="{BB962C8B-B14F-4D97-AF65-F5344CB8AC3E}">
        <p14:creationId xmlns:p14="http://schemas.microsoft.com/office/powerpoint/2010/main" val="31765952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25233E-D74D-16BC-63A8-B38B5F42276A}"/>
              </a:ext>
            </a:extLst>
          </p:cNvPr>
          <p:cNvSpPr>
            <a:spLocks noGrp="1"/>
          </p:cNvSpPr>
          <p:nvPr>
            <p:ph type="title"/>
          </p:nvPr>
        </p:nvSpPr>
        <p:spPr>
          <a:xfrm>
            <a:off x="684212" y="485244"/>
            <a:ext cx="8534400" cy="1507067"/>
          </a:xfrm>
        </p:spPr>
        <p:txBody>
          <a:bodyPr>
            <a:normAutofit/>
          </a:bodyPr>
          <a:lstStyle/>
          <a:p>
            <a:r>
              <a:rPr lang="en-GB" b="1" dirty="0"/>
              <a:t>Why I Chose Microsoft Word</a:t>
            </a:r>
          </a:p>
        </p:txBody>
      </p:sp>
      <p:sp>
        <p:nvSpPr>
          <p:cNvPr id="3" name="Content Placeholder 2">
            <a:extLst>
              <a:ext uri="{FF2B5EF4-FFF2-40B4-BE49-F238E27FC236}">
                <a16:creationId xmlns:a16="http://schemas.microsoft.com/office/drawing/2014/main" id="{EA5F11AE-778D-FB58-C884-DD8184E00930}"/>
              </a:ext>
            </a:extLst>
          </p:cNvPr>
          <p:cNvSpPr>
            <a:spLocks noGrp="1"/>
          </p:cNvSpPr>
          <p:nvPr>
            <p:ph idx="1"/>
          </p:nvPr>
        </p:nvSpPr>
        <p:spPr>
          <a:xfrm>
            <a:off x="1218141" y="1714800"/>
            <a:ext cx="9755717" cy="1062569"/>
          </a:xfrm>
        </p:spPr>
        <p:txBody>
          <a:bodyPr>
            <a:normAutofit/>
          </a:bodyPr>
          <a:lstStyle/>
          <a:p>
            <a:pPr marL="0" indent="0">
              <a:buNone/>
            </a:pPr>
            <a:r>
              <a:rPr lang="en-GB" dirty="0">
                <a:solidFill>
                  <a:schemeClr val="tx1"/>
                </a:solidFill>
              </a:rPr>
              <a:t>Microsoft Word is the best tool for creating and managing care documents.</a:t>
            </a:r>
          </a:p>
          <a:p>
            <a:pPr marL="0" indent="0">
              <a:buNone/>
            </a:pPr>
            <a:endParaRPr lang="en-GB" dirty="0">
              <a:solidFill>
                <a:schemeClr val="tx1"/>
              </a:solidFill>
            </a:endParaRPr>
          </a:p>
        </p:txBody>
      </p:sp>
      <p:sp>
        <p:nvSpPr>
          <p:cNvPr id="4" name="TextBox 3">
            <a:extLst>
              <a:ext uri="{FF2B5EF4-FFF2-40B4-BE49-F238E27FC236}">
                <a16:creationId xmlns:a16="http://schemas.microsoft.com/office/drawing/2014/main" id="{5405522B-B5FE-EF55-3D70-8E6474C15DFC}"/>
              </a:ext>
            </a:extLst>
          </p:cNvPr>
          <p:cNvSpPr txBox="1"/>
          <p:nvPr/>
        </p:nvSpPr>
        <p:spPr>
          <a:xfrm>
            <a:off x="1082521" y="2551837"/>
            <a:ext cx="5257800" cy="1754326"/>
          </a:xfrm>
          <a:prstGeom prst="rect">
            <a:avLst/>
          </a:prstGeom>
          <a:noFill/>
          <a:ln>
            <a:noFill/>
          </a:ln>
        </p:spPr>
        <p:txBody>
          <a:bodyPr wrap="square" rtlCol="0">
            <a:spAutoFit/>
          </a:bodyPr>
          <a:lstStyle/>
          <a:p>
            <a:r>
              <a:rPr lang="en-GB" b="1" dirty="0"/>
              <a:t>It allows staff to:</a:t>
            </a:r>
          </a:p>
          <a:p>
            <a:pPr marL="285750" indent="-285750">
              <a:buFont typeface="Arial" panose="020B0604020202020204" pitchFamily="34" charset="0"/>
              <a:buChar char="•"/>
            </a:pPr>
            <a:r>
              <a:rPr lang="en-GB" dirty="0"/>
              <a:t>Write documents clearly</a:t>
            </a:r>
          </a:p>
          <a:p>
            <a:pPr marL="285750" indent="-285750">
              <a:buFont typeface="Arial" panose="020B0604020202020204" pitchFamily="34" charset="0"/>
              <a:buChar char="•"/>
            </a:pPr>
            <a:r>
              <a:rPr lang="en-GB" dirty="0"/>
              <a:t>Edit information easily</a:t>
            </a:r>
          </a:p>
          <a:p>
            <a:pPr marL="285750" indent="-285750">
              <a:buFont typeface="Arial" panose="020B0604020202020204" pitchFamily="34" charset="0"/>
              <a:buChar char="•"/>
            </a:pPr>
            <a:r>
              <a:rPr lang="en-GB" dirty="0"/>
              <a:t>Use templates for consistency</a:t>
            </a:r>
          </a:p>
          <a:p>
            <a:pPr marL="285750" indent="-285750">
              <a:buFont typeface="Arial" panose="020B0604020202020204" pitchFamily="34" charset="0"/>
              <a:buChar char="•"/>
            </a:pPr>
            <a:r>
              <a:rPr lang="en-GB" dirty="0"/>
              <a:t>Organise information professionally</a:t>
            </a:r>
          </a:p>
          <a:p>
            <a:pPr marL="285750" indent="-285750">
              <a:buFont typeface="Arial" panose="020B0604020202020204" pitchFamily="34" charset="0"/>
              <a:buChar char="•"/>
            </a:pPr>
            <a:r>
              <a:rPr lang="en-GB" dirty="0"/>
              <a:t>Share documents with other staff</a:t>
            </a:r>
          </a:p>
        </p:txBody>
      </p:sp>
      <p:sp>
        <p:nvSpPr>
          <p:cNvPr id="5" name="TextBox 4">
            <a:extLst>
              <a:ext uri="{FF2B5EF4-FFF2-40B4-BE49-F238E27FC236}">
                <a16:creationId xmlns:a16="http://schemas.microsoft.com/office/drawing/2014/main" id="{40E138C8-2E81-BCCA-972E-E3E159DEF96F}"/>
              </a:ext>
            </a:extLst>
          </p:cNvPr>
          <p:cNvSpPr txBox="1"/>
          <p:nvPr/>
        </p:nvSpPr>
        <p:spPr>
          <a:xfrm>
            <a:off x="6095999" y="2551837"/>
            <a:ext cx="4177395" cy="1754326"/>
          </a:xfrm>
          <a:prstGeom prst="rect">
            <a:avLst/>
          </a:prstGeom>
          <a:noFill/>
        </p:spPr>
        <p:txBody>
          <a:bodyPr wrap="square" rtlCol="0">
            <a:spAutoFit/>
          </a:bodyPr>
          <a:lstStyle/>
          <a:p>
            <a:r>
              <a:rPr lang="en-GB" b="1" u="sng" dirty="0"/>
              <a:t>Why it suits Riverdale?</a:t>
            </a:r>
          </a:p>
          <a:p>
            <a:endParaRPr lang="en-GB" u="sng" dirty="0"/>
          </a:p>
          <a:p>
            <a:r>
              <a:rPr lang="en-GB" dirty="0"/>
              <a:t>Word helps the staff to keep accurate records that can be updated whenever a resident’s needs change. (Microsoft,2024)</a:t>
            </a:r>
          </a:p>
        </p:txBody>
      </p:sp>
    </p:spTree>
    <p:extLst>
      <p:ext uri="{BB962C8B-B14F-4D97-AF65-F5344CB8AC3E}">
        <p14:creationId xmlns:p14="http://schemas.microsoft.com/office/powerpoint/2010/main" val="42720804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C4BA2C-E0AF-C31A-38B9-69E862FA7051}"/>
              </a:ext>
            </a:extLst>
          </p:cNvPr>
          <p:cNvSpPr>
            <a:spLocks noGrp="1"/>
          </p:cNvSpPr>
          <p:nvPr>
            <p:ph type="title"/>
          </p:nvPr>
        </p:nvSpPr>
        <p:spPr>
          <a:xfrm>
            <a:off x="684211" y="485244"/>
            <a:ext cx="9758891" cy="1507067"/>
          </a:xfrm>
        </p:spPr>
        <p:txBody>
          <a:bodyPr>
            <a:normAutofit/>
          </a:bodyPr>
          <a:lstStyle/>
          <a:p>
            <a:r>
              <a:rPr lang="en-GB" b="1" cap="none" dirty="0"/>
              <a:t>How Can Word Be Used At Riverdale?</a:t>
            </a:r>
          </a:p>
        </p:txBody>
      </p:sp>
      <p:sp>
        <p:nvSpPr>
          <p:cNvPr id="3" name="Content Placeholder 2">
            <a:extLst>
              <a:ext uri="{FF2B5EF4-FFF2-40B4-BE49-F238E27FC236}">
                <a16:creationId xmlns:a16="http://schemas.microsoft.com/office/drawing/2014/main" id="{0BDF4B8A-9A3D-68BD-FD61-939C3C5814BD}"/>
              </a:ext>
            </a:extLst>
          </p:cNvPr>
          <p:cNvSpPr>
            <a:spLocks noGrp="1"/>
          </p:cNvSpPr>
          <p:nvPr>
            <p:ph idx="1"/>
          </p:nvPr>
        </p:nvSpPr>
        <p:spPr>
          <a:xfrm>
            <a:off x="1129395" y="2068511"/>
            <a:ext cx="4519159" cy="4103689"/>
          </a:xfrm>
        </p:spPr>
        <p:txBody>
          <a:bodyPr>
            <a:normAutofit/>
          </a:bodyPr>
          <a:lstStyle/>
          <a:p>
            <a:pPr marL="0" indent="0">
              <a:buNone/>
            </a:pPr>
            <a:r>
              <a:rPr lang="en-GB" b="1" dirty="0">
                <a:solidFill>
                  <a:schemeClr val="tx1"/>
                </a:solidFill>
              </a:rPr>
              <a:t>A nurse can:</a:t>
            </a:r>
          </a:p>
          <a:p>
            <a:pPr>
              <a:buFont typeface="Arial" panose="020B0604020202020204" pitchFamily="34" charset="0"/>
              <a:buChar char="•"/>
            </a:pPr>
            <a:r>
              <a:rPr lang="en-GB" dirty="0">
                <a:solidFill>
                  <a:schemeClr val="tx1"/>
                </a:solidFill>
              </a:rPr>
              <a:t>Create a care plan for a resident</a:t>
            </a:r>
          </a:p>
          <a:p>
            <a:pPr>
              <a:buFont typeface="Arial" panose="020B0604020202020204" pitchFamily="34" charset="0"/>
              <a:buChar char="•"/>
            </a:pPr>
            <a:r>
              <a:rPr lang="en-GB" dirty="0">
                <a:solidFill>
                  <a:schemeClr val="tx1"/>
                </a:solidFill>
              </a:rPr>
              <a:t>Record changes in health conditions</a:t>
            </a:r>
          </a:p>
          <a:p>
            <a:pPr>
              <a:buFont typeface="Arial" panose="020B0604020202020204" pitchFamily="34" charset="0"/>
              <a:buChar char="•"/>
            </a:pPr>
            <a:r>
              <a:rPr lang="en-GB" dirty="0">
                <a:solidFill>
                  <a:schemeClr val="tx1"/>
                </a:solidFill>
              </a:rPr>
              <a:t>Write incident reports </a:t>
            </a:r>
          </a:p>
          <a:p>
            <a:pPr>
              <a:buFont typeface="Arial" panose="020B0604020202020204" pitchFamily="34" charset="0"/>
              <a:buChar char="•"/>
            </a:pPr>
            <a:r>
              <a:rPr lang="en-GB" dirty="0">
                <a:solidFill>
                  <a:schemeClr val="tx1"/>
                </a:solidFill>
              </a:rPr>
              <a:t>Update medication information</a:t>
            </a:r>
          </a:p>
          <a:p>
            <a:pPr>
              <a:buFont typeface="Arial" panose="020B0604020202020204" pitchFamily="34" charset="0"/>
              <a:buChar char="•"/>
            </a:pPr>
            <a:endParaRPr lang="en-GB" dirty="0">
              <a:solidFill>
                <a:schemeClr val="tx1"/>
              </a:solidFill>
            </a:endParaRPr>
          </a:p>
          <a:p>
            <a:pPr>
              <a:buFont typeface="Arial" panose="020B0604020202020204" pitchFamily="34" charset="0"/>
              <a:buChar char="•"/>
            </a:pPr>
            <a:endParaRPr lang="en-GB" dirty="0">
              <a:solidFill>
                <a:schemeClr val="tx1"/>
              </a:solidFill>
            </a:endParaRPr>
          </a:p>
        </p:txBody>
      </p:sp>
      <p:sp>
        <p:nvSpPr>
          <p:cNvPr id="5" name="TextBox 4">
            <a:extLst>
              <a:ext uri="{FF2B5EF4-FFF2-40B4-BE49-F238E27FC236}">
                <a16:creationId xmlns:a16="http://schemas.microsoft.com/office/drawing/2014/main" id="{63B5DE98-8A99-441D-0549-15E804816104}"/>
              </a:ext>
            </a:extLst>
          </p:cNvPr>
          <p:cNvSpPr txBox="1"/>
          <p:nvPr/>
        </p:nvSpPr>
        <p:spPr>
          <a:xfrm>
            <a:off x="5648554" y="2228671"/>
            <a:ext cx="4906738" cy="1200329"/>
          </a:xfrm>
          <a:prstGeom prst="rect">
            <a:avLst/>
          </a:prstGeom>
          <a:noFill/>
        </p:spPr>
        <p:txBody>
          <a:bodyPr wrap="square" rtlCol="0">
            <a:spAutoFit/>
          </a:bodyPr>
          <a:lstStyle/>
          <a:p>
            <a:r>
              <a:rPr lang="en-GB" b="1" dirty="0"/>
              <a:t>Benefits</a:t>
            </a:r>
          </a:p>
          <a:p>
            <a:endParaRPr lang="en-GB" dirty="0"/>
          </a:p>
          <a:p>
            <a:r>
              <a:rPr lang="en-GB" dirty="0"/>
              <a:t>All staff can access the latest information, helping them to provide the right care.</a:t>
            </a:r>
          </a:p>
        </p:txBody>
      </p:sp>
    </p:spTree>
    <p:extLst>
      <p:ext uri="{BB962C8B-B14F-4D97-AF65-F5344CB8AC3E}">
        <p14:creationId xmlns:p14="http://schemas.microsoft.com/office/powerpoint/2010/main" val="22846407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208B11-32FE-EE7C-B837-2268E2E95363}"/>
              </a:ext>
            </a:extLst>
          </p:cNvPr>
          <p:cNvSpPr>
            <a:spLocks noGrp="1"/>
          </p:cNvSpPr>
          <p:nvPr>
            <p:ph type="title"/>
          </p:nvPr>
        </p:nvSpPr>
        <p:spPr>
          <a:xfrm>
            <a:off x="292325" y="517901"/>
            <a:ext cx="10941731" cy="1507067"/>
          </a:xfrm>
        </p:spPr>
        <p:txBody>
          <a:bodyPr>
            <a:normAutofit/>
          </a:bodyPr>
          <a:lstStyle/>
          <a:p>
            <a:r>
              <a:rPr lang="en-GB" b="1" cap="none" dirty="0"/>
              <a:t>How Microsoft Words Improves Efficiency</a:t>
            </a:r>
          </a:p>
        </p:txBody>
      </p:sp>
      <p:sp>
        <p:nvSpPr>
          <p:cNvPr id="3" name="Content Placeholder 2">
            <a:extLst>
              <a:ext uri="{FF2B5EF4-FFF2-40B4-BE49-F238E27FC236}">
                <a16:creationId xmlns:a16="http://schemas.microsoft.com/office/drawing/2014/main" id="{269C5B19-5ED8-7361-5118-3F5C47BAF705}"/>
              </a:ext>
            </a:extLst>
          </p:cNvPr>
          <p:cNvSpPr>
            <a:spLocks noGrp="1"/>
          </p:cNvSpPr>
          <p:nvPr>
            <p:ph idx="1"/>
          </p:nvPr>
        </p:nvSpPr>
        <p:spPr>
          <a:xfrm>
            <a:off x="1113402" y="1479473"/>
            <a:ext cx="5041674" cy="3615267"/>
          </a:xfrm>
        </p:spPr>
        <p:txBody>
          <a:bodyPr>
            <a:normAutofit/>
          </a:bodyPr>
          <a:lstStyle/>
          <a:p>
            <a:pPr marL="0" indent="0">
              <a:buNone/>
            </a:pPr>
            <a:r>
              <a:rPr lang="en-GB" b="1" dirty="0">
                <a:solidFill>
                  <a:schemeClr val="tx1"/>
                </a:solidFill>
              </a:rPr>
              <a:t>Microsoft Word can save time by:</a:t>
            </a:r>
          </a:p>
          <a:p>
            <a:pPr>
              <a:buFont typeface="Arial" panose="020B0604020202020204" pitchFamily="34" charset="0"/>
              <a:buChar char="•"/>
            </a:pPr>
            <a:r>
              <a:rPr lang="en-GB" dirty="0">
                <a:solidFill>
                  <a:schemeClr val="tx1"/>
                </a:solidFill>
              </a:rPr>
              <a:t>Staff using readymade templates</a:t>
            </a:r>
          </a:p>
          <a:p>
            <a:pPr>
              <a:buFont typeface="Arial" panose="020B0604020202020204" pitchFamily="34" charset="0"/>
              <a:buChar char="•"/>
            </a:pPr>
            <a:r>
              <a:rPr lang="en-GB" dirty="0">
                <a:solidFill>
                  <a:schemeClr val="tx1"/>
                </a:solidFill>
              </a:rPr>
              <a:t>Easy to update documents</a:t>
            </a:r>
          </a:p>
          <a:p>
            <a:pPr>
              <a:buFont typeface="Arial" panose="020B0604020202020204" pitchFamily="34" charset="0"/>
              <a:buChar char="•"/>
            </a:pPr>
            <a:r>
              <a:rPr lang="en-GB" dirty="0">
                <a:solidFill>
                  <a:schemeClr val="tx1"/>
                </a:solidFill>
              </a:rPr>
              <a:t>Clearly organised templates</a:t>
            </a:r>
          </a:p>
          <a:p>
            <a:pPr>
              <a:buFont typeface="Arial" panose="020B0604020202020204" pitchFamily="34" charset="0"/>
              <a:buChar char="•"/>
            </a:pPr>
            <a:r>
              <a:rPr lang="en-GB" dirty="0">
                <a:solidFill>
                  <a:schemeClr val="tx1"/>
                </a:solidFill>
              </a:rPr>
              <a:t>Producing less paperwork</a:t>
            </a:r>
          </a:p>
        </p:txBody>
      </p:sp>
      <p:sp>
        <p:nvSpPr>
          <p:cNvPr id="4" name="TextBox 3">
            <a:extLst>
              <a:ext uri="{FF2B5EF4-FFF2-40B4-BE49-F238E27FC236}">
                <a16:creationId xmlns:a16="http://schemas.microsoft.com/office/drawing/2014/main" id="{825D189A-D11A-49F3-4B7B-28021CF82A19}"/>
              </a:ext>
            </a:extLst>
          </p:cNvPr>
          <p:cNvSpPr txBox="1"/>
          <p:nvPr/>
        </p:nvSpPr>
        <p:spPr>
          <a:xfrm>
            <a:off x="6165318" y="2104798"/>
            <a:ext cx="3659718" cy="2031325"/>
          </a:xfrm>
          <a:prstGeom prst="rect">
            <a:avLst/>
          </a:prstGeom>
          <a:noFill/>
        </p:spPr>
        <p:txBody>
          <a:bodyPr wrap="square" rtlCol="0">
            <a:spAutoFit/>
          </a:bodyPr>
          <a:lstStyle/>
          <a:p>
            <a:r>
              <a:rPr lang="en-GB" b="1" u="sng" dirty="0"/>
              <a:t>Riverdale</a:t>
            </a:r>
          </a:p>
          <a:p>
            <a:endParaRPr lang="en-GB" u="sng" dirty="0"/>
          </a:p>
          <a:p>
            <a:r>
              <a:rPr lang="en-GB" dirty="0"/>
              <a:t>Staff can spend less time creating documents and more time caring for residents.</a:t>
            </a:r>
          </a:p>
          <a:p>
            <a:endParaRPr lang="en-GB" dirty="0"/>
          </a:p>
          <a:p>
            <a:r>
              <a:rPr lang="en-GB" dirty="0"/>
              <a:t>(WHO, 2021)</a:t>
            </a:r>
          </a:p>
        </p:txBody>
      </p:sp>
    </p:spTree>
    <p:extLst>
      <p:ext uri="{BB962C8B-B14F-4D97-AF65-F5344CB8AC3E}">
        <p14:creationId xmlns:p14="http://schemas.microsoft.com/office/powerpoint/2010/main" val="37674585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B1ACDD-19BD-FD35-C69D-B9602C73092E}"/>
              </a:ext>
            </a:extLst>
          </p:cNvPr>
          <p:cNvSpPr>
            <a:spLocks noGrp="1"/>
          </p:cNvSpPr>
          <p:nvPr>
            <p:ph type="title"/>
          </p:nvPr>
        </p:nvSpPr>
        <p:spPr>
          <a:xfrm>
            <a:off x="0" y="485244"/>
            <a:ext cx="11235645" cy="1507067"/>
          </a:xfrm>
        </p:spPr>
        <p:txBody>
          <a:bodyPr>
            <a:normAutofit/>
          </a:bodyPr>
          <a:lstStyle/>
          <a:p>
            <a:r>
              <a:rPr lang="en-GB" b="1" cap="none" dirty="0"/>
              <a:t>How Microsoft Word Improves Communication</a:t>
            </a:r>
          </a:p>
        </p:txBody>
      </p:sp>
      <p:sp>
        <p:nvSpPr>
          <p:cNvPr id="3" name="Content Placeholder 2">
            <a:extLst>
              <a:ext uri="{FF2B5EF4-FFF2-40B4-BE49-F238E27FC236}">
                <a16:creationId xmlns:a16="http://schemas.microsoft.com/office/drawing/2014/main" id="{40FB257B-10EB-8377-1DB5-55155C283E44}"/>
              </a:ext>
            </a:extLst>
          </p:cNvPr>
          <p:cNvSpPr>
            <a:spLocks noGrp="1"/>
          </p:cNvSpPr>
          <p:nvPr>
            <p:ph idx="1"/>
          </p:nvPr>
        </p:nvSpPr>
        <p:spPr>
          <a:xfrm>
            <a:off x="1119640" y="1992311"/>
            <a:ext cx="10887302" cy="4304245"/>
          </a:xfrm>
        </p:spPr>
        <p:txBody>
          <a:bodyPr>
            <a:normAutofit fontScale="92500" lnSpcReduction="20000"/>
          </a:bodyPr>
          <a:lstStyle/>
          <a:p>
            <a:pPr marL="0" indent="0">
              <a:buNone/>
            </a:pPr>
            <a:r>
              <a:rPr lang="en-GB" b="1" dirty="0">
                <a:solidFill>
                  <a:schemeClr val="tx1"/>
                </a:solidFill>
              </a:rPr>
              <a:t>Microsoft Word helps staff:</a:t>
            </a:r>
          </a:p>
          <a:p>
            <a:pPr>
              <a:buFont typeface="Arial" panose="020B0604020202020204" pitchFamily="34" charset="0"/>
              <a:buChar char="•"/>
            </a:pPr>
            <a:r>
              <a:rPr lang="en-GB" dirty="0">
                <a:solidFill>
                  <a:schemeClr val="tx1"/>
                </a:solidFill>
              </a:rPr>
              <a:t>Share information clearly </a:t>
            </a:r>
          </a:p>
          <a:p>
            <a:pPr>
              <a:buFont typeface="Arial" panose="020B0604020202020204" pitchFamily="34" charset="0"/>
              <a:buChar char="•"/>
            </a:pPr>
            <a:r>
              <a:rPr lang="en-GB" dirty="0">
                <a:solidFill>
                  <a:schemeClr val="tx1"/>
                </a:solidFill>
              </a:rPr>
              <a:t>Record important updates</a:t>
            </a:r>
          </a:p>
          <a:p>
            <a:pPr>
              <a:buFont typeface="Arial" panose="020B0604020202020204" pitchFamily="34" charset="0"/>
              <a:buChar char="•"/>
            </a:pPr>
            <a:r>
              <a:rPr lang="en-GB" dirty="0">
                <a:solidFill>
                  <a:schemeClr val="tx1"/>
                </a:solidFill>
              </a:rPr>
              <a:t>Support smooth shift handovers</a:t>
            </a:r>
          </a:p>
          <a:p>
            <a:pPr>
              <a:buFont typeface="Arial" panose="020B0604020202020204" pitchFamily="34" charset="0"/>
              <a:buChar char="•"/>
            </a:pPr>
            <a:r>
              <a:rPr lang="en-GB" dirty="0">
                <a:solidFill>
                  <a:schemeClr val="tx1"/>
                </a:solidFill>
              </a:rPr>
              <a:t>Reduce misunderstandings</a:t>
            </a:r>
          </a:p>
          <a:p>
            <a:pPr marL="0" indent="0">
              <a:buNone/>
            </a:pPr>
            <a:endParaRPr lang="en-GB" dirty="0">
              <a:solidFill>
                <a:schemeClr val="tx1"/>
              </a:solidFill>
            </a:endParaRPr>
          </a:p>
          <a:p>
            <a:pPr marL="0" indent="0">
              <a:buNone/>
            </a:pPr>
            <a:r>
              <a:rPr lang="en-GB" b="1" dirty="0">
                <a:solidFill>
                  <a:schemeClr val="tx1"/>
                </a:solidFill>
              </a:rPr>
              <a:t>For Example:</a:t>
            </a:r>
          </a:p>
          <a:p>
            <a:pPr marL="0" indent="0">
              <a:buNone/>
            </a:pPr>
            <a:r>
              <a:rPr lang="en-GB" dirty="0">
                <a:solidFill>
                  <a:schemeClr val="tx1"/>
                </a:solidFill>
              </a:rPr>
              <a:t>A morning-shift carer records information in Word and the evening-shift carer can read it and continue care without missing important details crucial to the resident’s needs.</a:t>
            </a:r>
          </a:p>
          <a:p>
            <a:pPr marL="0" indent="0">
              <a:buNone/>
            </a:pPr>
            <a:endParaRPr lang="en-GB" dirty="0">
              <a:solidFill>
                <a:schemeClr val="tx1"/>
              </a:solidFill>
            </a:endParaRPr>
          </a:p>
        </p:txBody>
      </p:sp>
      <p:pic>
        <p:nvPicPr>
          <p:cNvPr id="5" name="Picture 4">
            <a:extLst>
              <a:ext uri="{FF2B5EF4-FFF2-40B4-BE49-F238E27FC236}">
                <a16:creationId xmlns:a16="http://schemas.microsoft.com/office/drawing/2014/main" id="{DF24432D-D4AA-1503-C264-E898E09851AA}"/>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215122" y="2085651"/>
            <a:ext cx="4039220" cy="2827454"/>
          </a:xfrm>
          <a:prstGeom prst="rect">
            <a:avLst/>
          </a:prstGeom>
        </p:spPr>
      </p:pic>
      <p:sp>
        <p:nvSpPr>
          <p:cNvPr id="6" name="TextBox 5">
            <a:extLst>
              <a:ext uri="{FF2B5EF4-FFF2-40B4-BE49-F238E27FC236}">
                <a16:creationId xmlns:a16="http://schemas.microsoft.com/office/drawing/2014/main" id="{144481AF-754F-CAA6-FBB5-195ABD405D9A}"/>
              </a:ext>
            </a:extLst>
          </p:cNvPr>
          <p:cNvSpPr txBox="1"/>
          <p:nvPr/>
        </p:nvSpPr>
        <p:spPr>
          <a:xfrm>
            <a:off x="6281057" y="7059331"/>
            <a:ext cx="3973285" cy="230832"/>
          </a:xfrm>
          <a:prstGeom prst="rect">
            <a:avLst/>
          </a:prstGeom>
          <a:noFill/>
        </p:spPr>
        <p:txBody>
          <a:bodyPr wrap="square" rtlCol="0">
            <a:spAutoFit/>
          </a:bodyPr>
          <a:lstStyle/>
          <a:p>
            <a:r>
              <a:rPr lang="en-GB" sz="900">
                <a:hlinkClick r:id="rId3" tooltip="https://courses.lumenlearning.com/wm-compapp/chapter/creating-and-saving-a-file/"/>
              </a:rPr>
              <a:t>This Photo</a:t>
            </a:r>
            <a:r>
              <a:rPr lang="en-GB" sz="900"/>
              <a:t> by Unknown Author is licensed under </a:t>
            </a:r>
            <a:r>
              <a:rPr lang="en-GB" sz="900">
                <a:hlinkClick r:id="rId4" tooltip="https://creativecommons.org/licenses/by/3.0/"/>
              </a:rPr>
              <a:t>CC BY</a:t>
            </a:r>
            <a:endParaRPr lang="en-GB" sz="900"/>
          </a:p>
        </p:txBody>
      </p:sp>
    </p:spTree>
    <p:extLst>
      <p:ext uri="{BB962C8B-B14F-4D97-AF65-F5344CB8AC3E}">
        <p14:creationId xmlns:p14="http://schemas.microsoft.com/office/powerpoint/2010/main" val="41674190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25B5BF-E00B-8030-2BFF-AEDCE1E1BE9A}"/>
              </a:ext>
            </a:extLst>
          </p:cNvPr>
          <p:cNvSpPr>
            <a:spLocks noGrp="1"/>
          </p:cNvSpPr>
          <p:nvPr>
            <p:ph type="title"/>
          </p:nvPr>
        </p:nvSpPr>
        <p:spPr>
          <a:xfrm>
            <a:off x="684212" y="485244"/>
            <a:ext cx="8534400" cy="1507067"/>
          </a:xfrm>
        </p:spPr>
        <p:txBody>
          <a:bodyPr>
            <a:normAutofit/>
          </a:bodyPr>
          <a:lstStyle/>
          <a:p>
            <a:r>
              <a:rPr lang="en-GB" b="1" cap="none" dirty="0"/>
              <a:t>Advantages &amp; Limitations</a:t>
            </a:r>
          </a:p>
        </p:txBody>
      </p:sp>
      <p:sp>
        <p:nvSpPr>
          <p:cNvPr id="3" name="Content Placeholder 2">
            <a:extLst>
              <a:ext uri="{FF2B5EF4-FFF2-40B4-BE49-F238E27FC236}">
                <a16:creationId xmlns:a16="http://schemas.microsoft.com/office/drawing/2014/main" id="{42D48E55-1B87-264E-D71A-174BF9F271DF}"/>
              </a:ext>
            </a:extLst>
          </p:cNvPr>
          <p:cNvSpPr>
            <a:spLocks noGrp="1"/>
          </p:cNvSpPr>
          <p:nvPr>
            <p:ph idx="1"/>
          </p:nvPr>
        </p:nvSpPr>
        <p:spPr>
          <a:xfrm>
            <a:off x="1119640" y="2036079"/>
            <a:ext cx="5411788" cy="3615267"/>
          </a:xfrm>
        </p:spPr>
        <p:txBody>
          <a:bodyPr>
            <a:normAutofit fontScale="92500" lnSpcReduction="10000"/>
          </a:bodyPr>
          <a:lstStyle/>
          <a:p>
            <a:pPr marL="0" indent="0">
              <a:buNone/>
            </a:pPr>
            <a:r>
              <a:rPr lang="en-GB" b="1" u="sng" dirty="0">
                <a:solidFill>
                  <a:schemeClr val="tx1"/>
                </a:solidFill>
              </a:rPr>
              <a:t>Advantages</a:t>
            </a:r>
          </a:p>
          <a:p>
            <a:pPr marL="0" indent="0">
              <a:buNone/>
            </a:pPr>
            <a:endParaRPr lang="en-GB" dirty="0">
              <a:solidFill>
                <a:schemeClr val="tx1"/>
              </a:solidFill>
            </a:endParaRPr>
          </a:p>
          <a:p>
            <a:pPr>
              <a:buFont typeface="Wingdings" panose="05000000000000000000" pitchFamily="2" charset="2"/>
              <a:buChar char="ü"/>
            </a:pPr>
            <a:r>
              <a:rPr lang="en-GB" dirty="0">
                <a:solidFill>
                  <a:schemeClr val="tx1"/>
                </a:solidFill>
              </a:rPr>
              <a:t>Easy to use</a:t>
            </a:r>
          </a:p>
          <a:p>
            <a:pPr>
              <a:buFont typeface="Wingdings" panose="05000000000000000000" pitchFamily="2" charset="2"/>
              <a:buChar char="ü"/>
            </a:pPr>
            <a:r>
              <a:rPr lang="en-GB" dirty="0">
                <a:solidFill>
                  <a:schemeClr val="tx1"/>
                </a:solidFill>
              </a:rPr>
              <a:t>Creates professional documents</a:t>
            </a:r>
          </a:p>
          <a:p>
            <a:pPr>
              <a:buFont typeface="Wingdings" panose="05000000000000000000" pitchFamily="2" charset="2"/>
              <a:buChar char="ü"/>
            </a:pPr>
            <a:r>
              <a:rPr lang="en-GB" dirty="0">
                <a:solidFill>
                  <a:schemeClr val="tx1"/>
                </a:solidFill>
              </a:rPr>
              <a:t>Helps keep records organised</a:t>
            </a:r>
          </a:p>
          <a:p>
            <a:pPr>
              <a:buFont typeface="Wingdings" panose="05000000000000000000" pitchFamily="2" charset="2"/>
              <a:buChar char="ü"/>
            </a:pPr>
            <a:r>
              <a:rPr lang="en-GB" dirty="0">
                <a:solidFill>
                  <a:schemeClr val="tx1"/>
                </a:solidFill>
              </a:rPr>
              <a:t>Can be shared with authorised staff</a:t>
            </a:r>
          </a:p>
          <a:p>
            <a:pPr>
              <a:buFont typeface="Wingdings" panose="05000000000000000000" pitchFamily="2" charset="2"/>
              <a:buChar char="ü"/>
            </a:pPr>
            <a:r>
              <a:rPr lang="en-GB" dirty="0">
                <a:solidFill>
                  <a:schemeClr val="tx1"/>
                </a:solidFill>
              </a:rPr>
              <a:t>Works well with other Microsoft 365 tools</a:t>
            </a:r>
          </a:p>
        </p:txBody>
      </p:sp>
      <p:sp>
        <p:nvSpPr>
          <p:cNvPr id="4" name="Content Placeholder 2">
            <a:extLst>
              <a:ext uri="{FF2B5EF4-FFF2-40B4-BE49-F238E27FC236}">
                <a16:creationId xmlns:a16="http://schemas.microsoft.com/office/drawing/2014/main" id="{C706428E-D566-97C4-5C93-57AD23D52767}"/>
              </a:ext>
            </a:extLst>
          </p:cNvPr>
          <p:cNvSpPr txBox="1">
            <a:spLocks/>
          </p:cNvSpPr>
          <p:nvPr/>
        </p:nvSpPr>
        <p:spPr>
          <a:xfrm>
            <a:off x="6142038" y="2068511"/>
            <a:ext cx="5411788" cy="3615267"/>
          </a:xfrm>
          <a:prstGeom prst="rect">
            <a:avLst/>
          </a:prstGeom>
        </p:spPr>
        <p:txBody>
          <a:bodyPr vert="horz" lIns="91440" tIns="45720" rIns="91440" bIns="45720" rtlCol="0" anchor="ctr">
            <a:normAutofit/>
          </a:bodyPr>
          <a:lst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a:lstStyle>
          <a:p>
            <a:pPr marL="0" indent="0">
              <a:buFont typeface="Wingdings 3" panose="05040102010807070707" pitchFamily="18" charset="2"/>
              <a:buNone/>
            </a:pPr>
            <a:r>
              <a:rPr lang="en-GB" b="1" u="sng" dirty="0">
                <a:solidFill>
                  <a:schemeClr val="tx1"/>
                </a:solidFill>
              </a:rPr>
              <a:t>Limitations</a:t>
            </a:r>
          </a:p>
          <a:p>
            <a:pPr marL="0" indent="0">
              <a:buFont typeface="Wingdings 3" panose="05040102010807070707" pitchFamily="18" charset="2"/>
              <a:buNone/>
            </a:pPr>
            <a:endParaRPr lang="en-GB" dirty="0">
              <a:solidFill>
                <a:schemeClr val="tx1"/>
              </a:solidFill>
            </a:endParaRPr>
          </a:p>
          <a:p>
            <a:pPr>
              <a:buFont typeface="Wingdings" panose="05000000000000000000" pitchFamily="2" charset="2"/>
              <a:buChar char="v"/>
            </a:pPr>
            <a:r>
              <a:rPr lang="en-GB" dirty="0">
                <a:solidFill>
                  <a:schemeClr val="tx1"/>
                </a:solidFill>
              </a:rPr>
              <a:t>Staff needs some training </a:t>
            </a:r>
          </a:p>
          <a:p>
            <a:pPr>
              <a:buFont typeface="Wingdings" panose="05000000000000000000" pitchFamily="2" charset="2"/>
              <a:buChar char="v"/>
            </a:pPr>
            <a:r>
              <a:rPr lang="en-GB" dirty="0">
                <a:solidFill>
                  <a:schemeClr val="tx1"/>
                </a:solidFill>
              </a:rPr>
              <a:t>Mistakes can still happen if information is entered incorrectly</a:t>
            </a:r>
          </a:p>
          <a:p>
            <a:pPr>
              <a:buFont typeface="Wingdings" panose="05000000000000000000" pitchFamily="2" charset="2"/>
              <a:buChar char="v"/>
            </a:pPr>
            <a:r>
              <a:rPr lang="en-GB" dirty="0">
                <a:solidFill>
                  <a:schemeClr val="tx1"/>
                </a:solidFill>
              </a:rPr>
              <a:t>Documents must be stored securely to protect the resident's privacy</a:t>
            </a:r>
          </a:p>
          <a:p>
            <a:pPr>
              <a:buFont typeface="Wingdings" panose="05000000000000000000" pitchFamily="2" charset="2"/>
              <a:buChar char="v"/>
            </a:pPr>
            <a:endParaRPr lang="en-GB" dirty="0">
              <a:solidFill>
                <a:schemeClr val="tx1"/>
              </a:solidFill>
            </a:endParaRPr>
          </a:p>
        </p:txBody>
      </p:sp>
    </p:spTree>
    <p:extLst>
      <p:ext uri="{BB962C8B-B14F-4D97-AF65-F5344CB8AC3E}">
        <p14:creationId xmlns:p14="http://schemas.microsoft.com/office/powerpoint/2010/main" val="50290174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2DD199-749E-80F0-6FD9-B22047F63786}"/>
              </a:ext>
            </a:extLst>
          </p:cNvPr>
          <p:cNvSpPr>
            <a:spLocks noGrp="1"/>
          </p:cNvSpPr>
          <p:nvPr>
            <p:ph type="title"/>
          </p:nvPr>
        </p:nvSpPr>
        <p:spPr>
          <a:xfrm>
            <a:off x="684212" y="485244"/>
            <a:ext cx="8534400" cy="1507067"/>
          </a:xfrm>
        </p:spPr>
        <p:txBody>
          <a:bodyPr>
            <a:normAutofit/>
          </a:bodyPr>
          <a:lstStyle/>
          <a:p>
            <a:r>
              <a:rPr lang="en-GB" b="1" cap="none" dirty="0"/>
              <a:t>Conclusion</a:t>
            </a:r>
          </a:p>
        </p:txBody>
      </p:sp>
      <p:sp>
        <p:nvSpPr>
          <p:cNvPr id="3" name="Content Placeholder 2">
            <a:extLst>
              <a:ext uri="{FF2B5EF4-FFF2-40B4-BE49-F238E27FC236}">
                <a16:creationId xmlns:a16="http://schemas.microsoft.com/office/drawing/2014/main" id="{E518E76C-E687-BEDE-1808-2B8C6889957D}"/>
              </a:ext>
            </a:extLst>
          </p:cNvPr>
          <p:cNvSpPr>
            <a:spLocks noGrp="1"/>
          </p:cNvSpPr>
          <p:nvPr>
            <p:ph idx="1"/>
          </p:nvPr>
        </p:nvSpPr>
        <p:spPr>
          <a:xfrm>
            <a:off x="992578" y="1239551"/>
            <a:ext cx="10701298" cy="5128188"/>
          </a:xfrm>
        </p:spPr>
        <p:txBody>
          <a:bodyPr vert="horz" lIns="91440" tIns="45720" rIns="91440" bIns="45720" rtlCol="0" anchor="ctr">
            <a:noAutofit/>
          </a:bodyPr>
          <a:lstStyle/>
          <a:p>
            <a:pPr marL="0" indent="0">
              <a:buNone/>
            </a:pPr>
            <a:r>
              <a:rPr lang="en-GB" sz="1400" b="1" u="sng">
                <a:latin typeface="Bookman Old Style"/>
                <a:ea typeface="Calibri"/>
                <a:cs typeface="Calibri"/>
              </a:rPr>
              <a:t>Recommendation</a:t>
            </a:r>
          </a:p>
          <a:p>
            <a:pPr marL="0" indent="0">
              <a:buNone/>
            </a:pPr>
            <a:r>
              <a:rPr lang="en-GB" sz="1400">
                <a:latin typeface="Calibri"/>
                <a:ea typeface="Calibri"/>
                <a:cs typeface="Calibri"/>
              </a:rPr>
              <a:t>We would recommend Excel at Riverdale Nursing Home, as it has shown to be very </a:t>
            </a:r>
            <a:r>
              <a:rPr lang="en-GB" sz="1400" dirty="0">
                <a:latin typeface="Calibri"/>
                <a:ea typeface="Calibri"/>
                <a:cs typeface="Calibri"/>
              </a:rPr>
              <a:t>tim</a:t>
            </a:r>
            <a:r>
              <a:rPr lang="en-GB" sz="1400">
                <a:latin typeface="Calibri"/>
                <a:ea typeface="Calibri"/>
                <a:cs typeface="Calibri"/>
              </a:rPr>
              <a:t>e efficient and convenient for all staff. It can be edited and be set to an automated file, making it easier doing future schedules / rota's. </a:t>
            </a:r>
          </a:p>
          <a:p>
            <a:pPr marL="0" indent="0">
              <a:buNone/>
            </a:pPr>
            <a:r>
              <a:rPr lang="en-GB" sz="1400">
                <a:latin typeface="Calibri"/>
                <a:ea typeface="Calibri"/>
                <a:cs typeface="Calibri"/>
              </a:rPr>
              <a:t>Microsoft Excel would certainly be beneficial to use in the nursing home, it also gives nurses / staff more time to care for their patients.  </a:t>
            </a:r>
          </a:p>
          <a:p>
            <a:pPr marL="0" indent="0">
              <a:buNone/>
            </a:pPr>
            <a:r>
              <a:rPr lang="en-GB" sz="1400">
                <a:latin typeface="Calibri"/>
                <a:ea typeface="Calibri"/>
                <a:cs typeface="Calibri"/>
              </a:rPr>
              <a:t>Microsoft Word is the most suitable Microsoft 365 tool for care documentation at Riverdale Nursing Home.</a:t>
            </a:r>
          </a:p>
          <a:p>
            <a:pPr marL="0" indent="0">
              <a:lnSpc>
                <a:spcPct val="100000"/>
              </a:lnSpc>
              <a:spcBef>
                <a:spcPts val="0"/>
              </a:spcBef>
              <a:spcAft>
                <a:spcPts val="0"/>
              </a:spcAft>
              <a:buNone/>
            </a:pPr>
            <a:r>
              <a:rPr lang="en-GB" sz="1400" b="1">
                <a:latin typeface="Calibri"/>
                <a:ea typeface="Calibri"/>
                <a:cs typeface="Calibri"/>
              </a:rPr>
              <a:t>It helps staff:</a:t>
            </a:r>
            <a:endParaRPr lang="en-US" sz="1400">
              <a:latin typeface="Calibri"/>
              <a:ea typeface="Calibri"/>
              <a:cs typeface="Calibri"/>
            </a:endParaRPr>
          </a:p>
          <a:p>
            <a:pPr marL="0" indent="0">
              <a:lnSpc>
                <a:spcPct val="100000"/>
              </a:lnSpc>
              <a:spcBef>
                <a:spcPts val="0"/>
              </a:spcBef>
              <a:spcAft>
                <a:spcPts val="0"/>
              </a:spcAft>
              <a:buNone/>
            </a:pPr>
            <a:endParaRPr lang="en-GB" sz="1400">
              <a:latin typeface="Calibri"/>
              <a:ea typeface="Calibri"/>
              <a:cs typeface="Calibri"/>
            </a:endParaRPr>
          </a:p>
          <a:p>
            <a:pPr marL="285750" indent="-285750">
              <a:lnSpc>
                <a:spcPct val="100000"/>
              </a:lnSpc>
              <a:spcBef>
                <a:spcPts val="0"/>
              </a:spcBef>
              <a:spcAft>
                <a:spcPts val="0"/>
              </a:spcAft>
              <a:buFont typeface="Arial,Sans-Serif"/>
              <a:buChar char="•"/>
            </a:pPr>
            <a:r>
              <a:rPr lang="en-GB" sz="1400">
                <a:latin typeface="Calibri"/>
                <a:ea typeface="Calibri"/>
                <a:cs typeface="Calibri"/>
              </a:rPr>
              <a:t>Create accurate records</a:t>
            </a:r>
            <a:endParaRPr lang="en-US" sz="1400">
              <a:latin typeface="Calibri"/>
              <a:ea typeface="Calibri"/>
              <a:cs typeface="Calibri"/>
            </a:endParaRPr>
          </a:p>
          <a:p>
            <a:pPr marL="285750" indent="-285750">
              <a:lnSpc>
                <a:spcPct val="100000"/>
              </a:lnSpc>
              <a:spcBef>
                <a:spcPts val="0"/>
              </a:spcBef>
              <a:spcAft>
                <a:spcPts val="0"/>
              </a:spcAft>
              <a:buFont typeface="Arial,Sans-Serif"/>
              <a:buChar char="•"/>
            </a:pPr>
            <a:r>
              <a:rPr lang="en-GB" sz="1400">
                <a:latin typeface="Calibri"/>
                <a:ea typeface="Calibri"/>
                <a:cs typeface="Calibri"/>
              </a:rPr>
              <a:t>Share information effectively</a:t>
            </a:r>
            <a:endParaRPr lang="en-US" sz="1400">
              <a:latin typeface="Calibri"/>
              <a:ea typeface="Calibri"/>
              <a:cs typeface="Calibri"/>
            </a:endParaRPr>
          </a:p>
          <a:p>
            <a:pPr marL="285750" indent="-285750">
              <a:lnSpc>
                <a:spcPct val="100000"/>
              </a:lnSpc>
              <a:spcBef>
                <a:spcPts val="0"/>
              </a:spcBef>
              <a:spcAft>
                <a:spcPts val="0"/>
              </a:spcAft>
              <a:buFont typeface="Arial,Sans-Serif"/>
              <a:buChar char="•"/>
            </a:pPr>
            <a:r>
              <a:rPr lang="en-GB" sz="1400">
                <a:latin typeface="Calibri"/>
                <a:ea typeface="Calibri"/>
                <a:cs typeface="Calibri"/>
              </a:rPr>
              <a:t>Improve communication</a:t>
            </a:r>
            <a:endParaRPr lang="en-US" sz="1400">
              <a:latin typeface="Calibri"/>
              <a:ea typeface="Calibri"/>
              <a:cs typeface="Calibri"/>
            </a:endParaRPr>
          </a:p>
          <a:p>
            <a:pPr marL="285750" indent="-285750">
              <a:lnSpc>
                <a:spcPct val="100000"/>
              </a:lnSpc>
              <a:spcBef>
                <a:spcPts val="0"/>
              </a:spcBef>
              <a:spcAft>
                <a:spcPts val="0"/>
              </a:spcAft>
              <a:buFont typeface="Arial,Sans-Serif"/>
              <a:buChar char="•"/>
            </a:pPr>
            <a:r>
              <a:rPr lang="en-GB" sz="1400">
                <a:latin typeface="Calibri"/>
                <a:ea typeface="Calibri"/>
                <a:cs typeface="Calibri"/>
              </a:rPr>
              <a:t>Saves time</a:t>
            </a:r>
            <a:endParaRPr lang="en-US" sz="1400">
              <a:latin typeface="Calibri"/>
              <a:ea typeface="Calibri"/>
              <a:cs typeface="Calibri"/>
            </a:endParaRPr>
          </a:p>
          <a:p>
            <a:pPr marL="285750" indent="-285750">
              <a:lnSpc>
                <a:spcPct val="100000"/>
              </a:lnSpc>
              <a:spcBef>
                <a:spcPts val="0"/>
              </a:spcBef>
              <a:spcAft>
                <a:spcPts val="0"/>
              </a:spcAft>
              <a:buFont typeface="Arial,Sans-Serif"/>
              <a:buChar char="•"/>
            </a:pPr>
            <a:r>
              <a:rPr lang="en-GB" sz="1400">
                <a:latin typeface="Calibri"/>
                <a:ea typeface="Calibri"/>
                <a:cs typeface="Calibri"/>
              </a:rPr>
              <a:t>Provides better care for residents</a:t>
            </a:r>
            <a:endParaRPr lang="en-US" sz="1400">
              <a:latin typeface="Calibri"/>
              <a:ea typeface="Calibri"/>
              <a:cs typeface="Calibri"/>
            </a:endParaRPr>
          </a:p>
          <a:p>
            <a:pPr marL="285750" indent="-285750">
              <a:lnSpc>
                <a:spcPct val="100000"/>
              </a:lnSpc>
              <a:spcBef>
                <a:spcPts val="0"/>
              </a:spcBef>
              <a:spcAft>
                <a:spcPts val="0"/>
              </a:spcAft>
              <a:buFont typeface="Arial,Sans-Serif"/>
              <a:buChar char="•"/>
            </a:pPr>
            <a:endParaRPr lang="en-GB" sz="1400">
              <a:latin typeface="Calibri"/>
              <a:ea typeface="Calibri"/>
              <a:cs typeface="Calibri"/>
            </a:endParaRPr>
          </a:p>
          <a:p>
            <a:pPr marL="0" indent="0">
              <a:lnSpc>
                <a:spcPct val="100000"/>
              </a:lnSpc>
              <a:spcBef>
                <a:spcPts val="0"/>
              </a:spcBef>
              <a:spcAft>
                <a:spcPts val="0"/>
              </a:spcAft>
              <a:buNone/>
            </a:pPr>
            <a:r>
              <a:rPr lang="en-GB" sz="1400" b="1">
                <a:latin typeface="Calibri"/>
                <a:ea typeface="Calibri"/>
                <a:cs typeface="Calibri"/>
              </a:rPr>
              <a:t>Therefore, Microsoft Word can help Riverdale improve both efficiency and increase the quality of care.</a:t>
            </a:r>
          </a:p>
          <a:p>
            <a:pPr marL="0" indent="0">
              <a:lnSpc>
                <a:spcPct val="100000"/>
              </a:lnSpc>
              <a:spcBef>
                <a:spcPts val="0"/>
              </a:spcBef>
              <a:spcAft>
                <a:spcPts val="0"/>
              </a:spcAft>
              <a:buNone/>
            </a:pPr>
            <a:endParaRPr lang="en-GB" sz="1400" b="1" dirty="0">
              <a:latin typeface="Calibri"/>
              <a:ea typeface="Calibri"/>
              <a:cs typeface="Calibri"/>
            </a:endParaRPr>
          </a:p>
          <a:p>
            <a:pPr marL="0" indent="0">
              <a:lnSpc>
                <a:spcPct val="100000"/>
              </a:lnSpc>
              <a:spcBef>
                <a:spcPts val="0"/>
              </a:spcBef>
              <a:spcAft>
                <a:spcPts val="0"/>
              </a:spcAft>
              <a:buNone/>
            </a:pPr>
            <a:endParaRPr lang="en-GB" sz="1400" b="1" dirty="0">
              <a:latin typeface="Calibri"/>
              <a:ea typeface="Calibri"/>
              <a:cs typeface="Calibri"/>
            </a:endParaRPr>
          </a:p>
          <a:p>
            <a:pPr marL="0" indent="0">
              <a:lnSpc>
                <a:spcPct val="100000"/>
              </a:lnSpc>
              <a:spcBef>
                <a:spcPts val="0"/>
              </a:spcBef>
              <a:spcAft>
                <a:spcPts val="0"/>
              </a:spcAft>
              <a:buNone/>
            </a:pPr>
            <a:r>
              <a:rPr lang="en-GB" sz="1400" b="1">
                <a:latin typeface="Calibri"/>
                <a:ea typeface="Calibri"/>
                <a:cs typeface="Calibri"/>
              </a:rPr>
              <a:t>Microsoft Teams at Riverdale Nursing Home is a part of a modern  Environment.</a:t>
            </a:r>
            <a:endParaRPr lang="en-GB"/>
          </a:p>
          <a:p>
            <a:pPr marL="0" indent="0">
              <a:lnSpc>
                <a:spcPct val="100000"/>
              </a:lnSpc>
              <a:spcBef>
                <a:spcPts val="0"/>
              </a:spcBef>
              <a:spcAft>
                <a:spcPts val="0"/>
              </a:spcAft>
              <a:buNone/>
            </a:pPr>
            <a:r>
              <a:rPr lang="en-GB" sz="1400" b="1">
                <a:latin typeface="Calibri"/>
                <a:ea typeface="Calibri"/>
                <a:cs typeface="Calibri"/>
              </a:rPr>
              <a:t> Microsoft Teams is </a:t>
            </a:r>
            <a:r>
              <a:rPr lang="en-GB" sz="1400" b="1" dirty="0">
                <a:latin typeface="Calibri"/>
                <a:ea typeface="Calibri"/>
                <a:cs typeface="Calibri"/>
              </a:rPr>
              <a:t>a very easy</a:t>
            </a:r>
            <a:r>
              <a:rPr lang="en-GB" sz="1400" b="1">
                <a:latin typeface="Calibri"/>
                <a:ea typeface="Calibri"/>
                <a:cs typeface="Calibri"/>
              </a:rPr>
              <a:t> tool to use for staff at Riverdale Nursing Home</a:t>
            </a:r>
            <a:endParaRPr lang="en-GB">
              <a:latin typeface="Arial" panose="020B0604020202020204"/>
              <a:ea typeface="Calibri"/>
              <a:cs typeface="Arial"/>
            </a:endParaRPr>
          </a:p>
          <a:p>
            <a:pPr marL="0" indent="0">
              <a:lnSpc>
                <a:spcPct val="100000"/>
              </a:lnSpc>
              <a:spcBef>
                <a:spcPts val="0"/>
              </a:spcBef>
              <a:spcAft>
                <a:spcPts val="0"/>
              </a:spcAft>
              <a:buNone/>
            </a:pPr>
            <a:endParaRPr lang="en-GB" sz="1400" b="1" dirty="0">
              <a:latin typeface="Calibri"/>
              <a:ea typeface="Calibri"/>
              <a:cs typeface="Calibri"/>
            </a:endParaRPr>
          </a:p>
          <a:p>
            <a:pPr marL="0" indent="0">
              <a:lnSpc>
                <a:spcPct val="100000"/>
              </a:lnSpc>
              <a:spcBef>
                <a:spcPts val="0"/>
              </a:spcBef>
              <a:spcAft>
                <a:spcPts val="0"/>
              </a:spcAft>
              <a:buNone/>
            </a:pPr>
            <a:r>
              <a:rPr lang="en-GB" sz="1400" b="1" dirty="0">
                <a:latin typeface="Calibri"/>
                <a:ea typeface="Calibri"/>
                <a:cs typeface="Calibri"/>
              </a:rPr>
              <a:t>. Microsoft Teams is a collaboration platform developed to combine workplace chat, video conferencing, file storage and application integration,  this is the reason why  Microsoft Teams is a suitable and reliable Tool to use at Riverside Nursing Home.</a:t>
            </a:r>
          </a:p>
          <a:p>
            <a:pPr marL="0" indent="0">
              <a:lnSpc>
                <a:spcPct val="100000"/>
              </a:lnSpc>
              <a:spcBef>
                <a:spcPts val="0"/>
              </a:spcBef>
              <a:spcAft>
                <a:spcPts val="0"/>
              </a:spcAft>
              <a:buNone/>
            </a:pPr>
            <a:endParaRPr lang="en-GB" sz="1400" b="1" dirty="0">
              <a:latin typeface="Calibri"/>
              <a:ea typeface="Calibri"/>
              <a:cs typeface="Calibri"/>
            </a:endParaRPr>
          </a:p>
          <a:p>
            <a:pPr marL="0" indent="0">
              <a:lnSpc>
                <a:spcPct val="100000"/>
              </a:lnSpc>
              <a:spcBef>
                <a:spcPts val="0"/>
              </a:spcBef>
              <a:spcAft>
                <a:spcPts val="0"/>
              </a:spcAft>
              <a:buNone/>
            </a:pPr>
            <a:endParaRPr lang="en-GB" sz="1400" b="1" dirty="0">
              <a:latin typeface="Calibri"/>
              <a:ea typeface="Calibri"/>
              <a:cs typeface="Calibri"/>
            </a:endParaRPr>
          </a:p>
        </p:txBody>
      </p:sp>
    </p:spTree>
    <p:extLst>
      <p:ext uri="{BB962C8B-B14F-4D97-AF65-F5344CB8AC3E}">
        <p14:creationId xmlns:p14="http://schemas.microsoft.com/office/powerpoint/2010/main" val="12356816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31F2CD-E29D-BA7A-41E3-24A59911011F}"/>
              </a:ext>
            </a:extLst>
          </p:cNvPr>
          <p:cNvSpPr>
            <a:spLocks noGrp="1"/>
          </p:cNvSpPr>
          <p:nvPr>
            <p:ph type="title"/>
          </p:nvPr>
        </p:nvSpPr>
        <p:spPr>
          <a:xfrm>
            <a:off x="498336" y="132320"/>
            <a:ext cx="7958331" cy="1077229"/>
          </a:xfrm>
        </p:spPr>
        <p:txBody>
          <a:bodyPr/>
          <a:lstStyle/>
          <a:p>
            <a:r>
              <a:rPr lang="en-GB" u="sng"/>
              <a:t>Harvard Referencing </a:t>
            </a:r>
            <a:endParaRPr lang="en-GB" u="sng">
              <a:cs typeface="Arial"/>
            </a:endParaRPr>
          </a:p>
        </p:txBody>
      </p:sp>
      <p:sp>
        <p:nvSpPr>
          <p:cNvPr id="3" name="Content Placeholder 2">
            <a:extLst>
              <a:ext uri="{FF2B5EF4-FFF2-40B4-BE49-F238E27FC236}">
                <a16:creationId xmlns:a16="http://schemas.microsoft.com/office/drawing/2014/main" id="{8558634F-B673-EDCF-DC49-DAAB1D4631EB}"/>
              </a:ext>
            </a:extLst>
          </p:cNvPr>
          <p:cNvSpPr>
            <a:spLocks noGrp="1"/>
          </p:cNvSpPr>
          <p:nvPr>
            <p:ph idx="1"/>
          </p:nvPr>
        </p:nvSpPr>
        <p:spPr>
          <a:xfrm>
            <a:off x="660128" y="815664"/>
            <a:ext cx="10842067" cy="6045028"/>
          </a:xfrm>
        </p:spPr>
        <p:txBody>
          <a:bodyPr vert="horz" lIns="91440" tIns="45720" rIns="91440" bIns="45720" rtlCol="0" anchor="t">
            <a:noAutofit/>
          </a:bodyPr>
          <a:lstStyle/>
          <a:p>
            <a:pPr marL="344170" indent="-344170"/>
            <a:r>
              <a:rPr lang="en-US" sz="1100">
                <a:latin typeface="Bookman Old Style"/>
                <a:ea typeface="+mn-lt"/>
                <a:cs typeface="+mn-lt"/>
              </a:rPr>
              <a:t>Asana (2026) </a:t>
            </a:r>
            <a:r>
              <a:rPr lang="en-US" sz="1100" i="1">
                <a:latin typeface="Bookman Old Style"/>
                <a:ea typeface="+mn-lt"/>
                <a:cs typeface="+mn-lt"/>
              </a:rPr>
              <a:t>Team communication</a:t>
            </a:r>
            <a:r>
              <a:rPr lang="en-US" sz="1100">
                <a:latin typeface="Bookman Old Style"/>
                <a:ea typeface="+mn-lt"/>
                <a:cs typeface="+mn-lt"/>
              </a:rPr>
              <a:t>. Available at: </a:t>
            </a:r>
            <a:r>
              <a:rPr lang="en-US" sz="1100" dirty="0">
                <a:latin typeface="Bookman Old Style"/>
                <a:ea typeface="+mn-lt"/>
                <a:cs typeface="+mn-lt"/>
                <a:hlinkClick r:id="rId2"/>
              </a:rPr>
              <a:t>https://asana.com/resources/team-communication</a:t>
            </a:r>
            <a:r>
              <a:rPr lang="en-US" sz="1100" dirty="0">
                <a:latin typeface="Bookman Old Style"/>
                <a:ea typeface="+mn-lt"/>
                <a:cs typeface="+mn-lt"/>
              </a:rPr>
              <a:t> </a:t>
            </a:r>
            <a:r>
              <a:rPr lang="en-US" sz="1100" dirty="0">
                <a:latin typeface="Bookman Old Style"/>
                <a:ea typeface="+mn-lt"/>
                <a:cs typeface="+mn-lt"/>
                <a:hlinkClick r:id="rId3"/>
              </a:rPr>
              <a:t>(asana.com in Bing)</a:t>
            </a:r>
            <a:r>
              <a:rPr lang="en-US" sz="1100" dirty="0">
                <a:latin typeface="Bookman Old Style"/>
                <a:ea typeface="+mn-lt"/>
                <a:cs typeface="+mn-lt"/>
              </a:rPr>
              <a:t> </a:t>
            </a:r>
            <a:r>
              <a:rPr lang="en-US" sz="1100">
                <a:latin typeface="Bookman Old Style"/>
                <a:ea typeface="+mn-lt"/>
                <a:cs typeface="+mn-lt"/>
              </a:rPr>
              <a:t>(Accessed: 11 June 2026).</a:t>
            </a:r>
            <a:endParaRPr lang="en-US" sz="1100" dirty="0">
              <a:latin typeface="Bookman Old Style"/>
              <a:ea typeface="+mn-lt"/>
              <a:cs typeface="+mn-lt"/>
            </a:endParaRPr>
          </a:p>
          <a:p>
            <a:pPr marL="344170" indent="-344170"/>
            <a:r>
              <a:rPr lang="en-GB" sz="1100">
                <a:latin typeface="Bookman Old Style"/>
                <a:ea typeface="Verdana"/>
                <a:cs typeface="+mn-lt"/>
              </a:rPr>
              <a:t>FARAH, G. and ESTHER, O., (2024) Implementing a live rota in the Paediatric department in a busy District General Hospital. </a:t>
            </a:r>
            <a:r>
              <a:rPr lang="en-GB" sz="1100" i="1">
                <a:latin typeface="Bookman Old Style"/>
                <a:ea typeface="Verdana"/>
                <a:cs typeface="+mn-lt"/>
              </a:rPr>
              <a:t>Archives of Disease in Childhood, </a:t>
            </a:r>
            <a:r>
              <a:rPr lang="en-GB" sz="1100" b="1">
                <a:latin typeface="Bookman Old Style"/>
                <a:ea typeface="Verdana"/>
                <a:cs typeface="+mn-lt"/>
              </a:rPr>
              <a:t>109</a:t>
            </a:r>
            <a:r>
              <a:rPr lang="en-GB" sz="1100">
                <a:latin typeface="Bookman Old Style"/>
                <a:ea typeface="Verdana"/>
                <a:cs typeface="+mn-lt"/>
              </a:rPr>
              <a:t>, pp. A420-A421.</a:t>
            </a:r>
            <a:endParaRPr lang="en-US" sz="1100" dirty="0">
              <a:latin typeface="Bookman Old Style"/>
              <a:ea typeface="+mn-lt"/>
              <a:cs typeface="+mn-lt"/>
            </a:endParaRPr>
          </a:p>
          <a:p>
            <a:pPr marL="344170" indent="-344170"/>
            <a:r>
              <a:rPr lang="en-GB" sz="1100">
                <a:latin typeface="Bookman Old Style"/>
                <a:ea typeface="+mn-lt"/>
                <a:cs typeface="+mn-lt"/>
              </a:rPr>
              <a:t>Indeed (2025) </a:t>
            </a:r>
            <a:r>
              <a:rPr lang="en-GB" sz="1100" i="1">
                <a:latin typeface="Bookman Old Style"/>
                <a:ea typeface="+mn-lt"/>
                <a:cs typeface="+mn-lt"/>
              </a:rPr>
              <a:t>What are staff communications (types and importance).</a:t>
            </a:r>
            <a:r>
              <a:rPr lang="en-GB" sz="1100">
                <a:latin typeface="Bookman Old Style"/>
                <a:ea typeface="+mn-lt"/>
                <a:cs typeface="+mn-lt"/>
              </a:rPr>
              <a:t> Available at: </a:t>
            </a:r>
            <a:r>
              <a:rPr lang="en-GB" sz="1100" dirty="0">
                <a:latin typeface="Bookman Old Style"/>
                <a:ea typeface="+mn-lt"/>
                <a:cs typeface="+mn-lt"/>
                <a:hlinkClick r:id="rId4"/>
              </a:rPr>
              <a:t>https://uk.indeed.com/career-advice/career-development/staff-communications</a:t>
            </a:r>
            <a:r>
              <a:rPr lang="en-GB" sz="1100">
                <a:latin typeface="Bookman Old Style"/>
                <a:ea typeface="+mn-lt"/>
                <a:cs typeface="+mn-lt"/>
              </a:rPr>
              <a:t> (Accessed: 2 June 2026). </a:t>
            </a:r>
            <a:endParaRPr lang="en-US" sz="1100" dirty="0">
              <a:latin typeface="Bookman Old Style"/>
              <a:ea typeface="+mn-lt"/>
              <a:cs typeface="+mn-lt"/>
            </a:endParaRPr>
          </a:p>
          <a:p>
            <a:pPr marL="344170" indent="-344170"/>
            <a:r>
              <a:rPr lang="en-GB" sz="1200" i="1">
                <a:latin typeface="Bookman Old Style"/>
                <a:ea typeface="+mn-lt"/>
                <a:cs typeface="+mn-lt"/>
              </a:rPr>
              <a:t>Microsoft teams</a:t>
            </a:r>
            <a:r>
              <a:rPr lang="en-GB" sz="1200">
                <a:latin typeface="Bookman Old Style"/>
                <a:ea typeface="+mn-lt"/>
                <a:cs typeface="+mn-lt"/>
              </a:rPr>
              <a:t> (2026) </a:t>
            </a:r>
            <a:r>
              <a:rPr lang="en-GB" sz="1200" i="1">
                <a:latin typeface="Bookman Old Style"/>
                <a:ea typeface="+mn-lt"/>
                <a:cs typeface="+mn-lt"/>
              </a:rPr>
              <a:t>Wikipedia</a:t>
            </a:r>
            <a:r>
              <a:rPr lang="en-GB" sz="1200">
                <a:latin typeface="Bookman Old Style"/>
                <a:ea typeface="+mn-lt"/>
                <a:cs typeface="+mn-lt"/>
              </a:rPr>
              <a:t>. Available at: </a:t>
            </a:r>
            <a:r>
              <a:rPr lang="en-GB" sz="1200" dirty="0">
                <a:latin typeface="Bookman Old Style"/>
                <a:ea typeface="+mn-lt"/>
                <a:cs typeface="+mn-lt"/>
                <a:hlinkClick r:id="rId5"/>
              </a:rPr>
              <a:t>https://en.wikipedia.org/wiki/Microsoft_Teams</a:t>
            </a:r>
            <a:r>
              <a:rPr lang="en-GB" sz="1200">
                <a:latin typeface="Bookman Old Style"/>
                <a:ea typeface="+mn-lt"/>
                <a:cs typeface="+mn-lt"/>
              </a:rPr>
              <a:t> (Accessed: 02 June 2026). </a:t>
            </a:r>
            <a:endParaRPr lang="en-GB" sz="1200" dirty="0">
              <a:latin typeface="Bookman Old Style"/>
              <a:ea typeface="+mn-lt"/>
              <a:cs typeface="+mn-lt"/>
            </a:endParaRPr>
          </a:p>
          <a:p>
            <a:pPr marL="344170" indent="-344170"/>
            <a:r>
              <a:rPr lang="en-GB" sz="1200">
                <a:latin typeface="Bookman Old Style"/>
                <a:ea typeface="+mn-lt"/>
                <a:cs typeface="+mn-lt"/>
              </a:rPr>
              <a:t>Microsoft (n.d.). </a:t>
            </a:r>
            <a:r>
              <a:rPr lang="en-GB" sz="1200" i="1">
                <a:latin typeface="Bookman Old Style"/>
                <a:ea typeface="+mn-lt"/>
                <a:cs typeface="+mn-lt"/>
              </a:rPr>
              <a:t>Microsoft Word | Create &amp; Edit Word Docs with Microsoft 365</a:t>
            </a:r>
            <a:r>
              <a:rPr lang="en-GB" sz="1200">
                <a:latin typeface="Bookman Old Style"/>
                <a:ea typeface="+mn-lt"/>
                <a:cs typeface="+mn-lt"/>
              </a:rPr>
              <a:t>. [online] Available at: </a:t>
            </a:r>
            <a:r>
              <a:rPr lang="en-GB" sz="1200" dirty="0">
                <a:latin typeface="Bookman Old Style"/>
                <a:ea typeface="+mn-lt"/>
                <a:cs typeface="+mn-lt"/>
                <a:hlinkClick r:id="rId6">
                  <a:extLst>
                    <a:ext uri="{A12FA001-AC4F-418D-AE19-62706E023703}">
                      <ahyp:hlinkClr xmlns:ahyp="http://schemas.microsoft.com/office/drawing/2018/hyperlinkcolor" val="tx"/>
                    </a:ext>
                  </a:extLst>
                </a:hlinkClick>
              </a:rPr>
              <a:t>https://www.microsoft.com/en-gb/microsoft-365/word</a:t>
            </a:r>
            <a:r>
              <a:rPr lang="en-GB" sz="1200">
                <a:latin typeface="Bookman Old Style"/>
                <a:ea typeface="+mn-lt"/>
                <a:cs typeface="+mn-lt"/>
              </a:rPr>
              <a:t> (Accessed 11 June 2026)</a:t>
            </a:r>
            <a:endParaRPr lang="en-US" sz="1200">
              <a:latin typeface="Bookman Old Style"/>
              <a:ea typeface="+mn-lt"/>
              <a:cs typeface="+mn-lt"/>
            </a:endParaRPr>
          </a:p>
          <a:p>
            <a:pPr marL="344170" indent="-344170"/>
            <a:r>
              <a:rPr lang="en-GB" sz="1200" dirty="0">
                <a:latin typeface="Bookman Old Style"/>
                <a:ea typeface="+mn-lt"/>
                <a:cs typeface="+mn-lt"/>
              </a:rPr>
              <a:t>Nurse researcher, (2023), </a:t>
            </a:r>
            <a:r>
              <a:rPr lang="en-GB" sz="1200" i="1" dirty="0">
                <a:latin typeface="Bookman Old Style"/>
                <a:ea typeface="+mn-lt"/>
                <a:cs typeface="+mn-lt"/>
              </a:rPr>
              <a:t>How to structure </a:t>
            </a:r>
            <a:r>
              <a:rPr lang="en-GB" sz="1200" i="1" dirty="0" err="1">
                <a:latin typeface="Bookman Old Style"/>
                <a:ea typeface="+mn-lt"/>
                <a:cs typeface="+mn-lt"/>
              </a:rPr>
              <a:t>microsoft</a:t>
            </a:r>
            <a:r>
              <a:rPr lang="en-GB" sz="1200" i="1" dirty="0">
                <a:latin typeface="Bookman Old Style"/>
                <a:ea typeface="+mn-lt"/>
                <a:cs typeface="+mn-lt"/>
              </a:rPr>
              <a:t> excel documents for systematic reviews</a:t>
            </a:r>
            <a:r>
              <a:rPr lang="en-GB" sz="1200" i="1" dirty="0">
                <a:solidFill>
                  <a:srgbClr val="FFFFFF"/>
                </a:solidFill>
                <a:latin typeface="Bookman Old Style"/>
                <a:ea typeface="+mn-lt"/>
                <a:cs typeface="+mn-lt"/>
              </a:rPr>
              <a:t>. N</a:t>
            </a:r>
            <a:r>
              <a:rPr lang="en-US" sz="1200" i="1" dirty="0" err="1">
                <a:latin typeface="Bookman Old Style"/>
                <a:ea typeface="+mn-lt"/>
                <a:cs typeface="+mn-lt"/>
              </a:rPr>
              <a:t>urse</a:t>
            </a:r>
            <a:r>
              <a:rPr lang="en-US" sz="1200" i="1" dirty="0">
                <a:latin typeface="Bookman Old Style"/>
                <a:ea typeface="+mn-lt"/>
                <a:cs typeface="+mn-lt"/>
              </a:rPr>
              <a:t> researcher</a:t>
            </a:r>
            <a:r>
              <a:rPr lang="en-US" sz="1200" dirty="0">
                <a:latin typeface="Bookman Old Style"/>
                <a:ea typeface="+mn-lt"/>
                <a:cs typeface="+mn-lt"/>
              </a:rPr>
              <a:t>, 2023, vol.31(1), p.40-46).</a:t>
            </a:r>
            <a:endParaRPr lang="en-GB" sz="1200" dirty="0">
              <a:latin typeface="Bookman Old Style"/>
              <a:ea typeface="+mn-lt"/>
              <a:cs typeface="+mn-lt"/>
            </a:endParaRPr>
          </a:p>
          <a:p>
            <a:pPr marL="344170" indent="-344170"/>
            <a:r>
              <a:rPr lang="en-US" sz="1200">
                <a:latin typeface="Bookman Old Style"/>
                <a:ea typeface="+mn-lt"/>
                <a:cs typeface="+mn-lt"/>
              </a:rPr>
              <a:t>Next gen learning (2026) available at: </a:t>
            </a:r>
            <a:r>
              <a:rPr lang="en-US" sz="1200" dirty="0">
                <a:latin typeface="Bookman Old Style"/>
                <a:ea typeface="+mn-lt"/>
                <a:cs typeface="+mn-lt"/>
                <a:hlinkClick r:id="rId7"/>
              </a:rPr>
              <a:t>https://nextgenlearning.org.uk/benefits-of-learning-excel-for-career-growth-and-productivity/</a:t>
            </a:r>
            <a:r>
              <a:rPr lang="en-US" sz="1200">
                <a:latin typeface="Bookman Old Style"/>
                <a:ea typeface="+mn-lt"/>
                <a:cs typeface="+mn-lt"/>
              </a:rPr>
              <a:t> Accessed: 11 June 2026).</a:t>
            </a:r>
          </a:p>
          <a:p>
            <a:pPr marL="344170" indent="-344170"/>
            <a:r>
              <a:rPr lang="en-GB" sz="1200" dirty="0">
                <a:latin typeface="Bookman Old Style"/>
                <a:ea typeface="+mn-lt"/>
                <a:cs typeface="+mn-lt"/>
              </a:rPr>
              <a:t>(No date a) </a:t>
            </a:r>
            <a:r>
              <a:rPr lang="en-GB" sz="1200" i="1" dirty="0">
                <a:latin typeface="Bookman Old Style"/>
                <a:ea typeface="+mn-lt"/>
                <a:cs typeface="+mn-lt"/>
              </a:rPr>
              <a:t>Microsoft teams logo, symbol, meaning, history, PNG, Brand</a:t>
            </a:r>
            <a:r>
              <a:rPr lang="en-GB" sz="1200" dirty="0">
                <a:latin typeface="Bookman Old Style"/>
                <a:ea typeface="+mn-lt"/>
                <a:cs typeface="+mn-lt"/>
              </a:rPr>
              <a:t>. Available at: </a:t>
            </a:r>
            <a:r>
              <a:rPr lang="en-GB" sz="1200" dirty="0">
                <a:latin typeface="Bookman Old Style"/>
                <a:ea typeface="+mn-lt"/>
                <a:cs typeface="+mn-lt"/>
                <a:hlinkClick r:id="rId8"/>
              </a:rPr>
              <a:t>https://logos-world.net/microsoft-teams-logo/</a:t>
            </a:r>
            <a:r>
              <a:rPr lang="en-GB" sz="1200" dirty="0">
                <a:latin typeface="Bookman Old Style"/>
                <a:ea typeface="+mn-lt"/>
                <a:cs typeface="+mn-lt"/>
              </a:rPr>
              <a:t> (Accessed: 02 June 2026). </a:t>
            </a:r>
          </a:p>
          <a:p>
            <a:pPr marL="344170" indent="-344170"/>
            <a:r>
              <a:rPr lang="en-GB" sz="1200" dirty="0">
                <a:latin typeface="Bookman Old Style"/>
              </a:rPr>
              <a:t>The Code: Professional standards of practice and behaviour for nurses, midwives and nursing associates - The Nursing and Midwifery Council.</a:t>
            </a:r>
            <a:endParaRPr lang="en-GB" sz="1200" u="sng" dirty="0">
              <a:latin typeface="Bookman Old Style"/>
              <a:cs typeface="Arial" panose="020B0604020202020204"/>
            </a:endParaRPr>
          </a:p>
          <a:p>
            <a:pPr marL="344170" indent="-344170"/>
            <a:r>
              <a:rPr lang="en-GB" sz="1200">
                <a:latin typeface="Bookman Old Style"/>
              </a:rPr>
              <a:t>World Health Organization (2021). </a:t>
            </a:r>
            <a:r>
              <a:rPr lang="en-GB" sz="1200" i="1">
                <a:latin typeface="Bookman Old Style"/>
              </a:rPr>
              <a:t>Global strategy on digital health 2020-2025</a:t>
            </a:r>
            <a:r>
              <a:rPr lang="en-GB" sz="1200">
                <a:latin typeface="Bookman Old Style"/>
              </a:rPr>
              <a:t>. [online] World Health Organization. Available at: </a:t>
            </a:r>
            <a:r>
              <a:rPr lang="en-GB" sz="1200" dirty="0">
                <a:latin typeface="Bookman Old Style"/>
                <a:hlinkClick r:id="rId9"/>
              </a:rPr>
              <a:t>https://www.who.int/publications/i/item/9789240020924</a:t>
            </a:r>
            <a:r>
              <a:rPr lang="en-GB" sz="1200" dirty="0">
                <a:latin typeface="Bookman Old Style"/>
              </a:rPr>
              <a:t>.</a:t>
            </a:r>
            <a:endParaRPr lang="en-GB" sz="1200" dirty="0">
              <a:latin typeface="Bookman Old Style"/>
              <a:cs typeface="Arial"/>
            </a:endParaRPr>
          </a:p>
          <a:p>
            <a:pPr marL="344170" indent="-344170"/>
            <a:r>
              <a:rPr lang="en-GB" sz="1200" dirty="0">
                <a:ea typeface="+mn-lt"/>
                <a:cs typeface="+mn-lt"/>
                <a:hlinkClick r:id="rId10"/>
              </a:rPr>
              <a:t>https://learn.microsoft.com/en-us/answers/questions/4419754/what-are-the-pros-and-cons-with-microsoft-teams</a:t>
            </a:r>
            <a:r>
              <a:rPr lang="en-GB" sz="1200">
                <a:ea typeface="+mn-lt"/>
                <a:cs typeface="+mn-lt"/>
              </a:rPr>
              <a:t> (Accessed: 14 June 2026).</a:t>
            </a:r>
            <a:endParaRPr lang="en-GB" sz="1200" dirty="0">
              <a:latin typeface="Bookman Old Style"/>
            </a:endParaRPr>
          </a:p>
          <a:p>
            <a:pPr marL="344170" indent="-344170"/>
            <a:endParaRPr lang="en-GB" sz="1200" dirty="0">
              <a:latin typeface="Bookman Old Style"/>
            </a:endParaRPr>
          </a:p>
          <a:p>
            <a:pPr marL="0" indent="0">
              <a:buNone/>
            </a:pPr>
            <a:endParaRPr lang="en-GB" sz="1600">
              <a:cs typeface="Arial"/>
            </a:endParaRPr>
          </a:p>
          <a:p>
            <a:pPr marL="344170" indent="-344170"/>
            <a:endParaRPr lang="en-GB" sz="1600" dirty="0">
              <a:cs typeface="Arial"/>
            </a:endParaRPr>
          </a:p>
          <a:p>
            <a:endParaRPr lang="en-GB" sz="1600">
              <a:cs typeface="Arial"/>
            </a:endParaRPr>
          </a:p>
          <a:p>
            <a:endParaRPr lang="en-GB">
              <a:cs typeface="Arial" panose="020B0604020202020204"/>
            </a:endParaRPr>
          </a:p>
        </p:txBody>
      </p:sp>
    </p:spTree>
    <p:extLst>
      <p:ext uri="{BB962C8B-B14F-4D97-AF65-F5344CB8AC3E}">
        <p14:creationId xmlns:p14="http://schemas.microsoft.com/office/powerpoint/2010/main" val="85358229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adison">
  <a:themeElements>
    <a:clrScheme name="Madison">
      <a:dk1>
        <a:sysClr val="windowText" lastClr="000000"/>
      </a:dk1>
      <a:lt1>
        <a:sysClr val="window" lastClr="FFFFFF"/>
      </a:lt1>
      <a:dk2>
        <a:srgbClr val="1F2D29"/>
      </a:dk2>
      <a:lt2>
        <a:srgbClr val="C5FAEB"/>
      </a:lt2>
      <a:accent1>
        <a:srgbClr val="A1D68B"/>
      </a:accent1>
      <a:accent2>
        <a:srgbClr val="5EC795"/>
      </a:accent2>
      <a:accent3>
        <a:srgbClr val="4DADCF"/>
      </a:accent3>
      <a:accent4>
        <a:srgbClr val="CDB756"/>
      </a:accent4>
      <a:accent5>
        <a:srgbClr val="E29C36"/>
      </a:accent5>
      <a:accent6>
        <a:srgbClr val="8EC0C1"/>
      </a:accent6>
      <a:hlink>
        <a:srgbClr val="6D9D9B"/>
      </a:hlink>
      <a:folHlink>
        <a:srgbClr val="6D8583"/>
      </a:folHlink>
    </a:clrScheme>
    <a:fontScheme name="Madison">
      <a:majorFont>
        <a:latin typeface="Arial" panose="020B0604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dison">
      <a:fillStyleLst>
        <a:solidFill>
          <a:schemeClr val="phClr"/>
        </a:solidFill>
        <a:gradFill rotWithShape="1">
          <a:gsLst>
            <a:gs pos="0">
              <a:schemeClr val="phClr">
                <a:tint val="48000"/>
                <a:alpha val="88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blipFill rotWithShape="1">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Madison" id="{025CB5FB-2DD3-45EE-B6F0-CC461540EB19}" vid="{6AC10936-2DFC-4054-9ADF-B5E2C5F86190}"/>
    </a:ext>
  </a:extLst>
</a:theme>
</file>

<file path=docProps/app.xml><?xml version="1.0" encoding="utf-8"?>
<Properties xmlns="http://schemas.openxmlformats.org/officeDocument/2006/extended-properties" xmlns:vt="http://schemas.openxmlformats.org/officeDocument/2006/docPropsVTypes">
  <Template>office theme</Template>
  <TotalTime>0</TotalTime>
  <Words>2326</Words>
  <Application>Microsoft Office PowerPoint</Application>
  <PresentationFormat>Widescreen</PresentationFormat>
  <Paragraphs>235</Paragraphs>
  <Slides>21</Slides>
  <Notes>0</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21</vt:i4>
      </vt:variant>
    </vt:vector>
  </HeadingPairs>
  <TitlesOfParts>
    <vt:vector size="32" baseType="lpstr">
      <vt:lpstr>Arial</vt:lpstr>
      <vt:lpstr>Arial,Sans-Serif</vt:lpstr>
      <vt:lpstr>Bierstadt</vt:lpstr>
      <vt:lpstr>Bookman Old Style</vt:lpstr>
      <vt:lpstr>Calibri</vt:lpstr>
      <vt:lpstr>Lucida Calligraphy</vt:lpstr>
      <vt:lpstr>MS Shell Dlg 2</vt:lpstr>
      <vt:lpstr>Open Sans</vt:lpstr>
      <vt:lpstr>Wingdings</vt:lpstr>
      <vt:lpstr>Wingdings 3</vt:lpstr>
      <vt:lpstr>Madison</vt:lpstr>
      <vt:lpstr>Using Microsoft apps to improve efficiency in Riverdale Nursing Home</vt:lpstr>
      <vt:lpstr>Contents</vt:lpstr>
      <vt:lpstr>Presentation Introduction</vt:lpstr>
      <vt:lpstr>Microsoft Excel</vt:lpstr>
      <vt:lpstr>Staff Scheduling/ Rota's</vt:lpstr>
      <vt:lpstr>How excel improves efficiency in the workplace (care home)  </vt:lpstr>
      <vt:lpstr>Why is this tool suitable to use in Riverdale Nursing Home </vt:lpstr>
      <vt:lpstr>Advantages and Limitations of using Excel</vt:lpstr>
      <vt:lpstr>What is Microsoft Teams </vt:lpstr>
      <vt:lpstr>What is Staff communication </vt:lpstr>
      <vt:lpstr>Why We have chosen Microsoft Teams for staff communication    Why this is suitable for The Nursing Home</vt:lpstr>
      <vt:lpstr>PowerPoint Presentation</vt:lpstr>
      <vt:lpstr>PowerPoint Presentation</vt:lpstr>
      <vt:lpstr>What Is Care Documentation?</vt:lpstr>
      <vt:lpstr>Why I Chose Microsoft Word</vt:lpstr>
      <vt:lpstr>How Can Word Be Used At Riverdale?</vt:lpstr>
      <vt:lpstr>How Microsoft Words Improves Efficiency</vt:lpstr>
      <vt:lpstr>How Microsoft Word Improves Communication</vt:lpstr>
      <vt:lpstr>Advantages &amp; Limitations</vt:lpstr>
      <vt:lpstr>Conclusion</vt:lpstr>
      <vt:lpstr>Harvard Referencing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Saira Fidah (2534184)</cp:lastModifiedBy>
  <cp:revision>96</cp:revision>
  <dcterms:created xsi:type="dcterms:W3CDTF">2026-05-21T16:15:22Z</dcterms:created>
  <dcterms:modified xsi:type="dcterms:W3CDTF">2026-06-15T21:21:06Z</dcterms:modified>
</cp:coreProperties>
</file>