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301" r:id="rId25"/>
    <p:sldId id="257" r:id="rId26"/>
    <p:sldId id="259" r:id="rId27"/>
    <p:sldId id="263" r:id="rId28"/>
    <p:sldId id="264" r:id="rId29"/>
    <p:sldId id="267" r:id="rId30"/>
    <p:sldId id="268" r:id="rId31"/>
    <p:sldId id="269" r:id="rId32"/>
    <p:sldId id="722" r:id="rId33"/>
    <p:sldId id="723" r:id="rId34"/>
    <p:sldId id="724" r:id="rId35"/>
    <p:sldId id="725" r:id="rId36"/>
    <p:sldId id="72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FB87F7-27A0-4BB4-AF65-6322DDB1A413}" v="1" dt="2024-06-21T08:34:11.3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EFB87F7-27A0-4BB4-AF65-6322DDB1A413}"/>
    <pc:docChg chg="custSel delSld modSld">
      <pc:chgData name="Stalin Jacob Wilson Packia Dhas" userId="050d7d71-3621-4503-95e8-1c9a9d962492" providerId="ADAL" clId="{CEFB87F7-27A0-4BB4-AF65-6322DDB1A413}" dt="2024-06-21T08:37:33.061" v="4" actId="47"/>
      <pc:docMkLst>
        <pc:docMk/>
      </pc:docMkLst>
      <pc:sldChg chg="modSp del mod">
        <pc:chgData name="Stalin Jacob Wilson Packia Dhas" userId="050d7d71-3621-4503-95e8-1c9a9d962492" providerId="ADAL" clId="{CEFB87F7-27A0-4BB4-AF65-6322DDB1A413}" dt="2024-06-21T08:37:33.061" v="4" actId="47"/>
        <pc:sldMkLst>
          <pc:docMk/>
          <pc:sldMk cId="3928362578" sldId="272"/>
        </pc:sldMkLst>
        <pc:spChg chg="mod">
          <ac:chgData name="Stalin Jacob Wilson Packia Dhas" userId="050d7d71-3621-4503-95e8-1c9a9d962492" providerId="ADAL" clId="{CEFB87F7-27A0-4BB4-AF65-6322DDB1A413}" dt="2024-06-21T08:34:05.416" v="1" actId="20577"/>
          <ac:spMkLst>
            <pc:docMk/>
            <pc:sldMk cId="3928362578" sldId="272"/>
            <ac:spMk id="3" creationId="{46F799B4-D30A-E8D1-BF97-6DADB4F8C2A5}"/>
          </ac:spMkLst>
        </pc:spChg>
      </pc:sldChg>
      <pc:sldChg chg="modSp mod">
        <pc:chgData name="Stalin Jacob Wilson Packia Dhas" userId="050d7d71-3621-4503-95e8-1c9a9d962492" providerId="ADAL" clId="{CEFB87F7-27A0-4BB4-AF65-6322DDB1A413}" dt="2024-06-21T08:34:16.897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EFB87F7-27A0-4BB4-AF65-6322DDB1A413}" dt="2024-06-21T08:34:16.897" v="3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0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149BB4-E132-48FF-B25C-E8DBA3219095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6F779-900D-4AF5-B990-839C0731AE2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2025CB6-A727-40CD-9C3B-B2E08EB86228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CCEC33-C9E9-4AE2-B389-5F406AAB06E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07D4C-AD28-4951-B151-E6EA1FF6905E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001621-B9F3-44FC-826B-405859665404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70D6E98-EC5F-4F2E-A77D-51B1AA898484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0E504D8-1752-4653-A2BD-0C5ACE096DD3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76B80-46DB-4FDD-B542-899809BB4510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01DB515-2F4D-462A-9DED-C9CCAB833157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89A34F3-94FB-4BAC-9780-3464E0E69389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8C573B-5D7C-457B-89E8-C27F900E00F8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B1F20-2BD2-4398-8252-F79935D6F1DC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3ECF07-B357-4188-95F5-B0434730A5B8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6F92B-F365-4B89-BF52-66BEA7703D57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BE7E23-6D5C-4BF2-91D4-F53F0153D0FE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2D5BD-9B05-4FA5-A322-4F715B120055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F27C13C-D41A-48D9-8D2C-A50BF4BEE28F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C75A385-E39F-4CD8-9970-99DA97D6F57E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42FE934-CA7B-48B3-8658-EFF25C056F4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4E77D-72FA-4CCC-A38E-330D66504D79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2585A2-4505-468A-B2EA-B541F66075B6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667510E-CC54-4C57-B070-EE89497A3C02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EA8433F-9C5F-4F39-83E5-3DCB7E702284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BAC6-38D9-4A03-93BD-EAEEEC874DE0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B71979D-A99E-4525-A0FC-DABD6C63F2AA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B39EB91-637E-4B98-86BD-883BD5581FEA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35150A8-1F70-4142-8491-0BB937B81637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335A1-5DBE-4F82-B393-2A79102478E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72D25F-A50D-409D-9B8A-BB84F5EEF718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7C6CF74-00D2-4C2C-BF41-64E5A95F9404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7821136-73F2-49AA-A9C0-3451DBFB08B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2A435-90B4-410E-B1E2-27A9E29C4116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9380CF8-82D2-4E2F-AAEC-1305968272EA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6660485-6305-440B-91A8-780F6F07EFEA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5FB538A-9DE4-4155-8BF0-50CD8ACBE66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14F09-A3AD-4473-AD64-49CD03025CE6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5AEC89-521F-4395-9982-56A68FF69E95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Reactance </a:t>
            </a:r>
          </a:p>
          <a:p>
            <a:pPr marL="536575" indent="-536575" algn="just"/>
            <a:r>
              <a:rPr lang="en-IN" sz="4300" b="1" dirty="0"/>
              <a:t>Impedance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56031" y="-58070"/>
            <a:ext cx="684170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Resistance is the </a:t>
            </a:r>
            <a:r>
              <a:rPr lang="en-GB" sz="3200" b="1" dirty="0"/>
              <a:t>opposition of flow of current</a:t>
            </a:r>
            <a:r>
              <a:rPr lang="en-GB" sz="3200" dirty="0"/>
              <a:t> within a circuit</a:t>
            </a:r>
          </a:p>
          <a:p>
            <a:pPr lvl="1"/>
            <a:r>
              <a:rPr lang="en-GB" sz="2800" dirty="0"/>
              <a:t>DC Circuit property</a:t>
            </a:r>
          </a:p>
          <a:p>
            <a:r>
              <a:rPr lang="en-GB" sz="3200" dirty="0"/>
              <a:t>Reactance is the opposition of </a:t>
            </a:r>
            <a:r>
              <a:rPr lang="en-GB" sz="3200" b="1" dirty="0"/>
              <a:t>change of flow of current </a:t>
            </a:r>
            <a:r>
              <a:rPr lang="en-GB" sz="3200" dirty="0"/>
              <a:t>within a circuit</a:t>
            </a:r>
          </a:p>
          <a:p>
            <a:pPr lvl="1"/>
            <a:r>
              <a:rPr lang="en-GB" sz="2800" dirty="0"/>
              <a:t>AC Circuit property</a:t>
            </a:r>
          </a:p>
          <a:p>
            <a:r>
              <a:rPr lang="en-GB" sz="3200" dirty="0"/>
              <a:t>Both measured in ohms </a:t>
            </a:r>
            <a:r>
              <a:rPr lang="el-GR" sz="3200" b="1" dirty="0"/>
              <a:t>Ω</a:t>
            </a:r>
            <a:endParaRPr lang="en-GB" sz="3200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0BE0C1F-7D8C-485E-B90E-B87B2F5A5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1BA99B-78FA-9EE4-E632-32CC56B4C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1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4931" y="61484"/>
            <a:ext cx="585366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470484"/>
                <a:ext cx="10978937" cy="3917032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Reactance is the opposition of change of flow of current within a circuit</a:t>
                </a:r>
              </a:p>
              <a:p>
                <a:r>
                  <a:rPr lang="en-GB" dirty="0"/>
                  <a:t>It would be due to </a:t>
                </a:r>
                <a:r>
                  <a:rPr lang="en-GB" b="1" dirty="0"/>
                  <a:t>inductance or capacitance </a:t>
                </a:r>
                <a:r>
                  <a:rPr lang="en-GB" dirty="0"/>
                  <a:t>within the circuit</a:t>
                </a:r>
              </a:p>
              <a:p>
                <a:r>
                  <a:rPr lang="en-GB" dirty="0"/>
                  <a:t>Reactance (</a:t>
                </a:r>
                <a:r>
                  <a:rPr lang="en-GB" i="1" dirty="0"/>
                  <a:t>X</a:t>
                </a:r>
                <a:r>
                  <a:rPr lang="en-GB" dirty="0"/>
                  <a:t>) can be </a:t>
                </a:r>
                <a:r>
                  <a:rPr lang="en-GB" b="1" dirty="0"/>
                  <a:t>capacitive or inductive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Inductive Reactance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=2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𝜋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𝑓𝐿</m:t>
                    </m:r>
                  </m:oMath>
                </a14:m>
                <a:r>
                  <a:rPr lang="en-GB" dirty="0"/>
                  <a:t> </a:t>
                </a:r>
              </a:p>
              <a:p>
                <a:r>
                  <a:rPr lang="en-GB" dirty="0"/>
                  <a:t>Capacitive Reactance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2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𝑓𝐶</m:t>
                        </m:r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GB" b="0" i="1" dirty="0">
                    <a:ea typeface="Cambria Math"/>
                  </a:rPr>
                  <a:t> 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470484"/>
                <a:ext cx="10978937" cy="3917032"/>
              </a:xfrm>
              <a:blipFill>
                <a:blip r:embed="rId2"/>
                <a:stretch>
                  <a:fillRect l="-999" t="-24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9AB254-E132-6023-4702-5586371C8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56066-5936-F734-9AD3-8DFD3D562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6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8745" y="0"/>
            <a:ext cx="6952174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×100×10×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=159.155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i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38C3F2-1973-F58D-8642-2AC044624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FB51B-8134-46BC-2B51-102B433A8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2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1" y="107626"/>
            <a:ext cx="644281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Inductors store electrical energy in a magnetic field around a coil of wire.</a:t>
            </a:r>
          </a:p>
          <a:p>
            <a:r>
              <a:rPr lang="en-GB" dirty="0"/>
              <a:t>A change in current through an inductor will change the strength of the magnetic field surrounding it</a:t>
            </a:r>
          </a:p>
          <a:p>
            <a:r>
              <a:rPr lang="en-GB" dirty="0"/>
              <a:t>A change in magnetic field induces a voltage (back EMF) into the coil in opposition to the original applied voltage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53617-8F39-5393-82D8-BA1FC851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3E834-4EAD-C9BF-7762-04D4C4AB4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41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7701" y="36821"/>
            <a:ext cx="8136597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9D617C-AEF2-4A94-B630-AE822011C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463768-E2B2-CE10-2389-EEABD73B8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3320" y="274638"/>
            <a:ext cx="10689554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</a:rPr>
              <a:t>We need to take into account </a:t>
            </a:r>
            <a:r>
              <a:rPr lang="en-US" i="1" dirty="0">
                <a:solidFill>
                  <a:srgbClr val="000000"/>
                </a:solidFill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D6225E-F517-0694-09DB-6C6271835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65CC8F-13B0-8E4B-CD2A-ACD738D8E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932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5128" y="274638"/>
            <a:ext cx="11594969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pure inductors and pure capacitors cause a 90° phase shifts in opposite directions total reactance is the inductive reactance minus the capacitive reactance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205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1556836"/>
              </p:ext>
            </p:extLst>
          </p:nvPr>
        </p:nvGraphicFramePr>
        <p:xfrm>
          <a:off x="4275745" y="2925764"/>
          <a:ext cx="2311400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914400" imgH="228600" progId="Equation.3">
                  <p:embed/>
                </p:oleObj>
              </mc:Choice>
              <mc:Fallback>
                <p:oleObj name="Equation" r:id="rId2" imgW="914400" imgH="228600" progId="Equation.3">
                  <p:embed/>
                  <p:pic>
                    <p:nvPicPr>
                      <p:cNvPr id="205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75745" y="2925764"/>
                        <a:ext cx="2311400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A91776-3736-BA0C-1C95-B7A76C81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31686-DD25-AC21-EBDC-54F55035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013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Impedance is a combination of both resistance and reactance..</a:t>
                </a:r>
              </a:p>
              <a:p>
                <a:r>
                  <a:rPr lang="en-GB" dirty="0"/>
                  <a:t>Resistance and reactance are 90° apart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4A5B01-E5D6-8060-BD36-B1F36928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4DA7F3-6BB5-AE49-9795-93526DE1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10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8525" y="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Impedance-RC Circuit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873F92-FE62-CE15-7100-7D5BB4B26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2100" y="1676916"/>
            <a:ext cx="3319487" cy="199550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/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1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1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𝑪</m:t>
                              </m:r>
                            </m:sub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71709-FFFA-3EEF-42D9-D52A4BC71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0ECB9F-CDB4-F108-6129-B97C5A0AD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93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3316" y="8271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 – RL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2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𝑳</m:t>
                              </m:r>
                            </m:sub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AF59478-30FF-1363-2F3F-14AA07111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871" y="1666875"/>
            <a:ext cx="2943225" cy="1762125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5171DC-61A2-AF25-AB8F-0196E4BD2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734EF-D2E2-361C-59EC-06146971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791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sub>
                              </m:sSub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FA3032AD-C429-D2F3-8092-9D2BFC294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948" y="1512165"/>
            <a:ext cx="4904740" cy="269760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A8AAC0-A28D-7B35-96F8-3E094953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26260-62D3-1237-47C6-6D5BB6E37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7932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11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464</Words>
  <Application>Microsoft Office PowerPoint</Application>
  <PresentationFormat>Widescreen</PresentationFormat>
  <Paragraphs>95</Paragraphs>
  <Slides>14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40" baseType="lpstr">
      <vt:lpstr>Myriad Pro</vt:lpstr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Equation</vt:lpstr>
      <vt:lpstr>PowerPoint Presentation</vt:lpstr>
      <vt:lpstr>Content</vt:lpstr>
      <vt:lpstr>Resistance &amp; Reactance</vt:lpstr>
      <vt:lpstr>Reactance</vt:lpstr>
      <vt:lpstr>Capacitive Reactance</vt:lpstr>
      <vt:lpstr>Inductive Reactance</vt:lpstr>
      <vt:lpstr>Inductive Reactance</vt:lpstr>
      <vt:lpstr>Combining Capacitive and Inductive Reactance</vt:lpstr>
      <vt:lpstr>Combining Capacitive and Inductive Reactance</vt:lpstr>
      <vt:lpstr>Impedance</vt:lpstr>
      <vt:lpstr>Impedance-RC Circuit</vt:lpstr>
      <vt:lpstr>Impedance – RL Circuit</vt:lpstr>
      <vt:lpstr>Impedance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150</cp:revision>
  <dcterms:created xsi:type="dcterms:W3CDTF">2021-03-09T15:35:42Z</dcterms:created>
  <dcterms:modified xsi:type="dcterms:W3CDTF">2024-06-21T08:37:35Z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