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1" r:id="rId2"/>
    <p:sldId id="257" r:id="rId3"/>
    <p:sldId id="258" r:id="rId4"/>
    <p:sldId id="260" r:id="rId5"/>
    <p:sldId id="262"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88" autoAdjust="0"/>
    <p:restoredTop sz="95226" autoAdjust="0"/>
  </p:normalViewPr>
  <p:slideViewPr>
    <p:cSldViewPr snapToGrid="0">
      <p:cViewPr varScale="1">
        <p:scale>
          <a:sx n="86" d="100"/>
          <a:sy n="86" d="100"/>
        </p:scale>
        <p:origin x="533" y="58"/>
      </p:cViewPr>
      <p:guideLst/>
    </p:cSldViewPr>
  </p:slideViewPr>
  <p:outlineViewPr>
    <p:cViewPr>
      <p:scale>
        <a:sx n="33" d="100"/>
        <a:sy n="33" d="100"/>
      </p:scale>
      <p:origin x="0" y="-372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9A8712-8FBF-478E-8A8D-7CD3BC6FF789}" type="datetimeFigureOut">
              <a:rPr lang="en-GB" smtClean="0"/>
              <a:t>11/08/2021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2AAA75-E0B5-472C-913F-92ACD2196A63}" type="slidenum">
              <a:rPr lang="en-GB" smtClean="0"/>
              <a:t>‹#›</a:t>
            </a:fld>
            <a:endParaRPr lang="en-GB"/>
          </a:p>
        </p:txBody>
      </p:sp>
    </p:spTree>
    <p:extLst>
      <p:ext uri="{BB962C8B-B14F-4D97-AF65-F5344CB8AC3E}">
        <p14:creationId xmlns:p14="http://schemas.microsoft.com/office/powerpoint/2010/main" val="3203968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2AAA75-E0B5-472C-913F-92ACD2196A63}" type="slidenum">
              <a:rPr lang="en-GB" smtClean="0"/>
              <a:t>2</a:t>
            </a:fld>
            <a:endParaRPr lang="en-GB" dirty="0"/>
          </a:p>
        </p:txBody>
      </p:sp>
    </p:spTree>
    <p:extLst>
      <p:ext uri="{BB962C8B-B14F-4D97-AF65-F5344CB8AC3E}">
        <p14:creationId xmlns:p14="http://schemas.microsoft.com/office/powerpoint/2010/main" val="277100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Research methodology</a:t>
            </a:r>
            <a:r>
              <a:rPr lang="en-US" sz="1200" kern="1200" dirty="0">
                <a:solidFill>
                  <a:schemeClr val="tx1"/>
                </a:solidFill>
                <a:effectLst/>
                <a:latin typeface="+mn-lt"/>
                <a:ea typeface="+mn-ea"/>
                <a:cs typeface="+mn-cs"/>
              </a:rPr>
              <a:t> is an important responsibility that helps to collect, assess and conduct successful research to attain desired results nicely without any kind of errors.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They even helped to interpret and access the impact of promotional activities on educational and cultural aspects related to Looked After Children. It even became easier to identify new ideas while focusing on present aspects of promotion and Looked after Children. </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The inductive research approach</a:t>
            </a:r>
            <a:r>
              <a:rPr lang="en-US" sz="1200" kern="1200" dirty="0">
                <a:solidFill>
                  <a:schemeClr val="tx1"/>
                </a:solidFill>
                <a:effectLst/>
                <a:latin typeface="+mn-lt"/>
                <a:ea typeface="+mn-ea"/>
                <a:cs typeface="+mn-cs"/>
              </a:rPr>
              <a:t> is also used to gather, examine, and achieve desired results without making mistakes or errors (</a:t>
            </a:r>
            <a:r>
              <a:rPr lang="en-GB" sz="1200" kern="1200" dirty="0">
                <a:solidFill>
                  <a:schemeClr val="tx1"/>
                </a:solidFill>
                <a:effectLst/>
                <a:latin typeface="+mn-lt"/>
                <a:ea typeface="+mn-ea"/>
                <a:cs typeface="+mn-cs"/>
              </a:rPr>
              <a:t>Machado and </a:t>
            </a:r>
            <a:r>
              <a:rPr lang="en-GB" sz="1200" kern="1200" dirty="0" err="1">
                <a:solidFill>
                  <a:schemeClr val="tx1"/>
                </a:solidFill>
                <a:effectLst/>
                <a:latin typeface="+mn-lt"/>
                <a:ea typeface="+mn-ea"/>
                <a:cs typeface="+mn-cs"/>
              </a:rPr>
              <a:t>Davim</a:t>
            </a:r>
            <a:r>
              <a:rPr lang="en-GB"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algn="just"/>
            <a:r>
              <a:rPr lang="en-US" sz="1200" dirty="0">
                <a:solidFill>
                  <a:srgbClr val="000000"/>
                </a:solidFill>
                <a:effectLst/>
                <a:latin typeface="+mj-lt"/>
                <a:ea typeface="Calibri" panose="020F0502020204030204" pitchFamily="34" charset="0"/>
                <a:cs typeface="Times New Roman" panose="02020603050405020304" pitchFamily="18" charset="0"/>
              </a:rPr>
              <a:t>Good usage of </a:t>
            </a:r>
            <a:r>
              <a:rPr lang="en-US" sz="1200" b="1" i="1" dirty="0">
                <a:solidFill>
                  <a:srgbClr val="000000"/>
                </a:solidFill>
                <a:effectLst/>
                <a:latin typeface="+mj-lt"/>
                <a:ea typeface="Calibri" panose="020F0502020204030204" pitchFamily="34" charset="0"/>
                <a:cs typeface="Times New Roman" panose="02020603050405020304" pitchFamily="18" charset="0"/>
              </a:rPr>
              <a:t>interpretivism research philosophy including descriptive research design</a:t>
            </a:r>
            <a:r>
              <a:rPr lang="en-US" sz="1200" dirty="0">
                <a:solidFill>
                  <a:srgbClr val="000000"/>
                </a:solidFill>
                <a:effectLst/>
                <a:latin typeface="+mj-lt"/>
                <a:ea typeface="Calibri" panose="020F0502020204030204" pitchFamily="34" charset="0"/>
                <a:cs typeface="Times New Roman" panose="02020603050405020304" pitchFamily="18" charset="0"/>
              </a:rPr>
              <a:t> helped to analyse and gain accurate results leading to </a:t>
            </a:r>
            <a:r>
              <a:rPr lang="en-GB" sz="1200" dirty="0">
                <a:solidFill>
                  <a:srgbClr val="000000"/>
                </a:solidFill>
                <a:effectLst/>
                <a:latin typeface="+mj-lt"/>
                <a:ea typeface="Calibri" panose="020F0502020204030204" pitchFamily="34" charset="0"/>
                <a:cs typeface="Times New Roman" panose="02020603050405020304" pitchFamily="18" charset="0"/>
              </a:rPr>
              <a:t>maximising</a:t>
            </a:r>
            <a:r>
              <a:rPr lang="en-US" sz="1200" dirty="0">
                <a:solidFill>
                  <a:srgbClr val="000000"/>
                </a:solidFill>
                <a:effectLst/>
                <a:latin typeface="+mj-lt"/>
                <a:ea typeface="Calibri" panose="020F0502020204030204" pitchFamily="34" charset="0"/>
                <a:cs typeface="Times New Roman" panose="02020603050405020304" pitchFamily="18" charset="0"/>
              </a:rPr>
              <a:t> dependability and reliability in chosen research work. </a:t>
            </a:r>
          </a:p>
          <a:p>
            <a:pPr algn="just"/>
            <a:r>
              <a:rPr lang="en-US" sz="1200" b="1" i="1" dirty="0">
                <a:solidFill>
                  <a:srgbClr val="000000"/>
                </a:solidFill>
                <a:effectLst/>
                <a:latin typeface="+mj-lt"/>
                <a:ea typeface="Calibri" panose="020F0502020204030204" pitchFamily="34" charset="0"/>
                <a:cs typeface="Times New Roman" panose="02020603050405020304" pitchFamily="18" charset="0"/>
              </a:rPr>
              <a:t>The inductive research approach</a:t>
            </a:r>
            <a:r>
              <a:rPr lang="en-US" sz="1200" dirty="0">
                <a:solidFill>
                  <a:srgbClr val="000000"/>
                </a:solidFill>
                <a:latin typeface="+mj-lt"/>
                <a:ea typeface="Calibri" panose="020F0502020204030204" pitchFamily="34" charset="0"/>
                <a:cs typeface="Times New Roman" panose="02020603050405020304" pitchFamily="18" charset="0"/>
              </a:rPr>
              <a:t> It became easier to </a:t>
            </a:r>
            <a:r>
              <a:rPr lang="en-GB" sz="1200" dirty="0">
                <a:solidFill>
                  <a:srgbClr val="000000"/>
                </a:solidFill>
                <a:latin typeface="+mj-lt"/>
                <a:ea typeface="Calibri" panose="020F0502020204030204" pitchFamily="34" charset="0"/>
                <a:cs typeface="Times New Roman" panose="02020603050405020304" pitchFamily="18" charset="0"/>
              </a:rPr>
              <a:t>recognise</a:t>
            </a:r>
            <a:r>
              <a:rPr lang="en-US" sz="1200" dirty="0">
                <a:solidFill>
                  <a:srgbClr val="000000"/>
                </a:solidFill>
                <a:latin typeface="+mj-lt"/>
                <a:ea typeface="Calibri" panose="020F0502020204030204" pitchFamily="34" charset="0"/>
                <a:cs typeface="Times New Roman" panose="02020603050405020304" pitchFamily="18" charset="0"/>
              </a:rPr>
              <a:t> patterns, relations and the impact of promotion on the overall development of Looked After Children in the continuously changing business scenario.</a:t>
            </a:r>
            <a:endParaRPr lang="en-GB" dirty="0"/>
          </a:p>
          <a:p>
            <a:pPr algn="just"/>
            <a:r>
              <a:rPr lang="en-US" sz="1200" b="1" i="1" kern="1200" dirty="0">
                <a:solidFill>
                  <a:srgbClr val="000000"/>
                </a:solidFill>
                <a:effectLst/>
                <a:latin typeface="+mn-lt"/>
                <a:ea typeface="Calibri" panose="020F0502020204030204" pitchFamily="34" charset="0"/>
                <a:cs typeface="Times New Roman" panose="02020603050405020304" pitchFamily="18" charset="0"/>
              </a:rPr>
              <a:t>Qualitative and quantitative research tools</a:t>
            </a:r>
            <a:r>
              <a:rPr lang="en-US" sz="1200" kern="1200" dirty="0">
                <a:solidFill>
                  <a:srgbClr val="000000"/>
                </a:solidFill>
                <a:effectLst/>
                <a:latin typeface="+mn-lt"/>
                <a:ea typeface="Calibri" panose="020F0502020204030204" pitchFamily="34" charset="0"/>
                <a:cs typeface="Times New Roman" panose="02020603050405020304" pitchFamily="18" charset="0"/>
              </a:rPr>
              <a:t> helped to collect information from real scenarios while </a:t>
            </a:r>
            <a:r>
              <a:rPr lang="en-GB" sz="1200" kern="1200" dirty="0">
                <a:solidFill>
                  <a:srgbClr val="000000"/>
                </a:solidFill>
                <a:effectLst/>
                <a:latin typeface="+mn-lt"/>
                <a:ea typeface="Calibri" panose="020F0502020204030204" pitchFamily="34" charset="0"/>
                <a:cs typeface="Times New Roman" panose="02020603050405020304" pitchFamily="18" charset="0"/>
              </a:rPr>
              <a:t>analysing</a:t>
            </a:r>
            <a:r>
              <a:rPr lang="en-US" sz="1200" kern="1200" dirty="0">
                <a:solidFill>
                  <a:srgbClr val="000000"/>
                </a:solidFill>
                <a:effectLst/>
                <a:latin typeface="+mn-lt"/>
                <a:ea typeface="Calibri" panose="020F0502020204030204" pitchFamily="34" charset="0"/>
                <a:cs typeface="Times New Roman" panose="02020603050405020304" pitchFamily="18" charset="0"/>
              </a:rPr>
              <a:t> them with advanced scientific as well as observational skills. </a:t>
            </a:r>
          </a:p>
          <a:p>
            <a:pPr algn="just"/>
            <a:r>
              <a:rPr lang="en-US" sz="1200" kern="1200" dirty="0">
                <a:solidFill>
                  <a:srgbClr val="000000"/>
                </a:solidFill>
                <a:effectLst/>
                <a:latin typeface="+mn-lt"/>
                <a:ea typeface="Calibri" panose="020F0502020204030204" pitchFamily="34" charset="0"/>
                <a:cs typeface="Times New Roman" panose="02020603050405020304" pitchFamily="18" charset="0"/>
              </a:rPr>
              <a:t>Proper use of data analysis technologies such as </a:t>
            </a:r>
            <a:r>
              <a:rPr lang="en-US" sz="1200" b="1" i="1" kern="1200" dirty="0">
                <a:solidFill>
                  <a:srgbClr val="000000"/>
                </a:solidFill>
                <a:effectLst/>
                <a:latin typeface="+mn-lt"/>
                <a:ea typeface="Calibri" panose="020F0502020204030204" pitchFamily="34" charset="0"/>
                <a:cs typeface="Times New Roman" panose="02020603050405020304" pitchFamily="18" charset="0"/>
              </a:rPr>
              <a:t>Google forms, zoom calls as well as secondary resources</a:t>
            </a:r>
            <a:r>
              <a:rPr lang="en-US" sz="1200" kern="1200" dirty="0">
                <a:solidFill>
                  <a:srgbClr val="000000"/>
                </a:solidFill>
                <a:effectLst/>
                <a:latin typeface="+mn-lt"/>
                <a:ea typeface="Calibri" panose="020F0502020204030204" pitchFamily="34" charset="0"/>
                <a:cs typeface="Times New Roman" panose="02020603050405020304" pitchFamily="18" charset="0"/>
              </a:rPr>
              <a:t> while maintaining ethical values increased the success level of the work.</a:t>
            </a:r>
            <a:r>
              <a:rPr lang="en-IN" sz="1200" kern="1200" baseline="0" dirty="0">
                <a:solidFill>
                  <a:srgbClr val="000000"/>
                </a:solidFill>
                <a:effectLst/>
                <a:latin typeface="+mn-lt"/>
                <a:ea typeface="Calibri" panose="020F0502020204030204" pitchFamily="34" charset="0"/>
                <a:cs typeface="Times New Roman" panose="02020603050405020304" pitchFamily="18" charset="0"/>
              </a:rPr>
              <a:t> </a:t>
            </a: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was possible to increase accuracy in the research work not only by collecting data successfully through survey, interview and theme evaluation but also by selecting and using the right respondents and resources properly (</a:t>
            </a: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Devi, 2017</a:t>
            </a: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IN" dirty="0"/>
          </a:p>
          <a:p>
            <a:endParaRPr lang="en-GB" dirty="0"/>
          </a:p>
        </p:txBody>
      </p:sp>
      <p:sp>
        <p:nvSpPr>
          <p:cNvPr id="4" name="Slide Number Placeholder 3"/>
          <p:cNvSpPr>
            <a:spLocks noGrp="1"/>
          </p:cNvSpPr>
          <p:nvPr>
            <p:ph type="sldNum" sz="quarter" idx="5"/>
          </p:nvPr>
        </p:nvSpPr>
        <p:spPr/>
        <p:txBody>
          <a:bodyPr/>
          <a:lstStyle/>
          <a:p>
            <a:fld id="{9C2AAA75-E0B5-472C-913F-92ACD2196A63}" type="slidenum">
              <a:rPr lang="en-GB" smtClean="0"/>
              <a:t>3</a:t>
            </a:fld>
            <a:endParaRPr lang="en-GB"/>
          </a:p>
        </p:txBody>
      </p:sp>
    </p:spTree>
    <p:extLst>
      <p:ext uri="{BB962C8B-B14F-4D97-AF65-F5344CB8AC3E}">
        <p14:creationId xmlns:p14="http://schemas.microsoft.com/office/powerpoint/2010/main" val="3690448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chemeClr val="tx1"/>
                </a:solidFill>
                <a:effectLst/>
                <a:latin typeface="+mn-lt"/>
                <a:ea typeface="+mn-ea"/>
                <a:cs typeface="+mn-cs"/>
              </a:rPr>
              <a:t>They even help to make people more responsible towards their activities resulting in creating a safe environment for those children. </a:t>
            </a:r>
            <a:r>
              <a:rPr lang="en-US" sz="1800" kern="1200" dirty="0">
                <a:solidFill>
                  <a:schemeClr val="tx1"/>
                </a:solidFill>
                <a:effectLst/>
                <a:latin typeface="+mn-lt"/>
                <a:ea typeface="+mn-ea"/>
                <a:cs typeface="+mn-cs"/>
              </a:rPr>
              <a:t>It is because while visiting a new nation it may be possible that parents may not take children with them or lose them due to various reasons.</a:t>
            </a:r>
            <a:r>
              <a:rPr lang="en-GB" sz="1800" kern="1200" dirty="0">
                <a:solidFill>
                  <a:schemeClr val="tx1"/>
                </a:solidFill>
                <a:effectLst/>
                <a:latin typeface="+mn-lt"/>
                <a:ea typeface="+mn-ea"/>
                <a:cs typeface="+mn-cs"/>
              </a:rPr>
              <a:t> Another reason is the number of looked after children not only increases due to loss of parents but also due to factors like migration, immigration and so on. These leads to various kind of mental and emotional problems and stress leading to harming the overall progress of a looked after children (Richardson and </a:t>
            </a:r>
            <a:r>
              <a:rPr lang="en-GB" sz="1800" kern="1200" dirty="0" err="1">
                <a:solidFill>
                  <a:schemeClr val="tx1"/>
                </a:solidFill>
                <a:effectLst/>
                <a:latin typeface="+mn-lt"/>
                <a:ea typeface="+mn-ea"/>
                <a:cs typeface="+mn-cs"/>
              </a:rPr>
              <a:t>Lelliott</a:t>
            </a:r>
            <a:r>
              <a:rPr lang="en-GB" sz="1800" kern="1200" dirty="0">
                <a:solidFill>
                  <a:schemeClr val="tx1"/>
                </a:solidFill>
                <a:effectLst/>
                <a:latin typeface="+mn-lt"/>
                <a:ea typeface="+mn-ea"/>
                <a:cs typeface="+mn-cs"/>
              </a:rPr>
              <a:t>,  2003). </a:t>
            </a:r>
            <a:r>
              <a:rPr lang="en-US" sz="1800" kern="1200" dirty="0">
                <a:solidFill>
                  <a:schemeClr val="tx1"/>
                </a:solidFill>
                <a:effectLst/>
                <a:latin typeface="+mn-lt"/>
                <a:ea typeface="+mn-ea"/>
                <a:cs typeface="+mn-cs"/>
              </a:rPr>
              <a:t>It is a crucial and important responsibility for the staff of looked after children to take care of them nicely while providing better values and beliefs to them.</a:t>
            </a:r>
            <a:endParaRPr lang="en-GB" sz="18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2AAA75-E0B5-472C-913F-92ACD2196A63}" type="slidenum">
              <a:rPr lang="en-GB" smtClean="0"/>
              <a:t>4</a:t>
            </a:fld>
            <a:endParaRPr lang="en-GB"/>
          </a:p>
        </p:txBody>
      </p:sp>
    </p:spTree>
    <p:extLst>
      <p:ext uri="{BB962C8B-B14F-4D97-AF65-F5344CB8AC3E}">
        <p14:creationId xmlns:p14="http://schemas.microsoft.com/office/powerpoint/2010/main" val="1949378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chemeClr val="tx1"/>
                </a:solidFill>
                <a:effectLst/>
                <a:latin typeface="+mn-lt"/>
                <a:ea typeface="+mn-ea"/>
                <a:cs typeface="+mn-cs"/>
              </a:rPr>
              <a:t>The study explains that income, association and security guide family and close members to take care of children nicely while providing better education. It also becomes easier to incorporate better culture and values among the children. The reason is precise messages with an emphasis on asocial objectives properly increases awareness, accountability and responsibility among the people including government and various organisations (Munro, 2001). They even take initiatives to provide basic and essential facilities to the children belonging to looked after category inspiring them to accept, adjust and learn new things. They feel happy and confident to make a better place for themselves in the competitive scenario. </a:t>
            </a:r>
          </a:p>
          <a:p>
            <a:endParaRPr lang="en-GB" dirty="0"/>
          </a:p>
        </p:txBody>
      </p:sp>
      <p:sp>
        <p:nvSpPr>
          <p:cNvPr id="4" name="Slide Number Placeholder 3"/>
          <p:cNvSpPr>
            <a:spLocks noGrp="1"/>
          </p:cNvSpPr>
          <p:nvPr>
            <p:ph type="sldNum" sz="quarter" idx="5"/>
          </p:nvPr>
        </p:nvSpPr>
        <p:spPr/>
        <p:txBody>
          <a:bodyPr/>
          <a:lstStyle/>
          <a:p>
            <a:fld id="{9C2AAA75-E0B5-472C-913F-92ACD2196A63}" type="slidenum">
              <a:rPr lang="en-GB" smtClean="0"/>
              <a:t>5</a:t>
            </a:fld>
            <a:endParaRPr lang="en-GB"/>
          </a:p>
        </p:txBody>
      </p:sp>
    </p:spTree>
    <p:extLst>
      <p:ext uri="{BB962C8B-B14F-4D97-AF65-F5344CB8AC3E}">
        <p14:creationId xmlns:p14="http://schemas.microsoft.com/office/powerpoint/2010/main" val="3434894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Findings</a:t>
            </a:r>
          </a:p>
          <a:p>
            <a:pPr algn="just"/>
            <a:r>
              <a:rPr lang="en-US" dirty="0"/>
              <a:t>The survey, interview and thematic analysis are chosen to conduct, assess and evaluate views and ideas of the respondents about the chosen topic </a:t>
            </a:r>
            <a:r>
              <a:rPr lang="en-GB" i="1" dirty="0"/>
              <a:t>Impact of promotion of education and culture on Looked-after Children</a:t>
            </a:r>
            <a:r>
              <a:rPr lang="en-US" dirty="0"/>
              <a:t> in the past and present scenarios. </a:t>
            </a:r>
          </a:p>
          <a:p>
            <a:pPr algn="just"/>
            <a:r>
              <a:rPr lang="en-US" dirty="0"/>
              <a:t>The better use of scientific techniques helped to </a:t>
            </a:r>
            <a:r>
              <a:rPr lang="en-GB" dirty="0"/>
              <a:t>maximise</a:t>
            </a:r>
            <a:r>
              <a:rPr lang="en-US" dirty="0"/>
              <a:t> reliability including dependability to attain better results leading to completion of goals in time.</a:t>
            </a:r>
            <a:endParaRPr lang="en-IN" dirty="0">
              <a:latin typeface="+mj-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Data are not only collected from secondary sources like books and journals but also by interacting with parents through interviews and various respondents through questionnaire survey. After proper analysis of the collected data, promotion creates a good impact on the overall development and progress of a looked after child by inspiring people nearby to be more attentive and responsible. </a:t>
            </a:r>
            <a:endParaRPr lang="en-IN" dirty="0"/>
          </a:p>
          <a:p>
            <a:pPr algn="just"/>
            <a:r>
              <a:rPr lang="en-US" sz="1200" dirty="0">
                <a:solidFill>
                  <a:srgbClr val="000000"/>
                </a:solidFill>
                <a:effectLst/>
                <a:latin typeface="+mj-lt"/>
                <a:ea typeface="Calibri" panose="020F0502020204030204" pitchFamily="34" charset="0"/>
                <a:cs typeface="Times New Roman" panose="02020603050405020304" pitchFamily="18" charset="0"/>
              </a:rPr>
              <a:t>It is also found that despite playing a significant role in creating awareness within the society, promotions also have certain risks and issues which if solved properly can develop better benefits for the children. </a:t>
            </a:r>
          </a:p>
          <a:p>
            <a:pPr algn="just"/>
            <a:r>
              <a:rPr lang="en-US" sz="1200" dirty="0">
                <a:solidFill>
                  <a:srgbClr val="000000"/>
                </a:solidFill>
                <a:effectLst/>
                <a:latin typeface="+mj-lt"/>
                <a:ea typeface="Calibri" panose="020F0502020204030204" pitchFamily="34" charset="0"/>
                <a:cs typeface="Times New Roman" panose="02020603050405020304" pitchFamily="18" charset="0"/>
              </a:rPr>
              <a:t>It is also identified from an interview that parents think that different aspects of promotion can help to develop better care and opportunity for the looked after children.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rgbClr val="000000"/>
                </a:solidFill>
                <a:effectLst/>
                <a:latin typeface="+mn-lt"/>
                <a:ea typeface="Calibri" panose="020F0502020204030204" pitchFamily="34" charset="0"/>
                <a:cs typeface="Times New Roman" panose="02020603050405020304" pitchFamily="18" charset="0"/>
              </a:rPr>
              <a:t>Thence better use of creative, knowledgeable and attractive online, offline and digital promotional strategies can help to improve and create a better living atmosphere for the children inspiring them to gain better achievements in various aspects of life</a:t>
            </a:r>
            <a:r>
              <a:rPr lang="en-IN" sz="1200" kern="1200" baseline="0" dirty="0">
                <a:solidFill>
                  <a:srgbClr val="000000"/>
                </a:solidFill>
                <a:effectLst/>
                <a:latin typeface="+mn-lt"/>
                <a:ea typeface="Calibri" panose="020F0502020204030204" pitchFamily="34" charset="0"/>
                <a:cs typeface="Times New Roman" panose="02020603050405020304" pitchFamily="18" charset="0"/>
              </a:rPr>
              <a:t> </a:t>
            </a: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Sulaiman</a:t>
            </a: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Wilson, 2019</a:t>
            </a: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They can even make themselves strong and self-independent while achieving success. It is also seen that income, wealth, immigration and many other factors are also responsible for the increased number of looked after children. (</a:t>
            </a: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Cameron and Das, 2019</a:t>
            </a: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p>
          <a:p>
            <a:pPr marL="457200" lvl="0" indent="-457200" algn="just">
              <a:lnSpc>
                <a:spcPct val="150000"/>
              </a:lnSpc>
              <a:buFont typeface="+mj-lt"/>
              <a:buAutoNum type="arabicPeriod"/>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Better solutions increases helps children to get better care as well as love and opportunity to gain success.</a:t>
            </a:r>
            <a:endPar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lvl="0" indent="-457200" algn="just">
              <a:lnSpc>
                <a:spcPct val="150000"/>
              </a:lnSpc>
              <a:buFont typeface="+mj-lt"/>
              <a:buAutoNum type="arabicPeriod"/>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Various factors are responsible for increase in looked in children </a:t>
            </a:r>
            <a:endPar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lvl="0" indent="-457200" algn="just">
              <a:lnSpc>
                <a:spcPct val="150000"/>
              </a:lnSpc>
              <a:spcAft>
                <a:spcPts val="800"/>
              </a:spcAft>
              <a:buFont typeface="+mj-lt"/>
              <a:buAutoNum type="arabicPeriod"/>
            </a:pP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Essential to use right and unique various types of </a:t>
            </a: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offline and digital promotional tools strategies</a:t>
            </a:r>
            <a:endParaRPr lang="en-IN" dirty="0"/>
          </a:p>
          <a:p>
            <a:r>
              <a:rPr lang="en-GB" dirty="0"/>
              <a:t>Themes</a:t>
            </a:r>
          </a:p>
          <a:p>
            <a:pPr algn="just"/>
            <a:r>
              <a:rPr lang="en-GB" dirty="0"/>
              <a:t>The </a:t>
            </a:r>
            <a:r>
              <a:rPr lang="en-GB" b="1" i="1" dirty="0"/>
              <a:t>first theme</a:t>
            </a:r>
            <a:r>
              <a:rPr lang="en-GB" dirty="0"/>
              <a:t> explains there is a strong relationship between education, culture, promotion and they work together for the betterment of the Looked After Children in several scenarios. </a:t>
            </a:r>
          </a:p>
          <a:p>
            <a:pPr algn="just"/>
            <a:r>
              <a:rPr lang="en-GB" dirty="0"/>
              <a:t>The </a:t>
            </a:r>
            <a:r>
              <a:rPr lang="en-GB" b="1" i="1" dirty="0"/>
              <a:t>second theme</a:t>
            </a:r>
            <a:r>
              <a:rPr lang="en-GB" dirty="0"/>
              <a:t> defines that it is necessary to choose, use improve and implement the right promotional tactics to increase awareness among society and human beings. </a:t>
            </a:r>
          </a:p>
          <a:p>
            <a:endParaRPr lang="en-GB" dirty="0"/>
          </a:p>
        </p:txBody>
      </p:sp>
      <p:sp>
        <p:nvSpPr>
          <p:cNvPr id="4" name="Slide Number Placeholder 3"/>
          <p:cNvSpPr>
            <a:spLocks noGrp="1"/>
          </p:cNvSpPr>
          <p:nvPr>
            <p:ph type="sldNum" sz="quarter" idx="5"/>
          </p:nvPr>
        </p:nvSpPr>
        <p:spPr/>
        <p:txBody>
          <a:bodyPr/>
          <a:lstStyle/>
          <a:p>
            <a:fld id="{9C2AAA75-E0B5-472C-913F-92ACD2196A63}" type="slidenum">
              <a:rPr lang="en-GB" smtClean="0"/>
              <a:t>6</a:t>
            </a:fld>
            <a:endParaRPr lang="en-GB"/>
          </a:p>
        </p:txBody>
      </p:sp>
    </p:spTree>
    <p:extLst>
      <p:ext uri="{BB962C8B-B14F-4D97-AF65-F5344CB8AC3E}">
        <p14:creationId xmlns:p14="http://schemas.microsoft.com/office/powerpoint/2010/main" val="754476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Introduction to Research</a:t>
            </a:r>
            <a:br>
              <a:rPr lang="en-GB" sz="4400" b="1" dirty="0">
                <a:solidFill>
                  <a:schemeClr val="tx1"/>
                </a:solidFill>
                <a:latin typeface="Times New Roman" panose="02020603050405020304" pitchFamily="18" charset="0"/>
                <a:cs typeface="Times New Roman" panose="02020603050405020304" pitchFamily="18" charset="0"/>
              </a:rPr>
            </a:br>
            <a:r>
              <a:rPr lang="en-GB" sz="4400" b="1" dirty="0">
                <a:solidFill>
                  <a:schemeClr val="tx1"/>
                </a:solidFill>
                <a:latin typeface="Times New Roman" panose="02020603050405020304" pitchFamily="18" charset="0"/>
                <a:cs typeface="Times New Roman" panose="02020603050405020304" pitchFamily="18" charset="0"/>
              </a:rPr>
              <a:t>BMHP5005</a:t>
            </a:r>
            <a:br>
              <a:rPr lang="en-GB" sz="4400" b="1" dirty="0">
                <a:solidFill>
                  <a:schemeClr val="tx1"/>
                </a:solidFill>
                <a:latin typeface="Times New Roman" panose="02020603050405020304" pitchFamily="18" charset="0"/>
                <a:cs typeface="Times New Roman" panose="02020603050405020304" pitchFamily="18" charset="0"/>
              </a:rPr>
            </a:br>
            <a:r>
              <a:rPr lang="en-GB" sz="4400" b="1">
                <a:solidFill>
                  <a:schemeClr val="tx1"/>
                </a:solidFill>
                <a:latin typeface="Times New Roman" panose="02020603050405020304" pitchFamily="18" charset="0"/>
                <a:cs typeface="Times New Roman" panose="02020603050405020304" pitchFamily="18" charset="0"/>
              </a:rPr>
              <a:t>VivaVoce</a:t>
            </a:r>
            <a:endParaRPr lang="en-GB" sz="4400" b="1"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p:txBody>
          <a:bodyPr vert="horz" lIns="91440" tIns="45720" rIns="91440" bIns="45720" rtlCol="0" anchor="t">
            <a:normAutofit/>
          </a:bodyPr>
          <a:lstStyle/>
          <a:p>
            <a:r>
              <a:rPr lang="en-GB" dirty="0">
                <a:solidFill>
                  <a:schemeClr val="tx1"/>
                </a:solidFill>
                <a:latin typeface="Times New Roman" panose="02020603050405020304" pitchFamily="18" charset="0"/>
                <a:cs typeface="Times New Roman" panose="02020603050405020304" pitchFamily="18" charset="0"/>
              </a:rPr>
              <a:t>Student Name: Rafaela-Andreea Veletean</a:t>
            </a:r>
          </a:p>
          <a:p>
            <a:r>
              <a:rPr lang="en-GB" dirty="0">
                <a:solidFill>
                  <a:schemeClr val="tx1"/>
                </a:solidFill>
                <a:latin typeface="Times New Roman" panose="02020603050405020304" pitchFamily="18" charset="0"/>
                <a:cs typeface="Times New Roman" panose="02020603050405020304" pitchFamily="18" charset="0"/>
              </a:rPr>
              <a:t>Student Number:1916795</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496957" y="1408922"/>
            <a:ext cx="11191460" cy="5050872"/>
          </a:xfrm>
        </p:spPr>
        <p:txBody>
          <a:bodyPr>
            <a:noAutofit/>
          </a:bodyPr>
          <a:lstStyle/>
          <a:p>
            <a:pPr marL="0" indent="0" algn="just">
              <a:lnSpc>
                <a:spcPct val="150000"/>
              </a:lnSpc>
              <a:buNone/>
            </a:pPr>
            <a:r>
              <a:rPr lang="en-US" sz="1600" dirty="0">
                <a:solidFill>
                  <a:schemeClr val="tx1"/>
                </a:solidFill>
                <a:latin typeface="Times New Roman" panose="02020603050405020304" pitchFamily="18" charset="0"/>
                <a:cs typeface="Times New Roman" panose="02020603050405020304" pitchFamily="18" charset="0"/>
              </a:rPr>
              <a:t>(</a:t>
            </a:r>
            <a:r>
              <a:rPr lang="en-IN" sz="1600" dirty="0">
                <a:solidFill>
                  <a:schemeClr val="tx1"/>
                </a:solidFill>
                <a:latin typeface="Times New Roman" panose="02020603050405020304" pitchFamily="18" charset="0"/>
                <a:cs typeface="Times New Roman" panose="02020603050405020304" pitchFamily="18" charset="0"/>
              </a:rPr>
              <a:t>Interactive promotions assist audiences to take care of children nicely while providing them affection, security, education and care. However, the maximising number of Looked after Children in the UK including other parts of the world can be bad for the world so it is essential to make the right strategies to assure proficiency in the market.</a:t>
            </a:r>
          </a:p>
          <a:p>
            <a:pPr marL="0" indent="0" algn="just">
              <a:lnSpc>
                <a:spcPct val="150000"/>
              </a:lnSpc>
              <a:buNone/>
            </a:pPr>
            <a:r>
              <a:rPr lang="en-IN" sz="1600" dirty="0">
                <a:solidFill>
                  <a:schemeClr val="tx1"/>
                </a:solidFill>
                <a:latin typeface="Times New Roman" panose="02020603050405020304" pitchFamily="18" charset="0"/>
                <a:cs typeface="Times New Roman" panose="02020603050405020304" pitchFamily="18" charset="0"/>
              </a:rPr>
              <a:t>Promotion or advertisement is an essential marketing tool that helps a firm or a team to deliver the right messages and ideas to the customers or audiences in less time.</a:t>
            </a:r>
            <a:r>
              <a:rPr lang="en-US" sz="1600" dirty="0">
                <a:solidFill>
                  <a:schemeClr val="tx1"/>
                </a:solidFill>
                <a:latin typeface="Times New Roman" panose="02020603050405020304" pitchFamily="18" charset="0"/>
                <a:cs typeface="Times New Roman" panose="02020603050405020304" pitchFamily="18" charset="0"/>
              </a:rPr>
              <a:t>)</a:t>
            </a:r>
          </a:p>
          <a:p>
            <a:pPr marL="0" indent="0" algn="just">
              <a:lnSpc>
                <a:spcPct val="150000"/>
              </a:lnSpc>
              <a:buNone/>
            </a:pPr>
            <a:r>
              <a:rPr lang="en-US" sz="1600" dirty="0">
                <a:solidFill>
                  <a:schemeClr val="tx1"/>
                </a:solidFill>
                <a:latin typeface="Times New Roman" panose="02020603050405020304" pitchFamily="18" charset="0"/>
                <a:cs typeface="Times New Roman" panose="02020603050405020304" pitchFamily="18" charset="0"/>
              </a:rPr>
              <a:t>Research Question: </a:t>
            </a:r>
          </a:p>
          <a:p>
            <a:pPr marL="342900" lvl="0" indent="-342900" algn="just">
              <a:lnSpc>
                <a:spcPct val="150000"/>
              </a:lnSpc>
              <a:buFont typeface="+mj-lt"/>
              <a:buAutoNum type="arabicPeriod"/>
            </a:pP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What is the impact of promotion on culture and education for Looked after children?</a:t>
            </a:r>
            <a:endPar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600" dirty="0">
                <a:solidFill>
                  <a:schemeClr val="tx1"/>
                </a:solidFill>
                <a:latin typeface="Times New Roman" panose="02020603050405020304" pitchFamily="18" charset="0"/>
                <a:cs typeface="Times New Roman" panose="02020603050405020304" pitchFamily="18" charset="0"/>
              </a:rPr>
              <a:t>Aim: </a:t>
            </a: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aim is to analyse the impact of promotion on education and culture with a focus on Looked-after Children</a:t>
            </a:r>
            <a:endParaRPr lang="en-US" sz="1600" dirty="0">
              <a:solidFill>
                <a:schemeClr val="tx1"/>
              </a:solidFill>
              <a:latin typeface="Times New Roman" panose="02020603050405020304" pitchFamily="18" charset="0"/>
              <a:cs typeface="Times New Roman" panose="02020603050405020304" pitchFamily="18" charset="0"/>
            </a:endParaRPr>
          </a:p>
          <a:p>
            <a:pPr marL="0" lvl="0" indent="0" algn="just">
              <a:lnSpc>
                <a:spcPct val="150000"/>
              </a:lnSpc>
              <a:buNone/>
            </a:pPr>
            <a:r>
              <a:rPr lang="en-US" sz="1600" dirty="0">
                <a:solidFill>
                  <a:schemeClr val="tx1"/>
                </a:solidFill>
                <a:latin typeface="Times New Roman" panose="02020603050405020304" pitchFamily="18" charset="0"/>
                <a:cs typeface="Times New Roman" panose="02020603050405020304" pitchFamily="18" charset="0"/>
              </a:rPr>
              <a:t>Objectives:</a:t>
            </a:r>
          </a:p>
          <a:p>
            <a:pPr marL="342900" lvl="0" indent="-342900" algn="just">
              <a:lnSpc>
                <a:spcPct val="150000"/>
              </a:lnSpc>
              <a:buFont typeface="Symbol" panose="05050102010706020507" pitchFamily="18" charset="2"/>
              <a:buChar char=""/>
            </a:pP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 understand various aspects of promotion, education and culture on children</a:t>
            </a:r>
            <a:endPar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391886" y="206099"/>
            <a:ext cx="10515600" cy="1325563"/>
          </a:xfrm>
        </p:spPr>
        <p:txBody>
          <a:bodyPr/>
          <a:lstStyle/>
          <a:p>
            <a:r>
              <a:rPr lang="en-GB" b="1" dirty="0">
                <a:solidFill>
                  <a:schemeClr val="tx1"/>
                </a:solidFill>
                <a:latin typeface="Times New Roman" panose="02020603050405020304" pitchFamily="18" charset="0"/>
                <a:cs typeface="Times New Roman" panose="02020603050405020304" pitchFamily="18"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391886" y="1278294"/>
            <a:ext cx="10961914" cy="4898669"/>
          </a:xfrm>
        </p:spPr>
        <p:txBody>
          <a:bodyPr vert="horz" lIns="91440" tIns="45720" rIns="91440" bIns="45720" rtlCol="0" anchor="t">
            <a:normAutofit fontScale="70000" lnSpcReduction="20000"/>
          </a:bodyPr>
          <a:lstStyle/>
          <a:p>
            <a:pPr marL="0" indent="0" algn="just">
              <a:lnSpc>
                <a:spcPct val="170000"/>
              </a:lnSpc>
              <a:buNone/>
            </a:pP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Good selection and use of both </a:t>
            </a:r>
            <a:r>
              <a:rPr lang="en-US" b="1"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primary and secondary data techniques</a:t>
            </a:r>
            <a: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helped the researcher to perform and continue the research based on present and past ideas and experiences resulting in increasing dependability as well as effectiveness.</a:t>
            </a:r>
          </a:p>
          <a:p>
            <a:pPr marL="0" indent="0" algn="just">
              <a:lnSpc>
                <a:spcPct val="170000"/>
              </a:lnSpc>
              <a:buNone/>
            </a:pPr>
            <a:r>
              <a:rPr lang="en-US" dirty="0">
                <a:solidFill>
                  <a:schemeClr val="tx1"/>
                </a:solidFill>
                <a:latin typeface="Times New Roman" panose="02020603050405020304" pitchFamily="18" charset="0"/>
                <a:cs typeface="Times New Roman" panose="02020603050405020304" pitchFamily="18" charset="0"/>
              </a:rPr>
              <a:t>Primary and Secondary Research – Survey Questionnaire, Interview  and Thematic Analysis</a:t>
            </a:r>
          </a:p>
          <a:p>
            <a:pPr marL="0" indent="0" algn="just">
              <a:lnSpc>
                <a:spcPct val="170000"/>
              </a:lnSpc>
              <a:buNone/>
            </a:pPr>
            <a:r>
              <a:rPr lang="en-US" b="1" dirty="0">
                <a:solidFill>
                  <a:schemeClr val="tx1"/>
                </a:solidFill>
                <a:latin typeface="Times New Roman" panose="02020603050405020304" pitchFamily="18" charset="0"/>
                <a:cs typeface="Times New Roman" panose="02020603050405020304" pitchFamily="18" charset="0"/>
              </a:rPr>
              <a:t>Keywords used were</a:t>
            </a:r>
            <a:r>
              <a:rPr lang="en-US" dirty="0">
                <a:solidFill>
                  <a:schemeClr val="tx1"/>
                </a:solidFill>
                <a:latin typeface="Times New Roman" panose="02020603050405020304" pitchFamily="18" charset="0"/>
                <a:cs typeface="Times New Roman" panose="02020603050405020304" pitchFamily="18" charset="0"/>
              </a:rPr>
              <a:t>:   Promotion, Education Culture Looked After Children </a:t>
            </a:r>
          </a:p>
          <a:p>
            <a:pPr marL="0" indent="0" algn="just">
              <a:lnSpc>
                <a:spcPct val="170000"/>
              </a:lnSpc>
              <a:buNone/>
            </a:pPr>
            <a:r>
              <a:rPr lang="en-US" b="1" dirty="0">
                <a:solidFill>
                  <a:schemeClr val="tx1"/>
                </a:solidFill>
                <a:latin typeface="Times New Roman" panose="02020603050405020304" pitchFamily="18" charset="0"/>
                <a:cs typeface="Times New Roman" panose="02020603050405020304" pitchFamily="18" charset="0"/>
              </a:rPr>
              <a:t>Data sources</a:t>
            </a:r>
            <a:r>
              <a:rPr lang="en-US" dirty="0">
                <a:solidFill>
                  <a:schemeClr val="tx1"/>
                </a:solidFill>
                <a:latin typeface="Times New Roman" panose="02020603050405020304" pitchFamily="18" charset="0"/>
                <a:cs typeface="Times New Roman" panose="02020603050405020304" pitchFamily="18" charset="0"/>
              </a:rPr>
              <a:t>: </a:t>
            </a:r>
            <a:r>
              <a:rPr lang="en-GB"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Advances in psychiatric treatment, research Articles,  Journal in Nursing, Nursing Mirror </a:t>
            </a:r>
            <a:r>
              <a:rPr lang="en-GB" sz="2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British Journal of Social Work </a:t>
            </a:r>
            <a:r>
              <a:rPr lang="en-GB" sz="2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service.gov.uk</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lnSpc>
                <a:spcPct val="170000"/>
              </a:lnSpc>
              <a:buNone/>
            </a:pPr>
            <a:r>
              <a:rPr lang="en-US" b="1" dirty="0">
                <a:solidFill>
                  <a:schemeClr val="tx1"/>
                </a:solidFill>
                <a:latin typeface="Times New Roman" panose="02020603050405020304" pitchFamily="18" charset="0"/>
                <a:cs typeface="Times New Roman" panose="02020603050405020304" pitchFamily="18" charset="0"/>
              </a:rPr>
              <a:t>Inclusion criteria</a:t>
            </a:r>
            <a:r>
              <a:rPr lang="en-US" dirty="0">
                <a:solidFill>
                  <a:schemeClr val="tx1"/>
                </a:solidFill>
                <a:latin typeface="Times New Roman" panose="02020603050405020304" pitchFamily="18" charset="0"/>
                <a:cs typeface="Times New Roman" panose="02020603050405020304" pitchFamily="18" charset="0"/>
              </a:rPr>
              <a:t>: Year- 1973, 2017-2021 parents in UK-based articles </a:t>
            </a:r>
          </a:p>
          <a:p>
            <a:pPr marL="0" indent="0" algn="just">
              <a:lnSpc>
                <a:spcPct val="170000"/>
              </a:lnSpc>
              <a:buNone/>
            </a:pPr>
            <a:r>
              <a:rPr lang="en-US" b="1" dirty="0">
                <a:solidFill>
                  <a:schemeClr val="tx1"/>
                </a:solidFill>
                <a:latin typeface="Times New Roman" panose="02020603050405020304" pitchFamily="18" charset="0"/>
                <a:cs typeface="Times New Roman" panose="02020603050405020304" pitchFamily="18" charset="0"/>
              </a:rPr>
              <a:t>Exclusion criteria</a:t>
            </a:r>
            <a:r>
              <a:rPr lang="en-US" dirty="0">
                <a:solidFill>
                  <a:schemeClr val="tx1"/>
                </a:solidFill>
                <a:latin typeface="Times New Roman" panose="02020603050405020304" pitchFamily="18" charset="0"/>
                <a:cs typeface="Times New Roman" panose="02020603050405020304" pitchFamily="18" charset="0"/>
              </a:rPr>
              <a:t>: Children</a:t>
            </a:r>
            <a:endParaRPr lang="en-GB"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697993139"/>
              </p:ext>
            </p:extLst>
          </p:nvPr>
        </p:nvGraphicFramePr>
        <p:xfrm>
          <a:off x="588936" y="1580376"/>
          <a:ext cx="10764863" cy="4682490"/>
        </p:xfrm>
        <a:graphic>
          <a:graphicData uri="http://schemas.openxmlformats.org/drawingml/2006/table">
            <a:tbl>
              <a:tblPr firstRow="1" firstCol="1" bandRow="1"/>
              <a:tblGrid>
                <a:gridCol w="1844120">
                  <a:extLst>
                    <a:ext uri="{9D8B030D-6E8A-4147-A177-3AD203B41FA5}">
                      <a16:colId xmlns:a16="http://schemas.microsoft.com/office/drawing/2014/main" val="2791120806"/>
                    </a:ext>
                  </a:extLst>
                </a:gridCol>
                <a:gridCol w="4287784">
                  <a:extLst>
                    <a:ext uri="{9D8B030D-6E8A-4147-A177-3AD203B41FA5}">
                      <a16:colId xmlns:a16="http://schemas.microsoft.com/office/drawing/2014/main" val="3589850242"/>
                    </a:ext>
                  </a:extLst>
                </a:gridCol>
                <a:gridCol w="1124634">
                  <a:extLst>
                    <a:ext uri="{9D8B030D-6E8A-4147-A177-3AD203B41FA5}">
                      <a16:colId xmlns:a16="http://schemas.microsoft.com/office/drawing/2014/main" val="2229489048"/>
                    </a:ext>
                  </a:extLst>
                </a:gridCol>
                <a:gridCol w="3508325">
                  <a:extLst>
                    <a:ext uri="{9D8B030D-6E8A-4147-A177-3AD203B41FA5}">
                      <a16:colId xmlns:a16="http://schemas.microsoft.com/office/drawing/2014/main" val="2241838310"/>
                    </a:ext>
                  </a:extLst>
                </a:gridCol>
              </a:tblGrid>
              <a:tr h="521182">
                <a:tc>
                  <a:txBody>
                    <a:bodyPr/>
                    <a:lstStyle/>
                    <a:p>
                      <a:pPr algn="just" fontAlgn="t">
                        <a:spcBef>
                          <a:spcPts val="0"/>
                        </a:spcBef>
                        <a:spcAft>
                          <a:spcPts val="0"/>
                        </a:spcAft>
                      </a:pPr>
                      <a:r>
                        <a:rPr lang="en-GB" sz="18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Author and title </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1" i="0" u="none" strike="noStrike">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endParaRPr lang="en-GB" sz="1800" b="0" i="0" u="none" strike="noStrike">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800" b="0" i="0" u="none" strike="noStrike" dirty="0">
                        <a:effectLst/>
                        <a:latin typeface="Times New Roman" panose="02020603050405020304" pitchFamily="18" charset="0"/>
                        <a:cs typeface="Times New Roman" panose="02020603050405020304" pitchFamily="18" charset="0"/>
                      </a:endParaRPr>
                    </a:p>
                    <a:p>
                      <a:pPr algn="just" fontAlgn="t">
                        <a:spcBef>
                          <a:spcPts val="0"/>
                        </a:spcBef>
                        <a:spcAft>
                          <a:spcPts val="0"/>
                        </a:spcAft>
                      </a:pPr>
                      <a:r>
                        <a:rPr lang="en-GB" sz="18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775877">
                <a:tc>
                  <a:txBody>
                    <a:bodyPr/>
                    <a:lstStyle/>
                    <a:p>
                      <a:pPr algn="just" fontAlgn="t">
                        <a:spcBef>
                          <a:spcPts val="0"/>
                        </a:spcBef>
                        <a:spcAft>
                          <a:spcPts val="0"/>
                        </a:spcAft>
                      </a:pPr>
                      <a:r>
                        <a:rPr lang="en-GB" sz="1800" kern="1200" dirty="0" err="1">
                          <a:solidFill>
                            <a:schemeClr val="tx1"/>
                          </a:solidFill>
                          <a:effectLst/>
                          <a:latin typeface="Times New Roman" panose="02020603050405020304" pitchFamily="18" charset="0"/>
                          <a:ea typeface="+mn-ea"/>
                          <a:cs typeface="Times New Roman" panose="02020603050405020304" pitchFamily="18" charset="0"/>
                        </a:rPr>
                        <a:t>Simkiss</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Doug</a:t>
                      </a:r>
                    </a:p>
                    <a:p>
                      <a:pPr algn="just" fontAlgn="t">
                        <a:spcBef>
                          <a:spcPts val="0"/>
                        </a:spcBef>
                        <a:spcAft>
                          <a:spcPts val="0"/>
                        </a:spcAft>
                      </a:pPr>
                      <a:r>
                        <a:rPr lang="en-GB" sz="1800" i="1" kern="1200" dirty="0">
                          <a:solidFill>
                            <a:schemeClr val="tx1"/>
                          </a:solidFill>
                          <a:effectLst/>
                          <a:latin typeface="Times New Roman" panose="02020603050405020304" pitchFamily="18" charset="0"/>
                          <a:ea typeface="+mn-ea"/>
                          <a:cs typeface="Times New Roman" panose="02020603050405020304" pitchFamily="18" charset="0"/>
                        </a:rPr>
                        <a:t>International Journal of Social Welfare</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What is the impact of health care and monitoring on looked after children </a:t>
                      </a:r>
                    </a:p>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To select techniques to monitor health</a:t>
                      </a:r>
                    </a:p>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To improve health of looked after children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Survey - 40</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The article emphasised on care and monitoring of health about looked after children with focus on hospitality industry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341747">
                <a:tc>
                  <a:txBody>
                    <a:bodyPr/>
                    <a:lstStyle/>
                    <a:p>
                      <a:pPr algn="just" fontAlgn="t">
                        <a:spcBef>
                          <a:spcPts val="0"/>
                        </a:spcBef>
                        <a:spcAft>
                          <a:spcPts val="0"/>
                        </a:spcAft>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Ridley, Julie, Larkins, Cath, </a:t>
                      </a:r>
                      <a:r>
                        <a:rPr lang="en-GB" sz="1800" kern="1200" dirty="0" err="1">
                          <a:solidFill>
                            <a:schemeClr val="tx1"/>
                          </a:solidFill>
                          <a:effectLst/>
                          <a:latin typeface="Times New Roman" panose="02020603050405020304" pitchFamily="18" charset="0"/>
                          <a:ea typeface="+mn-ea"/>
                          <a:cs typeface="Times New Roman" panose="02020603050405020304" pitchFamily="18" charset="0"/>
                        </a:rPr>
                        <a:t>Farrelly</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Nicola, Hussein, Shereen, </a:t>
                      </a:r>
                      <a:r>
                        <a:rPr lang="en-GB" sz="1800" kern="1200" dirty="0" err="1">
                          <a:solidFill>
                            <a:schemeClr val="tx1"/>
                          </a:solidFill>
                          <a:effectLst/>
                          <a:latin typeface="Times New Roman" panose="02020603050405020304" pitchFamily="18" charset="0"/>
                          <a:ea typeface="+mn-ea"/>
                          <a:cs typeface="Times New Roman" panose="02020603050405020304" pitchFamily="18" charset="0"/>
                        </a:rPr>
                        <a:t>Austerberry</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Helen, </a:t>
                      </a:r>
                      <a:r>
                        <a:rPr lang="en-GB" sz="1800" kern="1200" dirty="0" err="1">
                          <a:solidFill>
                            <a:schemeClr val="tx1"/>
                          </a:solidFill>
                          <a:effectLst/>
                          <a:latin typeface="Times New Roman" panose="02020603050405020304" pitchFamily="18" charset="0"/>
                          <a:ea typeface="+mn-ea"/>
                          <a:cs typeface="Times New Roman" panose="02020603050405020304" pitchFamily="18" charset="0"/>
                        </a:rPr>
                        <a:t>Manthorpe</a:t>
                      </a:r>
                      <a:r>
                        <a:rPr lang="en-GB" sz="1800" kern="1200" dirty="0">
                          <a:solidFill>
                            <a:schemeClr val="tx1"/>
                          </a:solidFill>
                          <a:effectLst/>
                          <a:latin typeface="Times New Roman" panose="02020603050405020304" pitchFamily="18" charset="0"/>
                          <a:ea typeface="+mn-ea"/>
                          <a:cs typeface="Times New Roman" panose="02020603050405020304" pitchFamily="18" charset="0"/>
                        </a:rPr>
                        <a:t>, Jill, &amp; Stanley, Nicky</a:t>
                      </a:r>
                    </a:p>
                    <a:p>
                      <a:pPr algn="just" fontAlgn="t">
                        <a:spcBef>
                          <a:spcPts val="0"/>
                        </a:spcBef>
                        <a:spcAft>
                          <a:spcPts val="0"/>
                        </a:spcAft>
                      </a:pPr>
                      <a:r>
                        <a:rPr lang="en-GB" sz="1800" i="1" kern="1200" dirty="0">
                          <a:solidFill>
                            <a:schemeClr val="tx1"/>
                          </a:solidFill>
                          <a:effectLst/>
                          <a:latin typeface="Times New Roman" panose="02020603050405020304" pitchFamily="18" charset="0"/>
                          <a:ea typeface="+mn-ea"/>
                          <a:cs typeface="Times New Roman" panose="02020603050405020304" pitchFamily="18" charset="0"/>
                        </a:rPr>
                        <a:t>Child &amp; Family Social Work</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What is relationship between looked after children and care leavers in social practice?</a:t>
                      </a:r>
                    </a:p>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To analyse relationship of looked children leading to ensuring their safety </a:t>
                      </a:r>
                    </a:p>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To select tools that can analyse the impact of relationship between </a:t>
                      </a:r>
                      <a:r>
                        <a:rPr lang="en-GB" sz="1800" b="0" i="0" u="none" strike="noStrike" dirty="0" err="1">
                          <a:effectLst/>
                          <a:latin typeface="Times New Roman" panose="02020603050405020304" pitchFamily="18" charset="0"/>
                          <a:cs typeface="Times New Roman" panose="02020603050405020304" pitchFamily="18" charset="0"/>
                        </a:rPr>
                        <a:t>llokded</a:t>
                      </a:r>
                      <a:r>
                        <a:rPr lang="en-GB" sz="1800" b="0" i="0" u="none" strike="noStrike" dirty="0">
                          <a:effectLst/>
                          <a:latin typeface="Times New Roman" panose="02020603050405020304" pitchFamily="18" charset="0"/>
                          <a:cs typeface="Times New Roman" panose="02020603050405020304" pitchFamily="18" charset="0"/>
                        </a:rPr>
                        <a:t> after children and their care takers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Survey 60</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It focuses on various factors, ideas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60699427"/>
              </p:ext>
            </p:extLst>
          </p:nvPr>
        </p:nvGraphicFramePr>
        <p:xfrm>
          <a:off x="588936" y="1580376"/>
          <a:ext cx="10764863" cy="3585210"/>
        </p:xfrm>
        <a:graphic>
          <a:graphicData uri="http://schemas.openxmlformats.org/drawingml/2006/table">
            <a:tbl>
              <a:tblPr firstRow="1" firstCol="1" bandRow="1"/>
              <a:tblGrid>
                <a:gridCol w="1844120">
                  <a:extLst>
                    <a:ext uri="{9D8B030D-6E8A-4147-A177-3AD203B41FA5}">
                      <a16:colId xmlns:a16="http://schemas.microsoft.com/office/drawing/2014/main" val="2791120806"/>
                    </a:ext>
                  </a:extLst>
                </a:gridCol>
                <a:gridCol w="2913859">
                  <a:extLst>
                    <a:ext uri="{9D8B030D-6E8A-4147-A177-3AD203B41FA5}">
                      <a16:colId xmlns:a16="http://schemas.microsoft.com/office/drawing/2014/main" val="3589850242"/>
                    </a:ext>
                  </a:extLst>
                </a:gridCol>
                <a:gridCol w="2498559">
                  <a:extLst>
                    <a:ext uri="{9D8B030D-6E8A-4147-A177-3AD203B41FA5}">
                      <a16:colId xmlns:a16="http://schemas.microsoft.com/office/drawing/2014/main" val="2229489048"/>
                    </a:ext>
                  </a:extLst>
                </a:gridCol>
                <a:gridCol w="3508325">
                  <a:extLst>
                    <a:ext uri="{9D8B030D-6E8A-4147-A177-3AD203B41FA5}">
                      <a16:colId xmlns:a16="http://schemas.microsoft.com/office/drawing/2014/main" val="2241838310"/>
                    </a:ext>
                  </a:extLst>
                </a:gridCol>
              </a:tblGrid>
              <a:tr h="521182">
                <a:tc>
                  <a:txBody>
                    <a:bodyPr/>
                    <a:lstStyle/>
                    <a:p>
                      <a:pPr algn="just" fontAlgn="t">
                        <a:spcBef>
                          <a:spcPts val="0"/>
                        </a:spcBef>
                        <a:spcAft>
                          <a:spcPts val="0"/>
                        </a:spcAft>
                      </a:pPr>
                      <a:r>
                        <a:rPr lang="en-GB" sz="18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Author and title </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1" i="0" u="none" strike="noStrike">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endParaRPr lang="en-GB" sz="1800" b="0" i="0" u="none" strike="noStrike">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1" i="0" u="none" strike="noStrike">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800" b="0" i="0" u="none" strike="noStrike">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1" i="0" u="none" strike="noStrike">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800" b="0" i="0" u="none" strike="noStrike">
                        <a:effectLst/>
                        <a:latin typeface="Times New Roman" panose="02020603050405020304" pitchFamily="18" charset="0"/>
                        <a:cs typeface="Times New Roman" panose="02020603050405020304" pitchFamily="18" charset="0"/>
                      </a:endParaRPr>
                    </a:p>
                    <a:p>
                      <a:pPr algn="just" fontAlgn="t">
                        <a:spcBef>
                          <a:spcPts val="0"/>
                        </a:spcBef>
                        <a:spcAft>
                          <a:spcPts val="0"/>
                        </a:spcAft>
                      </a:pPr>
                      <a:r>
                        <a:rPr lang="en-GB" sz="18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775877">
                <a:tc>
                  <a:txBody>
                    <a:bodyPr/>
                    <a:lstStyle/>
                    <a:p>
                      <a:pPr algn="just" fontAlgn="t">
                        <a:spcBef>
                          <a:spcPts val="0"/>
                        </a:spcBef>
                        <a:spcAft>
                          <a:spcPts val="0"/>
                        </a:spcAft>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Wood, Marsha, &amp; Selwyn, Julie </a:t>
                      </a:r>
                      <a:r>
                        <a:rPr lang="en-GB" sz="1800" i="1" kern="1200" dirty="0">
                          <a:solidFill>
                            <a:schemeClr val="tx1"/>
                          </a:solidFill>
                          <a:effectLst/>
                          <a:latin typeface="Times New Roman" panose="02020603050405020304" pitchFamily="18" charset="0"/>
                          <a:ea typeface="+mn-ea"/>
                          <a:cs typeface="Times New Roman" panose="02020603050405020304" pitchFamily="18" charset="0"/>
                        </a:rPr>
                        <a:t>Adoption &amp; Fostering</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How subjective well being is important for looked after children?</a:t>
                      </a:r>
                    </a:p>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To understand about various views looked after children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Survey- 132</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It focused on various aspects of subjective wellbeing of the looked after children that crucial for the better progress of people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254385">
                <a:tc>
                  <a:txBody>
                    <a:bodyPr/>
                    <a:lstStyle/>
                    <a:p>
                      <a:pPr algn="just" fontAlgn="t">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Welch, S.B. </a:t>
                      </a:r>
                    </a:p>
                    <a:p>
                      <a:pPr algn="just" fontAlgn="t">
                        <a:spcBef>
                          <a:spcPts val="0"/>
                        </a:spcBef>
                        <a:spcAft>
                          <a:spcPts val="0"/>
                        </a:spcAft>
                      </a:pP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Paediatrics and child health</a:t>
                      </a:r>
                      <a:endParaRPr lang="en-GB" sz="1800" b="0" i="0" u="none" strike="noStrike"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What type of infections affect children?</a:t>
                      </a:r>
                    </a:p>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To understand the reason of blood borne infections</a:t>
                      </a:r>
                    </a:p>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To improve and secure looked after children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Interview 80</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800" b="0" i="0" u="none" strike="noStrike" dirty="0">
                          <a:effectLst/>
                          <a:latin typeface="Times New Roman" panose="02020603050405020304" pitchFamily="18" charset="0"/>
                          <a:cs typeface="Times New Roman" panose="02020603050405020304" pitchFamily="18" charset="0"/>
                        </a:rPr>
                        <a:t>It discusses about different kinds of infections which occurs due to blood and are harmful for the children. It is essential to protect them from harmful diseases leading to maximising success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bl>
          </a:graphicData>
        </a:graphic>
      </p:graphicFrame>
    </p:spTree>
    <p:extLst>
      <p:ext uri="{BB962C8B-B14F-4D97-AF65-F5344CB8AC3E}">
        <p14:creationId xmlns:p14="http://schemas.microsoft.com/office/powerpoint/2010/main" val="1616361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838200" y="271220"/>
            <a:ext cx="9170581" cy="813662"/>
          </a:xfrm>
        </p:spPr>
        <p:txBody>
          <a:bodyPr/>
          <a:lstStyle/>
          <a:p>
            <a:r>
              <a:rPr lang="en-GB" b="1" dirty="0">
                <a:solidFill>
                  <a:schemeClr val="tx1"/>
                </a:solidFill>
                <a:latin typeface="Times New Roman" panose="02020603050405020304" pitchFamily="18" charset="0"/>
                <a:cs typeface="Times New Roman" panose="02020603050405020304" pitchFamily="18" charset="0"/>
              </a:rPr>
              <a:t>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33953" y="1162372"/>
            <a:ext cx="10919847" cy="5571641"/>
          </a:xfrm>
        </p:spPr>
        <p:txBody>
          <a:bodyPr>
            <a:normAutofit/>
          </a:bodyPr>
          <a:lstStyle/>
          <a:p>
            <a:r>
              <a:rPr lang="en-US" sz="2000" b="1" dirty="0">
                <a:solidFill>
                  <a:schemeClr val="tx1"/>
                </a:solidFill>
                <a:latin typeface="Times New Roman" panose="02020603050405020304" pitchFamily="18" charset="0"/>
                <a:cs typeface="Times New Roman" panose="02020603050405020304" pitchFamily="18" charset="0"/>
              </a:rPr>
              <a:t>Key findings</a:t>
            </a:r>
            <a:r>
              <a:rPr lang="en-US" sz="2000" dirty="0">
                <a:solidFill>
                  <a:schemeClr val="tx1"/>
                </a:solidFill>
                <a:latin typeface="Times New Roman" panose="02020603050405020304" pitchFamily="18" charset="0"/>
                <a:cs typeface="Times New Roman" panose="02020603050405020304" pitchFamily="18" charset="0"/>
              </a:rPr>
              <a:t>: </a:t>
            </a:r>
          </a:p>
          <a:p>
            <a:pPr marL="457200" lvl="0" indent="-457200" algn="just">
              <a:lnSpc>
                <a:spcPct val="150000"/>
              </a:lnSpc>
              <a:buFont typeface="+mj-lt"/>
              <a:buAutoNum type="arabicPeriod"/>
            </a:pPr>
            <a:r>
              <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Promotion increases attention and responsibility among the people</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lvl="0" indent="-457200" algn="just">
              <a:lnSpc>
                <a:spcPct val="150000"/>
              </a:lnSpc>
              <a:buFont typeface="+mj-lt"/>
              <a:buAutoNum type="arabicPeriod"/>
            </a:pPr>
            <a:r>
              <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Innovative promotions and advertisements increases reliability resulting I better fulfilment of goals in time </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lvl="0" indent="-457200" algn="just">
              <a:lnSpc>
                <a:spcPct val="150000"/>
              </a:lnSpc>
              <a:buFont typeface="+mj-lt"/>
              <a:buAutoNum type="arabicPeriod"/>
            </a:pP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Promotions also have few challenges and issues </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b="1" dirty="0">
                <a:solidFill>
                  <a:schemeClr val="tx1"/>
                </a:solidFill>
                <a:latin typeface="Times New Roman" panose="02020603050405020304" pitchFamily="18" charset="0"/>
                <a:cs typeface="Times New Roman" panose="02020603050405020304" pitchFamily="18" charset="0"/>
              </a:rPr>
              <a:t>Key themes</a:t>
            </a:r>
            <a:r>
              <a:rPr lang="en-US" sz="2000" dirty="0">
                <a:solidFill>
                  <a:schemeClr val="tx1"/>
                </a:solidFill>
                <a:latin typeface="Times New Roman" panose="02020603050405020304" pitchFamily="18" charset="0"/>
                <a:cs typeface="Times New Roman" panose="02020603050405020304" pitchFamily="18" charset="0"/>
              </a:rPr>
              <a:t>:</a:t>
            </a:r>
          </a:p>
          <a:p>
            <a:pPr algn="just">
              <a:lnSpc>
                <a:spcPct val="150000"/>
              </a:lnSpc>
              <a:spcAft>
                <a:spcPts val="800"/>
              </a:spcAft>
            </a:pP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strong relationship between education, culture, promotion and they work together for the betterment of the Looked After Children in several scenarios. </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Necessary to choose, use improve and implement the right promotional tactics to increase awareness among society and human beings. </a:t>
            </a:r>
            <a:endParaRPr lang="en-IN"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620</TotalTime>
  <Words>1550</Words>
  <Application>Microsoft Office PowerPoint</Application>
  <PresentationFormat>Widescreen</PresentationFormat>
  <Paragraphs>91</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Symbol</vt:lpstr>
      <vt:lpstr>Times New Roman</vt:lpstr>
      <vt:lpstr>Office Theme</vt:lpstr>
      <vt:lpstr>Introduction to Research BMHP5005 VivaVoce</vt:lpstr>
      <vt:lpstr>Literature Review Focus</vt:lpstr>
      <vt:lpstr>Methods</vt:lpstr>
      <vt:lpstr>Literature Review</vt:lpstr>
      <vt:lpstr>Literature Review</vt:lpstr>
      <vt:lpstr>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Rafaela-Andreea Veletean (1916795)</cp:lastModifiedBy>
  <cp:revision>15</cp:revision>
  <dcterms:created xsi:type="dcterms:W3CDTF">2020-04-30T09:56:57Z</dcterms:created>
  <dcterms:modified xsi:type="dcterms:W3CDTF">2021-08-11T18:54:08Z</dcterms:modified>
</cp:coreProperties>
</file>