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776" r:id="rId1"/>
  </p:sldMasterIdLst>
  <p:notesMasterIdLst>
    <p:notesMasterId r:id="rId14"/>
  </p:notesMasterIdLst>
  <p:sldIdLst>
    <p:sldId id="256" r:id="rId2"/>
    <p:sldId id="266" r:id="rId3"/>
    <p:sldId id="257" r:id="rId4"/>
    <p:sldId id="258" r:id="rId5"/>
    <p:sldId id="259" r:id="rId6"/>
    <p:sldId id="260" r:id="rId7"/>
    <p:sldId id="261" r:id="rId8"/>
    <p:sldId id="262" r:id="rId9"/>
    <p:sldId id="263" r:id="rId10"/>
    <p:sldId id="264" r:id="rId11"/>
    <p:sldId id="265" r:id="rId12"/>
    <p:sldId id="267" r:id="rId13"/>
  </p:sldIdLst>
  <p:sldSz cx="14630400" cy="8229600"/>
  <p:notesSz cx="8229600" cy="14630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49" d="100"/>
          <a:sy n="4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62884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worldbank.org/" TargetMode="External"/><Relationship Id="rId5" Type="http://schemas.openxmlformats.org/officeDocument/2006/relationships/hyperlink" Target="https://www.unwto.org/" TargetMode="External"/><Relationship Id="rId4" Type="http://schemas.openxmlformats.org/officeDocument/2006/relationships/hyperlink" Target="https://www.pwc.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AC609-6117-ABE4-1CAF-76B9DAFFE7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CDD9CA-E88D-E22B-AF89-6C307771B7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EA2BD-CF2F-DA4C-AE69-FC4AD9C34530}"/>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will discuss the modern-day problem of the mounting financial pressure in the hotel and hospitality sector due to the continuing inflation of costs, tightening of financing terms, and rising structural operating costs. These pressures are uniquely experienced in the hospitality industry due to its labour-intensive service model, high energy dependency, and low pricing elasticity, especially in the small and medium-sized enterprises. Although general demand has generally returned to pre-pandemic levels, financial sustainability has not kept up, and this has been the subject of concerns regarding long-term competitiveness and survival (UNWTO, 2023). It is also vital to understand the transmission of macro-economic pressures to operational realities, both to practitioners within the industries and policymakers who want to stabilise this strategically vital sector.</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A78C17E-1290-A119-94B5-F7204B370103}"/>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775029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Literature Review: Inflation and Cost Transmission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recent literature on hospitality has suggested cost inflation as the main method of financial stress transmission instead of contraction of demand. Research shows that the increase in the costs of inputs, especially food, utilities and outsourced services, is not equally spread throughout the industry, with independent hotels being disproportionately exposed because of lower bargaining power and lower margins. Hospitality firms are not able to easily replace inputs or automate core service delivery at the risk of losing guest satisfaction, like in the case of manufacturing (Gursoy et al., 2022). Consequently, the contribution margins are diluted both instantly and systematically by inflation, which leads to what scholars refer to as structural fragility of hospitality business models.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Literature Review: Labour Costs and Service Quality</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Rise in labour cost has become a structural issue and not a cyclical challenge in the hospitality industry. Studies indicate that the growth in wages, skills deficit and the upward contributions by the employer have contributed to total labour costs exceeding the productivity gains. Most importantly, hospitality companies are under a service-quality dilemma, where cutting labour costs aggressively can help secure cash flow in the short run but negatively impact the experience of the guests as well as the company's brand image and employee turnover. There is empirical evidence that degradation of the service propagates to lower repeat demand and online ratings and eventually increases financial pressure instead of alleviating it (Baum et al., 2023).</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Literature Review: Financing Conditions and Pricing Limits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literature also proves that pricing will not solve the hospitality margin pressure, especially in times of macroeconomic uncertainty. The increased interest rates mean fewer people are able to access cheap capital, and therefore, operators cannot invest in productivity-enhancing technology or energy efficiency improvements (OECD, 2023). Meanwhile, price pass-through is limited by the demand sensitivity, particularly in the mid-scale and low-end markets. Research indicates that in times of high uncertainty, hotels will be risk-averse, and in the process, long-term investment is put behind liquidity to get caught in a low-resistance trap.</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Method: Analytical Framework</a:t>
            </a:r>
          </a:p>
          <a:p>
            <a:r>
              <a:rPr lang="en-GB" sz="1200" kern="1200" dirty="0">
                <a:solidFill>
                  <a:schemeClr val="tx1"/>
                </a:solidFill>
                <a:effectLst/>
                <a:latin typeface="+mn-lt"/>
                <a:ea typeface="+mn-ea"/>
                <a:cs typeface="+mn-cs"/>
              </a:rPr>
              <a:t>The research design of this conference paper is a secondary, desk-based one, according to which evidence from peer-reviewed journals in the hospitality industry, international policy reports, and industry analyses published after 2021 will be synthesised. A PESTEL model is used to critically examine the manner in which political, economic, social, technological, legal, and environmental forces exert financial pressure on operations in the hotels. Thematic synthesis is applied to uncover common pressure points (like energy exposure, labour rigidity, and capital constraints) and measure the performance of the observed industry response, depending on the size of firms and operating models (World Bank,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Analysis: Political and Economic Dimensions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hospitality firms are exposed to an increase in fixed costs and less fiscal protection, both politically and economically. The taxation systems of business, fluctuations in the energy market, and tight monetary policy increase the financial strains, especially on location-specific and asset-intensive hotels. Based on empirical research, it is evident that the high interest rates strongly decrease the willingness to invest in accommodation businesses, which puts them at a higher risk of insolvency in a long-term cost shock (PwC, 2024). Revenue management and dynamic pricing only partially alleviate the situation, but when the consumer trust is low and the operating uncertainty is high, they are not as effective.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Analysis: Social and Technological Dimensions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Socially, hospitality is particularly susceptible to human labour unpredictability and moral questioning since it is based on human labour. Studies reveal an increasing conflict between cost control and responsible work practises, and reputational risks are related to over-compression of labour. With automation, data analytics, and AI-enhanced forecasting, there exist opportunities in terms of waste reduction and enhanced efficiency. Nevertheless, the adoption is not even, with financially disadvantaged SMEs not being able to finance initial investment despite the long-term returns, which supports structural inequality in the industry (Ivanov and Webster, 2023).</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PESTEL Analysis: Legal and Environmental Dimensions</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financial environment is also complicated by legal and environmental pressures. Adherence to employment regulation, reporting standards and environmental targets introduces costs which are difficult to avoid and disproportionately impact smaller operators. Meanwhile, the sustainability investments, much needed to be competitive over the long-term, have outlays which can be delayed in recompense (McKinsey &amp; Company, 2024). Studies have provided evidence that hotels experiencing an acute liquidity constraint can delay the decarbonisation process, a fact that causes a disconnect between sustainability goals and financial sustainability in times of economic downturn.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US"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has shown that financial pressure in the hospitality sector is not a post-crisis short-term eventuality, but rather a structural reality influenced by inflation, financing constraints and rigidity of fixed costs. Recovery in demand is not enough to revive the profitability in situations where operating costs increase at a greater pace than pricing power. Although resilience is provided by tools like revenue management, workforce, and energy efficiency, their effect is not fairly spread throughout the sector. The long-term vulnerability of many hospitality SMEs, without coordinated management adjustment and favourable policy frameworks, will jeopardise the long-term sustainability of the sector.</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Recommendations</a:t>
            </a:r>
            <a:endParaRPr lang="en-US" sz="1200" b="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Focus on performance management based on the margin and contribution based on segment and channel, not on the headline growth in revenue.</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Increase the pace of implementing energy efficiency with low capital/ high payback procedures prior to investing in deeper decarbonisation.</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Enhance the resilience of the workforce by making them multiskilled and selectively automated without compromising on the core services.</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Enhance working-capital discipline, supplier negotiations and waste-reduction strategies in order to stabilise the cash flow.</a:t>
            </a:r>
            <a:endParaRPr lang="en-US"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Promote long-term investment by championing regular, multi-year business rates and energy price frameworks.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801FA-03AF-8A3A-5FB6-FC9CF2C293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C54739-3B70-5ABE-311B-E2E6A72C43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A0F955-0754-96D0-0B4C-B271E6BD275B}"/>
              </a:ext>
            </a:extLst>
          </p:cNvPr>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Baum, T., Mooney, S. K. K., Robinson, R. N. S., and </a:t>
            </a:r>
            <a:r>
              <a:rPr lang="en-US" sz="1200" kern="1200" dirty="0" err="1">
                <a:solidFill>
                  <a:schemeClr val="tx1"/>
                </a:solidFill>
                <a:effectLst/>
                <a:latin typeface="+mn-lt"/>
                <a:ea typeface="+mn-ea"/>
                <a:cs typeface="+mn-cs"/>
              </a:rPr>
              <a:t>Solnet</a:t>
            </a:r>
            <a:r>
              <a:rPr lang="en-US" sz="1200" kern="1200" dirty="0">
                <a:solidFill>
                  <a:schemeClr val="tx1"/>
                </a:solidFill>
                <a:effectLst/>
                <a:latin typeface="+mn-lt"/>
                <a:ea typeface="+mn-ea"/>
                <a:cs typeface="+mn-cs"/>
              </a:rPr>
              <a:t>, D. (2023). Rebuilding hospitality workforces after COVID-19. </a:t>
            </a:r>
            <a:r>
              <a:rPr lang="en-US" sz="1200" i="1" kern="1200" dirty="0">
                <a:solidFill>
                  <a:schemeClr val="tx1"/>
                </a:solidFill>
                <a:effectLst/>
                <a:latin typeface="+mn-lt"/>
                <a:ea typeface="+mn-ea"/>
                <a:cs typeface="+mn-cs"/>
              </a:rPr>
              <a:t>Annals of Tourism Research, 98</a:t>
            </a:r>
            <a:r>
              <a:rPr lang="en-US" sz="1200" kern="1200" dirty="0">
                <a:solidFill>
                  <a:schemeClr val="tx1"/>
                </a:solidFill>
                <a:effectLst/>
                <a:latin typeface="+mn-lt"/>
                <a:ea typeface="+mn-ea"/>
                <a:cs typeface="+mn-cs"/>
              </a:rPr>
              <a:t>, 103498.</a:t>
            </a:r>
          </a:p>
          <a:p>
            <a:r>
              <a:rPr lang="en-US" sz="1200" kern="1200" dirty="0">
                <a:solidFill>
                  <a:schemeClr val="tx1"/>
                </a:solidFill>
                <a:effectLst/>
                <a:latin typeface="+mn-lt"/>
                <a:ea typeface="+mn-ea"/>
                <a:cs typeface="+mn-cs"/>
              </a:rPr>
              <a:t>https://doi.org/10.1016/j.annals.2022.103498</a:t>
            </a:r>
          </a:p>
          <a:p>
            <a:r>
              <a:rPr lang="en-US" sz="1200" kern="1200" dirty="0">
                <a:solidFill>
                  <a:schemeClr val="tx1"/>
                </a:solidFill>
                <a:effectLst/>
                <a:latin typeface="+mn-lt"/>
                <a:ea typeface="+mn-ea"/>
                <a:cs typeface="+mn-cs"/>
              </a:rPr>
              <a:t>Gursoy, D., Chi, O. H., Lu, L., and Nunkoo, R. (2022). Consumers’ acceptance of dynamically priced hospitality services. </a:t>
            </a:r>
            <a:r>
              <a:rPr lang="en-US" sz="1200" i="1" kern="1200" dirty="0">
                <a:solidFill>
                  <a:schemeClr val="tx1"/>
                </a:solidFill>
                <a:effectLst/>
                <a:latin typeface="+mn-lt"/>
                <a:ea typeface="+mn-ea"/>
                <a:cs typeface="+mn-cs"/>
              </a:rPr>
              <a:t>International Journal of Hospitality Management, 102</a:t>
            </a:r>
            <a:r>
              <a:rPr lang="en-US" sz="1200" kern="1200" dirty="0">
                <a:solidFill>
                  <a:schemeClr val="tx1"/>
                </a:solidFill>
                <a:effectLst/>
                <a:latin typeface="+mn-lt"/>
                <a:ea typeface="+mn-ea"/>
                <a:cs typeface="+mn-cs"/>
              </a:rPr>
              <a:t>, 103138.</a:t>
            </a:r>
          </a:p>
          <a:p>
            <a:r>
              <a:rPr lang="en-US" sz="1200" kern="1200" dirty="0">
                <a:solidFill>
                  <a:schemeClr val="tx1"/>
                </a:solidFill>
                <a:effectLst/>
                <a:latin typeface="+mn-lt"/>
                <a:ea typeface="+mn-ea"/>
                <a:cs typeface="+mn-cs"/>
              </a:rPr>
              <a:t>https://doi.org/10.1016/j.ijhm.2022.103138</a:t>
            </a:r>
          </a:p>
          <a:p>
            <a:r>
              <a:rPr lang="en-US" sz="1200" kern="1200" dirty="0">
                <a:solidFill>
                  <a:schemeClr val="tx1"/>
                </a:solidFill>
                <a:effectLst/>
                <a:latin typeface="+mn-lt"/>
                <a:ea typeface="+mn-ea"/>
                <a:cs typeface="+mn-cs"/>
              </a:rPr>
              <a:t>Ivanov, S., and Webster, C. (2023). Robots and artificial intelligence in hospitality and tourism. </a:t>
            </a:r>
            <a:r>
              <a:rPr lang="en-US" sz="1200" i="1" kern="1200" dirty="0">
                <a:solidFill>
                  <a:schemeClr val="tx1"/>
                </a:solidFill>
                <a:effectLst/>
                <a:latin typeface="+mn-lt"/>
                <a:ea typeface="+mn-ea"/>
                <a:cs typeface="+mn-cs"/>
              </a:rPr>
              <a:t>Tourism Management Perspectives, 45</a:t>
            </a:r>
            <a:r>
              <a:rPr lang="en-US" sz="1200" kern="1200" dirty="0">
                <a:solidFill>
                  <a:schemeClr val="tx1"/>
                </a:solidFill>
                <a:effectLst/>
                <a:latin typeface="+mn-lt"/>
                <a:ea typeface="+mn-ea"/>
                <a:cs typeface="+mn-cs"/>
              </a:rPr>
              <a:t>, 101050.</a:t>
            </a:r>
          </a:p>
          <a:p>
            <a:r>
              <a:rPr lang="en-US" sz="1200" kern="1200" dirty="0">
                <a:solidFill>
                  <a:schemeClr val="tx1"/>
                </a:solidFill>
                <a:effectLst/>
                <a:latin typeface="+mn-lt"/>
                <a:ea typeface="+mn-ea"/>
                <a:cs typeface="+mn-cs"/>
              </a:rPr>
              <a:t>https://doi.org/10.1016/j.tmp.2022.101050</a:t>
            </a:r>
          </a:p>
          <a:p>
            <a:r>
              <a:rPr lang="en-US" sz="1200" kern="1200" dirty="0">
                <a:solidFill>
                  <a:schemeClr val="tx1"/>
                </a:solidFill>
                <a:effectLst/>
                <a:latin typeface="+mn-lt"/>
                <a:ea typeface="+mn-ea"/>
                <a:cs typeface="+mn-cs"/>
              </a:rPr>
              <a:t>McKinsey &amp; Company. (2024). The next normal in hospitality: Productivity, sustainability and resilience. McKinsey Global Institute. Available at: </a:t>
            </a:r>
            <a:r>
              <a:rPr lang="en-US" sz="1200" u="sng" kern="1200" dirty="0">
                <a:solidFill>
                  <a:schemeClr val="tx1"/>
                </a:solidFill>
                <a:effectLst/>
                <a:latin typeface="+mn-lt"/>
                <a:ea typeface="+mn-ea"/>
                <a:cs typeface="+mn-cs"/>
                <a:hlinkClick r:id="rId3"/>
              </a:rPr>
              <a:t>https://www.mckinsey.com</a:t>
            </a:r>
            <a:r>
              <a:rPr lang="en-GB" sz="1200" kern="1200" dirty="0">
                <a:solidFill>
                  <a:schemeClr val="tx1"/>
                </a:solidFill>
                <a:effectLst/>
                <a:latin typeface="+mn-lt"/>
                <a:ea typeface="+mn-ea"/>
                <a:cs typeface="+mn-cs"/>
              </a:rPr>
              <a:t>  [Accessed 7 Feb. 2026].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OECD. (2023). Tourism trends and policies 2023. Paris: OECD Publishing.</a:t>
            </a:r>
          </a:p>
          <a:p>
            <a:r>
              <a:rPr lang="en-US" sz="1200" kern="1200" dirty="0">
                <a:solidFill>
                  <a:schemeClr val="tx1"/>
                </a:solidFill>
                <a:effectLst/>
                <a:latin typeface="+mn-lt"/>
                <a:ea typeface="+mn-ea"/>
                <a:cs typeface="+mn-cs"/>
              </a:rPr>
              <a:t>https://doi.org/10.1787/0f0f2a9f-en</a:t>
            </a:r>
          </a:p>
          <a:p>
            <a:r>
              <a:rPr lang="en-US" sz="1200" kern="1200" dirty="0">
                <a:solidFill>
                  <a:schemeClr val="tx1"/>
                </a:solidFill>
                <a:effectLst/>
                <a:latin typeface="+mn-lt"/>
                <a:ea typeface="+mn-ea"/>
                <a:cs typeface="+mn-cs"/>
              </a:rPr>
              <a:t>PwC. (2024). Hospitality directions Europe: Financial resilience under pressure. PricewaterhouseCoopers. Available at: </a:t>
            </a:r>
            <a:r>
              <a:rPr lang="en-US" sz="1200" u="sng" kern="1200" dirty="0">
                <a:solidFill>
                  <a:schemeClr val="tx1"/>
                </a:solidFill>
                <a:effectLst/>
                <a:latin typeface="+mn-lt"/>
                <a:ea typeface="+mn-ea"/>
                <a:cs typeface="+mn-cs"/>
                <a:hlinkClick r:id="rId4"/>
              </a:rPr>
              <a:t>https://www.pwc.com</a:t>
            </a:r>
            <a:r>
              <a:rPr lang="en-GB" sz="1200" kern="1200" dirty="0">
                <a:solidFill>
                  <a:schemeClr val="tx1"/>
                </a:solidFill>
                <a:effectLst/>
                <a:latin typeface="+mn-lt"/>
                <a:ea typeface="+mn-ea"/>
                <a:cs typeface="+mn-cs"/>
              </a:rPr>
              <a:t>  [Accessed 8 Feb. 2026].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UNWTO. (2023). Global tourism recovery and structural challenges. Madrid: World Tourism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Available at: </a:t>
            </a:r>
            <a:r>
              <a:rPr lang="en-US" sz="1200" u="sng" kern="1200" dirty="0">
                <a:solidFill>
                  <a:schemeClr val="tx1"/>
                </a:solidFill>
                <a:effectLst/>
                <a:latin typeface="+mn-lt"/>
                <a:ea typeface="+mn-ea"/>
                <a:cs typeface="+mn-cs"/>
                <a:hlinkClick r:id="rId5"/>
              </a:rPr>
              <a:t>https://www.unwto.org</a:t>
            </a:r>
            <a:r>
              <a:rPr lang="en-GB" sz="1200" kern="1200" dirty="0">
                <a:solidFill>
                  <a:schemeClr val="tx1"/>
                </a:solidFill>
                <a:effectLst/>
                <a:latin typeface="+mn-lt"/>
                <a:ea typeface="+mn-ea"/>
                <a:cs typeface="+mn-cs"/>
              </a:rPr>
              <a:t>  [Accessed 9 Feb. 2026].</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World Bank. (2022). Managing macroeconomic shocks in service-based economies. Washington, DC: World Bank. Available at: </a:t>
            </a:r>
            <a:r>
              <a:rPr lang="en-US" sz="1200" u="sng" kern="1200" dirty="0">
                <a:solidFill>
                  <a:schemeClr val="tx1"/>
                </a:solidFill>
                <a:effectLst/>
                <a:latin typeface="+mn-lt"/>
                <a:ea typeface="+mn-ea"/>
                <a:cs typeface="+mn-cs"/>
                <a:hlinkClick r:id="rId6"/>
              </a:rPr>
              <a:t>https://www.worldbank.org</a:t>
            </a:r>
            <a:r>
              <a:rPr lang="en-GB" sz="1200" kern="1200" dirty="0">
                <a:solidFill>
                  <a:schemeClr val="tx1"/>
                </a:solidFill>
                <a:effectLst/>
                <a:latin typeface="+mn-lt"/>
                <a:ea typeface="+mn-ea"/>
                <a:cs typeface="+mn-cs"/>
              </a:rPr>
              <a:t>  [Accessed 10 Feb. </a:t>
            </a:r>
            <a:r>
              <a:rPr lang="en-GB" sz="1200" kern="1200">
                <a:solidFill>
                  <a:schemeClr val="tx1"/>
                </a:solidFill>
                <a:effectLst/>
                <a:latin typeface="+mn-lt"/>
                <a:ea typeface="+mn-ea"/>
                <a:cs typeface="+mn-cs"/>
              </a:rPr>
              <a:t>2026].</a:t>
            </a:r>
            <a:endParaRPr lang="en-US"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D93257C-36B5-BA73-2B85-AAB1EFA62390}"/>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3155491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316736" y="910742"/>
            <a:ext cx="12070080" cy="4279392"/>
          </a:xfrm>
        </p:spPr>
        <p:txBody>
          <a:bodyPr anchor="b">
            <a:normAutofit/>
          </a:bodyPr>
          <a:lstStyle>
            <a:lvl1pPr algn="l">
              <a:lnSpc>
                <a:spcPct val="85000"/>
              </a:lnSpc>
              <a:defRPr sz="9600" spc="-6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320061" y="5346745"/>
            <a:ext cx="12070080" cy="1371600"/>
          </a:xfrm>
        </p:spPr>
        <p:txBody>
          <a:bodyPr lIns="91440" rIns="91440">
            <a:normAutofit/>
          </a:bodyPr>
          <a:lstStyle>
            <a:lvl1pPr marL="0" indent="0" algn="l">
              <a:buNone/>
              <a:defRPr sz="2880" cap="all" spc="240" baseline="0">
                <a:solidFill>
                  <a:schemeClr val="tx2"/>
                </a:solidFill>
                <a:latin typeface="+mj-lt"/>
              </a:defRPr>
            </a:lvl1pPr>
            <a:lvl2pPr marL="548640" indent="0" algn="ctr">
              <a:buNone/>
              <a:defRPr sz="2880"/>
            </a:lvl2pPr>
            <a:lvl3pPr marL="1097280" indent="0" algn="ctr">
              <a:buNone/>
              <a:defRPr sz="2880"/>
            </a:lvl3pPr>
            <a:lvl4pPr marL="1645920" indent="0" algn="ctr">
              <a:buNone/>
              <a:defRPr sz="2400"/>
            </a:lvl4pPr>
            <a:lvl5pPr marL="2194560" indent="0" algn="ctr">
              <a:buNone/>
              <a:defRPr sz="2400"/>
            </a:lvl5pPr>
            <a:lvl6pPr marL="2743200" indent="0" algn="ctr">
              <a:buNone/>
              <a:defRPr sz="2400"/>
            </a:lvl6pPr>
            <a:lvl7pPr marL="3291840" indent="0" algn="ctr">
              <a:buNone/>
              <a:defRPr sz="2400"/>
            </a:lvl7pPr>
            <a:lvl8pPr marL="3840480" indent="0" algn="ctr">
              <a:buNone/>
              <a:defRPr sz="2400"/>
            </a:lvl8pPr>
            <a:lvl9pPr marL="438912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449190" y="5212080"/>
            <a:ext cx="1185062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226598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t>‹#›</a:t>
            </a:fld>
            <a:endParaRPr lang="en-US" dirty="0"/>
          </a:p>
        </p:txBody>
      </p:sp>
    </p:spTree>
    <p:extLst>
      <p:ext uri="{BB962C8B-B14F-4D97-AF65-F5344CB8AC3E}">
        <p14:creationId xmlns:p14="http://schemas.microsoft.com/office/powerpoint/2010/main" val="48422945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16736" y="910742"/>
            <a:ext cx="12070080" cy="4279392"/>
          </a:xfrm>
        </p:spPr>
        <p:txBody>
          <a:bodyPr anchor="b" anchorCtr="0">
            <a:normAutofit/>
          </a:bodyPr>
          <a:lstStyle>
            <a:lvl1pPr>
              <a:lnSpc>
                <a:spcPct val="85000"/>
              </a:lnSpc>
              <a:defRPr sz="96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16736" y="5343754"/>
            <a:ext cx="12070080" cy="1371600"/>
          </a:xfrm>
        </p:spPr>
        <p:txBody>
          <a:bodyPr lIns="91440" rIns="91440" anchor="t" anchorCtr="0">
            <a:normAutofit/>
          </a:bodyPr>
          <a:lstStyle>
            <a:lvl1pPr marL="0" indent="0">
              <a:buNone/>
              <a:defRPr sz="2880" cap="all" spc="240" baseline="0">
                <a:solidFill>
                  <a:schemeClr val="tx2"/>
                </a:solidFill>
                <a:latin typeface="+mj-lt"/>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449190" y="5212080"/>
            <a:ext cx="11850624"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14565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316736" y="343924"/>
            <a:ext cx="12070080" cy="174090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316734" y="2214881"/>
            <a:ext cx="5925312"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461504" y="2214882"/>
            <a:ext cx="5925312" cy="4828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013301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316736" y="343924"/>
            <a:ext cx="12070080" cy="17409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16736" y="2215263"/>
            <a:ext cx="5925312" cy="883538"/>
          </a:xfrm>
        </p:spPr>
        <p:txBody>
          <a:bodyPr lIns="91440" rIns="91440" anchor="ctr">
            <a:normAutofit/>
          </a:bodyPr>
          <a:lstStyle>
            <a:lvl1pPr marL="0" indent="0">
              <a:buNone/>
              <a:defRPr sz="2400" b="0" cap="all" baseline="0">
                <a:solidFill>
                  <a:schemeClr val="tx2"/>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p:cNvSpPr>
            <a:spLocks noGrp="1"/>
          </p:cNvSpPr>
          <p:nvPr>
            <p:ph sz="half" idx="2"/>
          </p:nvPr>
        </p:nvSpPr>
        <p:spPr>
          <a:xfrm>
            <a:off x="1316736" y="3098801"/>
            <a:ext cx="5925312" cy="4053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461504" y="2215263"/>
            <a:ext cx="5925312" cy="883538"/>
          </a:xfrm>
        </p:spPr>
        <p:txBody>
          <a:bodyPr lIns="91440" rIns="91440" anchor="ctr">
            <a:normAutofit/>
          </a:bodyPr>
          <a:lstStyle>
            <a:lvl1pPr marL="0" indent="0">
              <a:buNone/>
              <a:defRPr sz="2400" b="0" cap="all" baseline="0">
                <a:solidFill>
                  <a:schemeClr val="tx2"/>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p:cNvSpPr>
            <a:spLocks noGrp="1"/>
          </p:cNvSpPr>
          <p:nvPr>
            <p:ph sz="quarter" idx="4"/>
          </p:nvPr>
        </p:nvSpPr>
        <p:spPr>
          <a:xfrm>
            <a:off x="7461504" y="3098801"/>
            <a:ext cx="5925312" cy="4053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t>2/25/2026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3324449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t>2/25/2026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4339832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811" y="7680960"/>
            <a:ext cx="14626590" cy="54864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9" y="7601179"/>
            <a:ext cx="14626590" cy="7681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smtClean="0"/>
              <a:t>2/25/2026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9898323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20" y="0"/>
            <a:ext cx="4860949" cy="82296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848085" y="0"/>
            <a:ext cx="76810" cy="82296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8640" y="713231"/>
            <a:ext cx="3840480" cy="2743200"/>
          </a:xfrm>
        </p:spPr>
        <p:txBody>
          <a:bodyPr anchor="b">
            <a:normAutofit/>
          </a:bodyPr>
          <a:lstStyle>
            <a:lvl1pPr>
              <a:defRPr sz="432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60720" y="877824"/>
            <a:ext cx="7790688" cy="6309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8640" y="3511296"/>
            <a:ext cx="3840480" cy="4054949"/>
          </a:xfrm>
        </p:spPr>
        <p:txBody>
          <a:bodyPr lIns="91440" rIns="91440">
            <a:normAutofit/>
          </a:bodyPr>
          <a:lstStyle>
            <a:lvl1pPr marL="0" indent="0">
              <a:buNone/>
              <a:defRPr sz="180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a:xfrm>
            <a:off x="558614" y="7751743"/>
            <a:ext cx="3142212" cy="438150"/>
          </a:xfrm>
        </p:spPr>
        <p:txBody>
          <a:bodyPr/>
          <a:lstStyle>
            <a:lvl1pPr algn="l">
              <a:defRPr/>
            </a:lvl1pPr>
          </a:lstStyle>
          <a:p>
            <a:fld id="{32ABBEA6-7C60-4B02-AE87-00D78D8422AF}" type="datetimeFigureOut">
              <a:rPr lang="en-US" smtClean="0"/>
              <a:t>2/25/2026</a:t>
            </a:fld>
            <a:endParaRPr lang="en-US" dirty="0"/>
          </a:p>
        </p:txBody>
      </p:sp>
      <p:sp>
        <p:nvSpPr>
          <p:cNvPr id="6" name="Footer Placeholder 5"/>
          <p:cNvSpPr>
            <a:spLocks noGrp="1"/>
          </p:cNvSpPr>
          <p:nvPr>
            <p:ph type="ftr" sz="quarter" idx="11"/>
          </p:nvPr>
        </p:nvSpPr>
        <p:spPr>
          <a:xfrm>
            <a:off x="5760720" y="7751743"/>
            <a:ext cx="5577840" cy="438150"/>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8110926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1" y="5943600"/>
            <a:ext cx="14626590" cy="2286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9" y="5898091"/>
            <a:ext cx="14626590" cy="7681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16737" y="6089904"/>
            <a:ext cx="12136374" cy="987552"/>
          </a:xfrm>
        </p:spPr>
        <p:txBody>
          <a:bodyPr lIns="91440" tIns="0" rIns="91440" bIns="0" anchor="b">
            <a:noAutofit/>
          </a:bodyPr>
          <a:lstStyle>
            <a:lvl1pPr>
              <a:defRPr sz="432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9" y="0"/>
            <a:ext cx="14630382" cy="5898091"/>
          </a:xfrm>
          <a:solidFill>
            <a:schemeClr val="bg2">
              <a:lumMod val="90000"/>
            </a:schemeClr>
          </a:solidFill>
        </p:spPr>
        <p:txBody>
          <a:bodyPr lIns="457200" tIns="457200"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316736" y="7088429"/>
            <a:ext cx="12135917" cy="713232"/>
          </a:xfrm>
        </p:spPr>
        <p:txBody>
          <a:bodyPr lIns="91440" tIns="0" rIns="91440" bIns="0">
            <a:normAutofit/>
          </a:bodyPr>
          <a:lstStyle>
            <a:lvl1pPr marL="0" indent="0">
              <a:spcBef>
                <a:spcPts val="0"/>
              </a:spcBef>
              <a:spcAft>
                <a:spcPts val="720"/>
              </a:spcAft>
              <a:buNone/>
              <a:defRPr sz="180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4141076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540722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811" y="7680960"/>
            <a:ext cx="14626590" cy="54864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9" y="7601179"/>
            <a:ext cx="14626590" cy="7681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469880" y="494762"/>
            <a:ext cx="3154680" cy="691187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494762"/>
            <a:ext cx="9281160" cy="691187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2135191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2556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476721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593996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5151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6499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14329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0726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31182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073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8586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7680960"/>
            <a:ext cx="14630400" cy="54864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9" y="7601179"/>
            <a:ext cx="14630382" cy="7978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316736" y="343924"/>
            <a:ext cx="12070080" cy="174090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16736" y="2214881"/>
            <a:ext cx="12070080" cy="4828032"/>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16737" y="7751743"/>
            <a:ext cx="2966725" cy="438150"/>
          </a:xfrm>
          <a:prstGeom prst="rect">
            <a:avLst/>
          </a:prstGeom>
        </p:spPr>
        <p:txBody>
          <a:bodyPr vert="horz" lIns="91440" tIns="45720" rIns="91440" bIns="45720" rtlCol="0" anchor="ctr"/>
          <a:lstStyle>
            <a:lvl1pPr algn="l">
              <a:defRPr sz="1080">
                <a:solidFill>
                  <a:srgbClr val="FFFFFF"/>
                </a:solidFill>
              </a:defRPr>
            </a:lvl1pPr>
          </a:lstStyle>
          <a:p>
            <a:fld id="{98624D31-43A5-475A-80CF-332C9F6DCF35}" type="datetimeFigureOut">
              <a:rPr lang="en-US" smtClean="0"/>
              <a:t>2/25/2026</a:t>
            </a:fld>
            <a:endParaRPr lang="en-US" dirty="0"/>
          </a:p>
        </p:txBody>
      </p:sp>
      <p:sp>
        <p:nvSpPr>
          <p:cNvPr id="5" name="Footer Placeholder 4"/>
          <p:cNvSpPr>
            <a:spLocks noGrp="1"/>
          </p:cNvSpPr>
          <p:nvPr>
            <p:ph type="ftr" sz="quarter" idx="3"/>
          </p:nvPr>
        </p:nvSpPr>
        <p:spPr>
          <a:xfrm>
            <a:off x="4423422" y="7751743"/>
            <a:ext cx="5787365" cy="438150"/>
          </a:xfrm>
          <a:prstGeom prst="rect">
            <a:avLst/>
          </a:prstGeom>
        </p:spPr>
        <p:txBody>
          <a:bodyPr vert="horz" lIns="91440" tIns="45720" rIns="91440" bIns="45720" rtlCol="0" anchor="ctr"/>
          <a:lstStyle>
            <a:lvl1pPr algn="ctr">
              <a:defRPr sz="108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1880550" y="7751743"/>
            <a:ext cx="1574430" cy="438150"/>
          </a:xfrm>
          <a:prstGeom prst="rect">
            <a:avLst/>
          </a:prstGeom>
        </p:spPr>
        <p:txBody>
          <a:bodyPr vert="horz" lIns="91440" tIns="45720" rIns="91440" bIns="45720" rtlCol="0" anchor="ctr"/>
          <a:lstStyle>
            <a:lvl1pPr algn="r">
              <a:defRPr sz="126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432238" y="2085414"/>
            <a:ext cx="11960352"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8839272"/>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 id="2147483793" r:id="rId17"/>
    <p:sldLayoutId id="2147483794" r:id="rId18"/>
    <p:sldLayoutId id="2147483795" r:id="rId19"/>
    <p:sldLayoutId id="2147483796" r:id="rId20"/>
    <p:sldLayoutId id="2147483797" r:id="rId21"/>
  </p:sldLayoutIdLst>
  <p:hf sldNum="0" hdr="0" ftr="0" dt="0"/>
  <p:txStyles>
    <p:titleStyle>
      <a:lvl1pPr algn="l" defTabSz="1097280" rtl="0" eaLnBrk="1" latinLnBrk="0" hangingPunct="1">
        <a:lnSpc>
          <a:spcPct val="85000"/>
        </a:lnSpc>
        <a:spcBef>
          <a:spcPct val="0"/>
        </a:spcBef>
        <a:buNone/>
        <a:defRPr sz="5760" kern="1200" spc="-60" baseline="0">
          <a:solidFill>
            <a:schemeClr val="tx1">
              <a:lumMod val="75000"/>
              <a:lumOff val="25000"/>
            </a:schemeClr>
          </a:solidFill>
          <a:latin typeface="+mj-lt"/>
          <a:ea typeface="+mj-ea"/>
          <a:cs typeface="+mj-cs"/>
        </a:defRPr>
      </a:lvl1pPr>
    </p:titleStyle>
    <p:bodyStyle>
      <a:lvl1pPr marL="109728" indent="-109728" algn="l" defTabSz="1097280" rtl="0" eaLnBrk="1" latinLnBrk="0" hangingPunct="1">
        <a:lnSpc>
          <a:spcPct val="90000"/>
        </a:lnSpc>
        <a:spcBef>
          <a:spcPts val="1440"/>
        </a:spcBef>
        <a:spcAft>
          <a:spcPts val="24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460858" indent="-219456" algn="l" defTabSz="1097280" rtl="0" eaLnBrk="1" latinLnBrk="0" hangingPunct="1">
        <a:lnSpc>
          <a:spcPct val="90000"/>
        </a:lnSpc>
        <a:spcBef>
          <a:spcPts val="240"/>
        </a:spcBef>
        <a:spcAft>
          <a:spcPts val="480"/>
        </a:spcAft>
        <a:buClr>
          <a:schemeClr val="accent1"/>
        </a:buClr>
        <a:buFont typeface="Calibri" pitchFamily="34" charset="0"/>
        <a:buChar char="◦"/>
        <a:defRPr sz="2160" kern="1200">
          <a:solidFill>
            <a:schemeClr val="tx1">
              <a:lumMod val="75000"/>
              <a:lumOff val="25000"/>
            </a:schemeClr>
          </a:solidFill>
          <a:latin typeface="+mn-lt"/>
          <a:ea typeface="+mn-ea"/>
          <a:cs typeface="+mn-cs"/>
        </a:defRPr>
      </a:lvl2pPr>
      <a:lvl3pPr marL="680314"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3pPr>
      <a:lvl4pPr marL="899770"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4pPr>
      <a:lvl5pPr marL="1119226" indent="-219456"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5pPr>
      <a:lvl6pPr marL="132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6pPr>
      <a:lvl7pPr marL="156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7pPr>
      <a:lvl8pPr marL="180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8pPr>
      <a:lvl9pPr marL="2040000" indent="-274320" algn="l" defTabSz="1097280" rtl="0" eaLnBrk="1" latinLnBrk="0" hangingPunct="1">
        <a:lnSpc>
          <a:spcPct val="90000"/>
        </a:lnSpc>
        <a:spcBef>
          <a:spcPts val="240"/>
        </a:spcBef>
        <a:spcAft>
          <a:spcPts val="480"/>
        </a:spcAft>
        <a:buClr>
          <a:schemeClr val="accent1"/>
        </a:buClr>
        <a:buFont typeface="Calibri" pitchFamily="34" charset="0"/>
        <a:buChar char="◦"/>
        <a:defRPr sz="1680" kern="1200">
          <a:solidFill>
            <a:schemeClr val="tx1">
              <a:lumMod val="75000"/>
              <a:lumOff val="25000"/>
            </a:schemeClr>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svg"/><Relationship Id="rId3" Type="http://schemas.openxmlformats.org/officeDocument/2006/relationships/image" Target="../media/image6.png"/><Relationship Id="rId7" Type="http://schemas.openxmlformats.org/officeDocument/2006/relationships/image" Target="../media/image10.svg"/><Relationship Id="rId12"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9.png"/><Relationship Id="rId11" Type="http://schemas.openxmlformats.org/officeDocument/2006/relationships/image" Target="../media/image14.svg"/><Relationship Id="rId5" Type="http://schemas.openxmlformats.org/officeDocument/2006/relationships/image" Target="../media/image8.sv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svg"/><Relationship Id="rId14"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svg"/><Relationship Id="rId12"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svg"/></Relationships>
</file>

<file path=ppt/slides/_rels/slide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svg"/><Relationship Id="rId12" Type="http://schemas.openxmlformats.org/officeDocument/2006/relationships/image" Target="../media/image37.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31.png"/><Relationship Id="rId11" Type="http://schemas.openxmlformats.org/officeDocument/2006/relationships/image" Target="../media/image36.svg"/><Relationship Id="rId5" Type="http://schemas.openxmlformats.org/officeDocument/2006/relationships/image" Target="../media/image30.svg"/><Relationship Id="rId10" Type="http://schemas.openxmlformats.org/officeDocument/2006/relationships/image" Target="../media/image35.png"/><Relationship Id="rId4" Type="http://schemas.openxmlformats.org/officeDocument/2006/relationships/image" Target="../media/image29.png"/><Relationship Id="rId9" Type="http://schemas.openxmlformats.org/officeDocument/2006/relationships/image" Target="../media/image34.svg"/></Relationships>
</file>

<file path=ppt/slides/_rels/slide7.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8.png"/><Relationship Id="rId7" Type="http://schemas.openxmlformats.org/officeDocument/2006/relationships/image" Target="../media/image42.svg"/><Relationship Id="rId12"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41.png"/><Relationship Id="rId11" Type="http://schemas.openxmlformats.org/officeDocument/2006/relationships/image" Target="../media/image46.svg"/><Relationship Id="rId5" Type="http://schemas.openxmlformats.org/officeDocument/2006/relationships/image" Target="../media/image40.svg"/><Relationship Id="rId10" Type="http://schemas.openxmlformats.org/officeDocument/2006/relationships/image" Target="../media/image45.png"/><Relationship Id="rId4" Type="http://schemas.openxmlformats.org/officeDocument/2006/relationships/image" Target="../media/image39.png"/><Relationship Id="rId9" Type="http://schemas.openxmlformats.org/officeDocument/2006/relationships/image" Target="../media/image44.svg"/></Relationships>
</file>

<file path=ppt/slides/_rels/slide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49.png"/></Relationships>
</file>

<file path=ppt/slides/_rels/slide9.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svg"/><Relationship Id="rId12" Type="http://schemas.openxmlformats.org/officeDocument/2006/relationships/image" Target="../media/image59.png"/><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image" Target="../media/image53.png"/><Relationship Id="rId11" Type="http://schemas.openxmlformats.org/officeDocument/2006/relationships/image" Target="../media/image58.svg"/><Relationship Id="rId5" Type="http://schemas.openxmlformats.org/officeDocument/2006/relationships/image" Target="../media/image52.sv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svg"/></Relationships>
</file>

<file path=ppt/slides/_rels/slide10.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notesSlide" Target="../notesSlides/notesSlide10.xml"/><Relationship Id="rId1" Type="http://schemas.openxmlformats.org/officeDocument/2006/relationships/slideLayout" Target="../slideLayouts/slideLayout20.xml"/><Relationship Id="rId6" Type="http://schemas.openxmlformats.org/officeDocument/2006/relationships/image" Target="../media/image63.sv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png"/><Relationship Id="rId9" Type="http://schemas.openxmlformats.org/officeDocument/2006/relationships/image" Target="../media/image66.png"/></Relationships>
</file>

<file path=ppt/slides/_rels/slide1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hyperlink" Target="https://www.mckinsey.com/" TargetMode="External"/><Relationship Id="rId2" Type="http://schemas.openxmlformats.org/officeDocument/2006/relationships/notesSlide" Target="../notesSlides/notesSlide12.xml"/><Relationship Id="rId1" Type="http://schemas.openxmlformats.org/officeDocument/2006/relationships/slideLayout" Target="../slideLayouts/slideLayout21.xml"/><Relationship Id="rId6" Type="http://schemas.openxmlformats.org/officeDocument/2006/relationships/hyperlink" Target="https://www.worldbank.org/" TargetMode="External"/><Relationship Id="rId5" Type="http://schemas.openxmlformats.org/officeDocument/2006/relationships/hyperlink" Target="https://www.unwto.org/" TargetMode="External"/><Relationship Id="rId4" Type="http://schemas.openxmlformats.org/officeDocument/2006/relationships/hyperlink" Target="https://www.pwc.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DB477BDE-7184-779C-DD0F-6EC6A39BEC52}"/>
              </a:ext>
            </a:extLst>
          </p:cNvPr>
          <p:cNvSpPr txBox="1"/>
          <p:nvPr/>
        </p:nvSpPr>
        <p:spPr>
          <a:xfrm>
            <a:off x="1493743" y="2123557"/>
            <a:ext cx="7219245" cy="3903954"/>
          </a:xfrm>
          <a:prstGeom prst="rect">
            <a:avLst/>
          </a:prstGeom>
          <a:noFill/>
        </p:spPr>
        <p:txBody>
          <a:bodyPr wrap="square" rtlCol="0">
            <a:spAutoFit/>
          </a:bodyPr>
          <a:lstStyle/>
          <a:p>
            <a:pPr algn="ctr">
              <a:lnSpc>
                <a:spcPct val="150000"/>
              </a:lnSpc>
            </a:pPr>
            <a:r>
              <a:rPr lang="en-SG" sz="2400" b="1" dirty="0">
                <a:latin typeface="Times New Roman" panose="02020603050405020304" pitchFamily="18" charset="0"/>
                <a:cs typeface="Times New Roman" panose="02020603050405020304" pitchFamily="18" charset="0"/>
              </a:rPr>
              <a:t>BMIH6001 Contemporary Themes in the Hotel and Hospitality Sector</a:t>
            </a:r>
            <a:endParaRPr lang="en-US" sz="2400" b="1" dirty="0">
              <a:latin typeface="Times New Roman" panose="02020603050405020304" pitchFamily="18" charset="0"/>
              <a:cs typeface="Times New Roman" panose="02020603050405020304" pitchFamily="18" charset="0"/>
            </a:endParaRPr>
          </a:p>
          <a:p>
            <a:pPr algn="ctr">
              <a:lnSpc>
                <a:spcPct val="150000"/>
              </a:lnSpc>
            </a:pPr>
            <a:r>
              <a:rPr lang="en-SG" sz="2400" b="1" dirty="0">
                <a:latin typeface="Times New Roman" panose="02020603050405020304" pitchFamily="18" charset="0"/>
                <a:cs typeface="Times New Roman" panose="02020603050405020304" pitchFamily="18" charset="0"/>
              </a:rPr>
              <a:t>Assignment Two Conference Presentation </a:t>
            </a:r>
            <a:endParaRPr lang="en-US" sz="2400" b="1" dirty="0">
              <a:latin typeface="Times New Roman" panose="02020603050405020304" pitchFamily="18" charset="0"/>
              <a:cs typeface="Times New Roman" panose="02020603050405020304" pitchFamily="18" charset="0"/>
            </a:endParaRPr>
          </a:p>
          <a:p>
            <a:pPr algn="ctr">
              <a:lnSpc>
                <a:spcPct val="150000"/>
              </a:lnSpc>
            </a:pPr>
            <a:r>
              <a:rPr lang="en-SG" sz="2400" b="1" dirty="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a:p>
            <a:pPr algn="ctr">
              <a:lnSpc>
                <a:spcPct val="150000"/>
              </a:lnSpc>
            </a:pPr>
            <a:r>
              <a:rPr lang="en-SG" sz="2400" b="1" dirty="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a:p>
            <a:pPr algn="ctr">
              <a:lnSpc>
                <a:spcPct val="150000"/>
              </a:lnSpc>
            </a:pPr>
            <a:r>
              <a:rPr lang="en-SG" sz="2400" b="1" dirty="0">
                <a:latin typeface="Times New Roman" panose="02020603050405020304" pitchFamily="18" charset="0"/>
                <a:cs typeface="Times New Roman" panose="02020603050405020304" pitchFamily="18" charset="0"/>
              </a:rPr>
              <a:t> </a:t>
            </a:r>
            <a:endParaRPr lang="en-US" sz="2400" b="1" dirty="0">
              <a:latin typeface="Times New Roman" panose="02020603050405020304" pitchFamily="18" charset="0"/>
              <a:cs typeface="Times New Roman" panose="02020603050405020304" pitchFamily="18" charset="0"/>
            </a:endParaRPr>
          </a:p>
          <a:p>
            <a:pPr algn="ctr">
              <a:lnSpc>
                <a:spcPct val="150000"/>
              </a:lnSpc>
            </a:pPr>
            <a:endParaRPr lang="en-US" sz="2400" b="1"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67BACD5A-35DC-44DC-D226-2B885B666856}"/>
              </a:ext>
            </a:extLst>
          </p:cNvPr>
          <p:cNvPicPr>
            <a:picLocks noChangeAspect="1"/>
          </p:cNvPicPr>
          <p:nvPr/>
        </p:nvPicPr>
        <p:blipFill>
          <a:blip r:embed="rId3"/>
          <a:stretch>
            <a:fillRect/>
          </a:stretch>
        </p:blipFill>
        <p:spPr>
          <a:xfrm>
            <a:off x="9856381" y="2137144"/>
            <a:ext cx="4774019" cy="545137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B0867-7E24-62FD-39EE-A10EABD02EF1}"/>
            </a:ext>
          </a:extLst>
        </p:cNvPr>
        <p:cNvGrpSpPr/>
        <p:nvPr/>
      </p:nvGrpSpPr>
      <p:grpSpPr>
        <a:xfrm>
          <a:off x="0" y="0"/>
          <a:ext cx="0" cy="0"/>
          <a:chOff x="0" y="0"/>
          <a:chExt cx="0" cy="0"/>
        </a:xfrm>
      </p:grpSpPr>
      <p:sp>
        <p:nvSpPr>
          <p:cNvPr id="3" name="Text 0">
            <a:extLst>
              <a:ext uri="{FF2B5EF4-FFF2-40B4-BE49-F238E27FC236}">
                <a16:creationId xmlns:a16="http://schemas.microsoft.com/office/drawing/2014/main" id="{8868D1CA-CB6F-AF0B-489E-F52CD4B8F70F}"/>
              </a:ext>
            </a:extLst>
          </p:cNvPr>
          <p:cNvSpPr/>
          <p:nvPr/>
        </p:nvSpPr>
        <p:spPr>
          <a:xfrm>
            <a:off x="569476" y="447437"/>
            <a:ext cx="12811598" cy="508516"/>
          </a:xfrm>
          <a:prstGeom prst="rect">
            <a:avLst/>
          </a:prstGeom>
          <a:noFill/>
          <a:ln/>
        </p:spPr>
        <p:txBody>
          <a:bodyPr wrap="none" lIns="0" tIns="0" rIns="0" bIns="0" rtlCol="0" anchor="t"/>
          <a:lstStyle/>
          <a:p>
            <a:pPr marL="0" indent="0" algn="ctr">
              <a:lnSpc>
                <a:spcPts val="400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Introduction</a:t>
            </a:r>
            <a:endParaRPr lang="en-US" sz="3200" dirty="0">
              <a:latin typeface="Times New Roman" panose="02020603050405020304" pitchFamily="18" charset="0"/>
              <a:cs typeface="Times New Roman" panose="02020603050405020304" pitchFamily="18" charset="0"/>
            </a:endParaRPr>
          </a:p>
        </p:txBody>
      </p:sp>
      <p:sp>
        <p:nvSpPr>
          <p:cNvPr id="4" name="Text 1">
            <a:extLst>
              <a:ext uri="{FF2B5EF4-FFF2-40B4-BE49-F238E27FC236}">
                <a16:creationId xmlns:a16="http://schemas.microsoft.com/office/drawing/2014/main" id="{B7F1E87D-4316-F3E5-E959-08B7A7C40BF7}"/>
              </a:ext>
            </a:extLst>
          </p:cNvPr>
          <p:cNvSpPr/>
          <p:nvPr/>
        </p:nvSpPr>
        <p:spPr>
          <a:xfrm>
            <a:off x="569476" y="1130975"/>
            <a:ext cx="12811598" cy="894398"/>
          </a:xfrm>
          <a:prstGeom prst="rect">
            <a:avLst/>
          </a:prstGeom>
          <a:noFill/>
          <a:ln/>
        </p:spPr>
        <p:txBody>
          <a:bodyPr wrap="square" lIns="0" tIns="0" rIns="0" bIns="0" rtlCol="0" anchor="t"/>
          <a:lstStyle/>
          <a:p>
            <a:pPr marL="0" indent="0" algn="just">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Modern financial pressure in hotels arises from rising input costs, tighter finance, and structural operating expenses. Labour-intensity, energy dependence and low pricing elasticity make SMEs especially vulnerable. Demand has recovered but profitability lags, raising concerns for competitiveness and survival (UNWTO, 2023).</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a:extLst>
              <a:ext uri="{FF2B5EF4-FFF2-40B4-BE49-F238E27FC236}">
                <a16:creationId xmlns:a16="http://schemas.microsoft.com/office/drawing/2014/main" id="{C908BE89-57D6-C0CF-FD12-EA73B7E4560A}"/>
              </a:ext>
            </a:extLst>
          </p:cNvPr>
          <p:cNvPicPr>
            <a:picLocks noChangeAspect="1"/>
          </p:cNvPicPr>
          <p:nvPr/>
        </p:nvPicPr>
        <p:blipFill>
          <a:blip r:embed="rId3"/>
          <a:stretch>
            <a:fillRect/>
          </a:stretch>
        </p:blipFill>
        <p:spPr>
          <a:xfrm>
            <a:off x="1004054" y="2156698"/>
            <a:ext cx="7135892" cy="5363647"/>
          </a:xfrm>
          <a:prstGeom prst="rect">
            <a:avLst/>
          </a:prstGeom>
        </p:spPr>
      </p:pic>
      <p:sp>
        <p:nvSpPr>
          <p:cNvPr id="6" name="Text 2">
            <a:extLst>
              <a:ext uri="{FF2B5EF4-FFF2-40B4-BE49-F238E27FC236}">
                <a16:creationId xmlns:a16="http://schemas.microsoft.com/office/drawing/2014/main" id="{186B98D9-3DDE-D881-AD1B-2AAE77F809D2}"/>
              </a:ext>
            </a:extLst>
          </p:cNvPr>
          <p:cNvSpPr/>
          <p:nvPr/>
        </p:nvSpPr>
        <p:spPr>
          <a:xfrm>
            <a:off x="3918408" y="4429191"/>
            <a:ext cx="1301394" cy="1190299"/>
          </a:xfrm>
          <a:prstGeom prst="rect">
            <a:avLst/>
          </a:prstGeom>
          <a:noFill/>
          <a:ln/>
        </p:spPr>
        <p:txBody>
          <a:bodyPr wrap="square" lIns="0" tIns="0" rIns="0" bIns="0" rtlCol="0" anchor="t"/>
          <a:lstStyle/>
          <a:p>
            <a:pPr marL="0" indent="0" algn="ctr">
              <a:lnSpc>
                <a:spcPts val="2300"/>
              </a:lnSpc>
              <a:buNone/>
            </a:pPr>
            <a:r>
              <a:rPr lang="en-US" sz="1850" b="1" dirty="0">
                <a:solidFill>
                  <a:srgbClr val="000000"/>
                </a:solidFill>
                <a:latin typeface="Times New Roman" panose="02020603050405020304" pitchFamily="18" charset="0"/>
                <a:ea typeface="Merriweather Bold" pitchFamily="34" charset="-122"/>
                <a:cs typeface="Times New Roman" panose="02020603050405020304" pitchFamily="18" charset="0"/>
              </a:rPr>
              <a:t>Macro pressures to operations</a:t>
            </a:r>
            <a:endParaRPr lang="en-US" sz="1850" dirty="0">
              <a:latin typeface="Times New Roman" panose="02020603050405020304" pitchFamily="18" charset="0"/>
              <a:cs typeface="Times New Roman" panose="02020603050405020304" pitchFamily="18" charset="0"/>
            </a:endParaRPr>
          </a:p>
        </p:txBody>
      </p:sp>
      <p:sp>
        <p:nvSpPr>
          <p:cNvPr id="7" name="Text 3">
            <a:extLst>
              <a:ext uri="{FF2B5EF4-FFF2-40B4-BE49-F238E27FC236}">
                <a16:creationId xmlns:a16="http://schemas.microsoft.com/office/drawing/2014/main" id="{C705D281-9474-9625-CE7F-A7AF7DC20534}"/>
              </a:ext>
            </a:extLst>
          </p:cNvPr>
          <p:cNvSpPr/>
          <p:nvPr/>
        </p:nvSpPr>
        <p:spPr>
          <a:xfrm>
            <a:off x="5865209" y="6238611"/>
            <a:ext cx="1936054" cy="297575"/>
          </a:xfrm>
          <a:prstGeom prst="rect">
            <a:avLst/>
          </a:prstGeom>
          <a:noFill/>
          <a:ln/>
        </p:spPr>
        <p:txBody>
          <a:bodyPr wrap="non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Tight financing</a:t>
            </a:r>
            <a:endParaRPr lang="en-US" sz="1850" dirty="0">
              <a:latin typeface="Times New Roman" panose="02020603050405020304" pitchFamily="18" charset="0"/>
              <a:cs typeface="Times New Roman" panose="02020603050405020304" pitchFamily="18" charset="0"/>
            </a:endParaRPr>
          </a:p>
        </p:txBody>
      </p:sp>
      <p:sp>
        <p:nvSpPr>
          <p:cNvPr id="8" name="Text 4">
            <a:extLst>
              <a:ext uri="{FF2B5EF4-FFF2-40B4-BE49-F238E27FC236}">
                <a16:creationId xmlns:a16="http://schemas.microsoft.com/office/drawing/2014/main" id="{4B5FB33E-AF6A-C121-AFD6-1031956C293B}"/>
              </a:ext>
            </a:extLst>
          </p:cNvPr>
          <p:cNvSpPr/>
          <p:nvPr/>
        </p:nvSpPr>
        <p:spPr>
          <a:xfrm>
            <a:off x="5865209" y="6620829"/>
            <a:ext cx="1936054" cy="204335"/>
          </a:xfrm>
          <a:prstGeom prst="rect">
            <a:avLst/>
          </a:prstGeom>
          <a:noFill/>
          <a:ln/>
        </p:spPr>
        <p:txBody>
          <a:bodyPr wrap="non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Reduced investment</a:t>
            </a:r>
            <a:endParaRPr lang="en-US" sz="1450" dirty="0">
              <a:latin typeface="Times New Roman" panose="02020603050405020304" pitchFamily="18" charset="0"/>
              <a:cs typeface="Times New Roman" panose="02020603050405020304" pitchFamily="18" charset="0"/>
            </a:endParaRPr>
          </a:p>
        </p:txBody>
      </p:sp>
      <p:sp>
        <p:nvSpPr>
          <p:cNvPr id="9" name="Text 5">
            <a:extLst>
              <a:ext uri="{FF2B5EF4-FFF2-40B4-BE49-F238E27FC236}">
                <a16:creationId xmlns:a16="http://schemas.microsoft.com/office/drawing/2014/main" id="{2D844154-F8B7-64FA-8038-ACFA1E346E6F}"/>
              </a:ext>
            </a:extLst>
          </p:cNvPr>
          <p:cNvSpPr/>
          <p:nvPr/>
        </p:nvSpPr>
        <p:spPr>
          <a:xfrm>
            <a:off x="1326201" y="6136444"/>
            <a:ext cx="1936055" cy="297574"/>
          </a:xfrm>
          <a:prstGeom prst="rect">
            <a:avLst/>
          </a:prstGeom>
          <a:noFill/>
          <a:ln/>
        </p:spPr>
        <p:txBody>
          <a:bodyPr wrap="non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Structural costs</a:t>
            </a:r>
            <a:endParaRPr lang="en-US" sz="1850" dirty="0">
              <a:latin typeface="Times New Roman" panose="02020603050405020304" pitchFamily="18" charset="0"/>
              <a:cs typeface="Times New Roman" panose="02020603050405020304" pitchFamily="18" charset="0"/>
            </a:endParaRPr>
          </a:p>
        </p:txBody>
      </p:sp>
      <p:sp>
        <p:nvSpPr>
          <p:cNvPr id="10" name="Text 6">
            <a:extLst>
              <a:ext uri="{FF2B5EF4-FFF2-40B4-BE49-F238E27FC236}">
                <a16:creationId xmlns:a16="http://schemas.microsoft.com/office/drawing/2014/main" id="{2F3DD7E5-F737-703D-F112-E82793B7D8FB}"/>
              </a:ext>
            </a:extLst>
          </p:cNvPr>
          <p:cNvSpPr/>
          <p:nvPr/>
        </p:nvSpPr>
        <p:spPr>
          <a:xfrm>
            <a:off x="1326201" y="6518662"/>
            <a:ext cx="1936055" cy="408669"/>
          </a:xfrm>
          <a:prstGeom prst="rect">
            <a:avLst/>
          </a:prstGeom>
          <a:noFill/>
          <a:ln/>
        </p:spPr>
        <p:txBody>
          <a:bodyPr wrap="squar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Labour &amp; energy exposure</a:t>
            </a:r>
            <a:endParaRPr lang="en-US" sz="1450" dirty="0">
              <a:latin typeface="Times New Roman" panose="02020603050405020304" pitchFamily="18" charset="0"/>
              <a:cs typeface="Times New Roman" panose="02020603050405020304" pitchFamily="18" charset="0"/>
            </a:endParaRPr>
          </a:p>
        </p:txBody>
      </p:sp>
      <p:sp>
        <p:nvSpPr>
          <p:cNvPr id="11" name="Text 7">
            <a:extLst>
              <a:ext uri="{FF2B5EF4-FFF2-40B4-BE49-F238E27FC236}">
                <a16:creationId xmlns:a16="http://schemas.microsoft.com/office/drawing/2014/main" id="{506B452C-BD49-DCA8-A66F-D85683D79665}"/>
              </a:ext>
            </a:extLst>
          </p:cNvPr>
          <p:cNvSpPr/>
          <p:nvPr/>
        </p:nvSpPr>
        <p:spPr>
          <a:xfrm>
            <a:off x="3569254" y="2720616"/>
            <a:ext cx="1988957" cy="297575"/>
          </a:xfrm>
          <a:prstGeom prst="rect">
            <a:avLst/>
          </a:prstGeom>
          <a:noFill/>
          <a:ln/>
        </p:spPr>
        <p:txBody>
          <a:bodyPr wrap="non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Inflation</a:t>
            </a:r>
            <a:endParaRPr lang="en-US" sz="1850" dirty="0">
              <a:latin typeface="Times New Roman" panose="02020603050405020304" pitchFamily="18" charset="0"/>
              <a:cs typeface="Times New Roman" panose="02020603050405020304" pitchFamily="18" charset="0"/>
            </a:endParaRPr>
          </a:p>
        </p:txBody>
      </p:sp>
      <p:sp>
        <p:nvSpPr>
          <p:cNvPr id="12" name="Text 8">
            <a:extLst>
              <a:ext uri="{FF2B5EF4-FFF2-40B4-BE49-F238E27FC236}">
                <a16:creationId xmlns:a16="http://schemas.microsoft.com/office/drawing/2014/main" id="{68223218-339C-222F-39BE-2C73D5A315E4}"/>
              </a:ext>
            </a:extLst>
          </p:cNvPr>
          <p:cNvSpPr/>
          <p:nvPr/>
        </p:nvSpPr>
        <p:spPr>
          <a:xfrm>
            <a:off x="3569254" y="3102834"/>
            <a:ext cx="1988957" cy="204335"/>
          </a:xfrm>
          <a:prstGeom prst="rect">
            <a:avLst/>
          </a:prstGeom>
          <a:noFill/>
          <a:ln/>
        </p:spPr>
        <p:txBody>
          <a:bodyPr wrap="non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Higher input costs</a:t>
            </a:r>
            <a:endParaRPr lang="en-US" sz="1450"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20063E35-13C4-32BD-D609-5CACAB635273}"/>
              </a:ext>
            </a:extLst>
          </p:cNvPr>
          <p:cNvPicPr>
            <a:picLocks noChangeAspect="1"/>
          </p:cNvPicPr>
          <p:nvPr/>
        </p:nvPicPr>
        <p:blipFill>
          <a:blip r:embed="rId4"/>
          <a:stretch>
            <a:fillRect/>
          </a:stretch>
        </p:blipFill>
        <p:spPr>
          <a:xfrm>
            <a:off x="8525726" y="2923016"/>
            <a:ext cx="4898261" cy="39021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551974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462320" y="363261"/>
            <a:ext cx="13344057" cy="615512"/>
          </a:xfrm>
          <a:prstGeom prst="rect">
            <a:avLst/>
          </a:prstGeom>
          <a:noFill/>
          <a:ln/>
        </p:spPr>
        <p:txBody>
          <a:bodyPr wrap="square" lIns="0" tIns="0" rIns="0" bIns="0" rtlCol="0" anchor="t"/>
          <a:lstStyle/>
          <a:p>
            <a:pPr marL="0" indent="0" algn="ctr">
              <a:lnSpc>
                <a:spcPts val="32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Literature Review: Inflation and Cost Transmission</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1143000" y="1117472"/>
            <a:ext cx="12450726" cy="753381"/>
          </a:xfrm>
          <a:prstGeom prst="rect">
            <a:avLst/>
          </a:prstGeom>
          <a:noFill/>
          <a:ln/>
        </p:spPr>
        <p:txBody>
          <a:bodyPr wrap="square" lIns="0" tIns="0" rIns="0" bIns="0" rtlCol="0" anchor="t"/>
          <a:lstStyle/>
          <a:p>
            <a:pPr marL="0" indent="0" algn="just">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Recent research identifies cost inflation — not demand contraction — as the primary stress channel. Input cost rises (food, utilities, outsourced services) hit independents harder due to lower bargaining power, diluting contribution margins and creating structural fragility (Gursoy et al., 2022).</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741164" y="2009553"/>
            <a:ext cx="7661553" cy="5666256"/>
          </a:xfrm>
          <a:prstGeom prst="rect">
            <a:avLst/>
          </a:prstGeom>
        </p:spPr>
      </p:pic>
      <p:sp>
        <p:nvSpPr>
          <p:cNvPr id="6" name="Text 2"/>
          <p:cNvSpPr/>
          <p:nvPr/>
        </p:nvSpPr>
        <p:spPr>
          <a:xfrm>
            <a:off x="3894031" y="4210542"/>
            <a:ext cx="1336237" cy="1222168"/>
          </a:xfrm>
          <a:prstGeom prst="rect">
            <a:avLst/>
          </a:prstGeom>
          <a:noFill/>
          <a:ln/>
        </p:spPr>
        <p:txBody>
          <a:bodyPr wrap="square" lIns="0" tIns="0" rIns="0" bIns="0" rtlCol="0" anchor="t"/>
          <a:lstStyle/>
          <a:p>
            <a:pPr marL="0" indent="0" algn="ctr">
              <a:lnSpc>
                <a:spcPts val="2400"/>
              </a:lnSpc>
              <a:buNone/>
            </a:pPr>
            <a:r>
              <a:rPr lang="en-US" sz="1900" b="1" dirty="0">
                <a:solidFill>
                  <a:srgbClr val="000000"/>
                </a:solidFill>
                <a:latin typeface="Times New Roman" panose="02020603050405020304" pitchFamily="18" charset="0"/>
                <a:ea typeface="Merriweather Bold" pitchFamily="34" charset="-122"/>
                <a:cs typeface="Times New Roman" panose="02020603050405020304" pitchFamily="18" charset="0"/>
              </a:rPr>
              <a:t>Cost Pressures on Margins</a:t>
            </a:r>
            <a:endParaRPr lang="en-US" sz="1900" dirty="0">
              <a:latin typeface="Times New Roman" panose="02020603050405020304" pitchFamily="18" charset="0"/>
              <a:cs typeface="Times New Roman" panose="02020603050405020304" pitchFamily="18" charset="0"/>
            </a:endParaRPr>
          </a:p>
        </p:txBody>
      </p:sp>
      <p:sp>
        <p:nvSpPr>
          <p:cNvPr id="7" name="Text 3"/>
          <p:cNvSpPr/>
          <p:nvPr/>
        </p:nvSpPr>
        <p:spPr>
          <a:xfrm>
            <a:off x="5208541" y="6087249"/>
            <a:ext cx="1987890" cy="916626"/>
          </a:xfrm>
          <a:prstGeom prst="rect">
            <a:avLst/>
          </a:prstGeom>
          <a:noFill/>
          <a:ln/>
        </p:spPr>
        <p:txBody>
          <a:bodyPr wrap="square" lIns="0" tIns="0" rIns="0" bIns="0" rtlCol="0" anchor="t"/>
          <a:lstStyle/>
          <a:p>
            <a:pPr marL="0" indent="0" algn="ctr">
              <a:lnSpc>
                <a:spcPts val="2400"/>
              </a:lnSpc>
              <a:buNone/>
            </a:pPr>
            <a:r>
              <a:rPr lang="en-US" sz="1900" b="1" dirty="0">
                <a:solidFill>
                  <a:srgbClr val="403C4E"/>
                </a:solidFill>
                <a:latin typeface="Times New Roman" panose="02020603050405020304" pitchFamily="18" charset="0"/>
                <a:ea typeface="Merriweather Bold" pitchFamily="34" charset="-122"/>
                <a:cs typeface="Times New Roman" panose="02020603050405020304" pitchFamily="18" charset="0"/>
              </a:rPr>
              <a:t>Weaker negotiation power</a:t>
            </a:r>
            <a:endParaRPr lang="en-US" sz="1900" dirty="0">
              <a:latin typeface="Times New Roman" panose="02020603050405020304" pitchFamily="18" charset="0"/>
              <a:cs typeface="Times New Roman" panose="02020603050405020304" pitchFamily="18" charset="0"/>
            </a:endParaRPr>
          </a:p>
        </p:txBody>
      </p:sp>
      <p:sp>
        <p:nvSpPr>
          <p:cNvPr id="8" name="Text 4"/>
          <p:cNvSpPr/>
          <p:nvPr/>
        </p:nvSpPr>
        <p:spPr>
          <a:xfrm>
            <a:off x="5208541" y="7090784"/>
            <a:ext cx="1987890" cy="386681"/>
          </a:xfrm>
          <a:prstGeom prst="rect">
            <a:avLst/>
          </a:prstGeom>
          <a:noFill/>
          <a:ln/>
        </p:spPr>
        <p:txBody>
          <a:bodyPr wrap="square" lIns="0" tIns="0" rIns="0" bIns="0" rtlCol="0" anchor="t"/>
          <a:lstStyle/>
          <a:p>
            <a:pPr marL="0" indent="0" algn="ctr">
              <a:lnSpc>
                <a:spcPts val="15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Smaller operators disadvantaged</a:t>
            </a:r>
            <a:endParaRPr lang="en-US" sz="1500" dirty="0">
              <a:latin typeface="Times New Roman" panose="02020603050405020304" pitchFamily="18" charset="0"/>
              <a:cs typeface="Times New Roman" panose="02020603050405020304" pitchFamily="18" charset="0"/>
            </a:endParaRPr>
          </a:p>
        </p:txBody>
      </p:sp>
      <p:sp>
        <p:nvSpPr>
          <p:cNvPr id="9" name="Text 5"/>
          <p:cNvSpPr/>
          <p:nvPr/>
        </p:nvSpPr>
        <p:spPr>
          <a:xfrm>
            <a:off x="1058601" y="4131780"/>
            <a:ext cx="2031345" cy="916626"/>
          </a:xfrm>
          <a:prstGeom prst="rect">
            <a:avLst/>
          </a:prstGeom>
          <a:noFill/>
          <a:ln/>
        </p:spPr>
        <p:txBody>
          <a:bodyPr wrap="square" lIns="0" tIns="0" rIns="0" bIns="0" rtlCol="0" anchor="t"/>
          <a:lstStyle/>
          <a:p>
            <a:pPr marL="0" indent="0" algn="ctr">
              <a:lnSpc>
                <a:spcPts val="2400"/>
              </a:lnSpc>
              <a:buNone/>
            </a:pPr>
            <a:r>
              <a:rPr lang="en-US" sz="1900" b="1" dirty="0">
                <a:solidFill>
                  <a:srgbClr val="403C4E"/>
                </a:solidFill>
                <a:latin typeface="Times New Roman" panose="02020603050405020304" pitchFamily="18" charset="0"/>
                <a:ea typeface="Merriweather Bold" pitchFamily="34" charset="-122"/>
                <a:cs typeface="Times New Roman" panose="02020603050405020304" pitchFamily="18" charset="0"/>
              </a:rPr>
              <a:t>Diluted contribution margins</a:t>
            </a:r>
            <a:endParaRPr lang="en-US" sz="1900" dirty="0">
              <a:latin typeface="Times New Roman" panose="02020603050405020304" pitchFamily="18" charset="0"/>
              <a:cs typeface="Times New Roman" panose="02020603050405020304" pitchFamily="18" charset="0"/>
            </a:endParaRPr>
          </a:p>
        </p:txBody>
      </p:sp>
      <p:sp>
        <p:nvSpPr>
          <p:cNvPr id="10" name="Text 6"/>
          <p:cNvSpPr/>
          <p:nvPr/>
        </p:nvSpPr>
        <p:spPr>
          <a:xfrm>
            <a:off x="1058601" y="5135315"/>
            <a:ext cx="2031345" cy="386681"/>
          </a:xfrm>
          <a:prstGeom prst="rect">
            <a:avLst/>
          </a:prstGeom>
          <a:noFill/>
          <a:ln/>
        </p:spPr>
        <p:txBody>
          <a:bodyPr wrap="square" lIns="0" tIns="0" rIns="0" bIns="0" rtlCol="0" anchor="t"/>
          <a:lstStyle/>
          <a:p>
            <a:pPr marL="0" indent="0" algn="ctr">
              <a:lnSpc>
                <a:spcPts val="15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Lower profitability overall</a:t>
            </a:r>
            <a:endParaRPr lang="en-US" sz="1500" dirty="0">
              <a:latin typeface="Times New Roman" panose="02020603050405020304" pitchFamily="18" charset="0"/>
              <a:cs typeface="Times New Roman" panose="02020603050405020304" pitchFamily="18" charset="0"/>
            </a:endParaRPr>
          </a:p>
        </p:txBody>
      </p:sp>
      <p:sp>
        <p:nvSpPr>
          <p:cNvPr id="11" name="Text 7"/>
          <p:cNvSpPr/>
          <p:nvPr/>
        </p:nvSpPr>
        <p:spPr>
          <a:xfrm>
            <a:off x="1895107" y="6087249"/>
            <a:ext cx="1987890" cy="916626"/>
          </a:xfrm>
          <a:prstGeom prst="rect">
            <a:avLst/>
          </a:prstGeom>
          <a:noFill/>
          <a:ln/>
        </p:spPr>
        <p:txBody>
          <a:bodyPr wrap="square" lIns="0" tIns="0" rIns="0" bIns="0" rtlCol="0" anchor="t"/>
          <a:lstStyle/>
          <a:p>
            <a:pPr marL="0" indent="0" algn="ctr">
              <a:lnSpc>
                <a:spcPts val="2400"/>
              </a:lnSpc>
              <a:buNone/>
            </a:pPr>
            <a:r>
              <a:rPr lang="en-US" sz="1900" b="1" dirty="0">
                <a:solidFill>
                  <a:srgbClr val="403C4E"/>
                </a:solidFill>
                <a:latin typeface="Times New Roman" panose="02020603050405020304" pitchFamily="18" charset="0"/>
                <a:ea typeface="Merriweather Bold" pitchFamily="34" charset="-122"/>
                <a:cs typeface="Times New Roman" panose="02020603050405020304" pitchFamily="18" charset="0"/>
              </a:rPr>
              <a:t>Higher operating vulnerability</a:t>
            </a:r>
            <a:endParaRPr lang="en-US" sz="1900" dirty="0">
              <a:latin typeface="Times New Roman" panose="02020603050405020304" pitchFamily="18" charset="0"/>
              <a:cs typeface="Times New Roman" panose="02020603050405020304" pitchFamily="18" charset="0"/>
            </a:endParaRPr>
          </a:p>
        </p:txBody>
      </p:sp>
      <p:sp>
        <p:nvSpPr>
          <p:cNvPr id="12" name="Text 8"/>
          <p:cNvSpPr/>
          <p:nvPr/>
        </p:nvSpPr>
        <p:spPr>
          <a:xfrm>
            <a:off x="1895107" y="7090784"/>
            <a:ext cx="1987890" cy="386681"/>
          </a:xfrm>
          <a:prstGeom prst="rect">
            <a:avLst/>
          </a:prstGeom>
          <a:noFill/>
          <a:ln/>
        </p:spPr>
        <p:txBody>
          <a:bodyPr wrap="square" lIns="0" tIns="0" rIns="0" bIns="0" rtlCol="0" anchor="t"/>
          <a:lstStyle/>
          <a:p>
            <a:pPr marL="0" indent="0" algn="ctr">
              <a:lnSpc>
                <a:spcPts val="15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Less buffer for shocks</a:t>
            </a:r>
            <a:endParaRPr lang="en-US" sz="1500" dirty="0">
              <a:latin typeface="Times New Roman" panose="02020603050405020304" pitchFamily="18" charset="0"/>
              <a:cs typeface="Times New Roman" panose="02020603050405020304" pitchFamily="18" charset="0"/>
            </a:endParaRPr>
          </a:p>
        </p:txBody>
      </p:sp>
      <p:sp>
        <p:nvSpPr>
          <p:cNvPr id="13" name="Text 9"/>
          <p:cNvSpPr/>
          <p:nvPr/>
        </p:nvSpPr>
        <p:spPr>
          <a:xfrm>
            <a:off x="6034183" y="4273687"/>
            <a:ext cx="2031345" cy="611084"/>
          </a:xfrm>
          <a:prstGeom prst="rect">
            <a:avLst/>
          </a:prstGeom>
          <a:noFill/>
          <a:ln/>
        </p:spPr>
        <p:txBody>
          <a:bodyPr wrap="square" lIns="0" tIns="0" rIns="0" bIns="0" rtlCol="0" anchor="t"/>
          <a:lstStyle/>
          <a:p>
            <a:pPr marL="0" indent="0" algn="ctr">
              <a:lnSpc>
                <a:spcPts val="2400"/>
              </a:lnSpc>
              <a:buNone/>
            </a:pPr>
            <a:r>
              <a:rPr lang="en-US" sz="1900" b="1" dirty="0">
                <a:solidFill>
                  <a:srgbClr val="403C4E"/>
                </a:solidFill>
                <a:latin typeface="Times New Roman" panose="02020603050405020304" pitchFamily="18" charset="0"/>
                <a:ea typeface="Merriweather Bold" pitchFamily="34" charset="-122"/>
                <a:cs typeface="Times New Roman" panose="02020603050405020304" pitchFamily="18" charset="0"/>
              </a:rPr>
              <a:t>Unequal exposure</a:t>
            </a:r>
            <a:endParaRPr lang="en-US" sz="1900" dirty="0">
              <a:latin typeface="Times New Roman" panose="02020603050405020304" pitchFamily="18" charset="0"/>
              <a:cs typeface="Times New Roman" panose="02020603050405020304" pitchFamily="18" charset="0"/>
            </a:endParaRPr>
          </a:p>
        </p:txBody>
      </p:sp>
      <p:sp>
        <p:nvSpPr>
          <p:cNvPr id="14" name="Text 10"/>
          <p:cNvSpPr/>
          <p:nvPr/>
        </p:nvSpPr>
        <p:spPr>
          <a:xfrm>
            <a:off x="6034183" y="4971681"/>
            <a:ext cx="2031345" cy="386681"/>
          </a:xfrm>
          <a:prstGeom prst="rect">
            <a:avLst/>
          </a:prstGeom>
          <a:noFill/>
          <a:ln/>
        </p:spPr>
        <p:txBody>
          <a:bodyPr wrap="square" lIns="0" tIns="0" rIns="0" bIns="0" rtlCol="0" anchor="t"/>
          <a:lstStyle/>
          <a:p>
            <a:pPr marL="0" indent="0" algn="ctr">
              <a:lnSpc>
                <a:spcPts val="15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Independents vs chains</a:t>
            </a:r>
            <a:endParaRPr lang="en-US" sz="1500" dirty="0">
              <a:latin typeface="Times New Roman" panose="02020603050405020304" pitchFamily="18" charset="0"/>
              <a:cs typeface="Times New Roman" panose="02020603050405020304" pitchFamily="18" charset="0"/>
            </a:endParaRPr>
          </a:p>
        </p:txBody>
      </p:sp>
      <p:sp>
        <p:nvSpPr>
          <p:cNvPr id="15" name="Text 11"/>
          <p:cNvSpPr/>
          <p:nvPr/>
        </p:nvSpPr>
        <p:spPr>
          <a:xfrm>
            <a:off x="3502937" y="2236740"/>
            <a:ext cx="2042209" cy="611084"/>
          </a:xfrm>
          <a:prstGeom prst="rect">
            <a:avLst/>
          </a:prstGeom>
          <a:noFill/>
          <a:ln/>
        </p:spPr>
        <p:txBody>
          <a:bodyPr wrap="square" lIns="0" tIns="0" rIns="0" bIns="0" rtlCol="0" anchor="t"/>
          <a:lstStyle/>
          <a:p>
            <a:pPr marL="0" indent="0" algn="ctr">
              <a:lnSpc>
                <a:spcPts val="2400"/>
              </a:lnSpc>
              <a:buNone/>
            </a:pPr>
            <a:r>
              <a:rPr lang="en-US" sz="1900" b="1" dirty="0">
                <a:solidFill>
                  <a:srgbClr val="403C4E"/>
                </a:solidFill>
                <a:latin typeface="Times New Roman" panose="02020603050405020304" pitchFamily="18" charset="0"/>
                <a:ea typeface="Merriweather Bold" pitchFamily="34" charset="-122"/>
                <a:cs typeface="Times New Roman" panose="02020603050405020304" pitchFamily="18" charset="0"/>
              </a:rPr>
              <a:t>Rising input costs</a:t>
            </a:r>
            <a:endParaRPr lang="en-US" sz="1900" dirty="0">
              <a:latin typeface="Times New Roman" panose="02020603050405020304" pitchFamily="18" charset="0"/>
              <a:cs typeface="Times New Roman" panose="02020603050405020304" pitchFamily="18" charset="0"/>
            </a:endParaRPr>
          </a:p>
        </p:txBody>
      </p:sp>
      <p:sp>
        <p:nvSpPr>
          <p:cNvPr id="16" name="Text 12"/>
          <p:cNvSpPr/>
          <p:nvPr/>
        </p:nvSpPr>
        <p:spPr>
          <a:xfrm>
            <a:off x="3502937" y="2934734"/>
            <a:ext cx="2042209" cy="386681"/>
          </a:xfrm>
          <a:prstGeom prst="rect">
            <a:avLst/>
          </a:prstGeom>
          <a:noFill/>
          <a:ln/>
        </p:spPr>
        <p:txBody>
          <a:bodyPr wrap="square" lIns="0" tIns="0" rIns="0" bIns="0" rtlCol="0" anchor="t"/>
          <a:lstStyle/>
          <a:p>
            <a:pPr marL="0" indent="0" algn="ctr">
              <a:lnSpc>
                <a:spcPts val="150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Food, utilities, services</a:t>
            </a:r>
            <a:endParaRPr lang="en-US" sz="1500" dirty="0">
              <a:latin typeface="Times New Roman" panose="02020603050405020304" pitchFamily="18" charset="0"/>
              <a:cs typeface="Times New Roman" panose="02020603050405020304" pitchFamily="18" charset="0"/>
            </a:endParaRPr>
          </a:p>
        </p:txBody>
      </p:sp>
      <p:pic>
        <p:nvPicPr>
          <p:cNvPr id="18" name="Picture 17">
            <a:extLst>
              <a:ext uri="{FF2B5EF4-FFF2-40B4-BE49-F238E27FC236}">
                <a16:creationId xmlns:a16="http://schemas.microsoft.com/office/drawing/2014/main" id="{7FA6C70E-7C33-67D6-158D-29EBA35C997B}"/>
              </a:ext>
            </a:extLst>
          </p:cNvPr>
          <p:cNvPicPr>
            <a:picLocks noChangeAspect="1"/>
          </p:cNvPicPr>
          <p:nvPr/>
        </p:nvPicPr>
        <p:blipFill>
          <a:blip r:embed="rId4"/>
          <a:stretch>
            <a:fillRect/>
          </a:stretch>
        </p:blipFill>
        <p:spPr>
          <a:xfrm>
            <a:off x="8521975" y="2920705"/>
            <a:ext cx="5152100" cy="410195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0"/>
          <p:cNvSpPr/>
          <p:nvPr/>
        </p:nvSpPr>
        <p:spPr>
          <a:xfrm>
            <a:off x="1077508" y="1020887"/>
            <a:ext cx="12599952" cy="935786"/>
          </a:xfrm>
          <a:prstGeom prst="rect">
            <a:avLst/>
          </a:prstGeom>
          <a:noFill/>
          <a:ln/>
        </p:spPr>
        <p:txBody>
          <a:bodyPr wrap="square" lIns="0" tIns="0" rIns="0" bIns="0" rtlCol="0" anchor="t"/>
          <a:lstStyle/>
          <a:p>
            <a:pPr marL="0" indent="0" algn="ctr">
              <a:lnSpc>
                <a:spcPts val="530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Literature Review: Labour Costs and Service Quality</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6246257" y="2265521"/>
            <a:ext cx="7624286" cy="1359694"/>
          </a:xfrm>
          <a:prstGeom prst="rect">
            <a:avLst/>
          </a:prstGeom>
          <a:noFill/>
          <a:ln/>
        </p:spPr>
        <p:txBody>
          <a:bodyPr wrap="square" lIns="0" tIns="0" rIns="0" bIns="0" rtlCol="0" anchor="t"/>
          <a:lstStyle/>
          <a:p>
            <a:pPr marL="0" indent="0" algn="l">
              <a:lnSpc>
                <a:spcPts val="26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Rising wages, skills gaps and employer contributions have pushed labour costs beyond productivity gains. Aggressive cost-cutting risks service degradation, harming repeat demand, ratings and long-term finances (Baum et al., 2023).</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246257" y="3858935"/>
            <a:ext cx="7624286" cy="2860953"/>
          </a:xfrm>
          <a:prstGeom prst="rect">
            <a:avLst/>
          </a:prstGeom>
        </p:spPr>
      </p:pic>
      <p:pic>
        <p:nvPicPr>
          <p:cNvPr id="6"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757454" y="4587671"/>
            <a:ext cx="393822" cy="393822"/>
          </a:xfrm>
          <a:prstGeom prst="rect">
            <a:avLst/>
          </a:prstGeom>
        </p:spPr>
      </p:pic>
      <p:sp>
        <p:nvSpPr>
          <p:cNvPr id="7" name="Text 2"/>
          <p:cNvSpPr/>
          <p:nvPr/>
        </p:nvSpPr>
        <p:spPr>
          <a:xfrm>
            <a:off x="12406584" y="5803840"/>
            <a:ext cx="1149958" cy="664573"/>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Increased financial pressure</a:t>
            </a:r>
            <a:endParaRPr lang="en-US" sz="1350" dirty="0">
              <a:latin typeface="Times New Roman" panose="02020603050405020304" pitchFamily="18" charset="0"/>
              <a:cs typeface="Times New Roman" panose="02020603050405020304" pitchFamily="18" charset="0"/>
            </a:endParaRPr>
          </a:p>
        </p:txBody>
      </p:sp>
      <p:pic>
        <p:nvPicPr>
          <p:cNvPr id="8"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315698" y="4588409"/>
            <a:ext cx="393822" cy="393821"/>
          </a:xfrm>
          <a:prstGeom prst="rect">
            <a:avLst/>
          </a:prstGeom>
        </p:spPr>
      </p:pic>
      <p:sp>
        <p:nvSpPr>
          <p:cNvPr id="9" name="Text 3"/>
          <p:cNvSpPr/>
          <p:nvPr/>
        </p:nvSpPr>
        <p:spPr>
          <a:xfrm>
            <a:off x="10957321" y="5803840"/>
            <a:ext cx="1149959" cy="664573"/>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Lower repeat demand &amp; ratings</a:t>
            </a:r>
            <a:endParaRPr lang="en-US" sz="1350" dirty="0">
              <a:latin typeface="Times New Roman" panose="02020603050405020304" pitchFamily="18" charset="0"/>
              <a:cs typeface="Times New Roman" panose="02020603050405020304" pitchFamily="18" charset="0"/>
            </a:endParaRPr>
          </a:p>
        </p:txBody>
      </p:sp>
      <p:pic>
        <p:nvPicPr>
          <p:cNvPr id="10"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874313" y="4588409"/>
            <a:ext cx="393822" cy="393821"/>
          </a:xfrm>
          <a:prstGeom prst="rect">
            <a:avLst/>
          </a:prstGeom>
        </p:spPr>
      </p:pic>
      <p:sp>
        <p:nvSpPr>
          <p:cNvPr id="11" name="Text 4"/>
          <p:cNvSpPr/>
          <p:nvPr/>
        </p:nvSpPr>
        <p:spPr>
          <a:xfrm>
            <a:off x="9515935" y="5803840"/>
            <a:ext cx="1149959" cy="664573"/>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Reduced staffing &amp; quality</a:t>
            </a:r>
            <a:endParaRPr lang="en-US" sz="1350" dirty="0">
              <a:latin typeface="Times New Roman" panose="02020603050405020304" pitchFamily="18" charset="0"/>
              <a:cs typeface="Times New Roman" panose="02020603050405020304" pitchFamily="18" charset="0"/>
            </a:endParaRPr>
          </a:p>
        </p:txBody>
      </p:sp>
      <p:pic>
        <p:nvPicPr>
          <p:cNvPr id="12"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432926" y="4588409"/>
            <a:ext cx="393821" cy="393821"/>
          </a:xfrm>
          <a:prstGeom prst="rect">
            <a:avLst/>
          </a:prstGeom>
        </p:spPr>
      </p:pic>
      <p:sp>
        <p:nvSpPr>
          <p:cNvPr id="13" name="Text 5"/>
          <p:cNvSpPr/>
          <p:nvPr/>
        </p:nvSpPr>
        <p:spPr>
          <a:xfrm>
            <a:off x="8074549" y="5914603"/>
            <a:ext cx="1149958" cy="443049"/>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Cost-control choices</a:t>
            </a:r>
            <a:endParaRPr lang="en-US" sz="1350" dirty="0">
              <a:latin typeface="Times New Roman" panose="02020603050405020304" pitchFamily="18" charset="0"/>
              <a:cs typeface="Times New Roman" panose="02020603050405020304" pitchFamily="18" charset="0"/>
            </a:endParaRPr>
          </a:p>
        </p:txBody>
      </p:sp>
      <p:pic>
        <p:nvPicPr>
          <p:cNvPr id="14" name="Image 6" descr="preencoded.png"/>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6983663" y="4588409"/>
            <a:ext cx="393821" cy="393821"/>
          </a:xfrm>
          <a:prstGeom prst="rect">
            <a:avLst/>
          </a:prstGeom>
        </p:spPr>
      </p:pic>
      <p:sp>
        <p:nvSpPr>
          <p:cNvPr id="15" name="Text 6"/>
          <p:cNvSpPr/>
          <p:nvPr/>
        </p:nvSpPr>
        <p:spPr>
          <a:xfrm>
            <a:off x="6601657" y="5914603"/>
            <a:ext cx="1149959" cy="443049"/>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Rising labour costs</a:t>
            </a:r>
            <a:endParaRPr lang="en-US" sz="135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2D9371EF-B619-13C7-164C-8B081702516C}"/>
              </a:ext>
            </a:extLst>
          </p:cNvPr>
          <p:cNvPicPr>
            <a:picLocks noChangeAspect="1"/>
          </p:cNvPicPr>
          <p:nvPr/>
        </p:nvPicPr>
        <p:blipFill>
          <a:blip r:embed="rId14"/>
          <a:stretch>
            <a:fillRect/>
          </a:stretch>
        </p:blipFill>
        <p:spPr>
          <a:xfrm>
            <a:off x="1145533" y="2355112"/>
            <a:ext cx="4439093" cy="443909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p:nvPr/>
        </p:nvSpPr>
        <p:spPr>
          <a:xfrm>
            <a:off x="1286539" y="1221451"/>
            <a:ext cx="12057321" cy="675437"/>
          </a:xfrm>
          <a:prstGeom prst="rect">
            <a:avLst/>
          </a:prstGeom>
          <a:noFill/>
          <a:ln/>
        </p:spPr>
        <p:txBody>
          <a:bodyPr wrap="square" lIns="0" tIns="0" rIns="0" bIns="0" rtlCol="0" anchor="t"/>
          <a:lstStyle/>
          <a:p>
            <a:pPr marL="0" indent="0" algn="ctr">
              <a:lnSpc>
                <a:spcPts val="43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Literature Review: Financing Conditions and Pricing Limits</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1350335" y="2153084"/>
            <a:ext cx="12057321" cy="756166"/>
          </a:xfrm>
          <a:prstGeom prst="rect">
            <a:avLst/>
          </a:prstGeom>
          <a:noFill/>
          <a:ln/>
        </p:spPr>
        <p:txBody>
          <a:bodyPr wrap="square" lIns="0" tIns="0" rIns="0" bIns="0" rtlCol="0" anchor="t"/>
          <a:lstStyle/>
          <a:p>
            <a:pPr marL="0" indent="0" algn="just">
              <a:lnSpc>
                <a:spcPts val="19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Higher interest rates reduce access to cheap capital, limiting investment in productivity and efficiency. Price pass-through is constrained by demand sensitivity, so pricing alone cannot restore margins. Risk aversion can trap firms in short-term liquidity focus (OECD, 2023).</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105882" y="3045381"/>
            <a:ext cx="7905036" cy="3956447"/>
          </a:xfrm>
          <a:prstGeom prst="rect">
            <a:avLst/>
          </a:prstGeom>
        </p:spPr>
      </p:pic>
      <p:sp>
        <p:nvSpPr>
          <p:cNvPr id="6" name="Text 2"/>
          <p:cNvSpPr/>
          <p:nvPr/>
        </p:nvSpPr>
        <p:spPr>
          <a:xfrm>
            <a:off x="6141439" y="4746218"/>
            <a:ext cx="1484655" cy="444212"/>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High Price Pass‑Through</a:t>
            </a:r>
            <a:endParaRPr lang="en-US" sz="1350" dirty="0">
              <a:latin typeface="Times New Roman" panose="02020603050405020304" pitchFamily="18" charset="0"/>
              <a:cs typeface="Times New Roman" panose="02020603050405020304" pitchFamily="18" charset="0"/>
            </a:endParaRPr>
          </a:p>
        </p:txBody>
      </p:sp>
      <p:sp>
        <p:nvSpPr>
          <p:cNvPr id="7" name="Text 3"/>
          <p:cNvSpPr/>
          <p:nvPr/>
        </p:nvSpPr>
        <p:spPr>
          <a:xfrm>
            <a:off x="8872231" y="6664967"/>
            <a:ext cx="2375916" cy="222106"/>
          </a:xfrm>
          <a:prstGeom prst="rect">
            <a:avLst/>
          </a:prstGeom>
          <a:noFill/>
          <a:ln/>
        </p:spPr>
        <p:txBody>
          <a:bodyPr wrap="non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Low Financing Constraints</a:t>
            </a:r>
            <a:endParaRPr lang="en-US" sz="1350" dirty="0">
              <a:latin typeface="Times New Roman" panose="02020603050405020304" pitchFamily="18" charset="0"/>
              <a:cs typeface="Times New Roman" panose="02020603050405020304" pitchFamily="18" charset="0"/>
            </a:endParaRPr>
          </a:p>
        </p:txBody>
      </p:sp>
      <p:sp>
        <p:nvSpPr>
          <p:cNvPr id="8" name="Text 4"/>
          <p:cNvSpPr/>
          <p:nvPr/>
        </p:nvSpPr>
        <p:spPr>
          <a:xfrm>
            <a:off x="12482810" y="4746218"/>
            <a:ext cx="1484654" cy="444212"/>
          </a:xfrm>
          <a:prstGeom prst="rect">
            <a:avLst/>
          </a:prstGeom>
          <a:noFill/>
          <a:ln/>
        </p:spPr>
        <p:txBody>
          <a:bodyPr wrap="squar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Low Price Pass‑Through</a:t>
            </a:r>
            <a:endParaRPr lang="en-US" sz="1350" dirty="0">
              <a:latin typeface="Times New Roman" panose="02020603050405020304" pitchFamily="18" charset="0"/>
              <a:cs typeface="Times New Roman" panose="02020603050405020304" pitchFamily="18" charset="0"/>
            </a:endParaRPr>
          </a:p>
        </p:txBody>
      </p:sp>
      <p:sp>
        <p:nvSpPr>
          <p:cNvPr id="9" name="Text 5"/>
          <p:cNvSpPr/>
          <p:nvPr/>
        </p:nvSpPr>
        <p:spPr>
          <a:xfrm>
            <a:off x="8839286" y="3207765"/>
            <a:ext cx="2432800" cy="222106"/>
          </a:xfrm>
          <a:prstGeom prst="rect">
            <a:avLst/>
          </a:prstGeom>
          <a:noFill/>
          <a:ln/>
        </p:spPr>
        <p:txBody>
          <a:bodyPr wrap="none" lIns="0" tIns="0" rIns="0" bIns="0" rtlCol="0" anchor="t"/>
          <a:lstStyle/>
          <a:p>
            <a:pPr marL="0" indent="0" algn="ctr">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High Financing Constraints</a:t>
            </a:r>
            <a:endParaRPr lang="en-US" sz="1350" dirty="0">
              <a:latin typeface="Times New Roman" panose="02020603050405020304" pitchFamily="18" charset="0"/>
              <a:cs typeface="Times New Roman" panose="02020603050405020304" pitchFamily="18" charset="0"/>
            </a:endParaRPr>
          </a:p>
        </p:txBody>
      </p:sp>
      <p:sp>
        <p:nvSpPr>
          <p:cNvPr id="10" name="Text 6"/>
          <p:cNvSpPr/>
          <p:nvPr/>
        </p:nvSpPr>
        <p:spPr>
          <a:xfrm>
            <a:off x="8321038" y="5726199"/>
            <a:ext cx="1524140" cy="474196"/>
          </a:xfrm>
          <a:prstGeom prst="rect">
            <a:avLst/>
          </a:prstGeom>
          <a:noFill/>
          <a:ln/>
        </p:spPr>
        <p:txBody>
          <a:bodyPr wrap="square" lIns="0" tIns="0" rIns="0" bIns="0" rtlCol="0" anchor="t"/>
          <a:lstStyle/>
          <a:p>
            <a:pPr marL="0" indent="0" algn="ctr">
              <a:lnSpc>
                <a:spcPts val="1200"/>
              </a:lnSpc>
              <a:buNone/>
            </a:pPr>
            <a:r>
              <a:rPr lang="en-US" sz="1100" dirty="0">
                <a:solidFill>
                  <a:srgbClr val="403C4E"/>
                </a:solidFill>
                <a:latin typeface="Times New Roman" panose="02020603050405020304" pitchFamily="18" charset="0"/>
                <a:ea typeface="Open Sans" pitchFamily="34" charset="-122"/>
                <a:cs typeface="Times New Roman" panose="02020603050405020304" pitchFamily="18" charset="0"/>
              </a:rPr>
              <a:t>Stagnant Growth — Low investment and weak margins</a:t>
            </a:r>
            <a:endParaRPr lang="en-US" sz="1100" dirty="0">
              <a:latin typeface="Times New Roman" panose="02020603050405020304" pitchFamily="18" charset="0"/>
              <a:cs typeface="Times New Roman" panose="02020603050405020304" pitchFamily="18" charset="0"/>
            </a:endParaRPr>
          </a:p>
        </p:txBody>
      </p:sp>
      <p:pic>
        <p:nvPicPr>
          <p:cNvPr id="11"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26153" y="5307159"/>
            <a:ext cx="221120" cy="221119"/>
          </a:xfrm>
          <a:prstGeom prst="rect">
            <a:avLst/>
          </a:prstGeom>
        </p:spPr>
      </p:pic>
      <p:sp>
        <p:nvSpPr>
          <p:cNvPr id="12" name="Text 7"/>
          <p:cNvSpPr/>
          <p:nvPr/>
        </p:nvSpPr>
        <p:spPr>
          <a:xfrm>
            <a:off x="10413770" y="5734097"/>
            <a:ext cx="1524140" cy="474196"/>
          </a:xfrm>
          <a:prstGeom prst="rect">
            <a:avLst/>
          </a:prstGeom>
          <a:noFill/>
          <a:ln/>
        </p:spPr>
        <p:txBody>
          <a:bodyPr wrap="square" lIns="0" tIns="0" rIns="0" bIns="0" rtlCol="0" anchor="t"/>
          <a:lstStyle/>
          <a:p>
            <a:pPr marL="0" indent="0" algn="ctr">
              <a:lnSpc>
                <a:spcPts val="1200"/>
              </a:lnSpc>
              <a:buNone/>
            </a:pPr>
            <a:r>
              <a:rPr lang="en-US" sz="1100" dirty="0">
                <a:solidFill>
                  <a:srgbClr val="403C4E"/>
                </a:solidFill>
                <a:latin typeface="Times New Roman" panose="02020603050405020304" pitchFamily="18" charset="0"/>
                <a:ea typeface="Open Sans" pitchFamily="34" charset="-122"/>
                <a:cs typeface="Times New Roman" panose="02020603050405020304" pitchFamily="18" charset="0"/>
              </a:rPr>
              <a:t>Operational Focus — Cost control over expansion</a:t>
            </a:r>
            <a:endParaRPr lang="en-US" sz="1100" dirty="0">
              <a:latin typeface="Times New Roman" panose="02020603050405020304" pitchFamily="18" charset="0"/>
              <a:cs typeface="Times New Roman" panose="02020603050405020304" pitchFamily="18" charset="0"/>
            </a:endParaRPr>
          </a:p>
        </p:txBody>
      </p:sp>
      <p:pic>
        <p:nvPicPr>
          <p:cNvPr id="13"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1065280" y="5311848"/>
            <a:ext cx="221120" cy="221119"/>
          </a:xfrm>
          <a:prstGeom prst="rect">
            <a:avLst/>
          </a:prstGeom>
        </p:spPr>
      </p:pic>
      <p:sp>
        <p:nvSpPr>
          <p:cNvPr id="14" name="Text 8"/>
          <p:cNvSpPr/>
          <p:nvPr/>
        </p:nvSpPr>
        <p:spPr>
          <a:xfrm>
            <a:off x="10413770" y="4273133"/>
            <a:ext cx="1524140" cy="474196"/>
          </a:xfrm>
          <a:prstGeom prst="rect">
            <a:avLst/>
          </a:prstGeom>
          <a:noFill/>
          <a:ln/>
        </p:spPr>
        <p:txBody>
          <a:bodyPr wrap="square" lIns="0" tIns="0" rIns="0" bIns="0" rtlCol="0" anchor="t"/>
          <a:lstStyle/>
          <a:p>
            <a:pPr marL="0" indent="0" algn="ctr">
              <a:lnSpc>
                <a:spcPts val="1200"/>
              </a:lnSpc>
              <a:buNone/>
            </a:pPr>
            <a:r>
              <a:rPr lang="en-US" sz="1100" dirty="0">
                <a:solidFill>
                  <a:srgbClr val="403C4E"/>
                </a:solidFill>
                <a:latin typeface="Times New Roman" panose="02020603050405020304" pitchFamily="18" charset="0"/>
                <a:ea typeface="Open Sans" pitchFamily="34" charset="-122"/>
                <a:cs typeface="Times New Roman" panose="02020603050405020304" pitchFamily="18" charset="0"/>
              </a:rPr>
              <a:t>Margin Pressure — Low pass‑through limits relief</a:t>
            </a:r>
            <a:endParaRPr lang="en-US" sz="1100" dirty="0">
              <a:latin typeface="Times New Roman" panose="02020603050405020304" pitchFamily="18" charset="0"/>
              <a:cs typeface="Times New Roman" panose="02020603050405020304" pitchFamily="18" charset="0"/>
            </a:endParaRPr>
          </a:p>
        </p:txBody>
      </p:sp>
      <p:pic>
        <p:nvPicPr>
          <p:cNvPr id="15"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1065280" y="3850885"/>
            <a:ext cx="221120" cy="221119"/>
          </a:xfrm>
          <a:prstGeom prst="rect">
            <a:avLst/>
          </a:prstGeom>
        </p:spPr>
      </p:pic>
      <p:sp>
        <p:nvSpPr>
          <p:cNvPr id="16" name="Text 9"/>
          <p:cNvSpPr/>
          <p:nvPr/>
        </p:nvSpPr>
        <p:spPr>
          <a:xfrm>
            <a:off x="8273655" y="4273133"/>
            <a:ext cx="1524140" cy="474196"/>
          </a:xfrm>
          <a:prstGeom prst="rect">
            <a:avLst/>
          </a:prstGeom>
          <a:noFill/>
          <a:ln/>
        </p:spPr>
        <p:txBody>
          <a:bodyPr wrap="square" lIns="0" tIns="0" rIns="0" bIns="0" rtlCol="0" anchor="t"/>
          <a:lstStyle/>
          <a:p>
            <a:pPr marL="0" indent="0" algn="ctr">
              <a:lnSpc>
                <a:spcPts val="1200"/>
              </a:lnSpc>
              <a:buNone/>
            </a:pPr>
            <a:r>
              <a:rPr lang="en-US" sz="1100" dirty="0">
                <a:solidFill>
                  <a:srgbClr val="403C4E"/>
                </a:solidFill>
                <a:latin typeface="Times New Roman" panose="02020603050405020304" pitchFamily="18" charset="0"/>
                <a:ea typeface="Open Sans" pitchFamily="34" charset="-122"/>
                <a:cs typeface="Times New Roman" panose="02020603050405020304" pitchFamily="18" charset="0"/>
              </a:rPr>
              <a:t>Constrained CapEx — High rates, low investment</a:t>
            </a:r>
            <a:endParaRPr lang="en-US" sz="1100" dirty="0">
              <a:latin typeface="Times New Roman" panose="02020603050405020304" pitchFamily="18" charset="0"/>
              <a:cs typeface="Times New Roman" panose="02020603050405020304" pitchFamily="18" charset="0"/>
            </a:endParaRPr>
          </a:p>
        </p:txBody>
      </p:sp>
      <p:pic>
        <p:nvPicPr>
          <p:cNvPr id="17"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925166" y="3850885"/>
            <a:ext cx="221119" cy="221119"/>
          </a:xfrm>
          <a:prstGeom prst="rect">
            <a:avLst/>
          </a:prstGeom>
        </p:spPr>
      </p:pic>
      <p:pic>
        <p:nvPicPr>
          <p:cNvPr id="19" name="Picture 18">
            <a:extLst>
              <a:ext uri="{FF2B5EF4-FFF2-40B4-BE49-F238E27FC236}">
                <a16:creationId xmlns:a16="http://schemas.microsoft.com/office/drawing/2014/main" id="{1E91BCD1-5CCF-C926-EAD3-42575975DF3B}"/>
              </a:ext>
            </a:extLst>
          </p:cNvPr>
          <p:cNvPicPr>
            <a:picLocks noChangeAspect="1"/>
          </p:cNvPicPr>
          <p:nvPr/>
        </p:nvPicPr>
        <p:blipFill>
          <a:blip r:embed="rId12"/>
          <a:srcRect l="5829" t="22713" r="11410" b="13411"/>
          <a:stretch>
            <a:fillRect/>
          </a:stretch>
        </p:blipFill>
        <p:spPr>
          <a:xfrm>
            <a:off x="1451345" y="3475950"/>
            <a:ext cx="4811215" cy="314813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3" name="Text 0"/>
          <p:cNvSpPr/>
          <p:nvPr/>
        </p:nvSpPr>
        <p:spPr>
          <a:xfrm>
            <a:off x="1376916" y="1219534"/>
            <a:ext cx="11908465" cy="606623"/>
          </a:xfrm>
          <a:prstGeom prst="rect">
            <a:avLst/>
          </a:prstGeom>
          <a:noFill/>
          <a:ln/>
        </p:spPr>
        <p:txBody>
          <a:bodyPr wrap="none" lIns="0" tIns="0" rIns="0" bIns="0" rtlCol="0" anchor="t"/>
          <a:lstStyle/>
          <a:p>
            <a:pPr marL="0" indent="0" algn="ctr">
              <a:lnSpc>
                <a:spcPts val="47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Method: Analytical Framework</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1376916" y="2167424"/>
            <a:ext cx="12215617" cy="724556"/>
          </a:xfrm>
          <a:prstGeom prst="rect">
            <a:avLst/>
          </a:prstGeom>
          <a:noFill/>
          <a:ln/>
        </p:spPr>
        <p:txBody>
          <a:bodyPr wrap="square" lIns="0" tIns="0" rIns="0" bIns="0" rtlCol="0" anchor="t"/>
          <a:lstStyle/>
          <a:p>
            <a:pPr marL="0" indent="0" algn="l">
              <a:lnSpc>
                <a:spcPts val="2250"/>
              </a:lnSpc>
              <a:buNone/>
            </a:pPr>
            <a:r>
              <a:rPr lang="en-US" sz="1500" dirty="0">
                <a:solidFill>
                  <a:srgbClr val="403C4E"/>
                </a:solidFill>
                <a:latin typeface="Times New Roman" panose="02020603050405020304" pitchFamily="18" charset="0"/>
                <a:ea typeface="Open Sans" pitchFamily="34" charset="-122"/>
                <a:cs typeface="Times New Roman" panose="02020603050405020304" pitchFamily="18" charset="0"/>
              </a:rPr>
              <a:t>This desk-based study synthesises post-2021 peer-reviewed papers, policy reports and industry analyses. A PESTEL model examines political, economic, social, technological, legal and environmental forces; thematic synthesis identifies pressure points by firm size and model (World Bank, 2022).</a:t>
            </a:r>
            <a:endParaRPr lang="en-US" sz="15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165771" y="2953464"/>
            <a:ext cx="7785259" cy="4042291"/>
          </a:xfrm>
          <a:prstGeom prst="rect">
            <a:avLst/>
          </a:prstGeom>
        </p:spPr>
      </p:pic>
      <p:sp>
        <p:nvSpPr>
          <p:cNvPr id="6" name="Text 2"/>
          <p:cNvSpPr/>
          <p:nvPr/>
        </p:nvSpPr>
        <p:spPr>
          <a:xfrm>
            <a:off x="9570277" y="4537734"/>
            <a:ext cx="960694" cy="864624"/>
          </a:xfrm>
          <a:prstGeom prst="rect">
            <a:avLst/>
          </a:prstGeom>
          <a:noFill/>
          <a:ln/>
        </p:spPr>
        <p:txBody>
          <a:bodyPr wrap="square" lIns="0" tIns="0" rIns="0" bIns="0" rtlCol="0" anchor="t"/>
          <a:lstStyle/>
          <a:p>
            <a:pPr marL="0" indent="0" algn="ctr">
              <a:lnSpc>
                <a:spcPts val="1700"/>
              </a:lnSpc>
              <a:buNone/>
            </a:pPr>
            <a:r>
              <a:rPr lang="en-US" sz="1350" b="1" dirty="0">
                <a:solidFill>
                  <a:srgbClr val="000000"/>
                </a:solidFill>
                <a:latin typeface="Times New Roman" panose="02020603050405020304" pitchFamily="18" charset="0"/>
                <a:ea typeface="Merriweather Bold" pitchFamily="34" charset="-122"/>
                <a:cs typeface="Times New Roman" panose="02020603050405020304" pitchFamily="18" charset="0"/>
              </a:rPr>
              <a:t>PESTEL → Operational pressure points</a:t>
            </a:r>
            <a:endParaRPr lang="en-US" sz="1350" dirty="0">
              <a:latin typeface="Times New Roman" panose="02020603050405020304" pitchFamily="18" charset="0"/>
              <a:cs typeface="Times New Roman" panose="02020603050405020304" pitchFamily="18" charset="0"/>
            </a:endParaRPr>
          </a:p>
        </p:txBody>
      </p:sp>
      <p:pic>
        <p:nvPicPr>
          <p:cNvPr id="7"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019560" y="4025445"/>
            <a:ext cx="195502" cy="195501"/>
          </a:xfrm>
          <a:prstGeom prst="rect">
            <a:avLst/>
          </a:prstGeom>
        </p:spPr>
      </p:pic>
      <p:sp>
        <p:nvSpPr>
          <p:cNvPr id="8" name="Text 3"/>
          <p:cNvSpPr/>
          <p:nvPr/>
        </p:nvSpPr>
        <p:spPr>
          <a:xfrm>
            <a:off x="6350033" y="3787673"/>
            <a:ext cx="1683135" cy="216156"/>
          </a:xfrm>
          <a:prstGeom prst="rect">
            <a:avLst/>
          </a:prstGeom>
          <a:noFill/>
          <a:ln/>
        </p:spPr>
        <p:txBody>
          <a:bodyPr wrap="none" lIns="0" tIns="0" rIns="0" bIns="0" rtlCol="0" anchor="t"/>
          <a:lstStyle/>
          <a:p>
            <a:pPr marL="0" indent="0" algn="l">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Political</a:t>
            </a:r>
            <a:endParaRPr lang="en-US" sz="1350" dirty="0">
              <a:latin typeface="Times New Roman" panose="02020603050405020304" pitchFamily="18" charset="0"/>
              <a:cs typeface="Times New Roman" panose="02020603050405020304" pitchFamily="18" charset="0"/>
            </a:endParaRPr>
          </a:p>
        </p:txBody>
      </p:sp>
      <p:sp>
        <p:nvSpPr>
          <p:cNvPr id="9" name="Text 4"/>
          <p:cNvSpPr/>
          <p:nvPr/>
        </p:nvSpPr>
        <p:spPr>
          <a:xfrm>
            <a:off x="6350033" y="4065313"/>
            <a:ext cx="1683135" cy="320872"/>
          </a:xfrm>
          <a:prstGeom prst="rect">
            <a:avLst/>
          </a:prstGeom>
          <a:noFill/>
          <a:ln/>
        </p:spPr>
        <p:txBody>
          <a:bodyPr wrap="square" lIns="0" tIns="0" rIns="0" bIns="0" rtlCol="0" anchor="t"/>
          <a:lstStyle/>
          <a:p>
            <a:pPr marL="0" indent="0" algn="l">
              <a:lnSpc>
                <a:spcPts val="125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Regulation, stability, trade policy impacts</a:t>
            </a:r>
            <a:endParaRPr lang="en-US" sz="1050" dirty="0">
              <a:latin typeface="Times New Roman" panose="02020603050405020304" pitchFamily="18" charset="0"/>
              <a:cs typeface="Times New Roman" panose="02020603050405020304" pitchFamily="18" charset="0"/>
            </a:endParaRPr>
          </a:p>
        </p:txBody>
      </p:sp>
      <p:sp>
        <p:nvSpPr>
          <p:cNvPr id="10" name="Text 5"/>
          <p:cNvSpPr/>
          <p:nvPr/>
        </p:nvSpPr>
        <p:spPr>
          <a:xfrm>
            <a:off x="12083452" y="3787673"/>
            <a:ext cx="1683134" cy="216156"/>
          </a:xfrm>
          <a:prstGeom prst="rect">
            <a:avLst/>
          </a:prstGeom>
          <a:noFill/>
          <a:ln/>
        </p:spPr>
        <p:txBody>
          <a:bodyPr wrap="none" lIns="0" tIns="0" rIns="0" bIns="0" rtlCol="0" anchor="t"/>
          <a:lstStyle/>
          <a:p>
            <a:pPr marL="0" indent="0" algn="l">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Economic</a:t>
            </a:r>
            <a:endParaRPr lang="en-US" sz="1350" dirty="0">
              <a:latin typeface="Times New Roman" panose="02020603050405020304" pitchFamily="18" charset="0"/>
              <a:cs typeface="Times New Roman" panose="02020603050405020304" pitchFamily="18" charset="0"/>
            </a:endParaRPr>
          </a:p>
        </p:txBody>
      </p:sp>
      <p:sp>
        <p:nvSpPr>
          <p:cNvPr id="11" name="Text 6"/>
          <p:cNvSpPr/>
          <p:nvPr/>
        </p:nvSpPr>
        <p:spPr>
          <a:xfrm>
            <a:off x="12083452" y="4065313"/>
            <a:ext cx="1683134" cy="320872"/>
          </a:xfrm>
          <a:prstGeom prst="rect">
            <a:avLst/>
          </a:prstGeom>
          <a:noFill/>
          <a:ln/>
        </p:spPr>
        <p:txBody>
          <a:bodyPr wrap="square" lIns="0" tIns="0" rIns="0" bIns="0" rtlCol="0" anchor="t"/>
          <a:lstStyle/>
          <a:p>
            <a:pPr marL="0" indent="0" algn="l">
              <a:lnSpc>
                <a:spcPts val="125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Market cycles, inflation, capital costs</a:t>
            </a:r>
            <a:endParaRPr lang="en-US" sz="1050" dirty="0">
              <a:latin typeface="Times New Roman" panose="02020603050405020304" pitchFamily="18" charset="0"/>
              <a:cs typeface="Times New Roman" panose="02020603050405020304" pitchFamily="18" charset="0"/>
            </a:endParaRPr>
          </a:p>
        </p:txBody>
      </p:sp>
      <p:pic>
        <p:nvPicPr>
          <p:cNvPr id="12"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879462" y="3610425"/>
            <a:ext cx="195501" cy="195501"/>
          </a:xfrm>
          <a:prstGeom prst="rect">
            <a:avLst/>
          </a:prstGeom>
        </p:spPr>
      </p:pic>
      <p:pic>
        <p:nvPicPr>
          <p:cNvPr id="13"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658339" y="5700894"/>
            <a:ext cx="195502" cy="195502"/>
          </a:xfrm>
          <a:prstGeom prst="rect">
            <a:avLst/>
          </a:prstGeom>
        </p:spPr>
      </p:pic>
      <p:sp>
        <p:nvSpPr>
          <p:cNvPr id="14" name="Text 7"/>
          <p:cNvSpPr/>
          <p:nvPr/>
        </p:nvSpPr>
        <p:spPr>
          <a:xfrm>
            <a:off x="6350033" y="5586091"/>
            <a:ext cx="1683135" cy="216156"/>
          </a:xfrm>
          <a:prstGeom prst="rect">
            <a:avLst/>
          </a:prstGeom>
          <a:noFill/>
          <a:ln/>
        </p:spPr>
        <p:txBody>
          <a:bodyPr wrap="none" lIns="0" tIns="0" rIns="0" bIns="0" rtlCol="0" anchor="t"/>
          <a:lstStyle/>
          <a:p>
            <a:pPr marL="0" indent="0" algn="l">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Social</a:t>
            </a:r>
            <a:endParaRPr lang="en-US" sz="1350" dirty="0">
              <a:latin typeface="Times New Roman" panose="02020603050405020304" pitchFamily="18" charset="0"/>
              <a:cs typeface="Times New Roman" panose="02020603050405020304" pitchFamily="18" charset="0"/>
            </a:endParaRPr>
          </a:p>
        </p:txBody>
      </p:sp>
      <p:sp>
        <p:nvSpPr>
          <p:cNvPr id="15" name="Text 8"/>
          <p:cNvSpPr/>
          <p:nvPr/>
        </p:nvSpPr>
        <p:spPr>
          <a:xfrm>
            <a:off x="6350033" y="5863731"/>
            <a:ext cx="1683135" cy="320872"/>
          </a:xfrm>
          <a:prstGeom prst="rect">
            <a:avLst/>
          </a:prstGeom>
          <a:noFill/>
          <a:ln/>
        </p:spPr>
        <p:txBody>
          <a:bodyPr wrap="square" lIns="0" tIns="0" rIns="0" bIns="0" rtlCol="0" anchor="t"/>
          <a:lstStyle/>
          <a:p>
            <a:pPr marL="0" indent="0" algn="l">
              <a:lnSpc>
                <a:spcPts val="125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Demographics, workforce behavior, demand</a:t>
            </a:r>
            <a:endParaRPr lang="en-US" sz="1050" dirty="0">
              <a:latin typeface="Times New Roman" panose="02020603050405020304" pitchFamily="18" charset="0"/>
              <a:cs typeface="Times New Roman" panose="02020603050405020304" pitchFamily="18" charset="0"/>
            </a:endParaRPr>
          </a:p>
        </p:txBody>
      </p:sp>
      <p:sp>
        <p:nvSpPr>
          <p:cNvPr id="16" name="Text 9"/>
          <p:cNvSpPr/>
          <p:nvPr/>
        </p:nvSpPr>
        <p:spPr>
          <a:xfrm>
            <a:off x="12083452" y="5586091"/>
            <a:ext cx="1683134" cy="216156"/>
          </a:xfrm>
          <a:prstGeom prst="rect">
            <a:avLst/>
          </a:prstGeom>
          <a:noFill/>
          <a:ln/>
        </p:spPr>
        <p:txBody>
          <a:bodyPr wrap="none" lIns="0" tIns="0" rIns="0" bIns="0" rtlCol="0" anchor="t"/>
          <a:lstStyle/>
          <a:p>
            <a:pPr marL="0" indent="0" algn="l">
              <a:lnSpc>
                <a:spcPts val="1700"/>
              </a:lnSpc>
              <a:buNone/>
            </a:pPr>
            <a:r>
              <a:rPr lang="en-US" sz="1350" b="1" dirty="0">
                <a:solidFill>
                  <a:srgbClr val="403C4E"/>
                </a:solidFill>
                <a:latin typeface="Times New Roman" panose="02020603050405020304" pitchFamily="18" charset="0"/>
                <a:ea typeface="Merriweather Bold" pitchFamily="34" charset="-122"/>
                <a:cs typeface="Times New Roman" panose="02020603050405020304" pitchFamily="18" charset="0"/>
              </a:rPr>
              <a:t>Technological</a:t>
            </a:r>
            <a:endParaRPr lang="en-US" sz="1350" dirty="0">
              <a:latin typeface="Times New Roman" panose="02020603050405020304" pitchFamily="18" charset="0"/>
              <a:cs typeface="Times New Roman" panose="02020603050405020304" pitchFamily="18" charset="0"/>
            </a:endParaRPr>
          </a:p>
        </p:txBody>
      </p:sp>
      <p:sp>
        <p:nvSpPr>
          <p:cNvPr id="17" name="Text 10"/>
          <p:cNvSpPr/>
          <p:nvPr/>
        </p:nvSpPr>
        <p:spPr>
          <a:xfrm>
            <a:off x="12083452" y="5863731"/>
            <a:ext cx="1683134" cy="320872"/>
          </a:xfrm>
          <a:prstGeom prst="rect">
            <a:avLst/>
          </a:prstGeom>
          <a:noFill/>
          <a:ln/>
        </p:spPr>
        <p:txBody>
          <a:bodyPr wrap="square" lIns="0" tIns="0" rIns="0" bIns="0" rtlCol="0" anchor="t"/>
          <a:lstStyle/>
          <a:p>
            <a:pPr marL="0" indent="0" algn="l">
              <a:lnSpc>
                <a:spcPts val="125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Innovation, automation, digital adoption</a:t>
            </a:r>
            <a:endParaRPr lang="en-US" sz="1050" dirty="0">
              <a:latin typeface="Times New Roman" panose="02020603050405020304" pitchFamily="18" charset="0"/>
              <a:cs typeface="Times New Roman" panose="02020603050405020304" pitchFamily="18" charset="0"/>
            </a:endParaRPr>
          </a:p>
        </p:txBody>
      </p:sp>
      <p:pic>
        <p:nvPicPr>
          <p:cNvPr id="18"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071601" y="6338794"/>
            <a:ext cx="195501" cy="195501"/>
          </a:xfrm>
          <a:prstGeom prst="rect">
            <a:avLst/>
          </a:prstGeom>
        </p:spPr>
      </p:pic>
      <p:pic>
        <p:nvPicPr>
          <p:cNvPr id="20" name="Picture 19">
            <a:extLst>
              <a:ext uri="{FF2B5EF4-FFF2-40B4-BE49-F238E27FC236}">
                <a16:creationId xmlns:a16="http://schemas.microsoft.com/office/drawing/2014/main" id="{57317705-7CE6-A19C-D8CB-0A67B303C948}"/>
              </a:ext>
            </a:extLst>
          </p:cNvPr>
          <p:cNvPicPr>
            <a:picLocks noChangeAspect="1"/>
          </p:cNvPicPr>
          <p:nvPr/>
        </p:nvPicPr>
        <p:blipFill>
          <a:blip r:embed="rId12"/>
          <a:stretch>
            <a:fillRect/>
          </a:stretch>
        </p:blipFill>
        <p:spPr>
          <a:xfrm>
            <a:off x="1633913" y="3136529"/>
            <a:ext cx="4027613" cy="381184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3" name="Text 0"/>
          <p:cNvSpPr/>
          <p:nvPr/>
        </p:nvSpPr>
        <p:spPr>
          <a:xfrm>
            <a:off x="1440713" y="1261244"/>
            <a:ext cx="11924413" cy="689785"/>
          </a:xfrm>
          <a:prstGeom prst="rect">
            <a:avLst/>
          </a:prstGeom>
          <a:noFill/>
          <a:ln/>
        </p:spPr>
        <p:txBody>
          <a:bodyPr wrap="square" lIns="0" tIns="0" rIns="0" bIns="0" rtlCol="0" anchor="t"/>
          <a:lstStyle/>
          <a:p>
            <a:pPr marL="0" indent="0" algn="ctr">
              <a:lnSpc>
                <a:spcPts val="48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PESTEL Analysis: Political and Economic Dimensions</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1440713" y="2182535"/>
            <a:ext cx="11924413" cy="1181100"/>
          </a:xfrm>
          <a:prstGeom prst="rect">
            <a:avLst/>
          </a:prstGeom>
          <a:noFill/>
          <a:ln/>
        </p:spPr>
        <p:txBody>
          <a:bodyPr wrap="square" lIns="0" tIns="0" rIns="0" bIns="0" rtlCol="0" anchor="t"/>
          <a:lstStyle/>
          <a:p>
            <a:pPr marL="0" indent="0" algn="l">
              <a:lnSpc>
                <a:spcPts val="2300"/>
              </a:lnSpc>
              <a:buNone/>
            </a:pPr>
            <a:r>
              <a:rPr lang="en-US" sz="1550" dirty="0">
                <a:solidFill>
                  <a:srgbClr val="403C4E"/>
                </a:solidFill>
                <a:latin typeface="Times New Roman" panose="02020603050405020304" pitchFamily="18" charset="0"/>
                <a:ea typeface="Open Sans" pitchFamily="34" charset="-122"/>
                <a:cs typeface="Times New Roman" panose="02020603050405020304" pitchFamily="18" charset="0"/>
              </a:rPr>
              <a:t>Political and economic factors increase fixed costs and reduce fiscal protection. Taxation, energy volatility and tight monetary policy amplify insolvency risk, especially for asset‑intensive hotels. Revenue management helps but is insufficient under high uncertainty (PwC, 2024).</a:t>
            </a:r>
            <a:endParaRPr lang="en-US" sz="155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177201" y="3556873"/>
            <a:ext cx="7762399" cy="3553896"/>
          </a:xfrm>
          <a:prstGeom prst="rect">
            <a:avLst/>
          </a:prstGeom>
        </p:spPr>
      </p:pic>
      <p:sp>
        <p:nvSpPr>
          <p:cNvPr id="6" name="Text 2"/>
          <p:cNvSpPr/>
          <p:nvPr/>
        </p:nvSpPr>
        <p:spPr>
          <a:xfrm>
            <a:off x="7346477" y="3712913"/>
            <a:ext cx="1358410" cy="209919"/>
          </a:xfrm>
          <a:prstGeom prst="rect">
            <a:avLst/>
          </a:prstGeom>
          <a:noFill/>
          <a:ln/>
        </p:spPr>
        <p:txBody>
          <a:bodyPr wrap="none" lIns="0" tIns="0" rIns="0" bIns="0" rtlCol="0" anchor="t"/>
          <a:lstStyle/>
          <a:p>
            <a:pPr marL="0" indent="0" algn="ctr">
              <a:lnSpc>
                <a:spcPts val="1650"/>
              </a:lnSpc>
              <a:buNone/>
            </a:pPr>
            <a:r>
              <a:rPr lang="en-US" sz="1300" b="1" dirty="0">
                <a:solidFill>
                  <a:srgbClr val="403C4E"/>
                </a:solidFill>
                <a:latin typeface="Times New Roman" panose="02020603050405020304" pitchFamily="18" charset="0"/>
                <a:ea typeface="Merriweather Bold" pitchFamily="34" charset="-122"/>
                <a:cs typeface="Times New Roman" panose="02020603050405020304" pitchFamily="18" charset="0"/>
              </a:rPr>
              <a:t>Taxation</a:t>
            </a:r>
            <a:endParaRPr lang="en-US" sz="1300" dirty="0">
              <a:latin typeface="Times New Roman" panose="02020603050405020304" pitchFamily="18" charset="0"/>
              <a:cs typeface="Times New Roman" panose="02020603050405020304" pitchFamily="18" charset="0"/>
            </a:endParaRPr>
          </a:p>
        </p:txBody>
      </p:sp>
      <p:sp>
        <p:nvSpPr>
          <p:cNvPr id="7" name="Text 3"/>
          <p:cNvSpPr/>
          <p:nvPr/>
        </p:nvSpPr>
        <p:spPr>
          <a:xfrm>
            <a:off x="7346477" y="3982542"/>
            <a:ext cx="1358410" cy="313946"/>
          </a:xfrm>
          <a:prstGeom prst="rect">
            <a:avLst/>
          </a:prstGeom>
          <a:noFill/>
          <a:ln/>
        </p:spPr>
        <p:txBody>
          <a:bodyPr wrap="square" lIns="0" tIns="0" rIns="0" bIns="0" rtlCol="0" anchor="t"/>
          <a:lstStyle/>
          <a:p>
            <a:pPr marL="0" indent="0" algn="ctr">
              <a:lnSpc>
                <a:spcPts val="120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Higher taxes raise fixed costs</a:t>
            </a:r>
            <a:endParaRPr lang="en-US" sz="1050" dirty="0">
              <a:latin typeface="Times New Roman" panose="02020603050405020304" pitchFamily="18" charset="0"/>
              <a:cs typeface="Times New Roman" panose="02020603050405020304" pitchFamily="18" charset="0"/>
            </a:endParaRPr>
          </a:p>
        </p:txBody>
      </p:sp>
      <p:pic>
        <p:nvPicPr>
          <p:cNvPr id="8"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78972" y="4653584"/>
            <a:ext cx="300884" cy="300884"/>
          </a:xfrm>
          <a:prstGeom prst="rect">
            <a:avLst/>
          </a:prstGeom>
        </p:spPr>
      </p:pic>
      <p:sp>
        <p:nvSpPr>
          <p:cNvPr id="9" name="Text 4"/>
          <p:cNvSpPr/>
          <p:nvPr/>
        </p:nvSpPr>
        <p:spPr>
          <a:xfrm>
            <a:off x="8689960" y="6227745"/>
            <a:ext cx="1365875" cy="419838"/>
          </a:xfrm>
          <a:prstGeom prst="rect">
            <a:avLst/>
          </a:prstGeom>
          <a:noFill/>
          <a:ln/>
        </p:spPr>
        <p:txBody>
          <a:bodyPr wrap="square" lIns="0" tIns="0" rIns="0" bIns="0" rtlCol="0" anchor="t"/>
          <a:lstStyle/>
          <a:p>
            <a:pPr marL="0" indent="0" algn="ctr">
              <a:lnSpc>
                <a:spcPts val="1650"/>
              </a:lnSpc>
              <a:buNone/>
            </a:pPr>
            <a:r>
              <a:rPr lang="en-US" sz="1300" b="1" dirty="0">
                <a:solidFill>
                  <a:srgbClr val="403C4E"/>
                </a:solidFill>
                <a:latin typeface="Times New Roman" panose="02020603050405020304" pitchFamily="18" charset="0"/>
                <a:ea typeface="Merriweather Bold" pitchFamily="34" charset="-122"/>
                <a:cs typeface="Times New Roman" panose="02020603050405020304" pitchFamily="18" charset="0"/>
              </a:rPr>
              <a:t>Energy Volatility</a:t>
            </a:r>
            <a:endParaRPr lang="en-US" sz="1300" dirty="0">
              <a:latin typeface="Times New Roman" panose="02020603050405020304" pitchFamily="18" charset="0"/>
              <a:cs typeface="Times New Roman" panose="02020603050405020304" pitchFamily="18" charset="0"/>
            </a:endParaRPr>
          </a:p>
        </p:txBody>
      </p:sp>
      <p:sp>
        <p:nvSpPr>
          <p:cNvPr id="10" name="Text 5"/>
          <p:cNvSpPr/>
          <p:nvPr/>
        </p:nvSpPr>
        <p:spPr>
          <a:xfrm>
            <a:off x="8689960" y="6707294"/>
            <a:ext cx="1365875" cy="313946"/>
          </a:xfrm>
          <a:prstGeom prst="rect">
            <a:avLst/>
          </a:prstGeom>
          <a:noFill/>
          <a:ln/>
        </p:spPr>
        <p:txBody>
          <a:bodyPr wrap="square" lIns="0" tIns="0" rIns="0" bIns="0" rtlCol="0" anchor="t"/>
          <a:lstStyle/>
          <a:p>
            <a:pPr marL="0" indent="0" algn="ctr">
              <a:lnSpc>
                <a:spcPts val="120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Price swings spike operating expenses</a:t>
            </a:r>
            <a:endParaRPr lang="en-US" sz="1050" dirty="0">
              <a:latin typeface="Times New Roman" panose="02020603050405020304" pitchFamily="18" charset="0"/>
              <a:cs typeface="Times New Roman" panose="02020603050405020304" pitchFamily="18" charset="0"/>
            </a:endParaRPr>
          </a:p>
        </p:txBody>
      </p:sp>
      <p:pic>
        <p:nvPicPr>
          <p:cNvPr id="11"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222455" y="5750762"/>
            <a:ext cx="300884" cy="300884"/>
          </a:xfrm>
          <a:prstGeom prst="rect">
            <a:avLst/>
          </a:prstGeom>
        </p:spPr>
      </p:pic>
      <p:sp>
        <p:nvSpPr>
          <p:cNvPr id="12" name="Text 6"/>
          <p:cNvSpPr/>
          <p:nvPr/>
        </p:nvSpPr>
        <p:spPr>
          <a:xfrm>
            <a:off x="10018516" y="3581830"/>
            <a:ext cx="1358410" cy="419839"/>
          </a:xfrm>
          <a:prstGeom prst="rect">
            <a:avLst/>
          </a:prstGeom>
          <a:noFill/>
          <a:ln/>
        </p:spPr>
        <p:txBody>
          <a:bodyPr wrap="square" lIns="0" tIns="0" rIns="0" bIns="0" rtlCol="0" anchor="t"/>
          <a:lstStyle/>
          <a:p>
            <a:pPr marL="0" indent="0" algn="ctr">
              <a:lnSpc>
                <a:spcPts val="1650"/>
              </a:lnSpc>
              <a:buNone/>
            </a:pPr>
            <a:r>
              <a:rPr lang="en-US" sz="1300" b="1" dirty="0">
                <a:solidFill>
                  <a:srgbClr val="403C4E"/>
                </a:solidFill>
                <a:latin typeface="Times New Roman" panose="02020603050405020304" pitchFamily="18" charset="0"/>
                <a:ea typeface="Merriweather Bold" pitchFamily="34" charset="-122"/>
                <a:cs typeface="Times New Roman" panose="02020603050405020304" pitchFamily="18" charset="0"/>
              </a:rPr>
              <a:t>Tight Monetary Policy</a:t>
            </a:r>
            <a:endParaRPr lang="en-US" sz="1300" dirty="0">
              <a:latin typeface="Times New Roman" panose="02020603050405020304" pitchFamily="18" charset="0"/>
              <a:cs typeface="Times New Roman" panose="02020603050405020304" pitchFamily="18" charset="0"/>
            </a:endParaRPr>
          </a:p>
        </p:txBody>
      </p:sp>
      <p:sp>
        <p:nvSpPr>
          <p:cNvPr id="13" name="Text 7"/>
          <p:cNvSpPr/>
          <p:nvPr/>
        </p:nvSpPr>
        <p:spPr>
          <a:xfrm>
            <a:off x="10018516" y="4061379"/>
            <a:ext cx="1358410" cy="313945"/>
          </a:xfrm>
          <a:prstGeom prst="rect">
            <a:avLst/>
          </a:prstGeom>
          <a:noFill/>
          <a:ln/>
        </p:spPr>
        <p:txBody>
          <a:bodyPr wrap="square" lIns="0" tIns="0" rIns="0" bIns="0" rtlCol="0" anchor="t"/>
          <a:lstStyle/>
          <a:p>
            <a:pPr marL="0" indent="0" algn="ctr">
              <a:lnSpc>
                <a:spcPts val="120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Higher rates reduce investment</a:t>
            </a:r>
            <a:endParaRPr lang="en-US" sz="1050" dirty="0">
              <a:latin typeface="Times New Roman" panose="02020603050405020304" pitchFamily="18" charset="0"/>
              <a:cs typeface="Times New Roman" panose="02020603050405020304" pitchFamily="18" charset="0"/>
            </a:endParaRPr>
          </a:p>
        </p:txBody>
      </p:sp>
      <p:pic>
        <p:nvPicPr>
          <p:cNvPr id="14"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573401" y="4623729"/>
            <a:ext cx="300885" cy="300884"/>
          </a:xfrm>
          <a:prstGeom prst="rect">
            <a:avLst/>
          </a:prstGeom>
        </p:spPr>
      </p:pic>
      <p:sp>
        <p:nvSpPr>
          <p:cNvPr id="15" name="Text 8"/>
          <p:cNvSpPr/>
          <p:nvPr/>
        </p:nvSpPr>
        <p:spPr>
          <a:xfrm>
            <a:off x="11361999" y="6332705"/>
            <a:ext cx="1358410" cy="209919"/>
          </a:xfrm>
          <a:prstGeom prst="rect">
            <a:avLst/>
          </a:prstGeom>
          <a:noFill/>
          <a:ln/>
        </p:spPr>
        <p:txBody>
          <a:bodyPr wrap="none" lIns="0" tIns="0" rIns="0" bIns="0" rtlCol="0" anchor="t"/>
          <a:lstStyle/>
          <a:p>
            <a:pPr marL="0" indent="0" algn="ctr">
              <a:lnSpc>
                <a:spcPts val="1650"/>
              </a:lnSpc>
              <a:buNone/>
            </a:pPr>
            <a:r>
              <a:rPr lang="en-US" sz="1300" b="1" dirty="0">
                <a:solidFill>
                  <a:srgbClr val="403C4E"/>
                </a:solidFill>
                <a:latin typeface="Times New Roman" panose="02020603050405020304" pitchFamily="18" charset="0"/>
                <a:ea typeface="Merriweather Bold" pitchFamily="34" charset="-122"/>
                <a:cs typeface="Times New Roman" panose="02020603050405020304" pitchFamily="18" charset="0"/>
              </a:rPr>
              <a:t>Insolvency Risk</a:t>
            </a:r>
            <a:endParaRPr lang="en-US" sz="1300" dirty="0">
              <a:latin typeface="Times New Roman" panose="02020603050405020304" pitchFamily="18" charset="0"/>
              <a:cs typeface="Times New Roman" panose="02020603050405020304" pitchFamily="18" charset="0"/>
            </a:endParaRPr>
          </a:p>
        </p:txBody>
      </p:sp>
      <p:sp>
        <p:nvSpPr>
          <p:cNvPr id="16" name="Text 9"/>
          <p:cNvSpPr/>
          <p:nvPr/>
        </p:nvSpPr>
        <p:spPr>
          <a:xfrm>
            <a:off x="11361999" y="6602335"/>
            <a:ext cx="1358410" cy="313945"/>
          </a:xfrm>
          <a:prstGeom prst="rect">
            <a:avLst/>
          </a:prstGeom>
          <a:noFill/>
          <a:ln/>
        </p:spPr>
        <p:txBody>
          <a:bodyPr wrap="square" lIns="0" tIns="0" rIns="0" bIns="0" rtlCol="0" anchor="t"/>
          <a:lstStyle/>
          <a:p>
            <a:pPr marL="0" indent="0" algn="ctr">
              <a:lnSpc>
                <a:spcPts val="1200"/>
              </a:lnSpc>
              <a:buNone/>
            </a:pPr>
            <a:r>
              <a:rPr lang="en-US" sz="1050" dirty="0">
                <a:solidFill>
                  <a:srgbClr val="403C4E"/>
                </a:solidFill>
                <a:latin typeface="Times New Roman" panose="02020603050405020304" pitchFamily="18" charset="0"/>
                <a:ea typeface="Open Sans" pitchFamily="34" charset="-122"/>
                <a:cs typeface="Times New Roman" panose="02020603050405020304" pitchFamily="18" charset="0"/>
              </a:rPr>
              <a:t>Combined factors increase default risk</a:t>
            </a:r>
            <a:endParaRPr lang="en-US" sz="1050" dirty="0">
              <a:latin typeface="Times New Roman" panose="02020603050405020304" pitchFamily="18" charset="0"/>
              <a:cs typeface="Times New Roman" panose="02020603050405020304" pitchFamily="18" charset="0"/>
            </a:endParaRPr>
          </a:p>
        </p:txBody>
      </p:sp>
      <p:pic>
        <p:nvPicPr>
          <p:cNvPr id="17"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894494" y="5750762"/>
            <a:ext cx="300884" cy="300884"/>
          </a:xfrm>
          <a:prstGeom prst="rect">
            <a:avLst/>
          </a:prstGeom>
        </p:spPr>
      </p:pic>
      <p:pic>
        <p:nvPicPr>
          <p:cNvPr id="19" name="Picture 18">
            <a:extLst>
              <a:ext uri="{FF2B5EF4-FFF2-40B4-BE49-F238E27FC236}">
                <a16:creationId xmlns:a16="http://schemas.microsoft.com/office/drawing/2014/main" id="{9F8237A8-914F-8F40-D429-413988BC3F07}"/>
              </a:ext>
            </a:extLst>
          </p:cNvPr>
          <p:cNvPicPr>
            <a:picLocks noChangeAspect="1"/>
          </p:cNvPicPr>
          <p:nvPr/>
        </p:nvPicPr>
        <p:blipFill>
          <a:blip r:embed="rId12"/>
          <a:srcRect t="13306"/>
          <a:stretch>
            <a:fillRect/>
          </a:stretch>
        </p:blipFill>
        <p:spPr>
          <a:xfrm>
            <a:off x="1410988" y="3301543"/>
            <a:ext cx="4686573" cy="361473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3" name="Text 0"/>
          <p:cNvSpPr/>
          <p:nvPr/>
        </p:nvSpPr>
        <p:spPr>
          <a:xfrm>
            <a:off x="1366285" y="1254566"/>
            <a:ext cx="12057320" cy="673286"/>
          </a:xfrm>
          <a:prstGeom prst="rect">
            <a:avLst/>
          </a:prstGeom>
          <a:noFill/>
          <a:ln/>
        </p:spPr>
        <p:txBody>
          <a:bodyPr wrap="square" lIns="0" tIns="0" rIns="0" bIns="0" rtlCol="0" anchor="t"/>
          <a:lstStyle/>
          <a:p>
            <a:pPr marL="0" indent="0" algn="ctr">
              <a:lnSpc>
                <a:spcPts val="41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PESTEL Analysis: Social and Technological Dimensions</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1435395" y="2142666"/>
            <a:ext cx="12599811" cy="714375"/>
          </a:xfrm>
          <a:prstGeom prst="rect">
            <a:avLst/>
          </a:prstGeom>
          <a:noFill/>
          <a:ln/>
        </p:spPr>
        <p:txBody>
          <a:bodyPr wrap="square" lIns="0" tIns="0" rIns="0" bIns="0" rtlCol="0" anchor="t"/>
          <a:lstStyle/>
          <a:p>
            <a:pPr marL="0" indent="0" algn="l">
              <a:lnSpc>
                <a:spcPts val="18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Social factors create labour unpredictability and reputational risks from over-compression of staff. Technology (automation, AI, analytics) offers waste reduction and efficiency but SMEs often lack capital for adoption, reinforcing structural inequality (Ivanov &amp; Webster, 2023).</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507837" y="2866569"/>
            <a:ext cx="7101007" cy="4803934"/>
          </a:xfrm>
          <a:prstGeom prst="rect">
            <a:avLst/>
          </a:prstGeom>
        </p:spPr>
      </p:pic>
      <p:sp>
        <p:nvSpPr>
          <p:cNvPr id="6" name="Text 2"/>
          <p:cNvSpPr/>
          <p:nvPr/>
        </p:nvSpPr>
        <p:spPr>
          <a:xfrm>
            <a:off x="9394993" y="4894690"/>
            <a:ext cx="1293019" cy="591320"/>
          </a:xfrm>
          <a:prstGeom prst="rect">
            <a:avLst/>
          </a:prstGeom>
          <a:noFill/>
          <a:ln/>
        </p:spPr>
        <p:txBody>
          <a:bodyPr wrap="square" lIns="0" tIns="0" rIns="0" bIns="0" rtlCol="0" anchor="t"/>
          <a:lstStyle/>
          <a:p>
            <a:pPr marL="0" indent="0" algn="ctr">
              <a:lnSpc>
                <a:spcPts val="2300"/>
              </a:lnSpc>
              <a:buNone/>
            </a:pPr>
            <a:r>
              <a:rPr lang="en-US" sz="1850" b="1" dirty="0">
                <a:solidFill>
                  <a:srgbClr val="000000"/>
                </a:solidFill>
                <a:latin typeface="Times New Roman" panose="02020603050405020304" pitchFamily="18" charset="0"/>
                <a:ea typeface="Merriweather Bold" pitchFamily="34" charset="-122"/>
                <a:cs typeface="Times New Roman" panose="02020603050405020304" pitchFamily="18" charset="0"/>
              </a:rPr>
              <a:t>Resilience Gap</a:t>
            </a:r>
            <a:endParaRPr lang="en-US" sz="1850" dirty="0">
              <a:latin typeface="Times New Roman" panose="02020603050405020304" pitchFamily="18" charset="0"/>
              <a:cs typeface="Times New Roman" panose="02020603050405020304" pitchFamily="18" charset="0"/>
            </a:endParaRPr>
          </a:p>
        </p:txBody>
      </p:sp>
      <p:sp>
        <p:nvSpPr>
          <p:cNvPr id="7" name="Text 3"/>
          <p:cNvSpPr/>
          <p:nvPr/>
        </p:nvSpPr>
        <p:spPr>
          <a:xfrm>
            <a:off x="11327458" y="5995859"/>
            <a:ext cx="1923595" cy="886980"/>
          </a:xfrm>
          <a:prstGeom prst="rect">
            <a:avLst/>
          </a:prstGeom>
          <a:noFill/>
          <a:ln/>
        </p:spPr>
        <p:txBody>
          <a:bodyPr wrap="squar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Social: Reputational risk</a:t>
            </a:r>
            <a:endParaRPr lang="en-US" sz="1850" dirty="0">
              <a:latin typeface="Times New Roman" panose="02020603050405020304" pitchFamily="18" charset="0"/>
              <a:cs typeface="Times New Roman" panose="02020603050405020304" pitchFamily="18" charset="0"/>
            </a:endParaRPr>
          </a:p>
        </p:txBody>
      </p:sp>
      <p:sp>
        <p:nvSpPr>
          <p:cNvPr id="8" name="Text 4"/>
          <p:cNvSpPr/>
          <p:nvPr/>
        </p:nvSpPr>
        <p:spPr>
          <a:xfrm>
            <a:off x="11327458" y="6966937"/>
            <a:ext cx="1923595" cy="413595"/>
          </a:xfrm>
          <a:prstGeom prst="rect">
            <a:avLst/>
          </a:prstGeom>
          <a:noFill/>
          <a:ln/>
        </p:spPr>
        <p:txBody>
          <a:bodyPr wrap="squar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Over-compression damages brand</a:t>
            </a:r>
            <a:endParaRPr lang="en-US" sz="1450" dirty="0">
              <a:latin typeface="Times New Roman" panose="02020603050405020304" pitchFamily="18" charset="0"/>
              <a:cs typeface="Times New Roman" panose="02020603050405020304" pitchFamily="18" charset="0"/>
            </a:endParaRPr>
          </a:p>
        </p:txBody>
      </p:sp>
      <p:sp>
        <p:nvSpPr>
          <p:cNvPr id="9" name="Text 5"/>
          <p:cNvSpPr/>
          <p:nvPr/>
        </p:nvSpPr>
        <p:spPr>
          <a:xfrm>
            <a:off x="6819467" y="6143689"/>
            <a:ext cx="1923596" cy="591320"/>
          </a:xfrm>
          <a:prstGeom prst="rect">
            <a:avLst/>
          </a:prstGeom>
          <a:noFill/>
          <a:ln/>
        </p:spPr>
        <p:txBody>
          <a:bodyPr wrap="squar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Technological: AI adoption</a:t>
            </a:r>
            <a:endParaRPr lang="en-US" sz="1850" dirty="0">
              <a:latin typeface="Times New Roman" panose="02020603050405020304" pitchFamily="18" charset="0"/>
              <a:cs typeface="Times New Roman" panose="02020603050405020304" pitchFamily="18" charset="0"/>
            </a:endParaRPr>
          </a:p>
        </p:txBody>
      </p:sp>
      <p:sp>
        <p:nvSpPr>
          <p:cNvPr id="10" name="Text 6"/>
          <p:cNvSpPr/>
          <p:nvPr/>
        </p:nvSpPr>
        <p:spPr>
          <a:xfrm>
            <a:off x="6819467" y="6819107"/>
            <a:ext cx="1923596" cy="413595"/>
          </a:xfrm>
          <a:prstGeom prst="rect">
            <a:avLst/>
          </a:prstGeom>
          <a:noFill/>
          <a:ln/>
        </p:spPr>
        <p:txBody>
          <a:bodyPr wrap="squar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Drives efficiency and waste reduction</a:t>
            </a:r>
            <a:endParaRPr lang="en-US" sz="1450" dirty="0">
              <a:latin typeface="Times New Roman" panose="02020603050405020304" pitchFamily="18" charset="0"/>
              <a:cs typeface="Times New Roman" panose="02020603050405020304" pitchFamily="18" charset="0"/>
            </a:endParaRPr>
          </a:p>
        </p:txBody>
      </p:sp>
      <p:sp>
        <p:nvSpPr>
          <p:cNvPr id="11" name="Text 7"/>
          <p:cNvSpPr/>
          <p:nvPr/>
        </p:nvSpPr>
        <p:spPr>
          <a:xfrm>
            <a:off x="6819467" y="3294842"/>
            <a:ext cx="1923596" cy="591320"/>
          </a:xfrm>
          <a:prstGeom prst="rect">
            <a:avLst/>
          </a:prstGeom>
          <a:noFill/>
          <a:ln/>
        </p:spPr>
        <p:txBody>
          <a:bodyPr wrap="squar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Technological: Capital barrier</a:t>
            </a:r>
            <a:endParaRPr lang="en-US" sz="1850" dirty="0">
              <a:latin typeface="Times New Roman" panose="02020603050405020304" pitchFamily="18" charset="0"/>
              <a:cs typeface="Times New Roman" panose="02020603050405020304" pitchFamily="18" charset="0"/>
            </a:endParaRPr>
          </a:p>
        </p:txBody>
      </p:sp>
      <p:sp>
        <p:nvSpPr>
          <p:cNvPr id="12" name="Text 8"/>
          <p:cNvSpPr/>
          <p:nvPr/>
        </p:nvSpPr>
        <p:spPr>
          <a:xfrm>
            <a:off x="6819467" y="3970261"/>
            <a:ext cx="1923596" cy="413595"/>
          </a:xfrm>
          <a:prstGeom prst="rect">
            <a:avLst/>
          </a:prstGeom>
          <a:noFill/>
          <a:ln/>
        </p:spPr>
        <p:txBody>
          <a:bodyPr wrap="squar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SMEs face funding constraints</a:t>
            </a:r>
            <a:endParaRPr lang="en-US" sz="1450" dirty="0">
              <a:latin typeface="Times New Roman" panose="02020603050405020304" pitchFamily="18" charset="0"/>
              <a:cs typeface="Times New Roman" panose="02020603050405020304" pitchFamily="18" charset="0"/>
            </a:endParaRPr>
          </a:p>
        </p:txBody>
      </p:sp>
      <p:sp>
        <p:nvSpPr>
          <p:cNvPr id="13" name="Text 9"/>
          <p:cNvSpPr/>
          <p:nvPr/>
        </p:nvSpPr>
        <p:spPr>
          <a:xfrm>
            <a:off x="11339778" y="3294842"/>
            <a:ext cx="1923595" cy="591320"/>
          </a:xfrm>
          <a:prstGeom prst="rect">
            <a:avLst/>
          </a:prstGeom>
          <a:noFill/>
          <a:ln/>
        </p:spPr>
        <p:txBody>
          <a:bodyPr wrap="square" lIns="0" tIns="0" rIns="0" bIns="0" rtlCol="0" anchor="t"/>
          <a:lstStyle/>
          <a:p>
            <a:pPr marL="0" indent="0" algn="ctr">
              <a:lnSpc>
                <a:spcPts val="2300"/>
              </a:lnSpc>
              <a:buNone/>
            </a:pPr>
            <a:r>
              <a:rPr lang="en-US" sz="1850" b="1" dirty="0">
                <a:solidFill>
                  <a:srgbClr val="403C4E"/>
                </a:solidFill>
                <a:latin typeface="Times New Roman" panose="02020603050405020304" pitchFamily="18" charset="0"/>
                <a:ea typeface="Merriweather Bold" pitchFamily="34" charset="-122"/>
                <a:cs typeface="Times New Roman" panose="02020603050405020304" pitchFamily="18" charset="0"/>
              </a:rPr>
              <a:t>Social: Labour unpredictability</a:t>
            </a:r>
            <a:endParaRPr lang="en-US" sz="1850" dirty="0">
              <a:latin typeface="Times New Roman" panose="02020603050405020304" pitchFamily="18" charset="0"/>
              <a:cs typeface="Times New Roman" panose="02020603050405020304" pitchFamily="18" charset="0"/>
            </a:endParaRPr>
          </a:p>
        </p:txBody>
      </p:sp>
      <p:sp>
        <p:nvSpPr>
          <p:cNvPr id="14" name="Text 10"/>
          <p:cNvSpPr/>
          <p:nvPr/>
        </p:nvSpPr>
        <p:spPr>
          <a:xfrm>
            <a:off x="11339778" y="3970261"/>
            <a:ext cx="1923595" cy="413595"/>
          </a:xfrm>
          <a:prstGeom prst="rect">
            <a:avLst/>
          </a:prstGeom>
          <a:noFill/>
          <a:ln/>
        </p:spPr>
        <p:txBody>
          <a:bodyPr wrap="square" lIns="0" tIns="0" rIns="0" bIns="0" rtlCol="0" anchor="t"/>
          <a:lstStyle/>
          <a:p>
            <a:pPr marL="0" indent="0" algn="ctr">
              <a:lnSpc>
                <a:spcPts val="1600"/>
              </a:lnSpc>
              <a:buNone/>
            </a:pPr>
            <a:r>
              <a:rPr lang="en-US" sz="1450" dirty="0">
                <a:solidFill>
                  <a:srgbClr val="403C4E"/>
                </a:solidFill>
                <a:latin typeface="Times New Roman" panose="02020603050405020304" pitchFamily="18" charset="0"/>
                <a:ea typeface="Open Sans" pitchFamily="34" charset="-122"/>
                <a:cs typeface="Times New Roman" panose="02020603050405020304" pitchFamily="18" charset="0"/>
              </a:rPr>
              <a:t>Staffing volatility and turnover</a:t>
            </a:r>
            <a:endParaRPr lang="en-US" sz="145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E2C559F0-8AFA-5B01-FC9D-FA87B998332E}"/>
              </a:ext>
            </a:extLst>
          </p:cNvPr>
          <p:cNvPicPr>
            <a:picLocks noChangeAspect="1"/>
          </p:cNvPicPr>
          <p:nvPr/>
        </p:nvPicPr>
        <p:blipFill>
          <a:blip r:embed="rId4"/>
          <a:stretch>
            <a:fillRect/>
          </a:stretch>
        </p:blipFill>
        <p:spPr>
          <a:xfrm>
            <a:off x="1206794" y="3371629"/>
            <a:ext cx="5031859" cy="374155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3" name="Text 0"/>
          <p:cNvSpPr/>
          <p:nvPr/>
        </p:nvSpPr>
        <p:spPr>
          <a:xfrm>
            <a:off x="655039" y="1255910"/>
            <a:ext cx="13043355" cy="647327"/>
          </a:xfrm>
          <a:prstGeom prst="rect">
            <a:avLst/>
          </a:prstGeom>
          <a:noFill/>
          <a:ln/>
        </p:spPr>
        <p:txBody>
          <a:bodyPr wrap="square" lIns="0" tIns="0" rIns="0" bIns="0" rtlCol="0" anchor="t"/>
          <a:lstStyle/>
          <a:p>
            <a:pPr marL="0" indent="0" algn="ctr">
              <a:lnSpc>
                <a:spcPts val="435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PESTEL Analysis: Legal and Environmental Dimensions</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809211" y="2143013"/>
            <a:ext cx="7905036" cy="1008221"/>
          </a:xfrm>
          <a:prstGeom prst="rect">
            <a:avLst/>
          </a:prstGeom>
          <a:noFill/>
          <a:ln/>
        </p:spPr>
        <p:txBody>
          <a:bodyPr wrap="square" lIns="0" tIns="0" rIns="0" bIns="0" rtlCol="0" anchor="t"/>
          <a:lstStyle/>
          <a:p>
            <a:pPr marL="0" indent="0" algn="just">
              <a:lnSpc>
                <a:spcPts val="1950"/>
              </a:lnSpc>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Compliance with employment, reporting and environmental standards adds unavoidable costs, disproportionately affecting small operators. Liquidity-constrained hotels may delay decarbonisation, causing a disconnect between sustainability aims and financial reality (McKinsey &amp; Company, 2024).</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3"/>
          <a:stretch>
            <a:fillRect/>
          </a:stretch>
        </p:blipFill>
        <p:spPr>
          <a:xfrm>
            <a:off x="619482" y="3171349"/>
            <a:ext cx="7905036" cy="3956447"/>
          </a:xfrm>
          <a:prstGeom prst="rect">
            <a:avLst/>
          </a:prstGeom>
        </p:spPr>
      </p:pic>
      <p:sp>
        <p:nvSpPr>
          <p:cNvPr id="6" name="Text 2"/>
          <p:cNvSpPr/>
          <p:nvPr/>
        </p:nvSpPr>
        <p:spPr>
          <a:xfrm>
            <a:off x="655039" y="4872186"/>
            <a:ext cx="1484655" cy="444212"/>
          </a:xfrm>
          <a:prstGeom prst="rect">
            <a:avLst/>
          </a:prstGeom>
          <a:noFill/>
          <a:ln/>
        </p:spPr>
        <p:txBody>
          <a:bodyPr wrap="square" lIns="0" tIns="0" rIns="0" bIns="0" rtlCol="0" anchor="t"/>
          <a:lstStyle/>
          <a:p>
            <a:pPr marL="0" indent="0" algn="ctr">
              <a:lnSpc>
                <a:spcPts val="1700"/>
              </a:lnSpc>
              <a:buNone/>
            </a:pPr>
            <a:r>
              <a:rPr lang="en-US" sz="1600" b="1" dirty="0">
                <a:solidFill>
                  <a:srgbClr val="403C4E"/>
                </a:solidFill>
                <a:latin typeface="Times New Roman" panose="02020603050405020304" pitchFamily="18" charset="0"/>
                <a:ea typeface="Merriweather Bold" pitchFamily="34" charset="-122"/>
                <a:cs typeface="Times New Roman" panose="02020603050405020304" pitchFamily="18" charset="0"/>
              </a:rPr>
              <a:t>Low Financial Capacity</a:t>
            </a:r>
            <a:endParaRPr lang="en-US" sz="1600" dirty="0">
              <a:latin typeface="Times New Roman" panose="02020603050405020304" pitchFamily="18" charset="0"/>
              <a:cs typeface="Times New Roman" panose="02020603050405020304" pitchFamily="18" charset="0"/>
            </a:endParaRPr>
          </a:p>
        </p:txBody>
      </p:sp>
      <p:sp>
        <p:nvSpPr>
          <p:cNvPr id="7" name="Text 3"/>
          <p:cNvSpPr/>
          <p:nvPr/>
        </p:nvSpPr>
        <p:spPr>
          <a:xfrm>
            <a:off x="3583258" y="6790935"/>
            <a:ext cx="1980938" cy="222106"/>
          </a:xfrm>
          <a:prstGeom prst="rect">
            <a:avLst/>
          </a:prstGeom>
          <a:noFill/>
          <a:ln/>
        </p:spPr>
        <p:txBody>
          <a:bodyPr wrap="none" lIns="0" tIns="0" rIns="0" bIns="0" rtlCol="0" anchor="t"/>
          <a:lstStyle/>
          <a:p>
            <a:pPr marL="0" indent="0" algn="ctr">
              <a:lnSpc>
                <a:spcPts val="1700"/>
              </a:lnSpc>
              <a:buNone/>
            </a:pPr>
            <a:r>
              <a:rPr lang="en-US" sz="1600" b="1" dirty="0">
                <a:solidFill>
                  <a:srgbClr val="403C4E"/>
                </a:solidFill>
                <a:latin typeface="Times New Roman" panose="02020603050405020304" pitchFamily="18" charset="0"/>
                <a:ea typeface="Merriweather Bold" pitchFamily="34" charset="-122"/>
                <a:cs typeface="Times New Roman" panose="02020603050405020304" pitchFamily="18" charset="0"/>
              </a:rPr>
              <a:t>Low Legal/Env Burden</a:t>
            </a:r>
            <a:endParaRPr lang="en-US" sz="1600" dirty="0">
              <a:latin typeface="Times New Roman" panose="02020603050405020304" pitchFamily="18" charset="0"/>
              <a:cs typeface="Times New Roman" panose="02020603050405020304" pitchFamily="18" charset="0"/>
            </a:endParaRPr>
          </a:p>
        </p:txBody>
      </p:sp>
      <p:sp>
        <p:nvSpPr>
          <p:cNvPr id="8" name="Text 4"/>
          <p:cNvSpPr/>
          <p:nvPr/>
        </p:nvSpPr>
        <p:spPr>
          <a:xfrm>
            <a:off x="6996410" y="4872186"/>
            <a:ext cx="1484655" cy="444212"/>
          </a:xfrm>
          <a:prstGeom prst="rect">
            <a:avLst/>
          </a:prstGeom>
          <a:noFill/>
          <a:ln/>
        </p:spPr>
        <p:txBody>
          <a:bodyPr wrap="square" lIns="0" tIns="0" rIns="0" bIns="0" rtlCol="0" anchor="t"/>
          <a:lstStyle/>
          <a:p>
            <a:pPr marL="0" indent="0" algn="ctr">
              <a:lnSpc>
                <a:spcPts val="1700"/>
              </a:lnSpc>
              <a:buNone/>
            </a:pPr>
            <a:r>
              <a:rPr lang="en-US" sz="1600" b="1" dirty="0">
                <a:solidFill>
                  <a:srgbClr val="403C4E"/>
                </a:solidFill>
                <a:latin typeface="Times New Roman" panose="02020603050405020304" pitchFamily="18" charset="0"/>
                <a:ea typeface="Merriweather Bold" pitchFamily="34" charset="-122"/>
                <a:cs typeface="Times New Roman" panose="02020603050405020304" pitchFamily="18" charset="0"/>
              </a:rPr>
              <a:t>High Financial Capacity</a:t>
            </a:r>
            <a:endParaRPr lang="en-US" sz="1600" dirty="0">
              <a:latin typeface="Times New Roman" panose="02020603050405020304" pitchFamily="18" charset="0"/>
              <a:cs typeface="Times New Roman" panose="02020603050405020304" pitchFamily="18" charset="0"/>
            </a:endParaRPr>
          </a:p>
        </p:txBody>
      </p:sp>
      <p:sp>
        <p:nvSpPr>
          <p:cNvPr id="9" name="Text 5"/>
          <p:cNvSpPr/>
          <p:nvPr/>
        </p:nvSpPr>
        <p:spPr>
          <a:xfrm>
            <a:off x="3550436" y="3333733"/>
            <a:ext cx="2037822" cy="222106"/>
          </a:xfrm>
          <a:prstGeom prst="rect">
            <a:avLst/>
          </a:prstGeom>
          <a:noFill/>
          <a:ln/>
        </p:spPr>
        <p:txBody>
          <a:bodyPr wrap="none" lIns="0" tIns="0" rIns="0" bIns="0" rtlCol="0" anchor="t"/>
          <a:lstStyle/>
          <a:p>
            <a:pPr marL="0" indent="0" algn="ctr">
              <a:lnSpc>
                <a:spcPts val="1700"/>
              </a:lnSpc>
              <a:buNone/>
            </a:pPr>
            <a:r>
              <a:rPr lang="en-US" sz="1600" b="1" dirty="0">
                <a:solidFill>
                  <a:srgbClr val="403C4E"/>
                </a:solidFill>
                <a:latin typeface="Times New Roman" panose="02020603050405020304" pitchFamily="18" charset="0"/>
                <a:ea typeface="Merriweather Bold" pitchFamily="34" charset="-122"/>
                <a:cs typeface="Times New Roman" panose="02020603050405020304" pitchFamily="18" charset="0"/>
              </a:rPr>
              <a:t>High Legal/Env Burden</a:t>
            </a:r>
            <a:endParaRPr lang="en-US" sz="1600" dirty="0">
              <a:latin typeface="Times New Roman" panose="02020603050405020304" pitchFamily="18" charset="0"/>
              <a:cs typeface="Times New Roman" panose="02020603050405020304" pitchFamily="18" charset="0"/>
            </a:endParaRPr>
          </a:p>
        </p:txBody>
      </p:sp>
      <p:sp>
        <p:nvSpPr>
          <p:cNvPr id="10" name="Text 6"/>
          <p:cNvSpPr/>
          <p:nvPr/>
        </p:nvSpPr>
        <p:spPr>
          <a:xfrm>
            <a:off x="2834638" y="5852167"/>
            <a:ext cx="1524140" cy="474196"/>
          </a:xfrm>
          <a:prstGeom prst="rect">
            <a:avLst/>
          </a:prstGeom>
          <a:noFill/>
          <a:ln/>
        </p:spPr>
        <p:txBody>
          <a:bodyPr wrap="square" lIns="0" tIns="0" rIns="0" bIns="0" rtlCol="0" anchor="t"/>
          <a:lstStyle/>
          <a:p>
            <a:pPr marL="0" indent="0" algn="ctr">
              <a:lnSpc>
                <a:spcPts val="12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Delayed Decarbonisation - Costly Upgrades</a:t>
            </a:r>
            <a:endParaRPr lang="en-US" sz="1400" dirty="0">
              <a:latin typeface="Times New Roman" panose="02020603050405020304" pitchFamily="18" charset="0"/>
              <a:cs typeface="Times New Roman" panose="02020603050405020304" pitchFamily="18" charset="0"/>
            </a:endParaRPr>
          </a:p>
        </p:txBody>
      </p:sp>
      <p:pic>
        <p:nvPicPr>
          <p:cNvPr id="11" name="Image 2"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39753" y="5433127"/>
            <a:ext cx="221119" cy="221119"/>
          </a:xfrm>
          <a:prstGeom prst="rect">
            <a:avLst/>
          </a:prstGeom>
        </p:spPr>
      </p:pic>
      <p:sp>
        <p:nvSpPr>
          <p:cNvPr id="12" name="Text 7"/>
          <p:cNvSpPr/>
          <p:nvPr/>
        </p:nvSpPr>
        <p:spPr>
          <a:xfrm>
            <a:off x="4927369" y="5939158"/>
            <a:ext cx="1524140" cy="316131"/>
          </a:xfrm>
          <a:prstGeom prst="rect">
            <a:avLst/>
          </a:prstGeom>
          <a:noFill/>
          <a:ln/>
        </p:spPr>
        <p:txBody>
          <a:bodyPr wrap="square" lIns="0" tIns="0" rIns="0" bIns="0" rtlCol="0" anchor="t"/>
          <a:lstStyle/>
          <a:p>
            <a:pPr marL="0" indent="0" algn="ctr">
              <a:lnSpc>
                <a:spcPts val="12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SMEs - Liquidity Constraints</a:t>
            </a:r>
            <a:endParaRPr lang="en-US" sz="1400" dirty="0">
              <a:latin typeface="Times New Roman" panose="02020603050405020304" pitchFamily="18" charset="0"/>
              <a:cs typeface="Times New Roman" panose="02020603050405020304" pitchFamily="18" charset="0"/>
            </a:endParaRPr>
          </a:p>
        </p:txBody>
      </p:sp>
      <p:pic>
        <p:nvPicPr>
          <p:cNvPr id="13" name="Image 3"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578880" y="5437816"/>
            <a:ext cx="221119" cy="221119"/>
          </a:xfrm>
          <a:prstGeom prst="rect">
            <a:avLst/>
          </a:prstGeom>
        </p:spPr>
      </p:pic>
      <p:sp>
        <p:nvSpPr>
          <p:cNvPr id="14" name="Text 8"/>
          <p:cNvSpPr/>
          <p:nvPr/>
        </p:nvSpPr>
        <p:spPr>
          <a:xfrm>
            <a:off x="4927369" y="4478195"/>
            <a:ext cx="1524140" cy="316130"/>
          </a:xfrm>
          <a:prstGeom prst="rect">
            <a:avLst/>
          </a:prstGeom>
          <a:noFill/>
          <a:ln/>
        </p:spPr>
        <p:txBody>
          <a:bodyPr wrap="square" lIns="0" tIns="0" rIns="0" bIns="0" rtlCol="0" anchor="t"/>
          <a:lstStyle/>
          <a:p>
            <a:pPr marL="0" indent="0" algn="ctr">
              <a:lnSpc>
                <a:spcPts val="12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Large Operators - Financial Capacity</a:t>
            </a:r>
            <a:endParaRPr lang="en-US" sz="1400" dirty="0">
              <a:latin typeface="Times New Roman" panose="02020603050405020304" pitchFamily="18" charset="0"/>
              <a:cs typeface="Times New Roman" panose="02020603050405020304" pitchFamily="18" charset="0"/>
            </a:endParaRPr>
          </a:p>
        </p:txBody>
      </p:sp>
      <p:pic>
        <p:nvPicPr>
          <p:cNvPr id="15" name="Image 4"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578880" y="3976853"/>
            <a:ext cx="221119" cy="221119"/>
          </a:xfrm>
          <a:prstGeom prst="rect">
            <a:avLst/>
          </a:prstGeom>
        </p:spPr>
      </p:pic>
      <p:sp>
        <p:nvSpPr>
          <p:cNvPr id="16" name="Text 9"/>
          <p:cNvSpPr/>
          <p:nvPr/>
        </p:nvSpPr>
        <p:spPr>
          <a:xfrm>
            <a:off x="2787255" y="4478195"/>
            <a:ext cx="1524140" cy="316130"/>
          </a:xfrm>
          <a:prstGeom prst="rect">
            <a:avLst/>
          </a:prstGeom>
          <a:noFill/>
          <a:ln/>
        </p:spPr>
        <p:txBody>
          <a:bodyPr wrap="square" lIns="0" tIns="0" rIns="0" bIns="0" rtlCol="0" anchor="t"/>
          <a:lstStyle/>
          <a:p>
            <a:pPr marL="0" indent="0" algn="ctr">
              <a:lnSpc>
                <a:spcPts val="1200"/>
              </a:lnSpc>
              <a:buNone/>
            </a:pPr>
            <a:r>
              <a:rPr lang="en-US" sz="1400" dirty="0">
                <a:solidFill>
                  <a:srgbClr val="403C4E"/>
                </a:solidFill>
                <a:latin typeface="Times New Roman" panose="02020603050405020304" pitchFamily="18" charset="0"/>
                <a:ea typeface="Open Sans" pitchFamily="34" charset="-122"/>
                <a:cs typeface="Times New Roman" panose="02020603050405020304" pitchFamily="18" charset="0"/>
              </a:rPr>
              <a:t>Regulatory Burden - Compliance Costs</a:t>
            </a:r>
            <a:endParaRPr lang="en-US" sz="1400" dirty="0">
              <a:latin typeface="Times New Roman" panose="02020603050405020304" pitchFamily="18" charset="0"/>
              <a:cs typeface="Times New Roman" panose="02020603050405020304" pitchFamily="18" charset="0"/>
            </a:endParaRPr>
          </a:p>
        </p:txBody>
      </p:sp>
      <p:pic>
        <p:nvPicPr>
          <p:cNvPr id="17" name="Image 5" descr="preencoded.png"/>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438766" y="3976853"/>
            <a:ext cx="221119" cy="221119"/>
          </a:xfrm>
          <a:prstGeom prst="rect">
            <a:avLst/>
          </a:prstGeom>
        </p:spPr>
      </p:pic>
      <p:pic>
        <p:nvPicPr>
          <p:cNvPr id="20" name="Picture 19">
            <a:extLst>
              <a:ext uri="{FF2B5EF4-FFF2-40B4-BE49-F238E27FC236}">
                <a16:creationId xmlns:a16="http://schemas.microsoft.com/office/drawing/2014/main" id="{6FCD617F-8E8A-6684-D821-42AB15A5F6FC}"/>
              </a:ext>
            </a:extLst>
          </p:cNvPr>
          <p:cNvPicPr>
            <a:picLocks noChangeAspect="1"/>
          </p:cNvPicPr>
          <p:nvPr/>
        </p:nvPicPr>
        <p:blipFill>
          <a:blip r:embed="rId12"/>
          <a:stretch>
            <a:fillRect/>
          </a:stretch>
        </p:blipFill>
        <p:spPr>
          <a:xfrm>
            <a:off x="9291795" y="2789295"/>
            <a:ext cx="5007934" cy="466080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1793081"/>
          </a:xfrm>
          <a:prstGeom prst="rect">
            <a:avLst/>
          </a:prstGeom>
        </p:spPr>
      </p:pic>
      <p:sp>
        <p:nvSpPr>
          <p:cNvPr id="3" name="Text 0"/>
          <p:cNvSpPr/>
          <p:nvPr/>
        </p:nvSpPr>
        <p:spPr>
          <a:xfrm>
            <a:off x="2366248" y="1894278"/>
            <a:ext cx="10711930" cy="448270"/>
          </a:xfrm>
          <a:prstGeom prst="rect">
            <a:avLst/>
          </a:prstGeom>
          <a:noFill/>
          <a:ln/>
        </p:spPr>
        <p:txBody>
          <a:bodyPr wrap="none" lIns="0" tIns="0" rIns="0" bIns="0" rtlCol="0" anchor="t"/>
          <a:lstStyle/>
          <a:p>
            <a:pPr marL="0" indent="0" algn="ctr">
              <a:lnSpc>
                <a:spcPts val="350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Conclusion</a:t>
            </a:r>
            <a:endParaRPr lang="en-US" sz="3200" dirty="0">
              <a:latin typeface="Times New Roman" panose="02020603050405020304" pitchFamily="18" charset="0"/>
              <a:cs typeface="Times New Roman" panose="02020603050405020304" pitchFamily="18" charset="0"/>
            </a:endParaRPr>
          </a:p>
        </p:txBody>
      </p:sp>
      <p:sp>
        <p:nvSpPr>
          <p:cNvPr id="4" name="Text 1"/>
          <p:cNvSpPr/>
          <p:nvPr/>
        </p:nvSpPr>
        <p:spPr>
          <a:xfrm>
            <a:off x="2366248" y="2696236"/>
            <a:ext cx="9897785" cy="794601"/>
          </a:xfrm>
          <a:prstGeom prst="rect">
            <a:avLst/>
          </a:prstGeom>
          <a:noFill/>
          <a:ln/>
        </p:spPr>
        <p:txBody>
          <a:bodyPr wrap="square" lIns="0" tIns="0" rIns="0" bIns="0" rtlCol="0" anchor="t"/>
          <a:lstStyle/>
          <a:p>
            <a:pPr marL="0" indent="0" algn="just">
              <a:buNone/>
            </a:pPr>
            <a:r>
              <a:rPr lang="en-US" sz="1600" dirty="0">
                <a:solidFill>
                  <a:srgbClr val="403C4E"/>
                </a:solidFill>
                <a:latin typeface="Times New Roman" panose="02020603050405020304" pitchFamily="18" charset="0"/>
                <a:ea typeface="Open Sans" pitchFamily="34" charset="-122"/>
                <a:cs typeface="Times New Roman" panose="02020603050405020304" pitchFamily="18" charset="0"/>
              </a:rPr>
              <a:t>Financial pressure in hospitality is structural: inflation, financing limits and fixed-cost rigidity persist despite demand recovery. Revenue tools and efficiency help but benefits are uneven. Many SMEs remain vulnerable without coordinated management changes and supportive policy frameworks.</a:t>
            </a:r>
            <a:endParaRPr lang="en-US" sz="1600" dirty="0">
              <a:latin typeface="Times New Roman" panose="02020603050405020304" pitchFamily="18" charset="0"/>
              <a:cs typeface="Times New Roman" panose="02020603050405020304" pitchFamily="18" charset="0"/>
            </a:endParaRPr>
          </a:p>
        </p:txBody>
      </p:sp>
      <p:pic>
        <p:nvPicPr>
          <p:cNvPr id="5" name="Image 1" descr="preencoded.png"/>
          <p:cNvPicPr>
            <a:picLocks noChangeAspect="1"/>
          </p:cNvPicPr>
          <p:nvPr/>
        </p:nvPicPr>
        <p:blipFill>
          <a:blip r:embed="rId4"/>
          <a:stretch>
            <a:fillRect/>
          </a:stretch>
        </p:blipFill>
        <p:spPr>
          <a:xfrm>
            <a:off x="2417921" y="3447217"/>
            <a:ext cx="9794438" cy="4087058"/>
          </a:xfrm>
          <a:prstGeom prst="rect">
            <a:avLst/>
          </a:prstGeom>
        </p:spPr>
      </p:pic>
      <p:pic>
        <p:nvPicPr>
          <p:cNvPr id="6"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39751" y="5594699"/>
            <a:ext cx="366525" cy="366525"/>
          </a:xfrm>
          <a:prstGeom prst="rect">
            <a:avLst/>
          </a:prstGeom>
        </p:spPr>
      </p:pic>
      <p:sp>
        <p:nvSpPr>
          <p:cNvPr id="7" name="Text 2"/>
          <p:cNvSpPr/>
          <p:nvPr/>
        </p:nvSpPr>
        <p:spPr>
          <a:xfrm>
            <a:off x="8161854" y="3635570"/>
            <a:ext cx="2226986" cy="278373"/>
          </a:xfrm>
          <a:prstGeom prst="rect">
            <a:avLst/>
          </a:prstGeom>
          <a:noFill/>
          <a:ln/>
        </p:spPr>
        <p:txBody>
          <a:bodyPr wrap="none" lIns="0" tIns="0" rIns="0" bIns="0" rtlCol="0" anchor="t"/>
          <a:lstStyle/>
          <a:p>
            <a:pPr marL="0" indent="0" algn="l">
              <a:lnSpc>
                <a:spcPts val="215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Inflation</a:t>
            </a:r>
            <a:endParaRPr lang="en-US" sz="2000" dirty="0">
              <a:latin typeface="Times New Roman" panose="02020603050405020304" pitchFamily="18" charset="0"/>
              <a:cs typeface="Times New Roman" panose="02020603050405020304" pitchFamily="18" charset="0"/>
            </a:endParaRPr>
          </a:p>
        </p:txBody>
      </p:sp>
      <p:sp>
        <p:nvSpPr>
          <p:cNvPr id="8" name="Text 3"/>
          <p:cNvSpPr/>
          <p:nvPr/>
        </p:nvSpPr>
        <p:spPr>
          <a:xfrm>
            <a:off x="8161854" y="3993125"/>
            <a:ext cx="3817426" cy="181716"/>
          </a:xfrm>
          <a:prstGeom prst="rect">
            <a:avLst/>
          </a:prstGeom>
          <a:noFill/>
          <a:ln/>
        </p:spPr>
        <p:txBody>
          <a:bodyPr wrap="none" lIns="0" tIns="0" rIns="0" bIns="0" rtlCol="0" anchor="t"/>
          <a:lstStyle/>
          <a:p>
            <a:pPr marL="0" indent="0" algn="l">
              <a:lnSpc>
                <a:spcPts val="14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Rising input costs reduce margins</a:t>
            </a:r>
            <a:endParaRPr lang="en-US" dirty="0">
              <a:latin typeface="Times New Roman" panose="02020603050405020304" pitchFamily="18" charset="0"/>
              <a:cs typeface="Times New Roman" panose="02020603050405020304" pitchFamily="18" charset="0"/>
            </a:endParaRPr>
          </a:p>
        </p:txBody>
      </p:sp>
      <p:pic>
        <p:nvPicPr>
          <p:cNvPr id="9"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97784" y="5594699"/>
            <a:ext cx="366525" cy="366525"/>
          </a:xfrm>
          <a:prstGeom prst="rect">
            <a:avLst/>
          </a:prstGeom>
        </p:spPr>
      </p:pic>
      <p:sp>
        <p:nvSpPr>
          <p:cNvPr id="10" name="Text 4"/>
          <p:cNvSpPr/>
          <p:nvPr/>
        </p:nvSpPr>
        <p:spPr>
          <a:xfrm>
            <a:off x="8162010" y="4965576"/>
            <a:ext cx="2455871" cy="278373"/>
          </a:xfrm>
          <a:prstGeom prst="rect">
            <a:avLst/>
          </a:prstGeom>
          <a:noFill/>
          <a:ln/>
        </p:spPr>
        <p:txBody>
          <a:bodyPr wrap="none" lIns="0" tIns="0" rIns="0" bIns="0" rtlCol="0" anchor="t"/>
          <a:lstStyle/>
          <a:p>
            <a:pPr marL="0" indent="0" algn="l">
              <a:lnSpc>
                <a:spcPts val="215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Financing Constraints</a:t>
            </a:r>
            <a:endParaRPr lang="en-US" sz="2000" dirty="0">
              <a:latin typeface="Times New Roman" panose="02020603050405020304" pitchFamily="18" charset="0"/>
              <a:cs typeface="Times New Roman" panose="02020603050405020304" pitchFamily="18" charset="0"/>
            </a:endParaRPr>
          </a:p>
        </p:txBody>
      </p:sp>
      <p:sp>
        <p:nvSpPr>
          <p:cNvPr id="11" name="Text 5"/>
          <p:cNvSpPr/>
          <p:nvPr/>
        </p:nvSpPr>
        <p:spPr>
          <a:xfrm>
            <a:off x="8162010" y="5323131"/>
            <a:ext cx="3817425" cy="181716"/>
          </a:xfrm>
          <a:prstGeom prst="rect">
            <a:avLst/>
          </a:prstGeom>
          <a:noFill/>
          <a:ln/>
        </p:spPr>
        <p:txBody>
          <a:bodyPr wrap="none" lIns="0" tIns="0" rIns="0" bIns="0" rtlCol="0" anchor="t"/>
          <a:lstStyle/>
          <a:p>
            <a:pPr marL="0" indent="0" algn="l">
              <a:lnSpc>
                <a:spcPts val="14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Limited access to credit and liquidity</a:t>
            </a:r>
            <a:endParaRPr lang="en-US" dirty="0">
              <a:latin typeface="Times New Roman" panose="02020603050405020304" pitchFamily="18" charset="0"/>
              <a:cs typeface="Times New Roman" panose="02020603050405020304" pitchFamily="18" charset="0"/>
            </a:endParaRPr>
          </a:p>
        </p:txBody>
      </p:sp>
      <p:pic>
        <p:nvPicPr>
          <p:cNvPr id="12" name="Image 4"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545919" y="5594699"/>
            <a:ext cx="366525" cy="366525"/>
          </a:xfrm>
          <a:prstGeom prst="rect">
            <a:avLst/>
          </a:prstGeom>
        </p:spPr>
      </p:pic>
      <p:sp>
        <p:nvSpPr>
          <p:cNvPr id="13" name="Text 6"/>
          <p:cNvSpPr/>
          <p:nvPr/>
        </p:nvSpPr>
        <p:spPr>
          <a:xfrm>
            <a:off x="8162010" y="6337492"/>
            <a:ext cx="2226986" cy="278373"/>
          </a:xfrm>
          <a:prstGeom prst="rect">
            <a:avLst/>
          </a:prstGeom>
          <a:noFill/>
          <a:ln/>
        </p:spPr>
        <p:txBody>
          <a:bodyPr wrap="none" lIns="0" tIns="0" rIns="0" bIns="0" rtlCol="0" anchor="t"/>
          <a:lstStyle/>
          <a:p>
            <a:pPr marL="0" indent="0" algn="l">
              <a:lnSpc>
                <a:spcPts val="2150"/>
              </a:lnSpc>
              <a:buNone/>
            </a:pPr>
            <a:r>
              <a:rPr lang="en-US" sz="2000" b="1" dirty="0">
                <a:solidFill>
                  <a:srgbClr val="403C4E"/>
                </a:solidFill>
                <a:latin typeface="Times New Roman" panose="02020603050405020304" pitchFamily="18" charset="0"/>
                <a:ea typeface="Merriweather Bold" pitchFamily="34" charset="-122"/>
                <a:cs typeface="Times New Roman" panose="02020603050405020304" pitchFamily="18" charset="0"/>
              </a:rPr>
              <a:t>Fixed Costs</a:t>
            </a:r>
            <a:endParaRPr lang="en-US" sz="2000" dirty="0">
              <a:latin typeface="Times New Roman" panose="02020603050405020304" pitchFamily="18" charset="0"/>
              <a:cs typeface="Times New Roman" panose="02020603050405020304" pitchFamily="18" charset="0"/>
            </a:endParaRPr>
          </a:p>
        </p:txBody>
      </p:sp>
      <p:sp>
        <p:nvSpPr>
          <p:cNvPr id="14" name="Text 7"/>
          <p:cNvSpPr/>
          <p:nvPr/>
        </p:nvSpPr>
        <p:spPr>
          <a:xfrm>
            <a:off x="8162010" y="6695047"/>
            <a:ext cx="3817425" cy="181716"/>
          </a:xfrm>
          <a:prstGeom prst="rect">
            <a:avLst/>
          </a:prstGeom>
          <a:noFill/>
          <a:ln/>
        </p:spPr>
        <p:txBody>
          <a:bodyPr wrap="none" lIns="0" tIns="0" rIns="0" bIns="0" rtlCol="0" anchor="t"/>
          <a:lstStyle/>
          <a:p>
            <a:pPr marL="0" indent="0" algn="l">
              <a:lnSpc>
                <a:spcPts val="1400"/>
              </a:lnSpc>
              <a:buNone/>
            </a:pPr>
            <a:r>
              <a:rPr lang="en-US" dirty="0">
                <a:solidFill>
                  <a:srgbClr val="403C4E"/>
                </a:solidFill>
                <a:latin typeface="Times New Roman" panose="02020603050405020304" pitchFamily="18" charset="0"/>
                <a:ea typeface="Open Sans" pitchFamily="34" charset="-122"/>
                <a:cs typeface="Times New Roman" panose="02020603050405020304" pitchFamily="18" charset="0"/>
              </a:rPr>
              <a:t>Rigid overheads pressure cash flow</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9" name="Text 0">
            <a:extLst>
              <a:ext uri="{FF2B5EF4-FFF2-40B4-BE49-F238E27FC236}">
                <a16:creationId xmlns:a16="http://schemas.microsoft.com/office/drawing/2014/main" id="{343C4CC0-3446-1A4E-E929-A91A1BB6A048}"/>
              </a:ext>
            </a:extLst>
          </p:cNvPr>
          <p:cNvSpPr/>
          <p:nvPr/>
        </p:nvSpPr>
        <p:spPr>
          <a:xfrm>
            <a:off x="1512711" y="1400241"/>
            <a:ext cx="11774311" cy="420410"/>
          </a:xfrm>
          <a:prstGeom prst="rect">
            <a:avLst/>
          </a:prstGeom>
          <a:noFill/>
          <a:ln/>
        </p:spPr>
        <p:txBody>
          <a:bodyPr wrap="none" lIns="0" tIns="0" rIns="0" bIns="0" rtlCol="0" anchor="t"/>
          <a:lstStyle/>
          <a:p>
            <a:pPr marL="0" indent="0" algn="ctr">
              <a:lnSpc>
                <a:spcPts val="330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Recommendations</a:t>
            </a:r>
            <a:endParaRPr lang="en-US" sz="32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E70ECDF3-2C7C-3A36-D691-0E791B2ED089}"/>
              </a:ext>
            </a:extLst>
          </p:cNvPr>
          <p:cNvSpPr txBox="1"/>
          <p:nvPr/>
        </p:nvSpPr>
        <p:spPr>
          <a:xfrm>
            <a:off x="1174044" y="2348341"/>
            <a:ext cx="7614356" cy="3741409"/>
          </a:xfrm>
          <a:prstGeom prst="rect">
            <a:avLst/>
          </a:prstGeom>
          <a:noFill/>
        </p:spPr>
        <p:txBody>
          <a:bodyPr wrap="square" rtlCol="0">
            <a:spAutoFit/>
          </a:bodyPr>
          <a:lstStyle/>
          <a:p>
            <a:pPr marL="342900" marR="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Focus on performance management based on the margin and contribution based on segment and channel, not on the headline growth in revenue.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Increase the pace of implementing energy efficiency with low capital/ high payback procedures prior to investing in deeper decarbonisation.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Enhance the resilience of the workforce by making them multiskilled and selectively automated without compromising on the core services.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Enhance working-capital discipline, supplier negotiations and waste-reduction strategies in order to stabilise the cash flow.</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Aft>
                <a:spcPts val="800"/>
              </a:spcAft>
              <a:buFont typeface="Symbol" panose="05050102010706020507" pitchFamily="18" charset="2"/>
              <a:buChar char=""/>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Promote long-term investment by championing regular, multi-year business rates and energy price frameworks.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1" name="Picture 30">
            <a:extLst>
              <a:ext uri="{FF2B5EF4-FFF2-40B4-BE49-F238E27FC236}">
                <a16:creationId xmlns:a16="http://schemas.microsoft.com/office/drawing/2014/main" id="{99B8D932-306E-DC4A-CCA1-F94B7F5C9ED8}"/>
              </a:ext>
            </a:extLst>
          </p:cNvPr>
          <p:cNvPicPr>
            <a:picLocks noChangeAspect="1"/>
          </p:cNvPicPr>
          <p:nvPr/>
        </p:nvPicPr>
        <p:blipFill>
          <a:blip r:embed="rId3"/>
          <a:stretch>
            <a:fillRect/>
          </a:stretch>
        </p:blipFill>
        <p:spPr>
          <a:xfrm>
            <a:off x="9256888" y="2398889"/>
            <a:ext cx="4662311" cy="364031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45C5B-F874-BEF6-76FD-CAA539378DC9}"/>
            </a:ext>
          </a:extLst>
        </p:cNvPr>
        <p:cNvGrpSpPr/>
        <p:nvPr/>
      </p:nvGrpSpPr>
      <p:grpSpPr>
        <a:xfrm>
          <a:off x="0" y="0"/>
          <a:ext cx="0" cy="0"/>
          <a:chOff x="0" y="0"/>
          <a:chExt cx="0" cy="0"/>
        </a:xfrm>
      </p:grpSpPr>
      <p:sp>
        <p:nvSpPr>
          <p:cNvPr id="29" name="Text 0">
            <a:extLst>
              <a:ext uri="{FF2B5EF4-FFF2-40B4-BE49-F238E27FC236}">
                <a16:creationId xmlns:a16="http://schemas.microsoft.com/office/drawing/2014/main" id="{83A049AE-D95D-A056-07E4-A3A026EEE826}"/>
              </a:ext>
            </a:extLst>
          </p:cNvPr>
          <p:cNvSpPr/>
          <p:nvPr/>
        </p:nvSpPr>
        <p:spPr>
          <a:xfrm>
            <a:off x="1512711" y="1400241"/>
            <a:ext cx="11774311" cy="420410"/>
          </a:xfrm>
          <a:prstGeom prst="rect">
            <a:avLst/>
          </a:prstGeom>
          <a:noFill/>
          <a:ln/>
        </p:spPr>
        <p:txBody>
          <a:bodyPr wrap="none" lIns="0" tIns="0" rIns="0" bIns="0" rtlCol="0" anchor="t"/>
          <a:lstStyle/>
          <a:p>
            <a:pPr marL="0" indent="0" algn="ctr">
              <a:lnSpc>
                <a:spcPts val="3300"/>
              </a:lnSpc>
              <a:buNone/>
            </a:pPr>
            <a:r>
              <a:rPr lang="en-US" sz="3200" b="1" dirty="0">
                <a:solidFill>
                  <a:srgbClr val="403C4E"/>
                </a:solidFill>
                <a:latin typeface="Times New Roman" panose="02020603050405020304" pitchFamily="18" charset="0"/>
                <a:ea typeface="Merriweather Bold" pitchFamily="34" charset="-122"/>
                <a:cs typeface="Times New Roman" panose="02020603050405020304" pitchFamily="18" charset="0"/>
              </a:rPr>
              <a:t>References</a:t>
            </a:r>
            <a:endParaRPr lang="en-US" sz="32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8FFFC3CC-69F2-F773-428E-691058918DD8}"/>
              </a:ext>
            </a:extLst>
          </p:cNvPr>
          <p:cNvSpPr txBox="1"/>
          <p:nvPr/>
        </p:nvSpPr>
        <p:spPr>
          <a:xfrm>
            <a:off x="1174044" y="2348341"/>
            <a:ext cx="13208000" cy="5144998"/>
          </a:xfrm>
          <a:prstGeom prst="rect">
            <a:avLst/>
          </a:prstGeom>
          <a:noFill/>
        </p:spPr>
        <p:txBody>
          <a:bodyPr wrap="square" rtlCol="0">
            <a:spAutoFit/>
          </a:bodyPr>
          <a:lstStyle/>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Baum, T., Mooney, S. K. K., Robinson, R. N. S., and </a:t>
            </a: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Solnet</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D. (2023). Rebuilding hospitality workforces after COVID-19.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Annals of Tourism Research, 98</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103498.</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https://doi.org/10.1016/j.annals.2022.103498</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Gursoy, D., Chi, O. H., Lu, L., and Nunkoo, R. (2022). Consumers’ acceptance of dynamically priced hospitality services.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 102</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103138.</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https://doi.org/10.1016/j.ijhm.2022.103138</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Ivanov, S., and Webster, C. (2023). Robots and artificial intelligence in hospitality and tourism. </a:t>
            </a:r>
            <a:r>
              <a:rPr lang="en-US" sz="1500" i="1" dirty="0">
                <a:effectLst/>
                <a:latin typeface="Times New Roman" panose="02020603050405020304" pitchFamily="18" charset="0"/>
                <a:ea typeface="Calibri" panose="020F0502020204030204" pitchFamily="34" charset="0"/>
                <a:cs typeface="Times New Roman" panose="02020603050405020304" pitchFamily="18" charset="0"/>
              </a:rPr>
              <a:t>Tourism Management Perspectives, 45</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101050.</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https://doi.org/10.1016/j.tmp.2022.101050</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McKinsey &amp; Company. (2024). The next normal in hospitality: Productivity, sustainability and resilience. McKinsey Global Institute. Available at: </a:t>
            </a:r>
            <a:r>
              <a:rPr lang="en-US" sz="15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https://www.mckinsey.com</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[Accessed 7 Feb. 2026].</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OECD. (2023). Tourism trends and policies 2023. Paris: OECD Publishing.</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https://doi.org/10.1787/0f0f2a9f-en</a:t>
            </a: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PwC. (2024). Hospitality directions Europe: Financial resilience under pressure. PricewaterhouseCoopers. Available at: </a:t>
            </a:r>
            <a:r>
              <a:rPr lang="en-US" sz="15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https://www.pwc.com</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[Accessed 8 Feb. 2026].</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UNWTO. (2023). Global tourism recovery and structural challenges. Madrid: World Tourism </a:t>
            </a:r>
            <a:r>
              <a:rPr lang="en-US" sz="15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5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https://www.unwto.org</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[Accessed 9 Feb. 2026].</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Aft>
                <a:spcPts val="800"/>
              </a:spcAft>
              <a:buFont typeface="Arial" panose="020B0604020202020204" pitchFamily="34" charset="0"/>
              <a:buChar char="•"/>
            </a:pPr>
            <a:r>
              <a:rPr lang="en-US" sz="1500" dirty="0">
                <a:effectLst/>
                <a:latin typeface="Times New Roman" panose="02020603050405020304" pitchFamily="18" charset="0"/>
                <a:ea typeface="Calibri" panose="020F0502020204030204" pitchFamily="34" charset="0"/>
                <a:cs typeface="Times New Roman" panose="02020603050405020304" pitchFamily="18" charset="0"/>
              </a:rPr>
              <a:t>World Bank. (2022). Managing macroeconomic shocks in service-based economies. Washington, DC: World Bank. Available at: </a:t>
            </a:r>
            <a:r>
              <a:rPr lang="en-US" sz="15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https://www.worldbank.org</a:t>
            </a:r>
            <a:r>
              <a:rPr lang="en-GB" sz="1500" dirty="0">
                <a:effectLst/>
                <a:latin typeface="Times New Roman" panose="02020603050405020304" pitchFamily="18" charset="0"/>
                <a:ea typeface="Calibri" panose="020F0502020204030204" pitchFamily="34" charset="0"/>
                <a:cs typeface="Times New Roman" panose="02020603050405020304" pitchFamily="18" charset="0"/>
              </a:rPr>
              <a:t>  [Accessed 10 Feb. 2026].</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3872482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58</TotalTime>
  <Words>2688</Words>
  <Application>Microsoft Office PowerPoint</Application>
  <PresentationFormat>Custom</PresentationFormat>
  <Paragraphs>162</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Symbol</vt:lpstr>
      <vt:lpstr>Times New Roman</vt:lpstr>
      <vt:lpstr>Arial</vt:lpstr>
      <vt:lpstr>Calibri</vt:lpstr>
      <vt:lpstr>Calibri Light</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Rekha</dc:creator>
  <cp:lastModifiedBy>rekhabegum8@gmail.com</cp:lastModifiedBy>
  <cp:revision>4</cp:revision>
  <dcterms:created xsi:type="dcterms:W3CDTF">2026-02-10T09:04:24Z</dcterms:created>
  <dcterms:modified xsi:type="dcterms:W3CDTF">2026-02-25T21:51:35Z</dcterms:modified>
</cp:coreProperties>
</file>