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0" r:id="rId3"/>
    <p:sldId id="257" r:id="rId4"/>
    <p:sldId id="258" r:id="rId5"/>
    <p:sldId id="259" r:id="rId6"/>
    <p:sldId id="261" r:id="rId7"/>
    <p:sldId id="262" r:id="rId8"/>
    <p:sldId id="263" r:id="rId9"/>
    <p:sldId id="264" r:id="rId10"/>
    <p:sldId id="265" r:id="rId11"/>
    <p:sldId id="278" r:id="rId12"/>
    <p:sldId id="279" r:id="rId13"/>
    <p:sldId id="269" r:id="rId14"/>
    <p:sldId id="272" r:id="rId15"/>
    <p:sldId id="273" r:id="rId16"/>
    <p:sldId id="274" r:id="rId17"/>
    <p:sldId id="275" r:id="rId18"/>
    <p:sldId id="276" r:id="rId19"/>
    <p:sldId id="281" r:id="rId20"/>
    <p:sldId id="270" r:id="rId21"/>
    <p:sldId id="271" r:id="rId22"/>
    <p:sldId id="277" r:id="rId23"/>
    <p:sldId id="266" r:id="rId24"/>
    <p:sldId id="280" r:id="rId25"/>
    <p:sldId id="268" r:id="rId26"/>
    <p:sldId id="26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987" autoAdjust="0"/>
    <p:restoredTop sz="94660"/>
  </p:normalViewPr>
  <p:slideViewPr>
    <p:cSldViewPr snapToGrid="0">
      <p:cViewPr>
        <p:scale>
          <a:sx n="84" d="100"/>
          <a:sy n="84" d="100"/>
        </p:scale>
        <p:origin x="78" y="-57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C3B584-9C7B-451F-A8A9-5E61662E99EC}"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6308C136-5ACC-4333-8156-59C3A1328A92}">
      <dgm:prSet phldrT="[Text]"/>
      <dgm:spPr/>
      <dgm:t>
        <a:bodyPr/>
        <a:lstStyle/>
        <a:p>
          <a:r>
            <a:rPr lang="en-US" dirty="0" smtClean="0"/>
            <a:t>Customers</a:t>
          </a:r>
          <a:endParaRPr lang="en-US" dirty="0"/>
        </a:p>
      </dgm:t>
    </dgm:pt>
    <dgm:pt modelId="{09D1D395-9E57-413F-901F-D8F23FF78A92}" type="parTrans" cxnId="{28A80B8D-F58E-4999-A688-D02AB4F9C874}">
      <dgm:prSet/>
      <dgm:spPr/>
      <dgm:t>
        <a:bodyPr/>
        <a:lstStyle/>
        <a:p>
          <a:endParaRPr lang="en-US"/>
        </a:p>
      </dgm:t>
    </dgm:pt>
    <dgm:pt modelId="{B62C59D5-4ECB-4C79-B297-6DC925B6B46F}" type="sibTrans" cxnId="{28A80B8D-F58E-4999-A688-D02AB4F9C874}">
      <dgm:prSet/>
      <dgm:spPr/>
      <dgm:t>
        <a:bodyPr/>
        <a:lstStyle/>
        <a:p>
          <a:r>
            <a:rPr lang="en-US" dirty="0" smtClean="0"/>
            <a:t>Competition</a:t>
          </a:r>
          <a:endParaRPr lang="en-US" dirty="0"/>
        </a:p>
      </dgm:t>
    </dgm:pt>
    <dgm:pt modelId="{E1F3BCB3-8805-42C3-A92E-0044AA7072E6}">
      <dgm:prSet phldrT="[Text]"/>
      <dgm:spPr/>
      <dgm:t>
        <a:bodyPr/>
        <a:lstStyle/>
        <a:p>
          <a:r>
            <a:rPr lang="en-US" dirty="0" smtClean="0"/>
            <a:t>Current product needs</a:t>
          </a:r>
        </a:p>
        <a:p>
          <a:r>
            <a:rPr lang="en-US" dirty="0" smtClean="0"/>
            <a:t>Future product needs</a:t>
          </a:r>
        </a:p>
        <a:p>
          <a:r>
            <a:rPr lang="en-US" dirty="0" smtClean="0"/>
            <a:t>Price</a:t>
          </a:r>
        </a:p>
        <a:p>
          <a:r>
            <a:rPr lang="en-US" dirty="0" smtClean="0"/>
            <a:t>Information needs</a:t>
          </a:r>
        </a:p>
        <a:p>
          <a:r>
            <a:rPr lang="en-US" dirty="0" smtClean="0"/>
            <a:t>Product availability</a:t>
          </a:r>
          <a:endParaRPr lang="en-US" dirty="0"/>
        </a:p>
      </dgm:t>
    </dgm:pt>
    <dgm:pt modelId="{E13BD7D2-96CF-45B1-A8B7-14FC2E75A664}" type="parTrans" cxnId="{0EDBFCA3-25F9-4D5A-9F23-A81FCCA7EA18}">
      <dgm:prSet/>
      <dgm:spPr/>
      <dgm:t>
        <a:bodyPr/>
        <a:lstStyle/>
        <a:p>
          <a:endParaRPr lang="en-US"/>
        </a:p>
      </dgm:t>
    </dgm:pt>
    <dgm:pt modelId="{C67C17B9-38ED-4140-984D-C5430D633298}" type="sibTrans" cxnId="{0EDBFCA3-25F9-4D5A-9F23-A81FCCA7EA18}">
      <dgm:prSet/>
      <dgm:spPr/>
      <dgm:t>
        <a:bodyPr/>
        <a:lstStyle/>
        <a:p>
          <a:endParaRPr lang="en-US"/>
        </a:p>
      </dgm:t>
    </dgm:pt>
    <dgm:pt modelId="{FEC414D2-7630-4C4F-8623-F65289EFBA78}">
      <dgm:prSet phldrT="[Text]" custT="1"/>
      <dgm:spPr/>
      <dgm:t>
        <a:bodyPr/>
        <a:lstStyle/>
        <a:p>
          <a:r>
            <a:rPr lang="en-US" sz="1800" dirty="0" smtClean="0">
              <a:solidFill>
                <a:srgbClr val="00B0F0"/>
              </a:solidFill>
            </a:rPr>
            <a:t>Marketing</a:t>
          </a:r>
          <a:endParaRPr lang="en-US" sz="1800" dirty="0">
            <a:solidFill>
              <a:srgbClr val="00B0F0"/>
            </a:solidFill>
          </a:endParaRPr>
        </a:p>
      </dgm:t>
    </dgm:pt>
    <dgm:pt modelId="{9DFDF25D-FBEA-4A29-9DDB-BF0AD9426EC5}" type="parTrans" cxnId="{ACB835B5-43E3-4EDC-B9D8-F2B9FB3361F7}">
      <dgm:prSet/>
      <dgm:spPr/>
      <dgm:t>
        <a:bodyPr/>
        <a:lstStyle/>
        <a:p>
          <a:endParaRPr lang="en-US"/>
        </a:p>
      </dgm:t>
    </dgm:pt>
    <dgm:pt modelId="{2D0D9F88-902F-4D1C-A4ED-D7E6B8DD3F11}" type="sibTrans" cxnId="{ACB835B5-43E3-4EDC-B9D8-F2B9FB3361F7}">
      <dgm:prSet custT="1"/>
      <dgm:spPr/>
      <dgm:t>
        <a:bodyPr/>
        <a:lstStyle/>
        <a:p>
          <a:r>
            <a:rPr lang="en-US" sz="1400" dirty="0" smtClean="0"/>
            <a:t>Suppliers</a:t>
          </a:r>
          <a:endParaRPr lang="en-US" sz="1400" dirty="0"/>
        </a:p>
      </dgm:t>
    </dgm:pt>
    <dgm:pt modelId="{90FA470C-8101-4B90-B92B-A3B4496C043D}">
      <dgm:prSet phldrT="[Text]"/>
      <dgm:spPr/>
      <dgm:t>
        <a:bodyPr/>
        <a:lstStyle/>
        <a:p>
          <a:r>
            <a:rPr lang="en-US" dirty="0" smtClean="0"/>
            <a:t>Current products </a:t>
          </a:r>
        </a:p>
        <a:p>
          <a:r>
            <a:rPr lang="en-US" dirty="0" smtClean="0"/>
            <a:t>Future products</a:t>
          </a:r>
        </a:p>
        <a:p>
          <a:r>
            <a:rPr lang="en-US" dirty="0" smtClean="0"/>
            <a:t>Target markets</a:t>
          </a:r>
        </a:p>
        <a:p>
          <a:r>
            <a:rPr lang="en-US" dirty="0" smtClean="0"/>
            <a:t>Communication strategy</a:t>
          </a:r>
        </a:p>
        <a:p>
          <a:r>
            <a:rPr lang="en-US" dirty="0" smtClean="0"/>
            <a:t>Distribution suppliers</a:t>
          </a:r>
          <a:endParaRPr lang="en-US" dirty="0"/>
        </a:p>
      </dgm:t>
    </dgm:pt>
    <dgm:pt modelId="{AC7795EB-B21F-4C02-8883-B3A04F1DC963}" type="parTrans" cxnId="{E0308AE3-CA30-4EAF-BC3C-75E12AF2B6D2}">
      <dgm:prSet/>
      <dgm:spPr/>
      <dgm:t>
        <a:bodyPr/>
        <a:lstStyle/>
        <a:p>
          <a:endParaRPr lang="en-US"/>
        </a:p>
      </dgm:t>
    </dgm:pt>
    <dgm:pt modelId="{FAE386A2-5262-413A-8DA7-ED7230820FF3}" type="sibTrans" cxnId="{E0308AE3-CA30-4EAF-BC3C-75E12AF2B6D2}">
      <dgm:prSet/>
      <dgm:spPr/>
      <dgm:t>
        <a:bodyPr/>
        <a:lstStyle/>
        <a:p>
          <a:endParaRPr lang="en-US"/>
        </a:p>
      </dgm:t>
    </dgm:pt>
    <dgm:pt modelId="{A8783FF0-B87D-4193-BEC5-6A9224EFBB67}">
      <dgm:prSet phldrT="[Text]" custT="1"/>
      <dgm:spPr/>
      <dgm:t>
        <a:bodyPr/>
        <a:lstStyle/>
        <a:p>
          <a:r>
            <a:rPr lang="en-US" sz="1400" dirty="0" smtClean="0"/>
            <a:t>Marketing environment</a:t>
          </a:r>
          <a:endParaRPr lang="en-US" sz="1400" dirty="0"/>
        </a:p>
      </dgm:t>
    </dgm:pt>
    <dgm:pt modelId="{270BBBB4-1448-457C-A489-E75758EF21AA}" type="parTrans" cxnId="{4CA4F09C-0DFD-4001-9F82-84246937F598}">
      <dgm:prSet/>
      <dgm:spPr/>
      <dgm:t>
        <a:bodyPr/>
        <a:lstStyle/>
        <a:p>
          <a:endParaRPr lang="en-US"/>
        </a:p>
      </dgm:t>
    </dgm:pt>
    <dgm:pt modelId="{5F163BFD-C2C7-4083-A61D-A6805E070A92}" type="sibTrans" cxnId="{4CA4F09C-0DFD-4001-9F82-84246937F598}">
      <dgm:prSet/>
      <dgm:spPr/>
      <dgm:t>
        <a:bodyPr/>
        <a:lstStyle/>
        <a:p>
          <a:endParaRPr lang="en-US" dirty="0"/>
        </a:p>
      </dgm:t>
    </dgm:pt>
    <dgm:pt modelId="{CA5A0C89-5FFD-4B76-9FC2-141B628AB26E}">
      <dgm:prSet phldrT="[Text]"/>
      <dgm:spPr/>
      <dgm:t>
        <a:bodyPr/>
        <a:lstStyle/>
        <a:p>
          <a:r>
            <a:rPr lang="en-US" dirty="0" smtClean="0"/>
            <a:t>Sociocultural change</a:t>
          </a:r>
        </a:p>
        <a:p>
          <a:r>
            <a:rPr lang="en-US" dirty="0" smtClean="0"/>
            <a:t>Technological change</a:t>
          </a:r>
        </a:p>
        <a:p>
          <a:r>
            <a:rPr lang="en-US" dirty="0" smtClean="0"/>
            <a:t>Economic/competitive change</a:t>
          </a:r>
        </a:p>
        <a:p>
          <a:r>
            <a:rPr lang="en-US" dirty="0" smtClean="0"/>
            <a:t>Political/legal change</a:t>
          </a:r>
          <a:endParaRPr lang="en-US" dirty="0"/>
        </a:p>
      </dgm:t>
    </dgm:pt>
    <dgm:pt modelId="{0E6817BC-6392-4851-9F03-9D7F3492B8D2}" type="parTrans" cxnId="{FF18DFCD-EB58-4F5C-8309-749B2E1384D2}">
      <dgm:prSet/>
      <dgm:spPr/>
      <dgm:t>
        <a:bodyPr/>
        <a:lstStyle/>
        <a:p>
          <a:endParaRPr lang="en-US"/>
        </a:p>
      </dgm:t>
    </dgm:pt>
    <dgm:pt modelId="{C0CEAA22-2654-485F-A22F-C3754743CEA7}" type="sibTrans" cxnId="{FF18DFCD-EB58-4F5C-8309-749B2E1384D2}">
      <dgm:prSet/>
      <dgm:spPr/>
      <dgm:t>
        <a:bodyPr/>
        <a:lstStyle/>
        <a:p>
          <a:endParaRPr lang="en-US"/>
        </a:p>
      </dgm:t>
    </dgm:pt>
    <dgm:pt modelId="{4F3815B3-83FF-4773-9A94-9175A8BD8CE3}" type="pres">
      <dgm:prSet presAssocID="{77C3B584-9C7B-451F-A8A9-5E61662E99EC}" presName="Name0" presStyleCnt="0">
        <dgm:presLayoutVars>
          <dgm:chMax/>
          <dgm:chPref/>
          <dgm:dir/>
          <dgm:animLvl val="lvl"/>
        </dgm:presLayoutVars>
      </dgm:prSet>
      <dgm:spPr/>
      <dgm:t>
        <a:bodyPr/>
        <a:lstStyle/>
        <a:p>
          <a:endParaRPr lang="en-GB"/>
        </a:p>
      </dgm:t>
    </dgm:pt>
    <dgm:pt modelId="{B5A650D9-2A40-4F09-A17E-449230D7138E}" type="pres">
      <dgm:prSet presAssocID="{6308C136-5ACC-4333-8156-59C3A1328A92}" presName="composite" presStyleCnt="0"/>
      <dgm:spPr/>
    </dgm:pt>
    <dgm:pt modelId="{6CC7B8CD-DCB6-46B3-ACA9-C9F2696E3BCA}" type="pres">
      <dgm:prSet presAssocID="{6308C136-5ACC-4333-8156-59C3A1328A92}" presName="Parent1" presStyleLbl="node1" presStyleIdx="0" presStyleCnt="6" custLinFactNeighborX="3896" custLinFactNeighborY="-1130">
        <dgm:presLayoutVars>
          <dgm:chMax val="1"/>
          <dgm:chPref val="1"/>
          <dgm:bulletEnabled val="1"/>
        </dgm:presLayoutVars>
      </dgm:prSet>
      <dgm:spPr/>
      <dgm:t>
        <a:bodyPr/>
        <a:lstStyle/>
        <a:p>
          <a:endParaRPr lang="en-GB"/>
        </a:p>
      </dgm:t>
    </dgm:pt>
    <dgm:pt modelId="{2E6D0808-FA48-4A69-92B4-DDFA1ED617F5}" type="pres">
      <dgm:prSet presAssocID="{6308C136-5ACC-4333-8156-59C3A1328A92}" presName="Childtext1" presStyleLbl="revTx" presStyleIdx="0" presStyleCnt="3" custScaleX="83281">
        <dgm:presLayoutVars>
          <dgm:chMax val="0"/>
          <dgm:chPref val="0"/>
          <dgm:bulletEnabled val="1"/>
        </dgm:presLayoutVars>
      </dgm:prSet>
      <dgm:spPr/>
      <dgm:t>
        <a:bodyPr/>
        <a:lstStyle/>
        <a:p>
          <a:endParaRPr lang="en-US"/>
        </a:p>
      </dgm:t>
    </dgm:pt>
    <dgm:pt modelId="{E0C864CA-C92D-4755-A472-CA5BD4A10830}" type="pres">
      <dgm:prSet presAssocID="{6308C136-5ACC-4333-8156-59C3A1328A92}" presName="BalanceSpacing" presStyleCnt="0"/>
      <dgm:spPr/>
    </dgm:pt>
    <dgm:pt modelId="{B66768C4-99C2-4E35-B28F-DCEF3E469A45}" type="pres">
      <dgm:prSet presAssocID="{6308C136-5ACC-4333-8156-59C3A1328A92}" presName="BalanceSpacing1" presStyleCnt="0"/>
      <dgm:spPr/>
    </dgm:pt>
    <dgm:pt modelId="{E0DE83F3-DD78-4926-8337-6A12289B23E4}" type="pres">
      <dgm:prSet presAssocID="{B62C59D5-4ECB-4C79-B297-6DC925B6B46F}" presName="Accent1Text" presStyleLbl="node1" presStyleIdx="1" presStyleCnt="6" custScaleX="107154" custLinFactNeighborX="-29222" custLinFactNeighborY="14689"/>
      <dgm:spPr/>
      <dgm:t>
        <a:bodyPr/>
        <a:lstStyle/>
        <a:p>
          <a:endParaRPr lang="en-GB"/>
        </a:p>
      </dgm:t>
    </dgm:pt>
    <dgm:pt modelId="{FDD19441-F31B-438A-9CC9-C1AE2BF8C5D3}" type="pres">
      <dgm:prSet presAssocID="{B62C59D5-4ECB-4C79-B297-6DC925B6B46F}" presName="spaceBetweenRectangles" presStyleCnt="0"/>
      <dgm:spPr/>
    </dgm:pt>
    <dgm:pt modelId="{068B3EFA-645C-47C0-BF74-E2B4BAE3BF1C}" type="pres">
      <dgm:prSet presAssocID="{FEC414D2-7630-4C4F-8623-F65289EFBA78}" presName="composite" presStyleCnt="0"/>
      <dgm:spPr/>
    </dgm:pt>
    <dgm:pt modelId="{D5F45EBD-9617-4FCE-ABAB-DB9DCC629758}" type="pres">
      <dgm:prSet presAssocID="{FEC414D2-7630-4C4F-8623-F65289EFBA78}" presName="Parent1" presStyleLbl="node1" presStyleIdx="2" presStyleCnt="6" custScaleX="116034" custScaleY="117033" custLinFactNeighborX="5195" custLinFactNeighborY="0">
        <dgm:presLayoutVars>
          <dgm:chMax val="1"/>
          <dgm:chPref val="1"/>
          <dgm:bulletEnabled val="1"/>
        </dgm:presLayoutVars>
      </dgm:prSet>
      <dgm:spPr/>
      <dgm:t>
        <a:bodyPr/>
        <a:lstStyle/>
        <a:p>
          <a:endParaRPr lang="en-GB"/>
        </a:p>
      </dgm:t>
    </dgm:pt>
    <dgm:pt modelId="{394E65E3-A1F4-44D7-9851-60B582FCE9DB}" type="pres">
      <dgm:prSet presAssocID="{FEC414D2-7630-4C4F-8623-F65289EFBA78}" presName="Childtext1" presStyleLbl="revTx" presStyleIdx="1" presStyleCnt="3" custScaleX="84334" custScaleY="103889">
        <dgm:presLayoutVars>
          <dgm:chMax val="0"/>
          <dgm:chPref val="0"/>
          <dgm:bulletEnabled val="1"/>
        </dgm:presLayoutVars>
      </dgm:prSet>
      <dgm:spPr/>
      <dgm:t>
        <a:bodyPr/>
        <a:lstStyle/>
        <a:p>
          <a:endParaRPr lang="en-GB"/>
        </a:p>
      </dgm:t>
    </dgm:pt>
    <dgm:pt modelId="{B4BD20CC-D2C3-489F-A0D0-56B2638F43C6}" type="pres">
      <dgm:prSet presAssocID="{FEC414D2-7630-4C4F-8623-F65289EFBA78}" presName="BalanceSpacing" presStyleCnt="0"/>
      <dgm:spPr/>
    </dgm:pt>
    <dgm:pt modelId="{A229BC23-65F0-43A7-9945-9438A72638A2}" type="pres">
      <dgm:prSet presAssocID="{FEC414D2-7630-4C4F-8623-F65289EFBA78}" presName="BalanceSpacing1" presStyleCnt="0"/>
      <dgm:spPr/>
    </dgm:pt>
    <dgm:pt modelId="{6FA133F7-B27F-430F-8F74-530438C38D1C}" type="pres">
      <dgm:prSet presAssocID="{2D0D9F88-902F-4D1C-A4ED-D7E6B8DD3F11}" presName="Accent1Text" presStyleLbl="node1" presStyleIdx="3" presStyleCnt="6" custScaleX="105414" custLinFactNeighborX="25442" custLinFactNeighborY="-135"/>
      <dgm:spPr/>
      <dgm:t>
        <a:bodyPr/>
        <a:lstStyle/>
        <a:p>
          <a:endParaRPr lang="en-US"/>
        </a:p>
      </dgm:t>
    </dgm:pt>
    <dgm:pt modelId="{01764C77-6F97-4599-9C19-743DC5C3E756}" type="pres">
      <dgm:prSet presAssocID="{2D0D9F88-902F-4D1C-A4ED-D7E6B8DD3F11}" presName="spaceBetweenRectangles" presStyleCnt="0"/>
      <dgm:spPr/>
    </dgm:pt>
    <dgm:pt modelId="{62D1CF0B-6744-48A7-BD4A-9C8B85B74699}" type="pres">
      <dgm:prSet presAssocID="{A8783FF0-B87D-4193-BEC5-6A9224EFBB67}" presName="composite" presStyleCnt="0"/>
      <dgm:spPr/>
    </dgm:pt>
    <dgm:pt modelId="{89E84BC8-B31F-4342-BD5B-1DDA58CE273B}" type="pres">
      <dgm:prSet presAssocID="{A8783FF0-B87D-4193-BEC5-6A9224EFBB67}" presName="Parent1" presStyleLbl="node1" presStyleIdx="4" presStyleCnt="6" custScaleX="117950" custLinFactNeighborX="-5844">
        <dgm:presLayoutVars>
          <dgm:chMax val="1"/>
          <dgm:chPref val="1"/>
          <dgm:bulletEnabled val="1"/>
        </dgm:presLayoutVars>
      </dgm:prSet>
      <dgm:spPr/>
      <dgm:t>
        <a:bodyPr/>
        <a:lstStyle/>
        <a:p>
          <a:endParaRPr lang="en-GB"/>
        </a:p>
      </dgm:t>
    </dgm:pt>
    <dgm:pt modelId="{E5132544-4E28-4064-9997-E97EAF41E9A9}" type="pres">
      <dgm:prSet presAssocID="{A8783FF0-B87D-4193-BEC5-6A9224EFBB67}" presName="Childtext1" presStyleLbl="revTx" presStyleIdx="2" presStyleCnt="3">
        <dgm:presLayoutVars>
          <dgm:chMax val="0"/>
          <dgm:chPref val="0"/>
          <dgm:bulletEnabled val="1"/>
        </dgm:presLayoutVars>
      </dgm:prSet>
      <dgm:spPr/>
      <dgm:t>
        <a:bodyPr/>
        <a:lstStyle/>
        <a:p>
          <a:endParaRPr lang="en-GB"/>
        </a:p>
      </dgm:t>
    </dgm:pt>
    <dgm:pt modelId="{C1B53C93-F1A8-4F90-81C4-9ED9F98125EB}" type="pres">
      <dgm:prSet presAssocID="{A8783FF0-B87D-4193-BEC5-6A9224EFBB67}" presName="BalanceSpacing" presStyleCnt="0"/>
      <dgm:spPr/>
    </dgm:pt>
    <dgm:pt modelId="{271CE0CE-720E-4B60-99B9-4ECC18051945}" type="pres">
      <dgm:prSet presAssocID="{A8783FF0-B87D-4193-BEC5-6A9224EFBB67}" presName="BalanceSpacing1" presStyleCnt="0"/>
      <dgm:spPr/>
    </dgm:pt>
    <dgm:pt modelId="{CE6FC9EB-6F4A-4B86-B4B6-5583EB938CB7}" type="pres">
      <dgm:prSet presAssocID="{5F163BFD-C2C7-4083-A61D-A6805E070A92}" presName="Accent1Text" presStyleLbl="node1" presStyleIdx="5" presStyleCnt="6" custFlipHor="1" custScaleY="2712"/>
      <dgm:spPr/>
      <dgm:t>
        <a:bodyPr/>
        <a:lstStyle/>
        <a:p>
          <a:endParaRPr lang="en-GB"/>
        </a:p>
      </dgm:t>
    </dgm:pt>
  </dgm:ptLst>
  <dgm:cxnLst>
    <dgm:cxn modelId="{4CA4F09C-0DFD-4001-9F82-84246937F598}" srcId="{77C3B584-9C7B-451F-A8A9-5E61662E99EC}" destId="{A8783FF0-B87D-4193-BEC5-6A9224EFBB67}" srcOrd="2" destOrd="0" parTransId="{270BBBB4-1448-457C-A489-E75758EF21AA}" sibTransId="{5F163BFD-C2C7-4083-A61D-A6805E070A92}"/>
    <dgm:cxn modelId="{0EDBFCA3-25F9-4D5A-9F23-A81FCCA7EA18}" srcId="{6308C136-5ACC-4333-8156-59C3A1328A92}" destId="{E1F3BCB3-8805-42C3-A92E-0044AA7072E6}" srcOrd="0" destOrd="0" parTransId="{E13BD7D2-96CF-45B1-A8B7-14FC2E75A664}" sibTransId="{C67C17B9-38ED-4140-984D-C5430D633298}"/>
    <dgm:cxn modelId="{F2C385E4-EBCC-4664-9979-5A40CDF89D50}" type="presOf" srcId="{5F163BFD-C2C7-4083-A61D-A6805E070A92}" destId="{CE6FC9EB-6F4A-4B86-B4B6-5583EB938CB7}" srcOrd="0" destOrd="0" presId="urn:microsoft.com/office/officeart/2008/layout/AlternatingHexagons"/>
    <dgm:cxn modelId="{E16F23CE-55E4-4982-A54A-BD2954BB4027}" type="presOf" srcId="{6308C136-5ACC-4333-8156-59C3A1328A92}" destId="{6CC7B8CD-DCB6-46B3-ACA9-C9F2696E3BCA}" srcOrd="0" destOrd="0" presId="urn:microsoft.com/office/officeart/2008/layout/AlternatingHexagons"/>
    <dgm:cxn modelId="{F9678F24-0407-4CE8-B766-7986183CABC7}" type="presOf" srcId="{FEC414D2-7630-4C4F-8623-F65289EFBA78}" destId="{D5F45EBD-9617-4FCE-ABAB-DB9DCC629758}" srcOrd="0" destOrd="0" presId="urn:microsoft.com/office/officeart/2008/layout/AlternatingHexagons"/>
    <dgm:cxn modelId="{ACB835B5-43E3-4EDC-B9D8-F2B9FB3361F7}" srcId="{77C3B584-9C7B-451F-A8A9-5E61662E99EC}" destId="{FEC414D2-7630-4C4F-8623-F65289EFBA78}" srcOrd="1" destOrd="0" parTransId="{9DFDF25D-FBEA-4A29-9DDB-BF0AD9426EC5}" sibTransId="{2D0D9F88-902F-4D1C-A4ED-D7E6B8DD3F11}"/>
    <dgm:cxn modelId="{9E218F5D-B981-4624-A2B9-E0FFA9F19484}" type="presOf" srcId="{A8783FF0-B87D-4193-BEC5-6A9224EFBB67}" destId="{89E84BC8-B31F-4342-BD5B-1DDA58CE273B}" srcOrd="0" destOrd="0" presId="urn:microsoft.com/office/officeart/2008/layout/AlternatingHexagons"/>
    <dgm:cxn modelId="{D56048E1-5033-47AD-9121-551CAB2D8F1C}" type="presOf" srcId="{2D0D9F88-902F-4D1C-A4ED-D7E6B8DD3F11}" destId="{6FA133F7-B27F-430F-8F74-530438C38D1C}" srcOrd="0" destOrd="0" presId="urn:microsoft.com/office/officeart/2008/layout/AlternatingHexagons"/>
    <dgm:cxn modelId="{6EA03C3F-91EE-4E21-A80A-8E8C50EC846C}" type="presOf" srcId="{CA5A0C89-5FFD-4B76-9FC2-141B628AB26E}" destId="{E5132544-4E28-4064-9997-E97EAF41E9A9}" srcOrd="0" destOrd="0" presId="urn:microsoft.com/office/officeart/2008/layout/AlternatingHexagons"/>
    <dgm:cxn modelId="{797F3E34-7A8F-42D4-AAB5-A62B3567FE55}" type="presOf" srcId="{77C3B584-9C7B-451F-A8A9-5E61662E99EC}" destId="{4F3815B3-83FF-4773-9A94-9175A8BD8CE3}" srcOrd="0" destOrd="0" presId="urn:microsoft.com/office/officeart/2008/layout/AlternatingHexagons"/>
    <dgm:cxn modelId="{FF18DFCD-EB58-4F5C-8309-749B2E1384D2}" srcId="{A8783FF0-B87D-4193-BEC5-6A9224EFBB67}" destId="{CA5A0C89-5FFD-4B76-9FC2-141B628AB26E}" srcOrd="0" destOrd="0" parTransId="{0E6817BC-6392-4851-9F03-9D7F3492B8D2}" sibTransId="{C0CEAA22-2654-485F-A22F-C3754743CEA7}"/>
    <dgm:cxn modelId="{28A80B8D-F58E-4999-A688-D02AB4F9C874}" srcId="{77C3B584-9C7B-451F-A8A9-5E61662E99EC}" destId="{6308C136-5ACC-4333-8156-59C3A1328A92}" srcOrd="0" destOrd="0" parTransId="{09D1D395-9E57-413F-901F-D8F23FF78A92}" sibTransId="{B62C59D5-4ECB-4C79-B297-6DC925B6B46F}"/>
    <dgm:cxn modelId="{29B89FF6-DA9B-44F2-8ED8-B62C0F0BCDB8}" type="presOf" srcId="{B62C59D5-4ECB-4C79-B297-6DC925B6B46F}" destId="{E0DE83F3-DD78-4926-8337-6A12289B23E4}" srcOrd="0" destOrd="0" presId="urn:microsoft.com/office/officeart/2008/layout/AlternatingHexagons"/>
    <dgm:cxn modelId="{E0308AE3-CA30-4EAF-BC3C-75E12AF2B6D2}" srcId="{FEC414D2-7630-4C4F-8623-F65289EFBA78}" destId="{90FA470C-8101-4B90-B92B-A3B4496C043D}" srcOrd="0" destOrd="0" parTransId="{AC7795EB-B21F-4C02-8883-B3A04F1DC963}" sibTransId="{FAE386A2-5262-413A-8DA7-ED7230820FF3}"/>
    <dgm:cxn modelId="{7E15AF6B-1710-4064-A891-330E8A2325FC}" type="presOf" srcId="{90FA470C-8101-4B90-B92B-A3B4496C043D}" destId="{394E65E3-A1F4-44D7-9851-60B582FCE9DB}" srcOrd="0" destOrd="0" presId="urn:microsoft.com/office/officeart/2008/layout/AlternatingHexagons"/>
    <dgm:cxn modelId="{9D95791A-36D5-4FEA-A80B-7EEBC1F5A2B0}" type="presOf" srcId="{E1F3BCB3-8805-42C3-A92E-0044AA7072E6}" destId="{2E6D0808-FA48-4A69-92B4-DDFA1ED617F5}" srcOrd="0" destOrd="0" presId="urn:microsoft.com/office/officeart/2008/layout/AlternatingHexagons"/>
    <dgm:cxn modelId="{FE5057F0-195E-4B56-ADE6-3DCC4AE7BA91}" type="presParOf" srcId="{4F3815B3-83FF-4773-9A94-9175A8BD8CE3}" destId="{B5A650D9-2A40-4F09-A17E-449230D7138E}" srcOrd="0" destOrd="0" presId="urn:microsoft.com/office/officeart/2008/layout/AlternatingHexagons"/>
    <dgm:cxn modelId="{82D182FA-134A-4ADB-95E9-4E818D3C3FFA}" type="presParOf" srcId="{B5A650D9-2A40-4F09-A17E-449230D7138E}" destId="{6CC7B8CD-DCB6-46B3-ACA9-C9F2696E3BCA}" srcOrd="0" destOrd="0" presId="urn:microsoft.com/office/officeart/2008/layout/AlternatingHexagons"/>
    <dgm:cxn modelId="{695F89E0-2D23-42B1-917D-3D710BBD11E9}" type="presParOf" srcId="{B5A650D9-2A40-4F09-A17E-449230D7138E}" destId="{2E6D0808-FA48-4A69-92B4-DDFA1ED617F5}" srcOrd="1" destOrd="0" presId="urn:microsoft.com/office/officeart/2008/layout/AlternatingHexagons"/>
    <dgm:cxn modelId="{741ACC17-F7C9-415D-A6A3-27962F4CA9EA}" type="presParOf" srcId="{B5A650D9-2A40-4F09-A17E-449230D7138E}" destId="{E0C864CA-C92D-4755-A472-CA5BD4A10830}" srcOrd="2" destOrd="0" presId="urn:microsoft.com/office/officeart/2008/layout/AlternatingHexagons"/>
    <dgm:cxn modelId="{F12DF902-0BE2-4125-B415-EC749E8674B8}" type="presParOf" srcId="{B5A650D9-2A40-4F09-A17E-449230D7138E}" destId="{B66768C4-99C2-4E35-B28F-DCEF3E469A45}" srcOrd="3" destOrd="0" presId="urn:microsoft.com/office/officeart/2008/layout/AlternatingHexagons"/>
    <dgm:cxn modelId="{39BB1333-427F-427F-A57E-04BF5B97CEB7}" type="presParOf" srcId="{B5A650D9-2A40-4F09-A17E-449230D7138E}" destId="{E0DE83F3-DD78-4926-8337-6A12289B23E4}" srcOrd="4" destOrd="0" presId="urn:microsoft.com/office/officeart/2008/layout/AlternatingHexagons"/>
    <dgm:cxn modelId="{83E7AB57-C080-4F4F-A0AC-1C2D9FC884DB}" type="presParOf" srcId="{4F3815B3-83FF-4773-9A94-9175A8BD8CE3}" destId="{FDD19441-F31B-438A-9CC9-C1AE2BF8C5D3}" srcOrd="1" destOrd="0" presId="urn:microsoft.com/office/officeart/2008/layout/AlternatingHexagons"/>
    <dgm:cxn modelId="{526FD483-7F63-46BE-B20E-725B611F7DD6}" type="presParOf" srcId="{4F3815B3-83FF-4773-9A94-9175A8BD8CE3}" destId="{068B3EFA-645C-47C0-BF74-E2B4BAE3BF1C}" srcOrd="2" destOrd="0" presId="urn:microsoft.com/office/officeart/2008/layout/AlternatingHexagons"/>
    <dgm:cxn modelId="{1A483269-1DB8-475F-AF26-363E03E62EC0}" type="presParOf" srcId="{068B3EFA-645C-47C0-BF74-E2B4BAE3BF1C}" destId="{D5F45EBD-9617-4FCE-ABAB-DB9DCC629758}" srcOrd="0" destOrd="0" presId="urn:microsoft.com/office/officeart/2008/layout/AlternatingHexagons"/>
    <dgm:cxn modelId="{AFB1DE0B-AF56-48C9-9BDC-C3598850CD6F}" type="presParOf" srcId="{068B3EFA-645C-47C0-BF74-E2B4BAE3BF1C}" destId="{394E65E3-A1F4-44D7-9851-60B582FCE9DB}" srcOrd="1" destOrd="0" presId="urn:microsoft.com/office/officeart/2008/layout/AlternatingHexagons"/>
    <dgm:cxn modelId="{0D3AD23F-96C6-499F-9986-59D4B5C9F3C4}" type="presParOf" srcId="{068B3EFA-645C-47C0-BF74-E2B4BAE3BF1C}" destId="{B4BD20CC-D2C3-489F-A0D0-56B2638F43C6}" srcOrd="2" destOrd="0" presId="urn:microsoft.com/office/officeart/2008/layout/AlternatingHexagons"/>
    <dgm:cxn modelId="{F409A8B5-660A-4E2B-A7B7-809210EC2618}" type="presParOf" srcId="{068B3EFA-645C-47C0-BF74-E2B4BAE3BF1C}" destId="{A229BC23-65F0-43A7-9945-9438A72638A2}" srcOrd="3" destOrd="0" presId="urn:microsoft.com/office/officeart/2008/layout/AlternatingHexagons"/>
    <dgm:cxn modelId="{2C44498C-E6CB-4DC2-987D-11623F0A96DE}" type="presParOf" srcId="{068B3EFA-645C-47C0-BF74-E2B4BAE3BF1C}" destId="{6FA133F7-B27F-430F-8F74-530438C38D1C}" srcOrd="4" destOrd="0" presId="urn:microsoft.com/office/officeart/2008/layout/AlternatingHexagons"/>
    <dgm:cxn modelId="{DACB2BE5-5287-41EC-B5DA-E17DCC6AA6AD}" type="presParOf" srcId="{4F3815B3-83FF-4773-9A94-9175A8BD8CE3}" destId="{01764C77-6F97-4599-9C19-743DC5C3E756}" srcOrd="3" destOrd="0" presId="urn:microsoft.com/office/officeart/2008/layout/AlternatingHexagons"/>
    <dgm:cxn modelId="{269ED258-B9DB-4751-B30E-8568EE312E4D}" type="presParOf" srcId="{4F3815B3-83FF-4773-9A94-9175A8BD8CE3}" destId="{62D1CF0B-6744-48A7-BD4A-9C8B85B74699}" srcOrd="4" destOrd="0" presId="urn:microsoft.com/office/officeart/2008/layout/AlternatingHexagons"/>
    <dgm:cxn modelId="{DDF4B1AC-2E95-425A-AF4A-4181A0E1685D}" type="presParOf" srcId="{62D1CF0B-6744-48A7-BD4A-9C8B85B74699}" destId="{89E84BC8-B31F-4342-BD5B-1DDA58CE273B}" srcOrd="0" destOrd="0" presId="urn:microsoft.com/office/officeart/2008/layout/AlternatingHexagons"/>
    <dgm:cxn modelId="{C4CC321F-667D-4DD5-8A84-DEA05E991D94}" type="presParOf" srcId="{62D1CF0B-6744-48A7-BD4A-9C8B85B74699}" destId="{E5132544-4E28-4064-9997-E97EAF41E9A9}" srcOrd="1" destOrd="0" presId="urn:microsoft.com/office/officeart/2008/layout/AlternatingHexagons"/>
    <dgm:cxn modelId="{32B72C82-51C6-4A7B-BA45-3EB99BD5E692}" type="presParOf" srcId="{62D1CF0B-6744-48A7-BD4A-9C8B85B74699}" destId="{C1B53C93-F1A8-4F90-81C4-9ED9F98125EB}" srcOrd="2" destOrd="0" presId="urn:microsoft.com/office/officeart/2008/layout/AlternatingHexagons"/>
    <dgm:cxn modelId="{6E11F267-7933-403A-B955-07F526921259}" type="presParOf" srcId="{62D1CF0B-6744-48A7-BD4A-9C8B85B74699}" destId="{271CE0CE-720E-4B60-99B9-4ECC18051945}" srcOrd="3" destOrd="0" presId="urn:microsoft.com/office/officeart/2008/layout/AlternatingHexagons"/>
    <dgm:cxn modelId="{07AF764E-2F46-4959-B3B9-F6132B35FCFA}" type="presParOf" srcId="{62D1CF0B-6744-48A7-BD4A-9C8B85B74699}" destId="{CE6FC9EB-6F4A-4B86-B4B6-5583EB938CB7}" srcOrd="4" destOrd="0" presId="urn:microsoft.com/office/officeart/2008/layout/AlternatingHexagons"/>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FCA3D2-E468-4058-8E3D-E928A41B9B33}" type="doc">
      <dgm:prSet loTypeId="urn:microsoft.com/office/officeart/2005/8/layout/default#1" loCatId="list" qsTypeId="urn:microsoft.com/office/officeart/2005/8/quickstyle/simple1" qsCatId="simple" csTypeId="urn:microsoft.com/office/officeart/2005/8/colors/accent1_2" csCatId="accent1" phldr="1"/>
      <dgm:spPr/>
      <dgm:t>
        <a:bodyPr/>
        <a:lstStyle/>
        <a:p>
          <a:endParaRPr lang="en-US"/>
        </a:p>
      </dgm:t>
    </dgm:pt>
    <dgm:pt modelId="{81B99255-2B5E-420A-9080-92848E20918B}">
      <dgm:prSet phldrT="[Text]" custT="1"/>
      <dgm:spPr/>
      <dgm:t>
        <a:bodyPr/>
        <a:lstStyle/>
        <a:p>
          <a:endParaRPr lang="en-US" sz="2800" dirty="0" smtClean="0"/>
        </a:p>
        <a:p>
          <a:r>
            <a:rPr lang="en-US" sz="2800" dirty="0" smtClean="0"/>
            <a:t>PRICE</a:t>
          </a:r>
        </a:p>
        <a:p>
          <a:r>
            <a:rPr lang="en-US" sz="1800" dirty="0" smtClean="0"/>
            <a:t>-Costs</a:t>
          </a:r>
        </a:p>
        <a:p>
          <a:r>
            <a:rPr lang="en-US" sz="1800" dirty="0" smtClean="0"/>
            <a:t>-Profitability</a:t>
          </a:r>
        </a:p>
        <a:p>
          <a:r>
            <a:rPr lang="en-US" sz="1800" dirty="0" smtClean="0"/>
            <a:t>-Value for money</a:t>
          </a:r>
        </a:p>
        <a:p>
          <a:r>
            <a:rPr lang="en-US" sz="1800" dirty="0" smtClean="0"/>
            <a:t>-Competitiveness</a:t>
          </a:r>
        </a:p>
        <a:p>
          <a:r>
            <a:rPr lang="en-US" sz="1800" dirty="0" smtClean="0"/>
            <a:t>-Incentives</a:t>
          </a:r>
        </a:p>
        <a:p>
          <a:endParaRPr lang="en-US" sz="1500" dirty="0" smtClean="0"/>
        </a:p>
        <a:p>
          <a:endParaRPr lang="en-US" sz="1500" dirty="0"/>
        </a:p>
      </dgm:t>
    </dgm:pt>
    <dgm:pt modelId="{D85427D3-290F-48CC-B03F-D3A7FD7FCC9A}" type="parTrans" cxnId="{68263B86-94EA-43FF-8AE0-899E16CAAC5A}">
      <dgm:prSet/>
      <dgm:spPr/>
      <dgm:t>
        <a:bodyPr/>
        <a:lstStyle/>
        <a:p>
          <a:endParaRPr lang="en-US"/>
        </a:p>
      </dgm:t>
    </dgm:pt>
    <dgm:pt modelId="{4320CFDC-CB8D-4656-AAA2-432F2A8CADBC}" type="sibTrans" cxnId="{68263B86-94EA-43FF-8AE0-899E16CAAC5A}">
      <dgm:prSet/>
      <dgm:spPr/>
      <dgm:t>
        <a:bodyPr/>
        <a:lstStyle/>
        <a:p>
          <a:endParaRPr lang="en-US"/>
        </a:p>
      </dgm:t>
    </dgm:pt>
    <dgm:pt modelId="{9F45386D-F53B-4B3E-AB90-56F74EFD79D9}">
      <dgm:prSet phldrT="[Text]" custT="1"/>
      <dgm:spPr/>
      <dgm:t>
        <a:bodyPr/>
        <a:lstStyle/>
        <a:p>
          <a:endParaRPr lang="en-US" sz="2800" dirty="0" smtClean="0"/>
        </a:p>
        <a:p>
          <a:r>
            <a:rPr lang="en-US" sz="2800" dirty="0" smtClean="0"/>
            <a:t>PRODUCT</a:t>
          </a:r>
        </a:p>
        <a:p>
          <a:r>
            <a:rPr lang="en-US" sz="2200" dirty="0" smtClean="0"/>
            <a:t>-</a:t>
          </a:r>
          <a:r>
            <a:rPr lang="en-US" sz="1800" dirty="0" smtClean="0"/>
            <a:t>New product development</a:t>
          </a:r>
        </a:p>
        <a:p>
          <a:r>
            <a:rPr lang="en-US" sz="1800" dirty="0" smtClean="0"/>
            <a:t>-Product management</a:t>
          </a:r>
        </a:p>
        <a:p>
          <a:r>
            <a:rPr lang="en-US" sz="1800" dirty="0" smtClean="0"/>
            <a:t>-Product features/benefits</a:t>
          </a:r>
        </a:p>
        <a:p>
          <a:r>
            <a:rPr lang="en-US" sz="1800" dirty="0" smtClean="0"/>
            <a:t>-Branding</a:t>
          </a:r>
        </a:p>
        <a:p>
          <a:r>
            <a:rPr lang="en-US" sz="1800" dirty="0" smtClean="0"/>
            <a:t>-Packaging</a:t>
          </a:r>
        </a:p>
        <a:p>
          <a:r>
            <a:rPr lang="en-US" sz="1800" dirty="0" smtClean="0"/>
            <a:t>-After-sales service</a:t>
          </a:r>
        </a:p>
        <a:p>
          <a:endParaRPr lang="en-US" sz="2200" dirty="0"/>
        </a:p>
      </dgm:t>
    </dgm:pt>
    <dgm:pt modelId="{8CD13290-A40B-40FA-9639-C3DF4AE89C80}" type="parTrans" cxnId="{79DEB79E-C9DA-4EE6-8605-5B26D899A7B3}">
      <dgm:prSet/>
      <dgm:spPr/>
      <dgm:t>
        <a:bodyPr/>
        <a:lstStyle/>
        <a:p>
          <a:endParaRPr lang="en-US"/>
        </a:p>
      </dgm:t>
    </dgm:pt>
    <dgm:pt modelId="{A18ADBAE-B227-4525-90D5-B0F1668362D6}" type="sibTrans" cxnId="{79DEB79E-C9DA-4EE6-8605-5B26D899A7B3}">
      <dgm:prSet/>
      <dgm:spPr/>
      <dgm:t>
        <a:bodyPr/>
        <a:lstStyle/>
        <a:p>
          <a:endParaRPr lang="en-US"/>
        </a:p>
      </dgm:t>
    </dgm:pt>
    <dgm:pt modelId="{B325090D-8EEB-4209-A50C-E0AA456C4695}">
      <dgm:prSet phldrT="[Text]" custT="1"/>
      <dgm:spPr/>
      <dgm:t>
        <a:bodyPr/>
        <a:lstStyle/>
        <a:p>
          <a:r>
            <a:rPr lang="en-US" sz="2400" dirty="0" smtClean="0"/>
            <a:t>PLACE</a:t>
          </a:r>
        </a:p>
        <a:p>
          <a:r>
            <a:rPr lang="en-US" sz="1600" dirty="0" smtClean="0"/>
            <a:t>-Access to target market</a:t>
          </a:r>
        </a:p>
        <a:p>
          <a:r>
            <a:rPr lang="en-US" sz="1600" dirty="0" smtClean="0"/>
            <a:t>Channel structure</a:t>
          </a:r>
        </a:p>
        <a:p>
          <a:r>
            <a:rPr lang="en-US" sz="1600" dirty="0" smtClean="0"/>
            <a:t>-Channel management</a:t>
          </a:r>
        </a:p>
        <a:p>
          <a:r>
            <a:rPr lang="en-US" sz="1600" dirty="0" smtClean="0"/>
            <a:t>-Retailer image</a:t>
          </a:r>
        </a:p>
        <a:p>
          <a:r>
            <a:rPr lang="en-US" sz="1600" dirty="0" smtClean="0"/>
            <a:t>-Logistics</a:t>
          </a:r>
          <a:endParaRPr lang="en-US" sz="1600" dirty="0"/>
        </a:p>
      </dgm:t>
    </dgm:pt>
    <dgm:pt modelId="{4A7EAEAB-5FA9-46F3-B813-FF56E3ADE89C}" type="parTrans" cxnId="{76A53C4F-83D6-465E-969B-BFEC48B63A33}">
      <dgm:prSet/>
      <dgm:spPr/>
      <dgm:t>
        <a:bodyPr/>
        <a:lstStyle/>
        <a:p>
          <a:endParaRPr lang="en-US"/>
        </a:p>
      </dgm:t>
    </dgm:pt>
    <dgm:pt modelId="{7E1B3828-2794-4785-B514-29A6B2ED434B}" type="sibTrans" cxnId="{76A53C4F-83D6-465E-969B-BFEC48B63A33}">
      <dgm:prSet/>
      <dgm:spPr/>
      <dgm:t>
        <a:bodyPr/>
        <a:lstStyle/>
        <a:p>
          <a:endParaRPr lang="en-US"/>
        </a:p>
      </dgm:t>
    </dgm:pt>
    <dgm:pt modelId="{5981857D-0CA2-46E1-9A47-E92624C49C91}">
      <dgm:prSet phldrT="[Text]"/>
      <dgm:spPr/>
      <dgm:t>
        <a:bodyPr/>
        <a:lstStyle/>
        <a:p>
          <a:r>
            <a:rPr lang="en-US" dirty="0" smtClean="0"/>
            <a:t>PROMOTION</a:t>
          </a:r>
        </a:p>
        <a:p>
          <a:r>
            <a:rPr lang="en-US" dirty="0" smtClean="0"/>
            <a:t>-Developing communication mixes</a:t>
          </a:r>
        </a:p>
        <a:p>
          <a:r>
            <a:rPr lang="en-US" dirty="0" smtClean="0"/>
            <a:t>-Advertising management</a:t>
          </a:r>
        </a:p>
        <a:p>
          <a:r>
            <a:rPr lang="en-US" dirty="0" smtClean="0"/>
            <a:t>-Sales promotion management</a:t>
          </a:r>
        </a:p>
        <a:p>
          <a:r>
            <a:rPr lang="en-US" dirty="0" smtClean="0"/>
            <a:t>-Sales management</a:t>
          </a:r>
        </a:p>
        <a:p>
          <a:r>
            <a:rPr lang="en-US" dirty="0" smtClean="0"/>
            <a:t>-Public relations management</a:t>
          </a:r>
        </a:p>
        <a:p>
          <a:r>
            <a:rPr lang="en-US" dirty="0" smtClean="0"/>
            <a:t>-Direct marketing</a:t>
          </a:r>
          <a:endParaRPr lang="en-US" dirty="0"/>
        </a:p>
      </dgm:t>
    </dgm:pt>
    <dgm:pt modelId="{AB18A60A-C869-46B3-B310-60F2A608C9A0}" type="parTrans" cxnId="{6B79AA6F-F7AF-4B8C-821A-1E8B06F7B249}">
      <dgm:prSet/>
      <dgm:spPr/>
      <dgm:t>
        <a:bodyPr/>
        <a:lstStyle/>
        <a:p>
          <a:endParaRPr lang="en-US"/>
        </a:p>
      </dgm:t>
    </dgm:pt>
    <dgm:pt modelId="{C6A834D8-9B0F-4EF4-AB98-166C3C464298}" type="sibTrans" cxnId="{6B79AA6F-F7AF-4B8C-821A-1E8B06F7B249}">
      <dgm:prSet/>
      <dgm:spPr/>
      <dgm:t>
        <a:bodyPr/>
        <a:lstStyle/>
        <a:p>
          <a:endParaRPr lang="en-US"/>
        </a:p>
      </dgm:t>
    </dgm:pt>
    <dgm:pt modelId="{533FCF44-1344-468B-9445-50C1856AEB81}" type="pres">
      <dgm:prSet presAssocID="{74FCA3D2-E468-4058-8E3D-E928A41B9B33}" presName="diagram" presStyleCnt="0">
        <dgm:presLayoutVars>
          <dgm:dir/>
          <dgm:resizeHandles val="exact"/>
        </dgm:presLayoutVars>
      </dgm:prSet>
      <dgm:spPr/>
      <dgm:t>
        <a:bodyPr/>
        <a:lstStyle/>
        <a:p>
          <a:endParaRPr lang="en-GB"/>
        </a:p>
      </dgm:t>
    </dgm:pt>
    <dgm:pt modelId="{52533FEF-C82F-4B3B-8F9A-289829A0238E}" type="pres">
      <dgm:prSet presAssocID="{81B99255-2B5E-420A-9080-92848E20918B}" presName="node" presStyleLbl="node1" presStyleIdx="0" presStyleCnt="4" custScaleX="150900" custScaleY="136936">
        <dgm:presLayoutVars>
          <dgm:bulletEnabled val="1"/>
        </dgm:presLayoutVars>
      </dgm:prSet>
      <dgm:spPr/>
      <dgm:t>
        <a:bodyPr/>
        <a:lstStyle/>
        <a:p>
          <a:endParaRPr lang="en-US"/>
        </a:p>
      </dgm:t>
    </dgm:pt>
    <dgm:pt modelId="{0621034A-1D70-4278-9C0D-BA78A0406316}" type="pres">
      <dgm:prSet presAssocID="{4320CFDC-CB8D-4656-AAA2-432F2A8CADBC}" presName="sibTrans" presStyleCnt="0"/>
      <dgm:spPr/>
    </dgm:pt>
    <dgm:pt modelId="{F92CDEA1-0241-46B6-ADBB-ACBABDF22ED6}" type="pres">
      <dgm:prSet presAssocID="{9F45386D-F53B-4B3E-AB90-56F74EFD79D9}" presName="node" presStyleLbl="node1" presStyleIdx="1" presStyleCnt="4" custScaleX="144426" custScaleY="133313">
        <dgm:presLayoutVars>
          <dgm:bulletEnabled val="1"/>
        </dgm:presLayoutVars>
      </dgm:prSet>
      <dgm:spPr/>
      <dgm:t>
        <a:bodyPr/>
        <a:lstStyle/>
        <a:p>
          <a:endParaRPr lang="en-US"/>
        </a:p>
      </dgm:t>
    </dgm:pt>
    <dgm:pt modelId="{A5A0BFA6-D8CE-44B1-8615-5C37F8998126}" type="pres">
      <dgm:prSet presAssocID="{A18ADBAE-B227-4525-90D5-B0F1668362D6}" presName="sibTrans" presStyleCnt="0"/>
      <dgm:spPr/>
    </dgm:pt>
    <dgm:pt modelId="{69970E30-7E69-4FBE-9DCB-892115DC83B4}" type="pres">
      <dgm:prSet presAssocID="{B325090D-8EEB-4209-A50C-E0AA456C4695}" presName="node" presStyleLbl="node1" presStyleIdx="2" presStyleCnt="4" custAng="0" custScaleX="149841" custScaleY="124821" custLinFactNeighborX="3727" custLinFactNeighborY="-1598">
        <dgm:presLayoutVars>
          <dgm:bulletEnabled val="1"/>
        </dgm:presLayoutVars>
      </dgm:prSet>
      <dgm:spPr/>
      <dgm:t>
        <a:bodyPr/>
        <a:lstStyle/>
        <a:p>
          <a:endParaRPr lang="en-US"/>
        </a:p>
      </dgm:t>
    </dgm:pt>
    <dgm:pt modelId="{304300A1-4DD5-438E-AD6A-6D46C2408893}" type="pres">
      <dgm:prSet presAssocID="{7E1B3828-2794-4785-B514-29A6B2ED434B}" presName="sibTrans" presStyleCnt="0"/>
      <dgm:spPr/>
    </dgm:pt>
    <dgm:pt modelId="{A8162D84-7C7B-40EC-8C20-AEE25DE89BAE}" type="pres">
      <dgm:prSet presAssocID="{5981857D-0CA2-46E1-9A47-E92624C49C91}" presName="node" presStyleLbl="node1" presStyleIdx="3" presStyleCnt="4" custScaleX="170990" custScaleY="143344" custLinFactNeighborX="5617" custLinFactNeighborY="-9698">
        <dgm:presLayoutVars>
          <dgm:bulletEnabled val="1"/>
        </dgm:presLayoutVars>
      </dgm:prSet>
      <dgm:spPr/>
      <dgm:t>
        <a:bodyPr/>
        <a:lstStyle/>
        <a:p>
          <a:endParaRPr lang="en-US"/>
        </a:p>
      </dgm:t>
    </dgm:pt>
  </dgm:ptLst>
  <dgm:cxnLst>
    <dgm:cxn modelId="{61C1E80E-CA49-4671-8F5A-17FEC64584F4}" type="presOf" srcId="{74FCA3D2-E468-4058-8E3D-E928A41B9B33}" destId="{533FCF44-1344-468B-9445-50C1856AEB81}" srcOrd="0" destOrd="0" presId="urn:microsoft.com/office/officeart/2005/8/layout/default#1"/>
    <dgm:cxn modelId="{2DCA741E-3E8D-435A-B7FE-6CE5E27B2D85}" type="presOf" srcId="{B325090D-8EEB-4209-A50C-E0AA456C4695}" destId="{69970E30-7E69-4FBE-9DCB-892115DC83B4}" srcOrd="0" destOrd="0" presId="urn:microsoft.com/office/officeart/2005/8/layout/default#1"/>
    <dgm:cxn modelId="{76A53C4F-83D6-465E-969B-BFEC48B63A33}" srcId="{74FCA3D2-E468-4058-8E3D-E928A41B9B33}" destId="{B325090D-8EEB-4209-A50C-E0AA456C4695}" srcOrd="2" destOrd="0" parTransId="{4A7EAEAB-5FA9-46F3-B813-FF56E3ADE89C}" sibTransId="{7E1B3828-2794-4785-B514-29A6B2ED434B}"/>
    <dgm:cxn modelId="{80B921C4-C8B2-4B0A-B31A-0BCE91B67F7E}" type="presOf" srcId="{81B99255-2B5E-420A-9080-92848E20918B}" destId="{52533FEF-C82F-4B3B-8F9A-289829A0238E}" srcOrd="0" destOrd="0" presId="urn:microsoft.com/office/officeart/2005/8/layout/default#1"/>
    <dgm:cxn modelId="{68263B86-94EA-43FF-8AE0-899E16CAAC5A}" srcId="{74FCA3D2-E468-4058-8E3D-E928A41B9B33}" destId="{81B99255-2B5E-420A-9080-92848E20918B}" srcOrd="0" destOrd="0" parTransId="{D85427D3-290F-48CC-B03F-D3A7FD7FCC9A}" sibTransId="{4320CFDC-CB8D-4656-AAA2-432F2A8CADBC}"/>
    <dgm:cxn modelId="{DC668C33-81BA-4680-AF3E-23F05D35B657}" type="presOf" srcId="{5981857D-0CA2-46E1-9A47-E92624C49C91}" destId="{A8162D84-7C7B-40EC-8C20-AEE25DE89BAE}" srcOrd="0" destOrd="0" presId="urn:microsoft.com/office/officeart/2005/8/layout/default#1"/>
    <dgm:cxn modelId="{79DEB79E-C9DA-4EE6-8605-5B26D899A7B3}" srcId="{74FCA3D2-E468-4058-8E3D-E928A41B9B33}" destId="{9F45386D-F53B-4B3E-AB90-56F74EFD79D9}" srcOrd="1" destOrd="0" parTransId="{8CD13290-A40B-40FA-9639-C3DF4AE89C80}" sibTransId="{A18ADBAE-B227-4525-90D5-B0F1668362D6}"/>
    <dgm:cxn modelId="{4C74E789-3242-483A-8949-B2D59A09BF13}" type="presOf" srcId="{9F45386D-F53B-4B3E-AB90-56F74EFD79D9}" destId="{F92CDEA1-0241-46B6-ADBB-ACBABDF22ED6}" srcOrd="0" destOrd="0" presId="urn:microsoft.com/office/officeart/2005/8/layout/default#1"/>
    <dgm:cxn modelId="{6B79AA6F-F7AF-4B8C-821A-1E8B06F7B249}" srcId="{74FCA3D2-E468-4058-8E3D-E928A41B9B33}" destId="{5981857D-0CA2-46E1-9A47-E92624C49C91}" srcOrd="3" destOrd="0" parTransId="{AB18A60A-C869-46B3-B310-60F2A608C9A0}" sibTransId="{C6A834D8-9B0F-4EF4-AB98-166C3C464298}"/>
    <dgm:cxn modelId="{F335F3B1-157B-48D8-B1CE-669EFE811F4C}" type="presParOf" srcId="{533FCF44-1344-468B-9445-50C1856AEB81}" destId="{52533FEF-C82F-4B3B-8F9A-289829A0238E}" srcOrd="0" destOrd="0" presId="urn:microsoft.com/office/officeart/2005/8/layout/default#1"/>
    <dgm:cxn modelId="{87652BF5-162B-4FD5-9BC8-2FE977B45D81}" type="presParOf" srcId="{533FCF44-1344-468B-9445-50C1856AEB81}" destId="{0621034A-1D70-4278-9C0D-BA78A0406316}" srcOrd="1" destOrd="0" presId="urn:microsoft.com/office/officeart/2005/8/layout/default#1"/>
    <dgm:cxn modelId="{42AA4B7F-47E4-4451-8211-5A04F7ECD318}" type="presParOf" srcId="{533FCF44-1344-468B-9445-50C1856AEB81}" destId="{F92CDEA1-0241-46B6-ADBB-ACBABDF22ED6}" srcOrd="2" destOrd="0" presId="urn:microsoft.com/office/officeart/2005/8/layout/default#1"/>
    <dgm:cxn modelId="{1D6B1974-EFB3-4033-8925-46F0B2E29A19}" type="presParOf" srcId="{533FCF44-1344-468B-9445-50C1856AEB81}" destId="{A5A0BFA6-D8CE-44B1-8615-5C37F8998126}" srcOrd="3" destOrd="0" presId="urn:microsoft.com/office/officeart/2005/8/layout/default#1"/>
    <dgm:cxn modelId="{C428006C-15DF-4CF2-87BA-22523F33437B}" type="presParOf" srcId="{533FCF44-1344-468B-9445-50C1856AEB81}" destId="{69970E30-7E69-4FBE-9DCB-892115DC83B4}" srcOrd="4" destOrd="0" presId="urn:microsoft.com/office/officeart/2005/8/layout/default#1"/>
    <dgm:cxn modelId="{CC5FA0AB-5BF3-47F3-B85E-9EC9433E779F}" type="presParOf" srcId="{533FCF44-1344-468B-9445-50C1856AEB81}" destId="{304300A1-4DD5-438E-AD6A-6D46C2408893}" srcOrd="5" destOrd="0" presId="urn:microsoft.com/office/officeart/2005/8/layout/default#1"/>
    <dgm:cxn modelId="{56DE5B26-4BE0-4BC3-841B-E6E4410C74C6}" type="presParOf" srcId="{533FCF44-1344-468B-9445-50C1856AEB81}" destId="{A8162D84-7C7B-40EC-8C20-AEE25DE89BAE}" srcOrd="6" destOrd="0" presId="urn:microsoft.com/office/officeart/2005/8/layout/default#1"/>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8E7B3C-B2BE-4505-B37C-D683E64517DF}"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2F9CBA8E-AC5F-498C-8CC8-DBE06E89F2B4}">
      <dgm:prSet phldrT="[Text]" custT="1"/>
      <dgm:spPr/>
      <dgm:t>
        <a:bodyPr/>
        <a:lstStyle/>
        <a:p>
          <a:r>
            <a:rPr lang="en-GB" sz="3200" dirty="0" smtClean="0"/>
            <a:t>Owner’s claim </a:t>
          </a:r>
          <a:r>
            <a:rPr lang="en-GB" sz="3400" dirty="0" smtClean="0">
              <a:sym typeface="Wingdings" pitchFamily="2" charset="2"/>
            </a:rPr>
            <a:t></a:t>
          </a:r>
          <a:endParaRPr lang="en-GB" sz="3400" dirty="0"/>
        </a:p>
      </dgm:t>
    </dgm:pt>
    <dgm:pt modelId="{9C941A03-0E0A-4588-A5E5-D8E64793541E}" type="parTrans" cxnId="{E281E58C-2257-4769-B396-C556469918CC}">
      <dgm:prSet/>
      <dgm:spPr/>
      <dgm:t>
        <a:bodyPr/>
        <a:lstStyle/>
        <a:p>
          <a:endParaRPr lang="en-GB"/>
        </a:p>
      </dgm:t>
    </dgm:pt>
    <dgm:pt modelId="{E3C7CDF4-BE93-420D-8B33-3086C124CF9B}" type="sibTrans" cxnId="{E281E58C-2257-4769-B396-C556469918CC}">
      <dgm:prSet/>
      <dgm:spPr/>
      <dgm:t>
        <a:bodyPr/>
        <a:lstStyle/>
        <a:p>
          <a:endParaRPr lang="en-GB"/>
        </a:p>
      </dgm:t>
    </dgm:pt>
    <dgm:pt modelId="{B76F78AF-39DC-4351-87FB-CF738DEE6428}">
      <dgm:prSet phldrT="[Text]"/>
      <dgm:spPr/>
      <dgm:t>
        <a:bodyPr/>
        <a:lstStyle/>
        <a:p>
          <a:r>
            <a:rPr lang="en-GB" dirty="0" smtClean="0"/>
            <a:t>Balance sheet</a:t>
          </a:r>
        </a:p>
        <a:p>
          <a:endParaRPr lang="en-GB" dirty="0" smtClean="0"/>
        </a:p>
        <a:p>
          <a:endParaRPr lang="en-GB" dirty="0" smtClean="0"/>
        </a:p>
        <a:p>
          <a:r>
            <a:rPr lang="en-GB" dirty="0" smtClean="0">
              <a:solidFill>
                <a:schemeClr val="tx1"/>
              </a:solidFill>
            </a:rPr>
            <a:t>Cash </a:t>
          </a:r>
          <a:r>
            <a:rPr lang="en-GB" dirty="0" smtClean="0">
              <a:solidFill>
                <a:schemeClr val="tx1"/>
              </a:solidFill>
              <a:sym typeface="Wingdings" pitchFamily="2" charset="2"/>
            </a:rPr>
            <a:t></a:t>
          </a:r>
          <a:endParaRPr lang="en-GB" dirty="0">
            <a:solidFill>
              <a:schemeClr val="tx1"/>
            </a:solidFill>
          </a:endParaRPr>
        </a:p>
      </dgm:t>
    </dgm:pt>
    <dgm:pt modelId="{9F0DCDB6-E615-4672-A4E2-4A75C21D7064}" type="parTrans" cxnId="{31928EB3-63EC-4DE3-88A2-926DF02974A7}">
      <dgm:prSet/>
      <dgm:spPr/>
      <dgm:t>
        <a:bodyPr/>
        <a:lstStyle/>
        <a:p>
          <a:endParaRPr lang="en-GB"/>
        </a:p>
      </dgm:t>
    </dgm:pt>
    <dgm:pt modelId="{9FC58FC3-58F4-475C-B7B0-28EA666B64D7}" type="sibTrans" cxnId="{31928EB3-63EC-4DE3-88A2-926DF02974A7}">
      <dgm:prSet/>
      <dgm:spPr/>
      <dgm:t>
        <a:bodyPr/>
        <a:lstStyle/>
        <a:p>
          <a:endParaRPr lang="en-GB"/>
        </a:p>
      </dgm:t>
    </dgm:pt>
    <dgm:pt modelId="{A088621C-E45D-4F9C-9D20-5961BFBC164D}">
      <dgm:prSet phldrT="[Text]" phldr="1"/>
      <dgm:spPr/>
      <dgm:t>
        <a:bodyPr/>
        <a:lstStyle/>
        <a:p>
          <a:endParaRPr lang="en-GB" dirty="0"/>
        </a:p>
      </dgm:t>
    </dgm:pt>
    <dgm:pt modelId="{4023D65D-465C-403E-8857-00D67037838F}" type="parTrans" cxnId="{A4243D6D-8D1F-4516-A495-0BFCF19C3107}">
      <dgm:prSet/>
      <dgm:spPr/>
      <dgm:t>
        <a:bodyPr/>
        <a:lstStyle/>
        <a:p>
          <a:endParaRPr lang="en-GB"/>
        </a:p>
      </dgm:t>
    </dgm:pt>
    <dgm:pt modelId="{2532CB84-73A5-41EE-9A84-31A95FCF74B2}" type="sibTrans" cxnId="{A4243D6D-8D1F-4516-A495-0BFCF19C3107}">
      <dgm:prSet/>
      <dgm:spPr/>
      <dgm:t>
        <a:bodyPr/>
        <a:lstStyle/>
        <a:p>
          <a:endParaRPr lang="en-GB"/>
        </a:p>
      </dgm:t>
    </dgm:pt>
    <dgm:pt modelId="{E36E76D2-9EE3-4B8E-9246-7C1D29F140AB}">
      <dgm:prSet phldrT="[Text]"/>
      <dgm:spPr/>
      <dgm:t>
        <a:bodyPr/>
        <a:lstStyle/>
        <a:p>
          <a:r>
            <a:rPr lang="en-GB" dirty="0" smtClean="0"/>
            <a:t>Profit and loss account </a:t>
          </a:r>
          <a:r>
            <a:rPr lang="en-GB" dirty="0" smtClean="0">
              <a:sym typeface="Wingdings" pitchFamily="2" charset="2"/>
            </a:rPr>
            <a:t></a:t>
          </a:r>
          <a:endParaRPr lang="en-GB" dirty="0"/>
        </a:p>
      </dgm:t>
    </dgm:pt>
    <dgm:pt modelId="{E2758E0F-14DD-4722-9A9B-EB77AA666F0D}" type="parTrans" cxnId="{2A90227A-044A-4CEA-B4AD-68AA0D6782A2}">
      <dgm:prSet/>
      <dgm:spPr/>
      <dgm:t>
        <a:bodyPr/>
        <a:lstStyle/>
        <a:p>
          <a:endParaRPr lang="en-GB"/>
        </a:p>
      </dgm:t>
    </dgm:pt>
    <dgm:pt modelId="{B97D37A3-FF37-439E-B6FE-997D3BE1E8A9}" type="sibTrans" cxnId="{2A90227A-044A-4CEA-B4AD-68AA0D6782A2}">
      <dgm:prSet/>
      <dgm:spPr/>
      <dgm:t>
        <a:bodyPr/>
        <a:lstStyle/>
        <a:p>
          <a:endParaRPr lang="en-GB"/>
        </a:p>
      </dgm:t>
    </dgm:pt>
    <dgm:pt modelId="{910BC2B7-FC24-4B9F-B20E-E94D10D5F44C}">
      <dgm:prSet phldrT="[Text]"/>
      <dgm:spPr/>
      <dgm:t>
        <a:bodyPr/>
        <a:lstStyle/>
        <a:p>
          <a:r>
            <a:rPr lang="en-GB" dirty="0" smtClean="0">
              <a:solidFill>
                <a:schemeClr val="tx1"/>
              </a:solidFill>
            </a:rPr>
            <a:t>Cash flow statement </a:t>
          </a:r>
          <a:r>
            <a:rPr lang="en-GB" dirty="0" smtClean="0">
              <a:solidFill>
                <a:schemeClr val="tx1"/>
              </a:solidFill>
              <a:sym typeface="Wingdings" pitchFamily="2" charset="2"/>
            </a:rPr>
            <a:t></a:t>
          </a:r>
          <a:endParaRPr lang="en-GB" dirty="0">
            <a:solidFill>
              <a:schemeClr val="tx1"/>
            </a:solidFill>
          </a:endParaRPr>
        </a:p>
      </dgm:t>
    </dgm:pt>
    <dgm:pt modelId="{6979B257-CF32-4D07-850A-7318D6027FB2}" type="parTrans" cxnId="{A949E626-8827-4CE3-BA8D-1F9B928C1613}">
      <dgm:prSet/>
      <dgm:spPr/>
      <dgm:t>
        <a:bodyPr/>
        <a:lstStyle/>
        <a:p>
          <a:endParaRPr lang="en-GB"/>
        </a:p>
      </dgm:t>
    </dgm:pt>
    <dgm:pt modelId="{30282E71-2927-4B94-9BE0-E4620FE78FC9}" type="sibTrans" cxnId="{A949E626-8827-4CE3-BA8D-1F9B928C1613}">
      <dgm:prSet/>
      <dgm:spPr/>
      <dgm:t>
        <a:bodyPr/>
        <a:lstStyle/>
        <a:p>
          <a:endParaRPr lang="en-GB"/>
        </a:p>
      </dgm:t>
    </dgm:pt>
    <dgm:pt modelId="{7B6287A2-5D98-4080-B082-81359622E79E}">
      <dgm:prSet phldrT="[Text]" custT="1"/>
      <dgm:spPr/>
      <dgm:t>
        <a:bodyPr/>
        <a:lstStyle/>
        <a:p>
          <a:r>
            <a:rPr lang="en-GB" sz="3200" dirty="0" smtClean="0"/>
            <a:t>Owner’s claim</a:t>
          </a:r>
          <a:endParaRPr lang="en-GB" sz="3200" dirty="0"/>
        </a:p>
      </dgm:t>
    </dgm:pt>
    <dgm:pt modelId="{DD06A943-27F3-431F-8A93-E8D2C4F137A8}" type="parTrans" cxnId="{291FE7A1-E137-4A8B-8255-664BE30672EF}">
      <dgm:prSet/>
      <dgm:spPr/>
      <dgm:t>
        <a:bodyPr/>
        <a:lstStyle/>
        <a:p>
          <a:endParaRPr lang="en-GB"/>
        </a:p>
      </dgm:t>
    </dgm:pt>
    <dgm:pt modelId="{97B0046E-1D5B-4ECE-B30A-34A5CD647BEB}" type="sibTrans" cxnId="{291FE7A1-E137-4A8B-8255-664BE30672EF}">
      <dgm:prSet/>
      <dgm:spPr/>
      <dgm:t>
        <a:bodyPr/>
        <a:lstStyle/>
        <a:p>
          <a:endParaRPr lang="en-GB"/>
        </a:p>
      </dgm:t>
    </dgm:pt>
    <dgm:pt modelId="{90BBBCF1-6D6B-471B-898A-10E336EB4D44}">
      <dgm:prSet phldrT="[Text]"/>
      <dgm:spPr/>
      <dgm:t>
        <a:bodyPr/>
        <a:lstStyle/>
        <a:p>
          <a:r>
            <a:rPr lang="en-GB" dirty="0" smtClean="0"/>
            <a:t>Balance sheet at the end of the accounting period</a:t>
          </a:r>
        </a:p>
        <a:p>
          <a:endParaRPr lang="en-GB" dirty="0" smtClean="0"/>
        </a:p>
        <a:p>
          <a:r>
            <a:rPr lang="en-GB" dirty="0" smtClean="0">
              <a:solidFill>
                <a:schemeClr val="tx1"/>
              </a:solidFill>
              <a:sym typeface="Wingdings" pitchFamily="2" charset="2"/>
            </a:rPr>
            <a:t></a:t>
          </a:r>
          <a:r>
            <a:rPr lang="en-GB" dirty="0" smtClean="0">
              <a:solidFill>
                <a:schemeClr val="tx1"/>
              </a:solidFill>
            </a:rPr>
            <a:t>Cash</a:t>
          </a:r>
          <a:endParaRPr lang="en-GB" dirty="0">
            <a:solidFill>
              <a:schemeClr val="tx1"/>
            </a:solidFill>
          </a:endParaRPr>
        </a:p>
      </dgm:t>
    </dgm:pt>
    <dgm:pt modelId="{93F8CCD7-30A9-4C3A-BC75-5C103DAACC5D}" type="parTrans" cxnId="{25893D07-43A9-4D73-885A-DB8AACA7071B}">
      <dgm:prSet/>
      <dgm:spPr/>
      <dgm:t>
        <a:bodyPr/>
        <a:lstStyle/>
        <a:p>
          <a:endParaRPr lang="en-GB"/>
        </a:p>
      </dgm:t>
    </dgm:pt>
    <dgm:pt modelId="{2DCDFABE-E87B-40E4-830F-73C004523D20}" type="sibTrans" cxnId="{25893D07-43A9-4D73-885A-DB8AACA7071B}">
      <dgm:prSet/>
      <dgm:spPr/>
      <dgm:t>
        <a:bodyPr/>
        <a:lstStyle/>
        <a:p>
          <a:endParaRPr lang="en-GB"/>
        </a:p>
      </dgm:t>
    </dgm:pt>
    <dgm:pt modelId="{119D5F98-A15B-44D1-9EB1-90159EB342B4}" type="pres">
      <dgm:prSet presAssocID="{4E8E7B3C-B2BE-4505-B37C-D683E64517DF}" presName="theList" presStyleCnt="0">
        <dgm:presLayoutVars>
          <dgm:dir/>
          <dgm:animLvl val="lvl"/>
          <dgm:resizeHandles val="exact"/>
        </dgm:presLayoutVars>
      </dgm:prSet>
      <dgm:spPr/>
      <dgm:t>
        <a:bodyPr/>
        <a:lstStyle/>
        <a:p>
          <a:endParaRPr lang="en-US"/>
        </a:p>
      </dgm:t>
    </dgm:pt>
    <dgm:pt modelId="{B1CBBB13-D46D-478B-A73B-CD28208FD16A}" type="pres">
      <dgm:prSet presAssocID="{2F9CBA8E-AC5F-498C-8CC8-DBE06E89F2B4}" presName="compNode" presStyleCnt="0"/>
      <dgm:spPr/>
    </dgm:pt>
    <dgm:pt modelId="{B82C7584-39A6-4A2A-A98B-6207629AFB05}" type="pres">
      <dgm:prSet presAssocID="{2F9CBA8E-AC5F-498C-8CC8-DBE06E89F2B4}" presName="aNode" presStyleLbl="bgShp" presStyleIdx="0" presStyleCnt="3"/>
      <dgm:spPr/>
      <dgm:t>
        <a:bodyPr/>
        <a:lstStyle/>
        <a:p>
          <a:endParaRPr lang="en-GB"/>
        </a:p>
      </dgm:t>
    </dgm:pt>
    <dgm:pt modelId="{898125A1-C361-42E2-8353-725CD54DD0E6}" type="pres">
      <dgm:prSet presAssocID="{2F9CBA8E-AC5F-498C-8CC8-DBE06E89F2B4}" presName="textNode" presStyleLbl="bgShp" presStyleIdx="0" presStyleCnt="3"/>
      <dgm:spPr/>
      <dgm:t>
        <a:bodyPr/>
        <a:lstStyle/>
        <a:p>
          <a:endParaRPr lang="en-GB"/>
        </a:p>
      </dgm:t>
    </dgm:pt>
    <dgm:pt modelId="{6E406C4A-20F7-45FB-9107-2D423C3A0BAF}" type="pres">
      <dgm:prSet presAssocID="{2F9CBA8E-AC5F-498C-8CC8-DBE06E89F2B4}" presName="compChildNode" presStyleCnt="0"/>
      <dgm:spPr/>
    </dgm:pt>
    <dgm:pt modelId="{F73A8842-D2AC-494C-A399-6B7CA3E25FB9}" type="pres">
      <dgm:prSet presAssocID="{2F9CBA8E-AC5F-498C-8CC8-DBE06E89F2B4}" presName="theInnerList" presStyleCnt="0"/>
      <dgm:spPr/>
    </dgm:pt>
    <dgm:pt modelId="{B376F4C0-BE18-43BE-AA68-DF28D4FF65B6}" type="pres">
      <dgm:prSet presAssocID="{B76F78AF-39DC-4351-87FB-CF738DEE6428}" presName="childNode" presStyleLbl="node1" presStyleIdx="0" presStyleCnt="4">
        <dgm:presLayoutVars>
          <dgm:bulletEnabled val="1"/>
        </dgm:presLayoutVars>
      </dgm:prSet>
      <dgm:spPr/>
      <dgm:t>
        <a:bodyPr/>
        <a:lstStyle/>
        <a:p>
          <a:endParaRPr lang="en-US"/>
        </a:p>
      </dgm:t>
    </dgm:pt>
    <dgm:pt modelId="{99D976E0-E8C8-4E78-8D95-7F675110B9D3}" type="pres">
      <dgm:prSet presAssocID="{2F9CBA8E-AC5F-498C-8CC8-DBE06E89F2B4}" presName="aSpace" presStyleCnt="0"/>
      <dgm:spPr/>
    </dgm:pt>
    <dgm:pt modelId="{C1518EB6-843D-4236-9CAB-2779C3AD0CF1}" type="pres">
      <dgm:prSet presAssocID="{A088621C-E45D-4F9C-9D20-5961BFBC164D}" presName="compNode" presStyleCnt="0"/>
      <dgm:spPr/>
    </dgm:pt>
    <dgm:pt modelId="{74745A47-F2AD-4873-B46F-B98873B7FD72}" type="pres">
      <dgm:prSet presAssocID="{A088621C-E45D-4F9C-9D20-5961BFBC164D}" presName="aNode" presStyleLbl="bgShp" presStyleIdx="1" presStyleCnt="3"/>
      <dgm:spPr/>
      <dgm:t>
        <a:bodyPr/>
        <a:lstStyle/>
        <a:p>
          <a:endParaRPr lang="en-US"/>
        </a:p>
      </dgm:t>
    </dgm:pt>
    <dgm:pt modelId="{9938B339-BA42-4641-A148-2775DB86F047}" type="pres">
      <dgm:prSet presAssocID="{A088621C-E45D-4F9C-9D20-5961BFBC164D}" presName="textNode" presStyleLbl="bgShp" presStyleIdx="1" presStyleCnt="3"/>
      <dgm:spPr/>
      <dgm:t>
        <a:bodyPr/>
        <a:lstStyle/>
        <a:p>
          <a:endParaRPr lang="en-US"/>
        </a:p>
      </dgm:t>
    </dgm:pt>
    <dgm:pt modelId="{AFAA97E6-39BA-4A68-9D0A-CCAAE9954138}" type="pres">
      <dgm:prSet presAssocID="{A088621C-E45D-4F9C-9D20-5961BFBC164D}" presName="compChildNode" presStyleCnt="0"/>
      <dgm:spPr/>
    </dgm:pt>
    <dgm:pt modelId="{573E43E8-78D8-44F8-8FA3-CC29E36C54D7}" type="pres">
      <dgm:prSet presAssocID="{A088621C-E45D-4F9C-9D20-5961BFBC164D}" presName="theInnerList" presStyleCnt="0"/>
      <dgm:spPr/>
    </dgm:pt>
    <dgm:pt modelId="{F4CEC486-14A9-4D2A-AE79-95ED7CAE8D24}" type="pres">
      <dgm:prSet presAssocID="{E36E76D2-9EE3-4B8E-9246-7C1D29F140AB}" presName="childNode" presStyleLbl="node1" presStyleIdx="1" presStyleCnt="4" custScaleX="101861" custScaleY="114441" custLinFactY="-100000" custLinFactNeighborX="-1926" custLinFactNeighborY="-119054">
        <dgm:presLayoutVars>
          <dgm:bulletEnabled val="1"/>
        </dgm:presLayoutVars>
      </dgm:prSet>
      <dgm:spPr/>
      <dgm:t>
        <a:bodyPr/>
        <a:lstStyle/>
        <a:p>
          <a:endParaRPr lang="en-US"/>
        </a:p>
      </dgm:t>
    </dgm:pt>
    <dgm:pt modelId="{308B4B96-CF97-4A42-A7F0-0CBC4FA1491A}" type="pres">
      <dgm:prSet presAssocID="{E36E76D2-9EE3-4B8E-9246-7C1D29F140AB}" presName="aSpace2" presStyleCnt="0"/>
      <dgm:spPr/>
    </dgm:pt>
    <dgm:pt modelId="{94635537-3E4E-4CE4-8231-9CEBFE4D32BB}" type="pres">
      <dgm:prSet presAssocID="{910BC2B7-FC24-4B9F-B20E-E94D10D5F44C}" presName="childNode" presStyleLbl="node1" presStyleIdx="2" presStyleCnt="4">
        <dgm:presLayoutVars>
          <dgm:bulletEnabled val="1"/>
        </dgm:presLayoutVars>
      </dgm:prSet>
      <dgm:spPr/>
      <dgm:t>
        <a:bodyPr/>
        <a:lstStyle/>
        <a:p>
          <a:endParaRPr lang="en-GB"/>
        </a:p>
      </dgm:t>
    </dgm:pt>
    <dgm:pt modelId="{BD1EE629-BBE1-4E61-8EAF-96715FEF3958}" type="pres">
      <dgm:prSet presAssocID="{A088621C-E45D-4F9C-9D20-5961BFBC164D}" presName="aSpace" presStyleCnt="0"/>
      <dgm:spPr/>
    </dgm:pt>
    <dgm:pt modelId="{DCDBD27F-6E69-43F6-AA58-8D7D273842CE}" type="pres">
      <dgm:prSet presAssocID="{7B6287A2-5D98-4080-B082-81359622E79E}" presName="compNode" presStyleCnt="0"/>
      <dgm:spPr/>
    </dgm:pt>
    <dgm:pt modelId="{841D2BD4-8F00-48BC-845D-288BFCD09497}" type="pres">
      <dgm:prSet presAssocID="{7B6287A2-5D98-4080-B082-81359622E79E}" presName="aNode" presStyleLbl="bgShp" presStyleIdx="2" presStyleCnt="3"/>
      <dgm:spPr/>
      <dgm:t>
        <a:bodyPr/>
        <a:lstStyle/>
        <a:p>
          <a:endParaRPr lang="en-US"/>
        </a:p>
      </dgm:t>
    </dgm:pt>
    <dgm:pt modelId="{0CB204AC-AA0A-43B4-8C74-C49CC687BAF0}" type="pres">
      <dgm:prSet presAssocID="{7B6287A2-5D98-4080-B082-81359622E79E}" presName="textNode" presStyleLbl="bgShp" presStyleIdx="2" presStyleCnt="3"/>
      <dgm:spPr/>
      <dgm:t>
        <a:bodyPr/>
        <a:lstStyle/>
        <a:p>
          <a:endParaRPr lang="en-US"/>
        </a:p>
      </dgm:t>
    </dgm:pt>
    <dgm:pt modelId="{CB05666E-C74B-41B8-BB8F-52A68909ACEB}" type="pres">
      <dgm:prSet presAssocID="{7B6287A2-5D98-4080-B082-81359622E79E}" presName="compChildNode" presStyleCnt="0"/>
      <dgm:spPr/>
    </dgm:pt>
    <dgm:pt modelId="{F43EA1A9-B55B-40C6-9E5F-F2B797EC40F3}" type="pres">
      <dgm:prSet presAssocID="{7B6287A2-5D98-4080-B082-81359622E79E}" presName="theInnerList" presStyleCnt="0"/>
      <dgm:spPr/>
    </dgm:pt>
    <dgm:pt modelId="{EF238121-5814-4FCC-BF8E-7CD3B38A1C71}" type="pres">
      <dgm:prSet presAssocID="{90BBBCF1-6D6B-471B-898A-10E336EB4D44}" presName="childNode" presStyleLbl="node1" presStyleIdx="3" presStyleCnt="4" custScaleX="101598" custScaleY="112905">
        <dgm:presLayoutVars>
          <dgm:bulletEnabled val="1"/>
        </dgm:presLayoutVars>
      </dgm:prSet>
      <dgm:spPr/>
      <dgm:t>
        <a:bodyPr/>
        <a:lstStyle/>
        <a:p>
          <a:endParaRPr lang="en-GB"/>
        </a:p>
      </dgm:t>
    </dgm:pt>
  </dgm:ptLst>
  <dgm:cxnLst>
    <dgm:cxn modelId="{505A854F-B58C-41FA-BF68-42FDCD99E9A5}" type="presOf" srcId="{E36E76D2-9EE3-4B8E-9246-7C1D29F140AB}" destId="{F4CEC486-14A9-4D2A-AE79-95ED7CAE8D24}" srcOrd="0" destOrd="0" presId="urn:microsoft.com/office/officeart/2005/8/layout/lProcess2"/>
    <dgm:cxn modelId="{31928EB3-63EC-4DE3-88A2-926DF02974A7}" srcId="{2F9CBA8E-AC5F-498C-8CC8-DBE06E89F2B4}" destId="{B76F78AF-39DC-4351-87FB-CF738DEE6428}" srcOrd="0" destOrd="0" parTransId="{9F0DCDB6-E615-4672-A4E2-4A75C21D7064}" sibTransId="{9FC58FC3-58F4-475C-B7B0-28EA666B64D7}"/>
    <dgm:cxn modelId="{4478C435-BCCA-4428-9615-47FF3750616C}" type="presOf" srcId="{7B6287A2-5D98-4080-B082-81359622E79E}" destId="{0CB204AC-AA0A-43B4-8C74-C49CC687BAF0}" srcOrd="1" destOrd="0" presId="urn:microsoft.com/office/officeart/2005/8/layout/lProcess2"/>
    <dgm:cxn modelId="{416A135E-A11C-44AD-B5ED-3AF6CA36B660}" type="presOf" srcId="{4E8E7B3C-B2BE-4505-B37C-D683E64517DF}" destId="{119D5F98-A15B-44D1-9EB1-90159EB342B4}" srcOrd="0" destOrd="0" presId="urn:microsoft.com/office/officeart/2005/8/layout/lProcess2"/>
    <dgm:cxn modelId="{291FE7A1-E137-4A8B-8255-664BE30672EF}" srcId="{4E8E7B3C-B2BE-4505-B37C-D683E64517DF}" destId="{7B6287A2-5D98-4080-B082-81359622E79E}" srcOrd="2" destOrd="0" parTransId="{DD06A943-27F3-431F-8A93-E8D2C4F137A8}" sibTransId="{97B0046E-1D5B-4ECE-B30A-34A5CD647BEB}"/>
    <dgm:cxn modelId="{1BBB75F1-583F-4302-A48B-3B71692CA515}" type="presOf" srcId="{2F9CBA8E-AC5F-498C-8CC8-DBE06E89F2B4}" destId="{898125A1-C361-42E2-8353-725CD54DD0E6}" srcOrd="1" destOrd="0" presId="urn:microsoft.com/office/officeart/2005/8/layout/lProcess2"/>
    <dgm:cxn modelId="{25893D07-43A9-4D73-885A-DB8AACA7071B}" srcId="{7B6287A2-5D98-4080-B082-81359622E79E}" destId="{90BBBCF1-6D6B-471B-898A-10E336EB4D44}" srcOrd="0" destOrd="0" parTransId="{93F8CCD7-30A9-4C3A-BC75-5C103DAACC5D}" sibTransId="{2DCDFABE-E87B-40E4-830F-73C004523D20}"/>
    <dgm:cxn modelId="{E281E58C-2257-4769-B396-C556469918CC}" srcId="{4E8E7B3C-B2BE-4505-B37C-D683E64517DF}" destId="{2F9CBA8E-AC5F-498C-8CC8-DBE06E89F2B4}" srcOrd="0" destOrd="0" parTransId="{9C941A03-0E0A-4588-A5E5-D8E64793541E}" sibTransId="{E3C7CDF4-BE93-420D-8B33-3086C124CF9B}"/>
    <dgm:cxn modelId="{4413BA56-BE5A-4DF9-89BE-B18CD3ED9969}" type="presOf" srcId="{2F9CBA8E-AC5F-498C-8CC8-DBE06E89F2B4}" destId="{B82C7584-39A6-4A2A-A98B-6207629AFB05}" srcOrd="0" destOrd="0" presId="urn:microsoft.com/office/officeart/2005/8/layout/lProcess2"/>
    <dgm:cxn modelId="{29A22345-A86C-49CE-A56B-FA24FBAAF346}" type="presOf" srcId="{7B6287A2-5D98-4080-B082-81359622E79E}" destId="{841D2BD4-8F00-48BC-845D-288BFCD09497}" srcOrd="0" destOrd="0" presId="urn:microsoft.com/office/officeart/2005/8/layout/lProcess2"/>
    <dgm:cxn modelId="{A949E626-8827-4CE3-BA8D-1F9B928C1613}" srcId="{A088621C-E45D-4F9C-9D20-5961BFBC164D}" destId="{910BC2B7-FC24-4B9F-B20E-E94D10D5F44C}" srcOrd="1" destOrd="0" parTransId="{6979B257-CF32-4D07-850A-7318D6027FB2}" sibTransId="{30282E71-2927-4B94-9BE0-E4620FE78FC9}"/>
    <dgm:cxn modelId="{2A90227A-044A-4CEA-B4AD-68AA0D6782A2}" srcId="{A088621C-E45D-4F9C-9D20-5961BFBC164D}" destId="{E36E76D2-9EE3-4B8E-9246-7C1D29F140AB}" srcOrd="0" destOrd="0" parTransId="{E2758E0F-14DD-4722-9A9B-EB77AA666F0D}" sibTransId="{B97D37A3-FF37-439E-B6FE-997D3BE1E8A9}"/>
    <dgm:cxn modelId="{0A5CD785-A6C9-42C2-9678-BFAFE8365956}" type="presOf" srcId="{A088621C-E45D-4F9C-9D20-5961BFBC164D}" destId="{74745A47-F2AD-4873-B46F-B98873B7FD72}" srcOrd="0" destOrd="0" presId="urn:microsoft.com/office/officeart/2005/8/layout/lProcess2"/>
    <dgm:cxn modelId="{C2A5A5F6-5E19-4FBD-B2D6-F772A83BBCAD}" type="presOf" srcId="{910BC2B7-FC24-4B9F-B20E-E94D10D5F44C}" destId="{94635537-3E4E-4CE4-8231-9CEBFE4D32BB}" srcOrd="0" destOrd="0" presId="urn:microsoft.com/office/officeart/2005/8/layout/lProcess2"/>
    <dgm:cxn modelId="{BEE60669-3C9A-43EF-9988-81F196888F75}" type="presOf" srcId="{90BBBCF1-6D6B-471B-898A-10E336EB4D44}" destId="{EF238121-5814-4FCC-BF8E-7CD3B38A1C71}" srcOrd="0" destOrd="0" presId="urn:microsoft.com/office/officeart/2005/8/layout/lProcess2"/>
    <dgm:cxn modelId="{59F35F18-26DA-48C9-93D7-ACDBECAB2198}" type="presOf" srcId="{A088621C-E45D-4F9C-9D20-5961BFBC164D}" destId="{9938B339-BA42-4641-A148-2775DB86F047}" srcOrd="1" destOrd="0" presId="urn:microsoft.com/office/officeart/2005/8/layout/lProcess2"/>
    <dgm:cxn modelId="{A4243D6D-8D1F-4516-A495-0BFCF19C3107}" srcId="{4E8E7B3C-B2BE-4505-B37C-D683E64517DF}" destId="{A088621C-E45D-4F9C-9D20-5961BFBC164D}" srcOrd="1" destOrd="0" parTransId="{4023D65D-465C-403E-8857-00D67037838F}" sibTransId="{2532CB84-73A5-41EE-9A84-31A95FCF74B2}"/>
    <dgm:cxn modelId="{44E4E5BB-62BB-4F82-935D-246DE6AC0DFB}" type="presOf" srcId="{B76F78AF-39DC-4351-87FB-CF738DEE6428}" destId="{B376F4C0-BE18-43BE-AA68-DF28D4FF65B6}" srcOrd="0" destOrd="0" presId="urn:microsoft.com/office/officeart/2005/8/layout/lProcess2"/>
    <dgm:cxn modelId="{B5CAA2B5-8DBC-48D2-8E9A-C43E26ABF310}" type="presParOf" srcId="{119D5F98-A15B-44D1-9EB1-90159EB342B4}" destId="{B1CBBB13-D46D-478B-A73B-CD28208FD16A}" srcOrd="0" destOrd="0" presId="urn:microsoft.com/office/officeart/2005/8/layout/lProcess2"/>
    <dgm:cxn modelId="{907F2229-8727-4C3A-B608-5E97B2C066F8}" type="presParOf" srcId="{B1CBBB13-D46D-478B-A73B-CD28208FD16A}" destId="{B82C7584-39A6-4A2A-A98B-6207629AFB05}" srcOrd="0" destOrd="0" presId="urn:microsoft.com/office/officeart/2005/8/layout/lProcess2"/>
    <dgm:cxn modelId="{E214B0B5-1BF6-461F-A02F-8005517C2CFE}" type="presParOf" srcId="{B1CBBB13-D46D-478B-A73B-CD28208FD16A}" destId="{898125A1-C361-42E2-8353-725CD54DD0E6}" srcOrd="1" destOrd="0" presId="urn:microsoft.com/office/officeart/2005/8/layout/lProcess2"/>
    <dgm:cxn modelId="{11B86F75-5EDE-4BC6-9F8D-70D8B976837F}" type="presParOf" srcId="{B1CBBB13-D46D-478B-A73B-CD28208FD16A}" destId="{6E406C4A-20F7-45FB-9107-2D423C3A0BAF}" srcOrd="2" destOrd="0" presId="urn:microsoft.com/office/officeart/2005/8/layout/lProcess2"/>
    <dgm:cxn modelId="{98C4F556-4D92-4C66-8C63-9D9151D07654}" type="presParOf" srcId="{6E406C4A-20F7-45FB-9107-2D423C3A0BAF}" destId="{F73A8842-D2AC-494C-A399-6B7CA3E25FB9}" srcOrd="0" destOrd="0" presId="urn:microsoft.com/office/officeart/2005/8/layout/lProcess2"/>
    <dgm:cxn modelId="{8EE89095-47AE-4902-A9A3-9827487CF09F}" type="presParOf" srcId="{F73A8842-D2AC-494C-A399-6B7CA3E25FB9}" destId="{B376F4C0-BE18-43BE-AA68-DF28D4FF65B6}" srcOrd="0" destOrd="0" presId="urn:microsoft.com/office/officeart/2005/8/layout/lProcess2"/>
    <dgm:cxn modelId="{97705E40-F352-4866-B33D-378A24F51A37}" type="presParOf" srcId="{119D5F98-A15B-44D1-9EB1-90159EB342B4}" destId="{99D976E0-E8C8-4E78-8D95-7F675110B9D3}" srcOrd="1" destOrd="0" presId="urn:microsoft.com/office/officeart/2005/8/layout/lProcess2"/>
    <dgm:cxn modelId="{FE3B2171-08D2-4163-91C7-B5093F52946B}" type="presParOf" srcId="{119D5F98-A15B-44D1-9EB1-90159EB342B4}" destId="{C1518EB6-843D-4236-9CAB-2779C3AD0CF1}" srcOrd="2" destOrd="0" presId="urn:microsoft.com/office/officeart/2005/8/layout/lProcess2"/>
    <dgm:cxn modelId="{F0DCE5F7-F3AB-496B-8D4F-3254E56BBBF9}" type="presParOf" srcId="{C1518EB6-843D-4236-9CAB-2779C3AD0CF1}" destId="{74745A47-F2AD-4873-B46F-B98873B7FD72}" srcOrd="0" destOrd="0" presId="urn:microsoft.com/office/officeart/2005/8/layout/lProcess2"/>
    <dgm:cxn modelId="{027B9400-BE99-498D-A98B-4E3850D2395F}" type="presParOf" srcId="{C1518EB6-843D-4236-9CAB-2779C3AD0CF1}" destId="{9938B339-BA42-4641-A148-2775DB86F047}" srcOrd="1" destOrd="0" presId="urn:microsoft.com/office/officeart/2005/8/layout/lProcess2"/>
    <dgm:cxn modelId="{AF736822-A7CA-4B92-9369-4C987234E41A}" type="presParOf" srcId="{C1518EB6-843D-4236-9CAB-2779C3AD0CF1}" destId="{AFAA97E6-39BA-4A68-9D0A-CCAAE9954138}" srcOrd="2" destOrd="0" presId="urn:microsoft.com/office/officeart/2005/8/layout/lProcess2"/>
    <dgm:cxn modelId="{6314F9D5-9F3E-44F1-A8AF-183D5360F818}" type="presParOf" srcId="{AFAA97E6-39BA-4A68-9D0A-CCAAE9954138}" destId="{573E43E8-78D8-44F8-8FA3-CC29E36C54D7}" srcOrd="0" destOrd="0" presId="urn:microsoft.com/office/officeart/2005/8/layout/lProcess2"/>
    <dgm:cxn modelId="{321D34A7-27DF-43E2-8D41-42AA91D077A5}" type="presParOf" srcId="{573E43E8-78D8-44F8-8FA3-CC29E36C54D7}" destId="{F4CEC486-14A9-4D2A-AE79-95ED7CAE8D24}" srcOrd="0" destOrd="0" presId="urn:microsoft.com/office/officeart/2005/8/layout/lProcess2"/>
    <dgm:cxn modelId="{114D8773-3176-4FA7-870F-06F141C38E0E}" type="presParOf" srcId="{573E43E8-78D8-44F8-8FA3-CC29E36C54D7}" destId="{308B4B96-CF97-4A42-A7F0-0CBC4FA1491A}" srcOrd="1" destOrd="0" presId="urn:microsoft.com/office/officeart/2005/8/layout/lProcess2"/>
    <dgm:cxn modelId="{DE844997-0486-40B2-825C-B39925B4A5D5}" type="presParOf" srcId="{573E43E8-78D8-44F8-8FA3-CC29E36C54D7}" destId="{94635537-3E4E-4CE4-8231-9CEBFE4D32BB}" srcOrd="2" destOrd="0" presId="urn:microsoft.com/office/officeart/2005/8/layout/lProcess2"/>
    <dgm:cxn modelId="{6E9A8B2B-45C2-4120-A40E-4E3EA1317238}" type="presParOf" srcId="{119D5F98-A15B-44D1-9EB1-90159EB342B4}" destId="{BD1EE629-BBE1-4E61-8EAF-96715FEF3958}" srcOrd="3" destOrd="0" presId="urn:microsoft.com/office/officeart/2005/8/layout/lProcess2"/>
    <dgm:cxn modelId="{2112F5EF-7124-4823-B761-A5C413A1FB17}" type="presParOf" srcId="{119D5F98-A15B-44D1-9EB1-90159EB342B4}" destId="{DCDBD27F-6E69-43F6-AA58-8D7D273842CE}" srcOrd="4" destOrd="0" presId="urn:microsoft.com/office/officeart/2005/8/layout/lProcess2"/>
    <dgm:cxn modelId="{8912D241-A1C5-4AFF-9E75-AE8663E5BDEC}" type="presParOf" srcId="{DCDBD27F-6E69-43F6-AA58-8D7D273842CE}" destId="{841D2BD4-8F00-48BC-845D-288BFCD09497}" srcOrd="0" destOrd="0" presId="urn:microsoft.com/office/officeart/2005/8/layout/lProcess2"/>
    <dgm:cxn modelId="{ED9432B5-235C-4CE2-87C2-07A6840DF237}" type="presParOf" srcId="{DCDBD27F-6E69-43F6-AA58-8D7D273842CE}" destId="{0CB204AC-AA0A-43B4-8C74-C49CC687BAF0}" srcOrd="1" destOrd="0" presId="urn:microsoft.com/office/officeart/2005/8/layout/lProcess2"/>
    <dgm:cxn modelId="{2C447B28-8027-4CB4-8DFA-1525240F76A0}" type="presParOf" srcId="{DCDBD27F-6E69-43F6-AA58-8D7D273842CE}" destId="{CB05666E-C74B-41B8-BB8F-52A68909ACEB}" srcOrd="2" destOrd="0" presId="urn:microsoft.com/office/officeart/2005/8/layout/lProcess2"/>
    <dgm:cxn modelId="{704335D7-4771-4B3D-8E3A-01B778E89183}" type="presParOf" srcId="{CB05666E-C74B-41B8-BB8F-52A68909ACEB}" destId="{F43EA1A9-B55B-40C6-9E5F-F2B797EC40F3}" srcOrd="0" destOrd="0" presId="urn:microsoft.com/office/officeart/2005/8/layout/lProcess2"/>
    <dgm:cxn modelId="{B08F5F0B-99FE-4F4B-A45E-768363304FB6}" type="presParOf" srcId="{F43EA1A9-B55B-40C6-9E5F-F2B797EC40F3}" destId="{EF238121-5814-4FCC-BF8E-7CD3B38A1C71}" srcOrd="0" destOrd="0" presId="urn:microsoft.com/office/officeart/2005/8/layout/lProcess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7B8CD-DCB6-46B3-ACA9-C9F2696E3BCA}">
      <dsp:nvSpPr>
        <dsp:cNvPr id="0" name=""/>
        <dsp:cNvSpPr/>
      </dsp:nvSpPr>
      <dsp:spPr>
        <a:xfrm rot="5400000">
          <a:off x="3887615" y="109587"/>
          <a:ext cx="1685962" cy="146678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smtClean="0"/>
            <a:t>Customers</a:t>
          </a:r>
          <a:endParaRPr lang="en-US" sz="1500" kern="1200" dirty="0"/>
        </a:p>
      </dsp:txBody>
      <dsp:txXfrm rot="-5400000">
        <a:off x="4225776" y="262729"/>
        <a:ext cx="1009639" cy="1160504"/>
      </dsp:txXfrm>
    </dsp:sp>
    <dsp:sp modelId="{2E6D0808-FA48-4A69-92B4-DDFA1ED617F5}">
      <dsp:nvSpPr>
        <dsp:cNvPr id="0" name=""/>
        <dsp:cNvSpPr/>
      </dsp:nvSpPr>
      <dsp:spPr>
        <a:xfrm>
          <a:off x="5608641" y="340518"/>
          <a:ext cx="1566960" cy="1011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l" defTabSz="444500">
            <a:lnSpc>
              <a:spcPct val="90000"/>
            </a:lnSpc>
            <a:spcBef>
              <a:spcPct val="0"/>
            </a:spcBef>
            <a:spcAft>
              <a:spcPct val="35000"/>
            </a:spcAft>
          </a:pPr>
          <a:r>
            <a:rPr lang="en-US" sz="1000" kern="1200" dirty="0" smtClean="0"/>
            <a:t>Current product needs</a:t>
          </a:r>
        </a:p>
        <a:p>
          <a:pPr lvl="0" algn="l" defTabSz="444500">
            <a:lnSpc>
              <a:spcPct val="90000"/>
            </a:lnSpc>
            <a:spcBef>
              <a:spcPct val="0"/>
            </a:spcBef>
            <a:spcAft>
              <a:spcPct val="35000"/>
            </a:spcAft>
          </a:pPr>
          <a:r>
            <a:rPr lang="en-US" sz="1000" kern="1200" dirty="0" smtClean="0"/>
            <a:t>Future product needs</a:t>
          </a:r>
        </a:p>
        <a:p>
          <a:pPr lvl="0" algn="l" defTabSz="444500">
            <a:lnSpc>
              <a:spcPct val="90000"/>
            </a:lnSpc>
            <a:spcBef>
              <a:spcPct val="0"/>
            </a:spcBef>
            <a:spcAft>
              <a:spcPct val="35000"/>
            </a:spcAft>
          </a:pPr>
          <a:r>
            <a:rPr lang="en-US" sz="1000" kern="1200" dirty="0" smtClean="0"/>
            <a:t>Price</a:t>
          </a:r>
        </a:p>
        <a:p>
          <a:pPr lvl="0" algn="l" defTabSz="444500">
            <a:lnSpc>
              <a:spcPct val="90000"/>
            </a:lnSpc>
            <a:spcBef>
              <a:spcPct val="0"/>
            </a:spcBef>
            <a:spcAft>
              <a:spcPct val="35000"/>
            </a:spcAft>
          </a:pPr>
          <a:r>
            <a:rPr lang="en-US" sz="1000" kern="1200" dirty="0" smtClean="0"/>
            <a:t>Information needs</a:t>
          </a:r>
        </a:p>
        <a:p>
          <a:pPr lvl="0" algn="l" defTabSz="444500">
            <a:lnSpc>
              <a:spcPct val="90000"/>
            </a:lnSpc>
            <a:spcBef>
              <a:spcPct val="0"/>
            </a:spcBef>
            <a:spcAft>
              <a:spcPct val="35000"/>
            </a:spcAft>
          </a:pPr>
          <a:r>
            <a:rPr lang="en-US" sz="1000" kern="1200" dirty="0" smtClean="0"/>
            <a:t>Product availability</a:t>
          </a:r>
          <a:endParaRPr lang="en-US" sz="1000" kern="1200" dirty="0"/>
        </a:p>
      </dsp:txBody>
      <dsp:txXfrm>
        <a:off x="5608641" y="340518"/>
        <a:ext cx="1566960" cy="1011577"/>
      </dsp:txXfrm>
    </dsp:sp>
    <dsp:sp modelId="{E0DE83F3-DD78-4926-8337-6A12289B23E4}">
      <dsp:nvSpPr>
        <dsp:cNvPr id="0" name=""/>
        <dsp:cNvSpPr/>
      </dsp:nvSpPr>
      <dsp:spPr>
        <a:xfrm rot="5400000">
          <a:off x="1817714" y="308097"/>
          <a:ext cx="1685962" cy="1571721"/>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r>
            <a:rPr lang="en-US" sz="1500" kern="1200" dirty="0" smtClean="0"/>
            <a:t>Competition</a:t>
          </a:r>
          <a:endParaRPr lang="en-US" sz="1500" kern="1200" dirty="0"/>
        </a:p>
      </dsp:txBody>
      <dsp:txXfrm rot="-5400000">
        <a:off x="2127912" y="522451"/>
        <a:ext cx="1065565" cy="1143014"/>
      </dsp:txXfrm>
    </dsp:sp>
    <dsp:sp modelId="{D5F45EBD-9617-4FCE-ABAB-DB9DCC629758}">
      <dsp:nvSpPr>
        <dsp:cNvPr id="0" name=""/>
        <dsp:cNvSpPr/>
      </dsp:nvSpPr>
      <dsp:spPr>
        <a:xfrm rot="5400000">
          <a:off x="2967984" y="1569951"/>
          <a:ext cx="1973132" cy="1701972"/>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smtClean="0">
              <a:solidFill>
                <a:srgbClr val="00B0F0"/>
              </a:solidFill>
            </a:rPr>
            <a:t>Marketing</a:t>
          </a:r>
          <a:endParaRPr lang="en-US" sz="1800" kern="1200" dirty="0">
            <a:solidFill>
              <a:srgbClr val="00B0F0"/>
            </a:solidFill>
          </a:endParaRPr>
        </a:p>
      </dsp:txBody>
      <dsp:txXfrm rot="-5400000">
        <a:off x="3367735" y="1740630"/>
        <a:ext cx="1173630" cy="1360614"/>
      </dsp:txXfrm>
    </dsp:sp>
    <dsp:sp modelId="{394E65E3-A1F4-44D7-9851-60B582FCE9DB}">
      <dsp:nvSpPr>
        <dsp:cNvPr id="0" name=""/>
        <dsp:cNvSpPr/>
      </dsp:nvSpPr>
      <dsp:spPr>
        <a:xfrm>
          <a:off x="1406049" y="1895478"/>
          <a:ext cx="1535587" cy="1050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r" defTabSz="444500">
            <a:lnSpc>
              <a:spcPct val="90000"/>
            </a:lnSpc>
            <a:spcBef>
              <a:spcPct val="0"/>
            </a:spcBef>
            <a:spcAft>
              <a:spcPct val="35000"/>
            </a:spcAft>
          </a:pPr>
          <a:r>
            <a:rPr lang="en-US" sz="1000" kern="1200" dirty="0" smtClean="0"/>
            <a:t>Current products </a:t>
          </a:r>
        </a:p>
        <a:p>
          <a:pPr lvl="0" algn="r" defTabSz="444500">
            <a:lnSpc>
              <a:spcPct val="90000"/>
            </a:lnSpc>
            <a:spcBef>
              <a:spcPct val="0"/>
            </a:spcBef>
            <a:spcAft>
              <a:spcPct val="35000"/>
            </a:spcAft>
          </a:pPr>
          <a:r>
            <a:rPr lang="en-US" sz="1000" kern="1200" dirty="0" smtClean="0"/>
            <a:t>Future products</a:t>
          </a:r>
        </a:p>
        <a:p>
          <a:pPr lvl="0" algn="r" defTabSz="444500">
            <a:lnSpc>
              <a:spcPct val="90000"/>
            </a:lnSpc>
            <a:spcBef>
              <a:spcPct val="0"/>
            </a:spcBef>
            <a:spcAft>
              <a:spcPct val="35000"/>
            </a:spcAft>
          </a:pPr>
          <a:r>
            <a:rPr lang="en-US" sz="1000" kern="1200" dirty="0" smtClean="0"/>
            <a:t>Target markets</a:t>
          </a:r>
        </a:p>
        <a:p>
          <a:pPr lvl="0" algn="r" defTabSz="444500">
            <a:lnSpc>
              <a:spcPct val="90000"/>
            </a:lnSpc>
            <a:spcBef>
              <a:spcPct val="0"/>
            </a:spcBef>
            <a:spcAft>
              <a:spcPct val="35000"/>
            </a:spcAft>
          </a:pPr>
          <a:r>
            <a:rPr lang="en-US" sz="1000" kern="1200" dirty="0" smtClean="0"/>
            <a:t>Communication strategy</a:t>
          </a:r>
        </a:p>
        <a:p>
          <a:pPr lvl="0" algn="r" defTabSz="444500">
            <a:lnSpc>
              <a:spcPct val="90000"/>
            </a:lnSpc>
            <a:spcBef>
              <a:spcPct val="0"/>
            </a:spcBef>
            <a:spcAft>
              <a:spcPct val="35000"/>
            </a:spcAft>
          </a:pPr>
          <a:r>
            <a:rPr lang="en-US" sz="1000" kern="1200" dirty="0" smtClean="0"/>
            <a:t>Distribution suppliers</a:t>
          </a:r>
          <a:endParaRPr lang="en-US" sz="1000" kern="1200" dirty="0"/>
        </a:p>
      </dsp:txBody>
      <dsp:txXfrm>
        <a:off x="1406049" y="1895478"/>
        <a:ext cx="1535587" cy="1050917"/>
      </dsp:txXfrm>
    </dsp:sp>
    <dsp:sp modelId="{6FA133F7-B27F-430F-8F74-530438C38D1C}">
      <dsp:nvSpPr>
        <dsp:cNvPr id="0" name=""/>
        <dsp:cNvSpPr/>
      </dsp:nvSpPr>
      <dsp:spPr>
        <a:xfrm rot="5400000">
          <a:off x="4992680" y="1645561"/>
          <a:ext cx="1685962" cy="1546199"/>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r>
            <a:rPr lang="en-US" sz="1400" kern="1200" dirty="0" smtClean="0"/>
            <a:t>Suppliers</a:t>
          </a:r>
          <a:endParaRPr lang="en-US" sz="1400" kern="1200" dirty="0"/>
        </a:p>
      </dsp:txBody>
      <dsp:txXfrm rot="-5400000">
        <a:off x="5309579" y="1845027"/>
        <a:ext cx="1052163" cy="1147268"/>
      </dsp:txXfrm>
    </dsp:sp>
    <dsp:sp modelId="{89E84BC8-B31F-4342-BD5B-1DDA58CE273B}">
      <dsp:nvSpPr>
        <dsp:cNvPr id="0" name=""/>
        <dsp:cNvSpPr/>
      </dsp:nvSpPr>
      <dsp:spPr>
        <a:xfrm rot="5400000">
          <a:off x="3744750" y="3130529"/>
          <a:ext cx="1685962" cy="1730076"/>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Marketing environment</a:t>
          </a:r>
          <a:endParaRPr lang="en-US" sz="1400" kern="1200" dirty="0"/>
        </a:p>
      </dsp:txBody>
      <dsp:txXfrm rot="-5400000">
        <a:off x="4011039" y="3433580"/>
        <a:ext cx="1153384" cy="1123974"/>
      </dsp:txXfrm>
    </dsp:sp>
    <dsp:sp modelId="{E5132544-4E28-4064-9997-E97EAF41E9A9}">
      <dsp:nvSpPr>
        <dsp:cNvPr id="0" name=""/>
        <dsp:cNvSpPr/>
      </dsp:nvSpPr>
      <dsp:spPr>
        <a:xfrm>
          <a:off x="5451354" y="3489778"/>
          <a:ext cx="1881534" cy="1011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l" defTabSz="444500">
            <a:lnSpc>
              <a:spcPct val="90000"/>
            </a:lnSpc>
            <a:spcBef>
              <a:spcPct val="0"/>
            </a:spcBef>
            <a:spcAft>
              <a:spcPct val="35000"/>
            </a:spcAft>
          </a:pPr>
          <a:r>
            <a:rPr lang="en-US" sz="1000" kern="1200" dirty="0" smtClean="0"/>
            <a:t>Sociocultural change</a:t>
          </a:r>
        </a:p>
        <a:p>
          <a:pPr lvl="0" algn="l" defTabSz="444500">
            <a:lnSpc>
              <a:spcPct val="90000"/>
            </a:lnSpc>
            <a:spcBef>
              <a:spcPct val="0"/>
            </a:spcBef>
            <a:spcAft>
              <a:spcPct val="35000"/>
            </a:spcAft>
          </a:pPr>
          <a:r>
            <a:rPr lang="en-US" sz="1000" kern="1200" dirty="0" smtClean="0"/>
            <a:t>Technological change</a:t>
          </a:r>
        </a:p>
        <a:p>
          <a:pPr lvl="0" algn="l" defTabSz="444500">
            <a:lnSpc>
              <a:spcPct val="90000"/>
            </a:lnSpc>
            <a:spcBef>
              <a:spcPct val="0"/>
            </a:spcBef>
            <a:spcAft>
              <a:spcPct val="35000"/>
            </a:spcAft>
          </a:pPr>
          <a:r>
            <a:rPr lang="en-US" sz="1000" kern="1200" dirty="0" smtClean="0"/>
            <a:t>Economic/competitive change</a:t>
          </a:r>
        </a:p>
        <a:p>
          <a:pPr lvl="0" algn="l" defTabSz="444500">
            <a:lnSpc>
              <a:spcPct val="90000"/>
            </a:lnSpc>
            <a:spcBef>
              <a:spcPct val="0"/>
            </a:spcBef>
            <a:spcAft>
              <a:spcPct val="35000"/>
            </a:spcAft>
          </a:pPr>
          <a:r>
            <a:rPr lang="en-US" sz="1000" kern="1200" dirty="0" smtClean="0"/>
            <a:t>Political/legal change</a:t>
          </a:r>
          <a:endParaRPr lang="en-US" sz="1000" kern="1200" dirty="0"/>
        </a:p>
      </dsp:txBody>
      <dsp:txXfrm>
        <a:off x="5451354" y="3489778"/>
        <a:ext cx="1881534" cy="1011577"/>
      </dsp:txXfrm>
    </dsp:sp>
    <dsp:sp modelId="{CE6FC9EB-6F4A-4B86-B4B6-5583EB938CB7}">
      <dsp:nvSpPr>
        <dsp:cNvPr id="0" name=""/>
        <dsp:cNvSpPr/>
      </dsp:nvSpPr>
      <dsp:spPr>
        <a:xfrm rot="16200000" flipH="1">
          <a:off x="3066458" y="3262173"/>
          <a:ext cx="45723" cy="146678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US" sz="500" kern="1200" dirty="0"/>
        </a:p>
      </dsp:txBody>
      <dsp:txXfrm rot="-5400000">
        <a:off x="2600391" y="3980326"/>
        <a:ext cx="977858" cy="30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33FEF-C82F-4B3B-8F9A-289829A0238E}">
      <dsp:nvSpPr>
        <dsp:cNvPr id="0" name=""/>
        <dsp:cNvSpPr/>
      </dsp:nvSpPr>
      <dsp:spPr>
        <a:xfrm>
          <a:off x="743383" y="570"/>
          <a:ext cx="4306935" cy="234502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US" sz="2800" kern="1200" dirty="0" smtClean="0"/>
        </a:p>
        <a:p>
          <a:pPr lvl="0" algn="ctr" defTabSz="1244600">
            <a:lnSpc>
              <a:spcPct val="90000"/>
            </a:lnSpc>
            <a:spcBef>
              <a:spcPct val="0"/>
            </a:spcBef>
            <a:spcAft>
              <a:spcPct val="35000"/>
            </a:spcAft>
          </a:pPr>
          <a:r>
            <a:rPr lang="en-US" sz="2800" kern="1200" dirty="0" smtClean="0"/>
            <a:t>PRICE</a:t>
          </a:r>
        </a:p>
        <a:p>
          <a:pPr lvl="0" algn="ctr" defTabSz="1244600">
            <a:lnSpc>
              <a:spcPct val="90000"/>
            </a:lnSpc>
            <a:spcBef>
              <a:spcPct val="0"/>
            </a:spcBef>
            <a:spcAft>
              <a:spcPct val="35000"/>
            </a:spcAft>
          </a:pPr>
          <a:r>
            <a:rPr lang="en-US" sz="1800" kern="1200" dirty="0" smtClean="0"/>
            <a:t>-Costs</a:t>
          </a:r>
        </a:p>
        <a:p>
          <a:pPr lvl="0" algn="ctr" defTabSz="1244600">
            <a:lnSpc>
              <a:spcPct val="90000"/>
            </a:lnSpc>
            <a:spcBef>
              <a:spcPct val="0"/>
            </a:spcBef>
            <a:spcAft>
              <a:spcPct val="35000"/>
            </a:spcAft>
          </a:pPr>
          <a:r>
            <a:rPr lang="en-US" sz="1800" kern="1200" dirty="0" smtClean="0"/>
            <a:t>-Profitability</a:t>
          </a:r>
        </a:p>
        <a:p>
          <a:pPr lvl="0" algn="ctr" defTabSz="1244600">
            <a:lnSpc>
              <a:spcPct val="90000"/>
            </a:lnSpc>
            <a:spcBef>
              <a:spcPct val="0"/>
            </a:spcBef>
            <a:spcAft>
              <a:spcPct val="35000"/>
            </a:spcAft>
          </a:pPr>
          <a:r>
            <a:rPr lang="en-US" sz="1800" kern="1200" dirty="0" smtClean="0"/>
            <a:t>-Value for money</a:t>
          </a:r>
        </a:p>
        <a:p>
          <a:pPr lvl="0" algn="ctr" defTabSz="1244600">
            <a:lnSpc>
              <a:spcPct val="90000"/>
            </a:lnSpc>
            <a:spcBef>
              <a:spcPct val="0"/>
            </a:spcBef>
            <a:spcAft>
              <a:spcPct val="35000"/>
            </a:spcAft>
          </a:pPr>
          <a:r>
            <a:rPr lang="en-US" sz="1800" kern="1200" dirty="0" smtClean="0"/>
            <a:t>-Competitiveness</a:t>
          </a:r>
        </a:p>
        <a:p>
          <a:pPr lvl="0" algn="ctr" defTabSz="1244600">
            <a:lnSpc>
              <a:spcPct val="90000"/>
            </a:lnSpc>
            <a:spcBef>
              <a:spcPct val="0"/>
            </a:spcBef>
            <a:spcAft>
              <a:spcPct val="35000"/>
            </a:spcAft>
          </a:pPr>
          <a:r>
            <a:rPr lang="en-US" sz="1800" kern="1200" dirty="0" smtClean="0"/>
            <a:t>-Incentives</a:t>
          </a:r>
        </a:p>
        <a:p>
          <a:pPr lvl="0" algn="ctr" defTabSz="1244600">
            <a:lnSpc>
              <a:spcPct val="90000"/>
            </a:lnSpc>
            <a:spcBef>
              <a:spcPct val="0"/>
            </a:spcBef>
            <a:spcAft>
              <a:spcPct val="35000"/>
            </a:spcAft>
          </a:pPr>
          <a:endParaRPr lang="en-US" sz="1500" kern="1200" dirty="0" smtClean="0"/>
        </a:p>
        <a:p>
          <a:pPr lvl="0" algn="ctr" defTabSz="1244600">
            <a:lnSpc>
              <a:spcPct val="90000"/>
            </a:lnSpc>
            <a:spcBef>
              <a:spcPct val="0"/>
            </a:spcBef>
            <a:spcAft>
              <a:spcPct val="35000"/>
            </a:spcAft>
          </a:pPr>
          <a:endParaRPr lang="en-US" sz="1500" kern="1200" dirty="0"/>
        </a:p>
      </dsp:txBody>
      <dsp:txXfrm>
        <a:off x="743383" y="570"/>
        <a:ext cx="4306935" cy="2345028"/>
      </dsp:txXfrm>
    </dsp:sp>
    <dsp:sp modelId="{F92CDEA1-0241-46B6-ADBB-ACBABDF22ED6}">
      <dsp:nvSpPr>
        <dsp:cNvPr id="0" name=""/>
        <dsp:cNvSpPr/>
      </dsp:nvSpPr>
      <dsp:spPr>
        <a:xfrm>
          <a:off x="5335735" y="31592"/>
          <a:ext cx="4122157" cy="228298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US" sz="2800" kern="1200" dirty="0" smtClean="0"/>
        </a:p>
        <a:p>
          <a:pPr lvl="0" algn="ctr" defTabSz="1244600">
            <a:lnSpc>
              <a:spcPct val="90000"/>
            </a:lnSpc>
            <a:spcBef>
              <a:spcPct val="0"/>
            </a:spcBef>
            <a:spcAft>
              <a:spcPct val="35000"/>
            </a:spcAft>
          </a:pPr>
          <a:r>
            <a:rPr lang="en-US" sz="2800" kern="1200" dirty="0" smtClean="0"/>
            <a:t>PRODUCT</a:t>
          </a:r>
        </a:p>
        <a:p>
          <a:pPr lvl="0" algn="ctr" defTabSz="1244600">
            <a:lnSpc>
              <a:spcPct val="90000"/>
            </a:lnSpc>
            <a:spcBef>
              <a:spcPct val="0"/>
            </a:spcBef>
            <a:spcAft>
              <a:spcPct val="35000"/>
            </a:spcAft>
          </a:pPr>
          <a:r>
            <a:rPr lang="en-US" sz="2200" kern="1200" dirty="0" smtClean="0"/>
            <a:t>-</a:t>
          </a:r>
          <a:r>
            <a:rPr lang="en-US" sz="1800" kern="1200" dirty="0" smtClean="0"/>
            <a:t>New product development</a:t>
          </a:r>
        </a:p>
        <a:p>
          <a:pPr lvl="0" algn="ctr" defTabSz="1244600">
            <a:lnSpc>
              <a:spcPct val="90000"/>
            </a:lnSpc>
            <a:spcBef>
              <a:spcPct val="0"/>
            </a:spcBef>
            <a:spcAft>
              <a:spcPct val="35000"/>
            </a:spcAft>
          </a:pPr>
          <a:r>
            <a:rPr lang="en-US" sz="1800" kern="1200" dirty="0" smtClean="0"/>
            <a:t>-Product management</a:t>
          </a:r>
        </a:p>
        <a:p>
          <a:pPr lvl="0" algn="ctr" defTabSz="1244600">
            <a:lnSpc>
              <a:spcPct val="90000"/>
            </a:lnSpc>
            <a:spcBef>
              <a:spcPct val="0"/>
            </a:spcBef>
            <a:spcAft>
              <a:spcPct val="35000"/>
            </a:spcAft>
          </a:pPr>
          <a:r>
            <a:rPr lang="en-US" sz="1800" kern="1200" dirty="0" smtClean="0"/>
            <a:t>-Product features/benefits</a:t>
          </a:r>
        </a:p>
        <a:p>
          <a:pPr lvl="0" algn="ctr" defTabSz="1244600">
            <a:lnSpc>
              <a:spcPct val="90000"/>
            </a:lnSpc>
            <a:spcBef>
              <a:spcPct val="0"/>
            </a:spcBef>
            <a:spcAft>
              <a:spcPct val="35000"/>
            </a:spcAft>
          </a:pPr>
          <a:r>
            <a:rPr lang="en-US" sz="1800" kern="1200" dirty="0" smtClean="0"/>
            <a:t>-Branding</a:t>
          </a:r>
        </a:p>
        <a:p>
          <a:pPr lvl="0" algn="ctr" defTabSz="1244600">
            <a:lnSpc>
              <a:spcPct val="90000"/>
            </a:lnSpc>
            <a:spcBef>
              <a:spcPct val="0"/>
            </a:spcBef>
            <a:spcAft>
              <a:spcPct val="35000"/>
            </a:spcAft>
          </a:pPr>
          <a:r>
            <a:rPr lang="en-US" sz="1800" kern="1200" dirty="0" smtClean="0"/>
            <a:t>-Packaging</a:t>
          </a:r>
        </a:p>
        <a:p>
          <a:pPr lvl="0" algn="ctr" defTabSz="1244600">
            <a:lnSpc>
              <a:spcPct val="90000"/>
            </a:lnSpc>
            <a:spcBef>
              <a:spcPct val="0"/>
            </a:spcBef>
            <a:spcAft>
              <a:spcPct val="35000"/>
            </a:spcAft>
          </a:pPr>
          <a:r>
            <a:rPr lang="en-US" sz="1800" kern="1200" dirty="0" smtClean="0"/>
            <a:t>-After-sales service</a:t>
          </a:r>
        </a:p>
        <a:p>
          <a:pPr lvl="0" algn="ctr" defTabSz="1244600">
            <a:lnSpc>
              <a:spcPct val="90000"/>
            </a:lnSpc>
            <a:spcBef>
              <a:spcPct val="0"/>
            </a:spcBef>
            <a:spcAft>
              <a:spcPct val="35000"/>
            </a:spcAft>
          </a:pPr>
          <a:endParaRPr lang="en-US" sz="2200" kern="1200" dirty="0"/>
        </a:p>
      </dsp:txBody>
      <dsp:txXfrm>
        <a:off x="5335735" y="31592"/>
        <a:ext cx="4122157" cy="2282984"/>
      </dsp:txXfrm>
    </dsp:sp>
    <dsp:sp modelId="{69970E30-7E69-4FBE-9DCB-892115DC83B4}">
      <dsp:nvSpPr>
        <dsp:cNvPr id="0" name=""/>
        <dsp:cNvSpPr/>
      </dsp:nvSpPr>
      <dsp:spPr>
        <a:xfrm>
          <a:off x="485780" y="2762252"/>
          <a:ext cx="4276710" cy="21375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t>PLACE</a:t>
          </a:r>
        </a:p>
        <a:p>
          <a:pPr lvl="0" algn="ctr" defTabSz="1066800">
            <a:lnSpc>
              <a:spcPct val="90000"/>
            </a:lnSpc>
            <a:spcBef>
              <a:spcPct val="0"/>
            </a:spcBef>
            <a:spcAft>
              <a:spcPct val="35000"/>
            </a:spcAft>
          </a:pPr>
          <a:r>
            <a:rPr lang="en-US" sz="1600" kern="1200" dirty="0" smtClean="0"/>
            <a:t>-Access to target market</a:t>
          </a:r>
        </a:p>
        <a:p>
          <a:pPr lvl="0" algn="ctr" defTabSz="1066800">
            <a:lnSpc>
              <a:spcPct val="90000"/>
            </a:lnSpc>
            <a:spcBef>
              <a:spcPct val="0"/>
            </a:spcBef>
            <a:spcAft>
              <a:spcPct val="35000"/>
            </a:spcAft>
          </a:pPr>
          <a:r>
            <a:rPr lang="en-US" sz="1600" kern="1200" dirty="0" smtClean="0"/>
            <a:t>Channel structure</a:t>
          </a:r>
        </a:p>
        <a:p>
          <a:pPr lvl="0" algn="ctr" defTabSz="1066800">
            <a:lnSpc>
              <a:spcPct val="90000"/>
            </a:lnSpc>
            <a:spcBef>
              <a:spcPct val="0"/>
            </a:spcBef>
            <a:spcAft>
              <a:spcPct val="35000"/>
            </a:spcAft>
          </a:pPr>
          <a:r>
            <a:rPr lang="en-US" sz="1600" kern="1200" dirty="0" smtClean="0"/>
            <a:t>-Channel management</a:t>
          </a:r>
        </a:p>
        <a:p>
          <a:pPr lvl="0" algn="ctr" defTabSz="1066800">
            <a:lnSpc>
              <a:spcPct val="90000"/>
            </a:lnSpc>
            <a:spcBef>
              <a:spcPct val="0"/>
            </a:spcBef>
            <a:spcAft>
              <a:spcPct val="35000"/>
            </a:spcAft>
          </a:pPr>
          <a:r>
            <a:rPr lang="en-US" sz="1600" kern="1200" dirty="0" smtClean="0"/>
            <a:t>-Retailer image</a:t>
          </a:r>
        </a:p>
        <a:p>
          <a:pPr lvl="0" algn="ctr" defTabSz="1066800">
            <a:lnSpc>
              <a:spcPct val="90000"/>
            </a:lnSpc>
            <a:spcBef>
              <a:spcPct val="0"/>
            </a:spcBef>
            <a:spcAft>
              <a:spcPct val="35000"/>
            </a:spcAft>
          </a:pPr>
          <a:r>
            <a:rPr lang="en-US" sz="1600" kern="1200" dirty="0" smtClean="0"/>
            <a:t>-Logistics</a:t>
          </a:r>
          <a:endParaRPr lang="en-US" sz="1600" kern="1200" dirty="0"/>
        </a:p>
      </dsp:txBody>
      <dsp:txXfrm>
        <a:off x="485780" y="2762252"/>
        <a:ext cx="4276710" cy="2137558"/>
      </dsp:txXfrm>
    </dsp:sp>
    <dsp:sp modelId="{A8162D84-7C7B-40EC-8C20-AEE25DE89BAE}">
      <dsp:nvSpPr>
        <dsp:cNvPr id="0" name=""/>
        <dsp:cNvSpPr/>
      </dsp:nvSpPr>
      <dsp:spPr>
        <a:xfrm>
          <a:off x="5101851" y="2464937"/>
          <a:ext cx="4880337" cy="245476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smtClean="0"/>
            <a:t>PROMOTION</a:t>
          </a:r>
        </a:p>
        <a:p>
          <a:pPr lvl="0" algn="ctr" defTabSz="800100">
            <a:lnSpc>
              <a:spcPct val="90000"/>
            </a:lnSpc>
            <a:spcBef>
              <a:spcPct val="0"/>
            </a:spcBef>
            <a:spcAft>
              <a:spcPct val="35000"/>
            </a:spcAft>
          </a:pPr>
          <a:r>
            <a:rPr lang="en-US" sz="1800" kern="1200" dirty="0" smtClean="0"/>
            <a:t>-Developing communication mixes</a:t>
          </a:r>
        </a:p>
        <a:p>
          <a:pPr lvl="0" algn="ctr" defTabSz="800100">
            <a:lnSpc>
              <a:spcPct val="90000"/>
            </a:lnSpc>
            <a:spcBef>
              <a:spcPct val="0"/>
            </a:spcBef>
            <a:spcAft>
              <a:spcPct val="35000"/>
            </a:spcAft>
          </a:pPr>
          <a:r>
            <a:rPr lang="en-US" sz="1800" kern="1200" dirty="0" smtClean="0"/>
            <a:t>-Advertising management</a:t>
          </a:r>
        </a:p>
        <a:p>
          <a:pPr lvl="0" algn="ctr" defTabSz="800100">
            <a:lnSpc>
              <a:spcPct val="90000"/>
            </a:lnSpc>
            <a:spcBef>
              <a:spcPct val="0"/>
            </a:spcBef>
            <a:spcAft>
              <a:spcPct val="35000"/>
            </a:spcAft>
          </a:pPr>
          <a:r>
            <a:rPr lang="en-US" sz="1800" kern="1200" dirty="0" smtClean="0"/>
            <a:t>-Sales promotion management</a:t>
          </a:r>
        </a:p>
        <a:p>
          <a:pPr lvl="0" algn="ctr" defTabSz="800100">
            <a:lnSpc>
              <a:spcPct val="90000"/>
            </a:lnSpc>
            <a:spcBef>
              <a:spcPct val="0"/>
            </a:spcBef>
            <a:spcAft>
              <a:spcPct val="35000"/>
            </a:spcAft>
          </a:pPr>
          <a:r>
            <a:rPr lang="en-US" sz="1800" kern="1200" dirty="0" smtClean="0"/>
            <a:t>-Sales management</a:t>
          </a:r>
        </a:p>
        <a:p>
          <a:pPr lvl="0" algn="ctr" defTabSz="800100">
            <a:lnSpc>
              <a:spcPct val="90000"/>
            </a:lnSpc>
            <a:spcBef>
              <a:spcPct val="0"/>
            </a:spcBef>
            <a:spcAft>
              <a:spcPct val="35000"/>
            </a:spcAft>
          </a:pPr>
          <a:r>
            <a:rPr lang="en-US" sz="1800" kern="1200" dirty="0" smtClean="0"/>
            <a:t>-Public relations management</a:t>
          </a:r>
        </a:p>
        <a:p>
          <a:pPr lvl="0" algn="ctr" defTabSz="800100">
            <a:lnSpc>
              <a:spcPct val="90000"/>
            </a:lnSpc>
            <a:spcBef>
              <a:spcPct val="0"/>
            </a:spcBef>
            <a:spcAft>
              <a:spcPct val="35000"/>
            </a:spcAft>
          </a:pPr>
          <a:r>
            <a:rPr lang="en-US" sz="1800" kern="1200" dirty="0" smtClean="0"/>
            <a:t>-Direct marketing</a:t>
          </a:r>
          <a:endParaRPr lang="en-US" sz="1800" kern="1200" dirty="0"/>
        </a:p>
      </dsp:txBody>
      <dsp:txXfrm>
        <a:off x="5101851" y="2464937"/>
        <a:ext cx="4880337" cy="24547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C7584-39A6-4A2A-A98B-6207629AFB05}">
      <dsp:nvSpPr>
        <dsp:cNvPr id="0" name=""/>
        <dsp:cNvSpPr/>
      </dsp:nvSpPr>
      <dsp:spPr>
        <a:xfrm>
          <a:off x="1055" y="0"/>
          <a:ext cx="2743315" cy="440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smtClean="0"/>
            <a:t>Owner’s claim </a:t>
          </a:r>
          <a:r>
            <a:rPr lang="en-GB" sz="3400" kern="1200" dirty="0" smtClean="0">
              <a:sym typeface="Wingdings" pitchFamily="2" charset="2"/>
            </a:rPr>
            <a:t></a:t>
          </a:r>
          <a:endParaRPr lang="en-GB" sz="3400" kern="1200" dirty="0"/>
        </a:p>
      </dsp:txBody>
      <dsp:txXfrm>
        <a:off x="1055" y="0"/>
        <a:ext cx="2743315" cy="1320723"/>
      </dsp:txXfrm>
    </dsp:sp>
    <dsp:sp modelId="{B376F4C0-BE18-43BE-AA68-DF28D4FF65B6}">
      <dsp:nvSpPr>
        <dsp:cNvPr id="0" name=""/>
        <dsp:cNvSpPr/>
      </dsp:nvSpPr>
      <dsp:spPr>
        <a:xfrm>
          <a:off x="275386" y="1320723"/>
          <a:ext cx="2194652" cy="28615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lvl="0" algn="ctr" defTabSz="1066800">
            <a:lnSpc>
              <a:spcPct val="90000"/>
            </a:lnSpc>
            <a:spcBef>
              <a:spcPct val="0"/>
            </a:spcBef>
            <a:spcAft>
              <a:spcPct val="35000"/>
            </a:spcAft>
          </a:pPr>
          <a:r>
            <a:rPr lang="en-GB" sz="2400" kern="1200" dirty="0" smtClean="0"/>
            <a:t>Balance sheet</a:t>
          </a:r>
        </a:p>
        <a:p>
          <a:pPr lvl="0" algn="ctr" defTabSz="1066800">
            <a:lnSpc>
              <a:spcPct val="90000"/>
            </a:lnSpc>
            <a:spcBef>
              <a:spcPct val="0"/>
            </a:spcBef>
            <a:spcAft>
              <a:spcPct val="35000"/>
            </a:spcAft>
          </a:pPr>
          <a:endParaRPr lang="en-GB" sz="2400" kern="1200" dirty="0" smtClean="0"/>
        </a:p>
        <a:p>
          <a:pPr lvl="0" algn="ctr" defTabSz="1066800">
            <a:lnSpc>
              <a:spcPct val="90000"/>
            </a:lnSpc>
            <a:spcBef>
              <a:spcPct val="0"/>
            </a:spcBef>
            <a:spcAft>
              <a:spcPct val="35000"/>
            </a:spcAft>
          </a:pPr>
          <a:endParaRPr lang="en-GB" sz="2400" kern="1200" dirty="0" smtClean="0"/>
        </a:p>
        <a:p>
          <a:pPr lvl="0" algn="ctr" defTabSz="1066800">
            <a:lnSpc>
              <a:spcPct val="90000"/>
            </a:lnSpc>
            <a:spcBef>
              <a:spcPct val="0"/>
            </a:spcBef>
            <a:spcAft>
              <a:spcPct val="35000"/>
            </a:spcAft>
          </a:pPr>
          <a:r>
            <a:rPr lang="en-GB" sz="2400" kern="1200" dirty="0" smtClean="0">
              <a:solidFill>
                <a:schemeClr val="tx1"/>
              </a:solidFill>
            </a:rPr>
            <a:t>Cash </a:t>
          </a:r>
          <a:r>
            <a:rPr lang="en-GB" sz="2400" kern="1200" dirty="0" smtClean="0">
              <a:solidFill>
                <a:schemeClr val="tx1"/>
              </a:solidFill>
              <a:sym typeface="Wingdings" pitchFamily="2" charset="2"/>
            </a:rPr>
            <a:t></a:t>
          </a:r>
          <a:endParaRPr lang="en-GB" sz="2400" kern="1200" dirty="0">
            <a:solidFill>
              <a:schemeClr val="tx1"/>
            </a:solidFill>
          </a:endParaRPr>
        </a:p>
      </dsp:txBody>
      <dsp:txXfrm>
        <a:off x="339665" y="1385002"/>
        <a:ext cx="2066094" cy="2733009"/>
      </dsp:txXfrm>
    </dsp:sp>
    <dsp:sp modelId="{74745A47-F2AD-4873-B46F-B98873B7FD72}">
      <dsp:nvSpPr>
        <dsp:cNvPr id="0" name=""/>
        <dsp:cNvSpPr/>
      </dsp:nvSpPr>
      <dsp:spPr>
        <a:xfrm>
          <a:off x="2950119" y="0"/>
          <a:ext cx="2743315" cy="440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32410" tIns="232410" rIns="232410" bIns="232410" numCol="1" spcCol="1270" anchor="ctr" anchorCtr="0">
          <a:noAutofit/>
        </a:bodyPr>
        <a:lstStyle/>
        <a:p>
          <a:pPr lvl="0" algn="ctr" defTabSz="2711450">
            <a:lnSpc>
              <a:spcPct val="90000"/>
            </a:lnSpc>
            <a:spcBef>
              <a:spcPct val="0"/>
            </a:spcBef>
            <a:spcAft>
              <a:spcPct val="35000"/>
            </a:spcAft>
          </a:pPr>
          <a:endParaRPr lang="en-GB" sz="6100" kern="1200" dirty="0"/>
        </a:p>
      </dsp:txBody>
      <dsp:txXfrm>
        <a:off x="2950119" y="0"/>
        <a:ext cx="2743315" cy="1320723"/>
      </dsp:txXfrm>
    </dsp:sp>
    <dsp:sp modelId="{F4CEC486-14A9-4D2A-AE79-95ED7CAE8D24}">
      <dsp:nvSpPr>
        <dsp:cNvPr id="0" name=""/>
        <dsp:cNvSpPr/>
      </dsp:nvSpPr>
      <dsp:spPr>
        <a:xfrm>
          <a:off x="3161760" y="0"/>
          <a:ext cx="2235495" cy="142473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lvl="0" algn="ctr" defTabSz="1066800">
            <a:lnSpc>
              <a:spcPct val="90000"/>
            </a:lnSpc>
            <a:spcBef>
              <a:spcPct val="0"/>
            </a:spcBef>
            <a:spcAft>
              <a:spcPct val="35000"/>
            </a:spcAft>
          </a:pPr>
          <a:r>
            <a:rPr lang="en-GB" sz="2400" kern="1200" dirty="0" smtClean="0"/>
            <a:t>Profit and loss account </a:t>
          </a:r>
          <a:r>
            <a:rPr lang="en-GB" sz="2400" kern="1200" dirty="0" smtClean="0">
              <a:sym typeface="Wingdings" pitchFamily="2" charset="2"/>
            </a:rPr>
            <a:t></a:t>
          </a:r>
          <a:endParaRPr lang="en-GB" sz="2400" kern="1200" dirty="0"/>
        </a:p>
      </dsp:txBody>
      <dsp:txXfrm>
        <a:off x="3203489" y="41729"/>
        <a:ext cx="2152037" cy="1341274"/>
      </dsp:txXfrm>
    </dsp:sp>
    <dsp:sp modelId="{94635537-3E4E-4CE4-8231-9CEBFE4D32BB}">
      <dsp:nvSpPr>
        <dsp:cNvPr id="0" name=""/>
        <dsp:cNvSpPr/>
      </dsp:nvSpPr>
      <dsp:spPr>
        <a:xfrm>
          <a:off x="3224451" y="2937163"/>
          <a:ext cx="2194652" cy="124494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lvl="0" algn="ctr" defTabSz="1066800">
            <a:lnSpc>
              <a:spcPct val="90000"/>
            </a:lnSpc>
            <a:spcBef>
              <a:spcPct val="0"/>
            </a:spcBef>
            <a:spcAft>
              <a:spcPct val="35000"/>
            </a:spcAft>
          </a:pPr>
          <a:r>
            <a:rPr lang="en-GB" sz="2400" kern="1200" dirty="0" smtClean="0">
              <a:solidFill>
                <a:schemeClr val="tx1"/>
              </a:solidFill>
            </a:rPr>
            <a:t>Cash flow statement </a:t>
          </a:r>
          <a:r>
            <a:rPr lang="en-GB" sz="2400" kern="1200" dirty="0" smtClean="0">
              <a:solidFill>
                <a:schemeClr val="tx1"/>
              </a:solidFill>
              <a:sym typeface="Wingdings" pitchFamily="2" charset="2"/>
            </a:rPr>
            <a:t></a:t>
          </a:r>
          <a:endParaRPr lang="en-GB" sz="2400" kern="1200" dirty="0">
            <a:solidFill>
              <a:schemeClr val="tx1"/>
            </a:solidFill>
          </a:endParaRPr>
        </a:p>
      </dsp:txBody>
      <dsp:txXfrm>
        <a:off x="3260914" y="2973626"/>
        <a:ext cx="2121726" cy="1172023"/>
      </dsp:txXfrm>
    </dsp:sp>
    <dsp:sp modelId="{841D2BD4-8F00-48BC-845D-288BFCD09497}">
      <dsp:nvSpPr>
        <dsp:cNvPr id="0" name=""/>
        <dsp:cNvSpPr/>
      </dsp:nvSpPr>
      <dsp:spPr>
        <a:xfrm>
          <a:off x="5899184" y="0"/>
          <a:ext cx="2743315" cy="44024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smtClean="0"/>
            <a:t>Owner’s claim</a:t>
          </a:r>
          <a:endParaRPr lang="en-GB" sz="3200" kern="1200" dirty="0"/>
        </a:p>
      </dsp:txBody>
      <dsp:txXfrm>
        <a:off x="5899184" y="0"/>
        <a:ext cx="2743315" cy="1320723"/>
      </dsp:txXfrm>
    </dsp:sp>
    <dsp:sp modelId="{EF238121-5814-4FCC-BF8E-7CD3B38A1C71}">
      <dsp:nvSpPr>
        <dsp:cNvPr id="0" name=""/>
        <dsp:cNvSpPr/>
      </dsp:nvSpPr>
      <dsp:spPr>
        <a:xfrm>
          <a:off x="6155980" y="1322233"/>
          <a:ext cx="2229723" cy="285854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lvl="0" algn="ctr" defTabSz="1066800">
            <a:lnSpc>
              <a:spcPct val="90000"/>
            </a:lnSpc>
            <a:spcBef>
              <a:spcPct val="0"/>
            </a:spcBef>
            <a:spcAft>
              <a:spcPct val="35000"/>
            </a:spcAft>
          </a:pPr>
          <a:r>
            <a:rPr lang="en-GB" sz="2400" kern="1200" dirty="0" smtClean="0"/>
            <a:t>Balance sheet at the end of the accounting period</a:t>
          </a:r>
        </a:p>
        <a:p>
          <a:pPr lvl="0" algn="ctr" defTabSz="1066800">
            <a:lnSpc>
              <a:spcPct val="90000"/>
            </a:lnSpc>
            <a:spcBef>
              <a:spcPct val="0"/>
            </a:spcBef>
            <a:spcAft>
              <a:spcPct val="35000"/>
            </a:spcAft>
          </a:pPr>
          <a:endParaRPr lang="en-GB" sz="2400" kern="1200" dirty="0" smtClean="0"/>
        </a:p>
        <a:p>
          <a:pPr lvl="0" algn="ctr" defTabSz="1066800">
            <a:lnSpc>
              <a:spcPct val="90000"/>
            </a:lnSpc>
            <a:spcBef>
              <a:spcPct val="0"/>
            </a:spcBef>
            <a:spcAft>
              <a:spcPct val="35000"/>
            </a:spcAft>
          </a:pPr>
          <a:r>
            <a:rPr lang="en-GB" sz="2400" kern="1200" dirty="0" smtClean="0">
              <a:solidFill>
                <a:schemeClr val="tx1"/>
              </a:solidFill>
              <a:sym typeface="Wingdings" pitchFamily="2" charset="2"/>
            </a:rPr>
            <a:t></a:t>
          </a:r>
          <a:r>
            <a:rPr lang="en-GB" sz="2400" kern="1200" dirty="0" smtClean="0">
              <a:solidFill>
                <a:schemeClr val="tx1"/>
              </a:solidFill>
            </a:rPr>
            <a:t>Cash</a:t>
          </a:r>
          <a:endParaRPr lang="en-GB" sz="2400" kern="1200" dirty="0">
            <a:solidFill>
              <a:schemeClr val="tx1"/>
            </a:solidFill>
          </a:endParaRPr>
        </a:p>
      </dsp:txBody>
      <dsp:txXfrm>
        <a:off x="6221286" y="1387539"/>
        <a:ext cx="2099111" cy="2727935"/>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pPr/>
              <a:t>11/20/2017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pPr/>
              <a:t>11/20/2017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11/20/2017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hyperlink" Target="http://www.emeraldinsight.com/author/Good,+David+J" TargetMode="External"/><Relationship Id="rId2" Type="http://schemas.openxmlformats.org/officeDocument/2006/relationships/hyperlink" Target="http://www.emeraldinsight.com/author/Schultz,+Roberta+J"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7007" y="640274"/>
            <a:ext cx="8915106" cy="1826480"/>
          </a:xfrm>
        </p:spPr>
        <p:txBody>
          <a:bodyPr/>
          <a:lstStyle/>
          <a:p>
            <a:pPr algn="ctr"/>
            <a:r>
              <a:rPr lang="en-GB" dirty="0" smtClean="0"/>
              <a:t>B</a:t>
            </a:r>
            <a:r>
              <a:rPr lang="en-GB" dirty="0" smtClean="0"/>
              <a:t>usiness plan: useful information</a:t>
            </a:r>
            <a:endParaRPr lang="en-GB" dirty="0"/>
          </a:p>
        </p:txBody>
      </p:sp>
      <p:sp>
        <p:nvSpPr>
          <p:cNvPr id="3" name="Subtitle 2"/>
          <p:cNvSpPr>
            <a:spLocks noGrp="1"/>
          </p:cNvSpPr>
          <p:nvPr>
            <p:ph type="subTitle" idx="1"/>
          </p:nvPr>
        </p:nvSpPr>
        <p:spPr/>
        <p:txBody>
          <a:bodyPr>
            <a:normAutofit/>
          </a:bodyPr>
          <a:lstStyle/>
          <a:p>
            <a:pPr algn="ctr"/>
            <a:r>
              <a:rPr lang="en-GB" sz="2800" dirty="0" smtClean="0">
                <a:solidFill>
                  <a:schemeClr val="tx1"/>
                </a:solidFill>
              </a:rPr>
              <a:t>Lecture 6</a:t>
            </a:r>
            <a:endParaRPr lang="en-GB" sz="2800" dirty="0">
              <a:solidFill>
                <a:schemeClr val="tx1"/>
              </a:solidFill>
            </a:endParaRPr>
          </a:p>
        </p:txBody>
      </p:sp>
    </p:spTree>
    <p:extLst>
      <p:ext uri="{BB962C8B-B14F-4D97-AF65-F5344CB8AC3E}">
        <p14:creationId xmlns="" xmlns:p14="http://schemas.microsoft.com/office/powerpoint/2010/main" val="24467361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35468"/>
            <a:ext cx="8596668" cy="666044"/>
          </a:xfrm>
        </p:spPr>
        <p:txBody>
          <a:bodyPr/>
          <a:lstStyle/>
          <a:p>
            <a:pPr algn="ctr"/>
            <a:r>
              <a:rPr lang="en-GB" dirty="0" smtClean="0"/>
              <a:t>Overview</a:t>
            </a:r>
            <a:endParaRPr lang="en-GB" dirty="0"/>
          </a:p>
        </p:txBody>
      </p:sp>
      <p:sp>
        <p:nvSpPr>
          <p:cNvPr id="3" name="Content Placeholder 2"/>
          <p:cNvSpPr>
            <a:spLocks noGrp="1"/>
          </p:cNvSpPr>
          <p:nvPr>
            <p:ph idx="1"/>
          </p:nvPr>
        </p:nvSpPr>
        <p:spPr>
          <a:xfrm>
            <a:off x="295275" y="914401"/>
            <a:ext cx="10096500" cy="5700888"/>
          </a:xfrm>
        </p:spPr>
        <p:txBody>
          <a:bodyPr>
            <a:normAutofit fontScale="70000" lnSpcReduction="20000"/>
          </a:bodyPr>
          <a:lstStyle/>
          <a:p>
            <a:r>
              <a:rPr lang="en-GB" sz="2800" dirty="0" smtClean="0"/>
              <a:t>What is marketing and Marketing myths</a:t>
            </a:r>
          </a:p>
          <a:p>
            <a:r>
              <a:rPr lang="en-GB" sz="2800" dirty="0" smtClean="0"/>
              <a:t>Production orientation</a:t>
            </a:r>
          </a:p>
          <a:p>
            <a:r>
              <a:rPr lang="en-GB" sz="2800" dirty="0" smtClean="0"/>
              <a:t>Product orientation</a:t>
            </a:r>
          </a:p>
          <a:p>
            <a:r>
              <a:rPr lang="en-GB" sz="2800" dirty="0" smtClean="0"/>
              <a:t>Sales orientation</a:t>
            </a:r>
          </a:p>
          <a:p>
            <a:r>
              <a:rPr lang="en-GB" sz="2800" dirty="0" smtClean="0"/>
              <a:t>Marketing orientation</a:t>
            </a:r>
          </a:p>
          <a:p>
            <a:r>
              <a:rPr lang="en-GB" sz="2800" dirty="0" smtClean="0"/>
              <a:t>Marketing as an interface</a:t>
            </a:r>
          </a:p>
          <a:p>
            <a:r>
              <a:rPr lang="en-GB" sz="2800" dirty="0" smtClean="0"/>
              <a:t>The marketing mix and SWOT</a:t>
            </a:r>
          </a:p>
          <a:p>
            <a:pPr lvl="0"/>
            <a:r>
              <a:rPr lang="en-US" sz="2800" dirty="0" smtClean="0"/>
              <a:t>The four Cs</a:t>
            </a:r>
            <a:endParaRPr lang="en-GB" sz="2800" dirty="0" smtClean="0"/>
          </a:p>
          <a:p>
            <a:pPr lvl="0"/>
            <a:r>
              <a:rPr lang="en-US" sz="2800" dirty="0" smtClean="0"/>
              <a:t>Products/Services</a:t>
            </a:r>
            <a:endParaRPr lang="en-GB" sz="2800" dirty="0" smtClean="0"/>
          </a:p>
          <a:p>
            <a:pPr lvl="0"/>
            <a:r>
              <a:rPr lang="en-US" sz="2800" dirty="0" smtClean="0"/>
              <a:t>Price and quality</a:t>
            </a:r>
            <a:endParaRPr lang="en-GB" sz="2800" dirty="0" smtClean="0"/>
          </a:p>
          <a:p>
            <a:pPr lvl="0"/>
            <a:r>
              <a:rPr lang="en-US" sz="2800" dirty="0" smtClean="0"/>
              <a:t>Pricing strategies</a:t>
            </a:r>
            <a:endParaRPr lang="en-GB" sz="2800" dirty="0" smtClean="0"/>
          </a:p>
          <a:p>
            <a:pPr lvl="0"/>
            <a:r>
              <a:rPr lang="en-US" sz="2800" dirty="0" smtClean="0"/>
              <a:t>Customers</a:t>
            </a:r>
            <a:endParaRPr lang="en-GB" sz="2800" dirty="0" smtClean="0"/>
          </a:p>
          <a:p>
            <a:pPr lvl="0"/>
            <a:r>
              <a:rPr lang="en-GB" sz="2800" dirty="0" smtClean="0"/>
              <a:t>Segmentation variables</a:t>
            </a:r>
          </a:p>
          <a:p>
            <a:pPr lvl="0"/>
            <a:r>
              <a:rPr lang="en-GB" sz="2800" dirty="0" smtClean="0"/>
              <a:t>Management</a:t>
            </a:r>
          </a:p>
          <a:p>
            <a:pPr lvl="0"/>
            <a:r>
              <a:rPr lang="en-GB" sz="2800" dirty="0" smtClean="0"/>
              <a:t>Financial data</a:t>
            </a:r>
          </a:p>
          <a:p>
            <a:pPr>
              <a:buNone/>
            </a:pPr>
            <a:endParaRPr lang="en-GB" sz="2800" dirty="0" smtClean="0"/>
          </a:p>
          <a:p>
            <a:endParaRPr lang="en-GB" sz="2800" dirty="0"/>
          </a:p>
        </p:txBody>
      </p:sp>
    </p:spTree>
    <p:extLst>
      <p:ext uri="{BB962C8B-B14F-4D97-AF65-F5344CB8AC3E}">
        <p14:creationId xmlns="" xmlns:p14="http://schemas.microsoft.com/office/powerpoint/2010/main" val="31227491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14490"/>
            <a:ext cx="8596668" cy="609600"/>
          </a:xfrm>
        </p:spPr>
        <p:txBody>
          <a:bodyPr>
            <a:normAutofit fontScale="90000"/>
          </a:bodyPr>
          <a:lstStyle/>
          <a:p>
            <a:pPr algn="ctr"/>
            <a:r>
              <a:rPr lang="en-GB" dirty="0" smtClean="0"/>
              <a:t>What is marketing?</a:t>
            </a:r>
            <a:endParaRPr lang="en-GB" dirty="0"/>
          </a:p>
        </p:txBody>
      </p:sp>
      <p:sp>
        <p:nvSpPr>
          <p:cNvPr id="3" name="Content Placeholder 2"/>
          <p:cNvSpPr>
            <a:spLocks noGrp="1"/>
          </p:cNvSpPr>
          <p:nvPr>
            <p:ph idx="1"/>
          </p:nvPr>
        </p:nvSpPr>
        <p:spPr>
          <a:xfrm>
            <a:off x="304800" y="1009649"/>
            <a:ext cx="9696450" cy="5848351"/>
          </a:xfrm>
        </p:spPr>
        <p:txBody>
          <a:bodyPr>
            <a:normAutofit fontScale="92500" lnSpcReduction="20000"/>
          </a:bodyPr>
          <a:lstStyle/>
          <a:p>
            <a:pPr marL="0" indent="0">
              <a:buNone/>
            </a:pPr>
            <a:r>
              <a:rPr lang="en-GB" sz="2200" dirty="0" smtClean="0">
                <a:solidFill>
                  <a:srgbClr val="00B0F0"/>
                </a:solidFill>
              </a:rPr>
              <a:t>1.Marketing – is the management process responsible for i</a:t>
            </a:r>
            <a:r>
              <a:rPr lang="en-GB" sz="2200" u="sng" dirty="0" smtClean="0">
                <a:solidFill>
                  <a:srgbClr val="00B0F0"/>
                </a:solidFill>
              </a:rPr>
              <a:t>dentifying</a:t>
            </a:r>
            <a:r>
              <a:rPr lang="en-GB" sz="2200" dirty="0" smtClean="0">
                <a:solidFill>
                  <a:srgbClr val="00B0F0"/>
                </a:solidFill>
              </a:rPr>
              <a:t>, </a:t>
            </a:r>
            <a:r>
              <a:rPr lang="en-GB" sz="2200" u="sng" dirty="0" smtClean="0">
                <a:solidFill>
                  <a:srgbClr val="00B0F0"/>
                </a:solidFill>
              </a:rPr>
              <a:t>anticipating</a:t>
            </a:r>
            <a:r>
              <a:rPr lang="en-GB" sz="2200" dirty="0" smtClean="0">
                <a:solidFill>
                  <a:srgbClr val="00B0F0"/>
                </a:solidFill>
              </a:rPr>
              <a:t> and </a:t>
            </a:r>
            <a:r>
              <a:rPr lang="en-GB" sz="2200" u="sng" dirty="0" smtClean="0">
                <a:solidFill>
                  <a:srgbClr val="00B0F0"/>
                </a:solidFill>
              </a:rPr>
              <a:t>satisfying customer requirements profitably </a:t>
            </a:r>
            <a:r>
              <a:rPr lang="en-GB" sz="2200" dirty="0" smtClean="0"/>
              <a:t>(CIM*, 2001)</a:t>
            </a:r>
          </a:p>
          <a:p>
            <a:r>
              <a:rPr lang="en-GB" sz="2200" dirty="0"/>
              <a:t>i</a:t>
            </a:r>
            <a:r>
              <a:rPr lang="en-GB" sz="2200" dirty="0" smtClean="0"/>
              <a:t>s about giving customers what they want</a:t>
            </a:r>
          </a:p>
          <a:p>
            <a:r>
              <a:rPr lang="en-GB" sz="2200" dirty="0" smtClean="0"/>
              <a:t>‘</a:t>
            </a:r>
            <a:r>
              <a:rPr lang="en-GB" sz="2200" dirty="0" smtClean="0">
                <a:solidFill>
                  <a:srgbClr val="00B0F0"/>
                </a:solidFill>
              </a:rPr>
              <a:t>identifying</a:t>
            </a:r>
            <a:r>
              <a:rPr lang="en-GB" sz="2200" dirty="0">
                <a:solidFill>
                  <a:srgbClr val="00B0F0"/>
                </a:solidFill>
              </a:rPr>
              <a:t>, </a:t>
            </a:r>
            <a:r>
              <a:rPr lang="en-GB" sz="2200" dirty="0" smtClean="0">
                <a:solidFill>
                  <a:srgbClr val="00B0F0"/>
                </a:solidFill>
              </a:rPr>
              <a:t>anticipating</a:t>
            </a:r>
            <a:r>
              <a:rPr lang="en-GB" sz="2200" dirty="0" smtClean="0"/>
              <a:t>’ </a:t>
            </a:r>
            <a:r>
              <a:rPr lang="en-GB" sz="2200" dirty="0" smtClean="0">
                <a:sym typeface="Wingdings" panose="05000000000000000000" pitchFamily="2" charset="2"/>
              </a:rPr>
              <a:t> the marketer creates some sort of offering only after researching the market pinpointing exactly what the customer will want</a:t>
            </a:r>
            <a:endParaRPr lang="en-GB" sz="2200" dirty="0" smtClean="0"/>
          </a:p>
          <a:p>
            <a:r>
              <a:rPr lang="en-GB" sz="2200" dirty="0" smtClean="0"/>
              <a:t>‘</a:t>
            </a:r>
            <a:r>
              <a:rPr lang="en-GB" sz="2200" dirty="0" smtClean="0">
                <a:solidFill>
                  <a:srgbClr val="00B0F0"/>
                </a:solidFill>
              </a:rPr>
              <a:t>satisfying </a:t>
            </a:r>
            <a:r>
              <a:rPr lang="en-GB" sz="2200" dirty="0">
                <a:solidFill>
                  <a:srgbClr val="00B0F0"/>
                </a:solidFill>
              </a:rPr>
              <a:t>customer requirements </a:t>
            </a:r>
            <a:r>
              <a:rPr lang="en-GB" sz="2200" dirty="0" smtClean="0">
                <a:solidFill>
                  <a:srgbClr val="00B0F0"/>
                </a:solidFill>
              </a:rPr>
              <a:t>profitably</a:t>
            </a:r>
            <a:r>
              <a:rPr lang="en-GB" sz="2200" dirty="0" smtClean="0"/>
              <a:t>’</a:t>
            </a:r>
            <a:r>
              <a:rPr lang="en-GB" sz="2200" dirty="0" smtClean="0">
                <a:sym typeface="Wingdings" panose="05000000000000000000" pitchFamily="2" charset="2"/>
              </a:rPr>
              <a:t> this phrase warns the marketer against getting too carried away with the altruism of satisfying the customer. In the real world, an organisation cannot please all of the people all of the time, and sometimes even marketers have to make compromises</a:t>
            </a:r>
          </a:p>
          <a:p>
            <a:pPr marL="0" indent="0">
              <a:buNone/>
            </a:pPr>
            <a:r>
              <a:rPr lang="en-GB" sz="2200" dirty="0" smtClean="0">
                <a:solidFill>
                  <a:srgbClr val="00B0F0"/>
                </a:solidFill>
                <a:sym typeface="Wingdings" panose="05000000000000000000" pitchFamily="2" charset="2"/>
              </a:rPr>
              <a:t>2.Marketing – is to </a:t>
            </a:r>
            <a:r>
              <a:rPr lang="en-GB" sz="2200" u="sng" dirty="0" smtClean="0">
                <a:solidFill>
                  <a:srgbClr val="00B0F0"/>
                </a:solidFill>
                <a:sym typeface="Wingdings" panose="05000000000000000000" pitchFamily="2" charset="2"/>
              </a:rPr>
              <a:t>establish</a:t>
            </a:r>
            <a:r>
              <a:rPr lang="en-GB" sz="2200" dirty="0" smtClean="0">
                <a:solidFill>
                  <a:srgbClr val="00B0F0"/>
                </a:solidFill>
                <a:sym typeface="Wingdings" panose="05000000000000000000" pitchFamily="2" charset="2"/>
              </a:rPr>
              <a:t>, </a:t>
            </a:r>
            <a:r>
              <a:rPr lang="en-GB" sz="2200" u="sng" dirty="0" smtClean="0">
                <a:solidFill>
                  <a:srgbClr val="00B0F0"/>
                </a:solidFill>
                <a:sym typeface="Wingdings" panose="05000000000000000000" pitchFamily="2" charset="2"/>
              </a:rPr>
              <a:t>maintain</a:t>
            </a:r>
            <a:r>
              <a:rPr lang="en-GB" sz="2200" dirty="0" smtClean="0">
                <a:solidFill>
                  <a:srgbClr val="00B0F0"/>
                </a:solidFill>
                <a:sym typeface="Wingdings" panose="05000000000000000000" pitchFamily="2" charset="2"/>
              </a:rPr>
              <a:t> and </a:t>
            </a:r>
            <a:r>
              <a:rPr lang="en-GB" sz="2200" u="sng" dirty="0" smtClean="0">
                <a:solidFill>
                  <a:srgbClr val="00B0F0"/>
                </a:solidFill>
                <a:sym typeface="Wingdings" panose="05000000000000000000" pitchFamily="2" charset="2"/>
              </a:rPr>
              <a:t>enhance relationships with customers </a:t>
            </a:r>
            <a:r>
              <a:rPr lang="en-GB" sz="2200" dirty="0" smtClean="0">
                <a:solidFill>
                  <a:srgbClr val="00B0F0"/>
                </a:solidFill>
                <a:sym typeface="Wingdings" panose="05000000000000000000" pitchFamily="2" charset="2"/>
              </a:rPr>
              <a:t>and other partners, at a profit,  so that the objective of the parties involved are met (</a:t>
            </a:r>
            <a:r>
              <a:rPr lang="en-GB" sz="2200" dirty="0" err="1" smtClean="0">
                <a:solidFill>
                  <a:srgbClr val="00B0F0"/>
                </a:solidFill>
                <a:sym typeface="Wingdings" panose="05000000000000000000" pitchFamily="2" charset="2"/>
              </a:rPr>
              <a:t>Gronroos</a:t>
            </a:r>
            <a:r>
              <a:rPr lang="en-GB" sz="2200" dirty="0" smtClean="0">
                <a:solidFill>
                  <a:srgbClr val="00B0F0"/>
                </a:solidFill>
                <a:sym typeface="Wingdings" panose="05000000000000000000" pitchFamily="2" charset="2"/>
              </a:rPr>
              <a:t>, 1997)</a:t>
            </a:r>
            <a:endParaRPr lang="en-GB" sz="2200" u="sng" dirty="0" smtClean="0">
              <a:solidFill>
                <a:srgbClr val="00B0F0"/>
              </a:solidFill>
            </a:endParaRPr>
          </a:p>
          <a:p>
            <a:r>
              <a:rPr lang="en-GB" sz="2200" dirty="0" smtClean="0"/>
              <a:t>Marketing </a:t>
            </a:r>
            <a:r>
              <a:rPr lang="en-GB" sz="2200" u="sng" dirty="0" smtClean="0"/>
              <a:t>requires</a:t>
            </a:r>
            <a:r>
              <a:rPr lang="en-GB" sz="2200" dirty="0" smtClean="0"/>
              <a:t>:</a:t>
            </a:r>
          </a:p>
          <a:p>
            <a:pPr>
              <a:buFont typeface="Courier New" panose="02070309020205020404" pitchFamily="49" charset="0"/>
              <a:buChar char="o"/>
            </a:pPr>
            <a:r>
              <a:rPr lang="en-GB" sz="2200" dirty="0" smtClean="0"/>
              <a:t>planning and analysis, resource allocation, control and investment in terms of money, appropriately skilled people and physical resources</a:t>
            </a:r>
          </a:p>
          <a:p>
            <a:pPr>
              <a:buFont typeface="Courier New" panose="02070309020205020404" pitchFamily="49" charset="0"/>
              <a:buChar char="o"/>
            </a:pPr>
            <a:r>
              <a:rPr lang="en-GB" sz="2200" dirty="0"/>
              <a:t>i</a:t>
            </a:r>
            <a:r>
              <a:rPr lang="en-GB" sz="2200" dirty="0" smtClean="0"/>
              <a:t>mplementation, monitoring and evaluation</a:t>
            </a:r>
          </a:p>
          <a:p>
            <a:pPr marL="0" indent="0">
              <a:buNone/>
            </a:pPr>
            <a:endParaRPr lang="en-GB" dirty="0" smtClean="0"/>
          </a:p>
          <a:p>
            <a:pPr marL="0" indent="0">
              <a:buNone/>
            </a:pPr>
            <a:r>
              <a:rPr lang="en-GB" dirty="0" smtClean="0"/>
              <a:t>CIM </a:t>
            </a:r>
            <a:r>
              <a:rPr lang="en-GB" dirty="0"/>
              <a:t>– UK’s Chartered Institute of Marketing</a:t>
            </a:r>
          </a:p>
          <a:p>
            <a:pPr>
              <a:buFont typeface="Courier New" panose="02070309020205020404" pitchFamily="49" charset="0"/>
              <a:buChar char="o"/>
            </a:pPr>
            <a:endParaRPr lang="en-GB" dirty="0"/>
          </a:p>
        </p:txBody>
      </p:sp>
    </p:spTree>
    <p:extLst>
      <p:ext uri="{BB962C8B-B14F-4D97-AF65-F5344CB8AC3E}">
        <p14:creationId xmlns="" xmlns:p14="http://schemas.microsoft.com/office/powerpoint/2010/main" val="40748936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90526"/>
            <a:ext cx="8596668" cy="1143000"/>
          </a:xfrm>
        </p:spPr>
        <p:txBody>
          <a:bodyPr/>
          <a:lstStyle/>
          <a:p>
            <a:pPr algn="ctr"/>
            <a:r>
              <a:rPr lang="en-GB" dirty="0" smtClean="0"/>
              <a:t>Marketing myths</a:t>
            </a:r>
            <a:endParaRPr lang="en-GB" dirty="0"/>
          </a:p>
        </p:txBody>
      </p:sp>
      <p:sp>
        <p:nvSpPr>
          <p:cNvPr id="3" name="Content Placeholder 2"/>
          <p:cNvSpPr>
            <a:spLocks noGrp="1"/>
          </p:cNvSpPr>
          <p:nvPr>
            <p:ph idx="1"/>
          </p:nvPr>
        </p:nvSpPr>
        <p:spPr>
          <a:xfrm>
            <a:off x="238125" y="1314451"/>
            <a:ext cx="9035877" cy="5133974"/>
          </a:xfrm>
        </p:spPr>
        <p:txBody>
          <a:bodyPr/>
          <a:lstStyle/>
          <a:p>
            <a:pPr marL="0" indent="0">
              <a:buNone/>
            </a:pPr>
            <a:r>
              <a:rPr lang="en-GB" sz="2800" dirty="0" smtClean="0"/>
              <a:t>In groups of 3-4, discuss the following marketing myths:										</a:t>
            </a:r>
          </a:p>
          <a:p>
            <a:pPr marL="0" indent="0">
              <a:buNone/>
            </a:pPr>
            <a:r>
              <a:rPr lang="en-GB" sz="2800" dirty="0" smtClean="0"/>
              <a:t>							</a:t>
            </a:r>
            <a:endParaRPr lang="en-GB" sz="2800" dirty="0"/>
          </a:p>
          <a:p>
            <a:pPr>
              <a:buAutoNum type="arabicPeriod"/>
            </a:pPr>
            <a:r>
              <a:rPr lang="en-GB" sz="2800" dirty="0" smtClean="0"/>
              <a:t>A satisfied consumer is a loyal consumer</a:t>
            </a:r>
          </a:p>
          <a:p>
            <a:pPr>
              <a:buAutoNum type="arabicPeriod"/>
            </a:pPr>
            <a:r>
              <a:rPr lang="en-GB" sz="2800" dirty="0" smtClean="0"/>
              <a:t>A strong brand is invincible</a:t>
            </a:r>
          </a:p>
          <a:p>
            <a:pPr>
              <a:buAutoNum type="arabicPeriod"/>
            </a:pPr>
            <a:r>
              <a:rPr lang="en-GB" sz="2800" dirty="0" smtClean="0"/>
              <a:t>A big-name brand can sustain a higher price</a:t>
            </a:r>
          </a:p>
          <a:p>
            <a:pPr>
              <a:buAutoNum type="arabicPeriod"/>
            </a:pPr>
            <a:r>
              <a:rPr lang="en-GB" sz="2800" dirty="0" smtClean="0"/>
              <a:t>Members of distribution channels do not influence marketing</a:t>
            </a:r>
          </a:p>
          <a:p>
            <a:pPr>
              <a:buAutoNum type="arabicPeriod"/>
            </a:pPr>
            <a:r>
              <a:rPr lang="en-GB" sz="2800" dirty="0" smtClean="0"/>
              <a:t>Advertising always affect sales</a:t>
            </a:r>
          </a:p>
          <a:p>
            <a:endParaRPr lang="en-GB" dirty="0"/>
          </a:p>
        </p:txBody>
      </p:sp>
      <p:pic>
        <p:nvPicPr>
          <p:cNvPr id="5" name="Picture 1" descr="C:\Users\Anita\Desktop\Marketing-Myths.png"/>
          <p:cNvPicPr>
            <a:picLocks noChangeAspect="1" noChangeArrowheads="1"/>
          </p:cNvPicPr>
          <p:nvPr/>
        </p:nvPicPr>
        <p:blipFill>
          <a:blip r:embed="rId2"/>
          <a:srcRect/>
          <a:stretch>
            <a:fillRect/>
          </a:stretch>
        </p:blipFill>
        <p:spPr bwMode="auto">
          <a:xfrm>
            <a:off x="7868356" y="1964267"/>
            <a:ext cx="3047999" cy="2393243"/>
          </a:xfrm>
          <a:prstGeom prst="rect">
            <a:avLst/>
          </a:prstGeom>
          <a:noFill/>
        </p:spPr>
      </p:pic>
    </p:spTree>
    <p:extLst>
      <p:ext uri="{BB962C8B-B14F-4D97-AF65-F5344CB8AC3E}">
        <p14:creationId xmlns="" xmlns:p14="http://schemas.microsoft.com/office/powerpoint/2010/main" val="5802374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23826"/>
            <a:ext cx="8596668" cy="723900"/>
          </a:xfrm>
        </p:spPr>
        <p:txBody>
          <a:bodyPr/>
          <a:lstStyle/>
          <a:p>
            <a:pPr algn="ctr"/>
            <a:r>
              <a:rPr lang="en-GB" dirty="0" smtClean="0"/>
              <a:t>Production orientation </a:t>
            </a:r>
            <a:endParaRPr lang="en-GB" dirty="0"/>
          </a:p>
        </p:txBody>
      </p:sp>
      <p:sp>
        <p:nvSpPr>
          <p:cNvPr id="3" name="Content Placeholder 2"/>
          <p:cNvSpPr>
            <a:spLocks noGrp="1"/>
          </p:cNvSpPr>
          <p:nvPr>
            <p:ph idx="1"/>
          </p:nvPr>
        </p:nvSpPr>
        <p:spPr>
          <a:xfrm>
            <a:off x="171451" y="1047749"/>
            <a:ext cx="9963150" cy="5667375"/>
          </a:xfrm>
        </p:spPr>
        <p:txBody>
          <a:bodyPr>
            <a:normAutofit fontScale="92500" lnSpcReduction="20000"/>
          </a:bodyPr>
          <a:lstStyle/>
          <a:p>
            <a:r>
              <a:rPr lang="en-GB" sz="2800" dirty="0" smtClean="0"/>
              <a:t>Making products that are affordable and available </a:t>
            </a:r>
            <a:r>
              <a:rPr lang="en-GB" sz="2800" dirty="0" smtClean="0">
                <a:sym typeface="Wingdings" panose="05000000000000000000" pitchFamily="2" charset="2"/>
              </a:rPr>
              <a:t> the main task of </a:t>
            </a:r>
            <a:r>
              <a:rPr lang="en-GB" sz="2800" dirty="0" smtClean="0">
                <a:solidFill>
                  <a:srgbClr val="00B0F0"/>
                </a:solidFill>
                <a:sym typeface="Wingdings" panose="05000000000000000000" pitchFamily="2" charset="2"/>
              </a:rPr>
              <a:t>management</a:t>
            </a:r>
            <a:r>
              <a:rPr lang="en-GB" sz="2800" dirty="0" smtClean="0">
                <a:sym typeface="Wingdings" panose="05000000000000000000" pitchFamily="2" charset="2"/>
              </a:rPr>
              <a:t> is to ensure that the organisation is as efficient as possible in </a:t>
            </a:r>
            <a:r>
              <a:rPr lang="en-GB" sz="2800" u="sng" dirty="0" smtClean="0">
                <a:sym typeface="Wingdings" panose="05000000000000000000" pitchFamily="2" charset="2"/>
              </a:rPr>
              <a:t>production and distribution techniques</a:t>
            </a:r>
          </a:p>
          <a:p>
            <a:endParaRPr lang="en-GB" sz="2800" u="sng" dirty="0" smtClean="0"/>
          </a:p>
          <a:p>
            <a:r>
              <a:rPr lang="en-GB" sz="2800" u="sng" dirty="0" smtClean="0"/>
              <a:t>The main assumption </a:t>
            </a:r>
            <a:r>
              <a:rPr lang="en-GB" sz="2800" dirty="0" smtClean="0">
                <a:sym typeface="Wingdings" panose="05000000000000000000" pitchFamily="2" charset="2"/>
              </a:rPr>
              <a:t>the market is completely price sensitive (customers are only interested in price as the differentiating factor between competing products and will buy the cheapest)</a:t>
            </a:r>
          </a:p>
          <a:p>
            <a:r>
              <a:rPr lang="en-GB" sz="2800" dirty="0" smtClean="0"/>
              <a:t>Customers are thus knowledgeable about the relative prices</a:t>
            </a:r>
          </a:p>
          <a:p>
            <a:r>
              <a:rPr lang="en-GB" sz="2800" dirty="0" smtClean="0"/>
              <a:t>More predominant in Central and Eastern Europe in the early stages of the new market economies.</a:t>
            </a:r>
          </a:p>
          <a:p>
            <a:r>
              <a:rPr lang="en-GB" sz="2800" dirty="0" smtClean="0"/>
              <a:t>A modern form of production orientation can occur when an organisation becomes too focused on pursuing a low-cost strategy in order to achieve economies of scales , and loses sight of the real customer need</a:t>
            </a:r>
            <a:endParaRPr lang="en-GB" sz="2800" dirty="0"/>
          </a:p>
        </p:txBody>
      </p:sp>
    </p:spTree>
    <p:extLst>
      <p:ext uri="{BB962C8B-B14F-4D97-AF65-F5344CB8AC3E}">
        <p14:creationId xmlns="" xmlns:p14="http://schemas.microsoft.com/office/powerpoint/2010/main" val="2195158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19075"/>
            <a:ext cx="8596668" cy="676275"/>
          </a:xfrm>
        </p:spPr>
        <p:txBody>
          <a:bodyPr/>
          <a:lstStyle/>
          <a:p>
            <a:pPr algn="ctr"/>
            <a:r>
              <a:rPr lang="en-GB" dirty="0" smtClean="0"/>
              <a:t>Product orientation</a:t>
            </a:r>
            <a:endParaRPr lang="en-GB" dirty="0"/>
          </a:p>
        </p:txBody>
      </p:sp>
      <p:sp>
        <p:nvSpPr>
          <p:cNvPr id="3" name="Content Placeholder 2"/>
          <p:cNvSpPr>
            <a:spLocks noGrp="1"/>
          </p:cNvSpPr>
          <p:nvPr>
            <p:ph idx="1"/>
          </p:nvPr>
        </p:nvSpPr>
        <p:spPr>
          <a:xfrm>
            <a:off x="352425" y="1057274"/>
            <a:ext cx="9467849" cy="5667375"/>
          </a:xfrm>
        </p:spPr>
        <p:txBody>
          <a:bodyPr>
            <a:normAutofit/>
          </a:bodyPr>
          <a:lstStyle/>
          <a:p>
            <a:r>
              <a:rPr lang="en-GB" sz="2400" u="sng" dirty="0" smtClean="0"/>
              <a:t>The main assumption </a:t>
            </a:r>
            <a:r>
              <a:rPr lang="en-GB" sz="2400" dirty="0" smtClean="0">
                <a:sym typeface="Wingdings" panose="05000000000000000000" pitchFamily="2" charset="2"/>
              </a:rPr>
              <a:t></a:t>
            </a:r>
            <a:r>
              <a:rPr lang="en-GB" sz="2400" dirty="0" smtClean="0"/>
              <a:t>consumers are primarily in the product itself, and buy on the basis of quality</a:t>
            </a:r>
          </a:p>
          <a:p>
            <a:r>
              <a:rPr lang="en-GB" sz="2400" dirty="0"/>
              <a:t>s</a:t>
            </a:r>
            <a:r>
              <a:rPr lang="en-GB" sz="2400" dirty="0" smtClean="0"/>
              <a:t>ince consumers want the highest level of quality for their money, the organisation must work to increase and improve its quality levels</a:t>
            </a:r>
          </a:p>
          <a:p>
            <a:pPr marL="0" indent="0">
              <a:buNone/>
            </a:pPr>
            <a:r>
              <a:rPr lang="en-GB" sz="2400" dirty="0" smtClean="0"/>
              <a:t>BUT</a:t>
            </a:r>
          </a:p>
          <a:p>
            <a:r>
              <a:rPr lang="en-GB" sz="2400" dirty="0"/>
              <a:t>c</a:t>
            </a:r>
            <a:r>
              <a:rPr lang="en-GB" sz="2400" dirty="0" smtClean="0"/>
              <a:t>onsumers do not want products, they want solutions to problems</a:t>
            </a:r>
          </a:p>
          <a:p>
            <a:r>
              <a:rPr lang="en-GB" sz="2400" dirty="0"/>
              <a:t>i</a:t>
            </a:r>
            <a:r>
              <a:rPr lang="en-GB" sz="2400" dirty="0" smtClean="0"/>
              <a:t>f the organisation’s product does not solve a problem, they will not buy it, however high the quality level is</a:t>
            </a:r>
          </a:p>
          <a:p>
            <a:pPr marL="0" indent="0">
              <a:buNone/>
            </a:pPr>
            <a:r>
              <a:rPr lang="en-GB" sz="2400" dirty="0" smtClean="0"/>
              <a:t>SO</a:t>
            </a:r>
          </a:p>
          <a:p>
            <a:r>
              <a:rPr lang="en-GB" sz="2400" dirty="0"/>
              <a:t>c</a:t>
            </a:r>
            <a:r>
              <a:rPr lang="en-GB" sz="2400" dirty="0" smtClean="0"/>
              <a:t>ustomer needs rather than the product should be the focus</a:t>
            </a:r>
          </a:p>
          <a:p>
            <a:endParaRPr lang="en-GB" sz="2400" dirty="0" smtClean="0"/>
          </a:p>
          <a:p>
            <a:pPr marL="0" indent="0">
              <a:buNone/>
            </a:pPr>
            <a:endParaRPr lang="en-GB" sz="2400" dirty="0"/>
          </a:p>
        </p:txBody>
      </p:sp>
    </p:spTree>
    <p:extLst>
      <p:ext uri="{BB962C8B-B14F-4D97-AF65-F5344CB8AC3E}">
        <p14:creationId xmlns="" xmlns:p14="http://schemas.microsoft.com/office/powerpoint/2010/main" val="16049911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61926"/>
            <a:ext cx="8596668" cy="600074"/>
          </a:xfrm>
        </p:spPr>
        <p:txBody>
          <a:bodyPr>
            <a:normAutofit fontScale="90000"/>
          </a:bodyPr>
          <a:lstStyle/>
          <a:p>
            <a:pPr algn="ctr"/>
            <a:r>
              <a:rPr lang="en-GB" dirty="0" smtClean="0"/>
              <a:t>Sales orientation</a:t>
            </a:r>
            <a:endParaRPr lang="en-GB" dirty="0"/>
          </a:p>
        </p:txBody>
      </p:sp>
      <p:sp>
        <p:nvSpPr>
          <p:cNvPr id="3" name="Content Placeholder 2"/>
          <p:cNvSpPr>
            <a:spLocks noGrp="1"/>
          </p:cNvSpPr>
          <p:nvPr>
            <p:ph idx="1"/>
          </p:nvPr>
        </p:nvSpPr>
        <p:spPr>
          <a:xfrm>
            <a:off x="0" y="762000"/>
            <a:ext cx="11480800" cy="6010275"/>
          </a:xfrm>
        </p:spPr>
        <p:txBody>
          <a:bodyPr>
            <a:noAutofit/>
          </a:bodyPr>
          <a:lstStyle/>
          <a:p>
            <a:r>
              <a:rPr lang="en-GB" sz="2400" u="sng" dirty="0"/>
              <a:t>The main </a:t>
            </a:r>
            <a:r>
              <a:rPr lang="en-GB" sz="2400" u="sng" dirty="0" smtClean="0"/>
              <a:t>assumption </a:t>
            </a:r>
            <a:r>
              <a:rPr lang="en-GB" sz="2400" dirty="0" smtClean="0">
                <a:sym typeface="Wingdings" panose="05000000000000000000" pitchFamily="2" charset="2"/>
              </a:rPr>
              <a:t>consumers are inherently reluctant to purchase, and need every encouragement to purchase sufficient quantities to satisfy the organisation’s needs</a:t>
            </a:r>
          </a:p>
          <a:p>
            <a:r>
              <a:rPr lang="en-GB" sz="2400" dirty="0" smtClean="0">
                <a:sym typeface="Wingdings" panose="05000000000000000000" pitchFamily="2" charset="2"/>
              </a:rPr>
              <a:t>A heavy emphasis on personal selling and other sales stimulating devices because products ‘are sold, not bought’ the organisation puts its effort into building strong sales departments</a:t>
            </a:r>
          </a:p>
          <a:p>
            <a:r>
              <a:rPr lang="en-GB" sz="2400" dirty="0" smtClean="0">
                <a:sym typeface="Wingdings" panose="05000000000000000000" pitchFamily="2" charset="2"/>
              </a:rPr>
              <a:t>Focuses on the needs of the seller rather than on those of the buyer</a:t>
            </a:r>
          </a:p>
          <a:p>
            <a:r>
              <a:rPr lang="en-GB" sz="2400" dirty="0">
                <a:sym typeface="Wingdings" panose="05000000000000000000" pitchFamily="2" charset="2"/>
              </a:rPr>
              <a:t>e</a:t>
            </a:r>
            <a:r>
              <a:rPr lang="en-GB" sz="2400" dirty="0" smtClean="0">
                <a:sym typeface="Wingdings" panose="05000000000000000000" pitchFamily="2" charset="2"/>
              </a:rPr>
              <a:t>.g. home improvement organizations, which sell double glazing and cavity wall insulation</a:t>
            </a:r>
          </a:p>
          <a:p>
            <a:r>
              <a:rPr lang="en-GB" sz="2400" dirty="0" smtClean="0">
                <a:sym typeface="Wingdings" panose="05000000000000000000" pitchFamily="2" charset="2"/>
              </a:rPr>
              <a:t>Schultz and Good (2000) proposed that a sales orientation can also emerge from commission-based reward and remuneration packages for sales people</a:t>
            </a:r>
          </a:p>
          <a:p>
            <a:r>
              <a:rPr lang="en-GB" sz="2400" u="sng" dirty="0" smtClean="0">
                <a:sym typeface="Wingdings" panose="05000000000000000000" pitchFamily="2" charset="2"/>
              </a:rPr>
              <a:t>Disadvantage:</a:t>
            </a:r>
            <a:r>
              <a:rPr lang="en-GB" sz="2400" dirty="0" smtClean="0">
                <a:sym typeface="Wingdings" panose="05000000000000000000" pitchFamily="2" charset="2"/>
              </a:rPr>
              <a:t> when the pressure is on to make a sale and to achieve target sales volumes, there is a danger that the sales person will focus on the one-off sale rather than the term-long relationship.</a:t>
            </a:r>
            <a:endParaRPr lang="en-GB" sz="2400" dirty="0"/>
          </a:p>
        </p:txBody>
      </p:sp>
    </p:spTree>
    <p:extLst>
      <p:ext uri="{BB962C8B-B14F-4D97-AF65-F5344CB8AC3E}">
        <p14:creationId xmlns="" xmlns:p14="http://schemas.microsoft.com/office/powerpoint/2010/main" val="25063420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61925"/>
            <a:ext cx="8596668" cy="638175"/>
          </a:xfrm>
        </p:spPr>
        <p:txBody>
          <a:bodyPr>
            <a:normAutofit fontScale="90000"/>
          </a:bodyPr>
          <a:lstStyle/>
          <a:p>
            <a:pPr algn="ctr"/>
            <a:r>
              <a:rPr lang="en-GB" dirty="0" smtClean="0"/>
              <a:t>Marketing orientation</a:t>
            </a:r>
            <a:endParaRPr lang="en-GB" dirty="0"/>
          </a:p>
        </p:txBody>
      </p:sp>
      <p:sp>
        <p:nvSpPr>
          <p:cNvPr id="3" name="Content Placeholder 2"/>
          <p:cNvSpPr>
            <a:spLocks noGrp="1"/>
          </p:cNvSpPr>
          <p:nvPr>
            <p:ph idx="1"/>
          </p:nvPr>
        </p:nvSpPr>
        <p:spPr>
          <a:xfrm>
            <a:off x="180976" y="1000125"/>
            <a:ext cx="10048874" cy="5715000"/>
          </a:xfrm>
        </p:spPr>
        <p:txBody>
          <a:bodyPr>
            <a:normAutofit/>
          </a:bodyPr>
          <a:lstStyle/>
          <a:p>
            <a:r>
              <a:rPr lang="en-GB" dirty="0" smtClean="0"/>
              <a:t>The organisation that develops and performs its production and marketing activities with </a:t>
            </a:r>
            <a:r>
              <a:rPr lang="en-GB" u="sng" dirty="0" smtClean="0"/>
              <a:t>the needs of the buyer </a:t>
            </a:r>
            <a:r>
              <a:rPr lang="en-GB" dirty="0" smtClean="0"/>
              <a:t>driving it all, and with </a:t>
            </a:r>
            <a:r>
              <a:rPr lang="en-GB" u="sng" dirty="0" smtClean="0"/>
              <a:t>the satisfaction of the buyer </a:t>
            </a:r>
            <a:r>
              <a:rPr lang="en-GB" dirty="0" smtClean="0"/>
              <a:t>as the main aim, is marketing oriented</a:t>
            </a:r>
          </a:p>
          <a:p>
            <a:r>
              <a:rPr lang="en-GB" dirty="0" smtClean="0"/>
              <a:t>The motivation is to ‘find wants and fill them’ rather than ‘create products and sell them’.</a:t>
            </a:r>
          </a:p>
          <a:p>
            <a:r>
              <a:rPr lang="en-GB" u="sng" dirty="0"/>
              <a:t>The main </a:t>
            </a:r>
            <a:r>
              <a:rPr lang="en-GB" u="sng" dirty="0" smtClean="0"/>
              <a:t>assumption</a:t>
            </a:r>
            <a:r>
              <a:rPr lang="en-GB" dirty="0" smtClean="0"/>
              <a:t> </a:t>
            </a:r>
            <a:r>
              <a:rPr lang="en-GB" dirty="0" smtClean="0">
                <a:sym typeface="Wingdings" panose="05000000000000000000" pitchFamily="2" charset="2"/>
              </a:rPr>
              <a:t> customers are not necessarily price driven, but are looking for the total offering that best fits their needs</a:t>
            </a:r>
          </a:p>
          <a:p>
            <a:pPr marL="0" indent="0">
              <a:buNone/>
            </a:pPr>
            <a:r>
              <a:rPr lang="en-GB" dirty="0" smtClean="0">
                <a:sym typeface="Wingdings" panose="05000000000000000000" pitchFamily="2" charset="2"/>
              </a:rPr>
              <a:t>THEREFORE,</a:t>
            </a:r>
          </a:p>
          <a:p>
            <a:r>
              <a:rPr lang="en-GB" dirty="0">
                <a:sym typeface="Wingdings" panose="05000000000000000000" pitchFamily="2" charset="2"/>
              </a:rPr>
              <a:t>t</a:t>
            </a:r>
            <a:r>
              <a:rPr lang="en-GB" dirty="0" smtClean="0">
                <a:sym typeface="Wingdings" panose="05000000000000000000" pitchFamily="2" charset="2"/>
              </a:rPr>
              <a:t>he organisation has to define those needs and develop appropriate offerings</a:t>
            </a:r>
          </a:p>
          <a:p>
            <a:r>
              <a:rPr lang="en-GB" dirty="0" smtClean="0">
                <a:sym typeface="Wingdings" panose="05000000000000000000" pitchFamily="2" charset="2"/>
              </a:rPr>
              <a:t>This is not just about the core product itself, but also about pricing, access to information, availability and peripheral benefits and services that add value to the product</a:t>
            </a:r>
          </a:p>
          <a:p>
            <a:r>
              <a:rPr lang="en-GB" u="sng" dirty="0" smtClean="0">
                <a:sym typeface="Wingdings" panose="05000000000000000000" pitchFamily="2" charset="2"/>
              </a:rPr>
              <a:t>Problem</a:t>
            </a:r>
            <a:r>
              <a:rPr lang="en-GB" dirty="0" smtClean="0">
                <a:sym typeface="Wingdings" panose="05000000000000000000" pitchFamily="2" charset="2"/>
              </a:rPr>
              <a:t>: not all customers want exactly the same things </a:t>
            </a:r>
          </a:p>
          <a:p>
            <a:r>
              <a:rPr lang="en-GB" u="sng" dirty="0" smtClean="0">
                <a:sym typeface="Wingdings" panose="05000000000000000000" pitchFamily="2" charset="2"/>
              </a:rPr>
              <a:t>Solution:</a:t>
            </a:r>
            <a:r>
              <a:rPr lang="en-GB" dirty="0" smtClean="0">
                <a:sym typeface="Wingdings" panose="05000000000000000000" pitchFamily="2" charset="2"/>
              </a:rPr>
              <a:t> customers can be grouped according to common needs and wants  the organisation can produce a specifically targeted marketing package that best suits the needs of one group, this increasing the chances of satisfying that group and retaining its loyalty.</a:t>
            </a:r>
            <a:endParaRPr lang="en-GB" dirty="0"/>
          </a:p>
        </p:txBody>
      </p:sp>
    </p:spTree>
    <p:extLst>
      <p:ext uri="{BB962C8B-B14F-4D97-AF65-F5344CB8AC3E}">
        <p14:creationId xmlns="" xmlns:p14="http://schemas.microsoft.com/office/powerpoint/2010/main" val="11124256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95276"/>
            <a:ext cx="8596668" cy="723900"/>
          </a:xfrm>
        </p:spPr>
        <p:txBody>
          <a:bodyPr/>
          <a:lstStyle/>
          <a:p>
            <a:r>
              <a:rPr lang="en-GB" dirty="0" smtClean="0"/>
              <a:t>Marketing as an interface</a:t>
            </a:r>
            <a:endParaRPr lang="en-GB" dirty="0"/>
          </a:p>
        </p:txBody>
      </p:sp>
      <p:graphicFrame>
        <p:nvGraphicFramePr>
          <p:cNvPr id="4" name="Content Placeholder 3"/>
          <p:cNvGraphicFramePr>
            <a:graphicFrameLocks noGrp="1"/>
          </p:cNvGraphicFramePr>
          <p:nvPr>
            <p:ph idx="1"/>
            <p:extLst>
              <p:ext uri="{D42A27DB-BD31-4B8C-83A1-F6EECF244321}">
                <p14:modId xmlns="" xmlns:p14="http://schemas.microsoft.com/office/powerpoint/2010/main" val="2580411334"/>
              </p:ext>
            </p:extLst>
          </p:nvPr>
        </p:nvGraphicFramePr>
        <p:xfrm>
          <a:off x="496888" y="1219200"/>
          <a:ext cx="8596312" cy="4841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 xmlns:p14="http://schemas.microsoft.com/office/powerpoint/2010/main" val="16792522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04775"/>
            <a:ext cx="8596668" cy="561975"/>
          </a:xfrm>
        </p:spPr>
        <p:txBody>
          <a:bodyPr>
            <a:normAutofit fontScale="90000"/>
          </a:bodyPr>
          <a:lstStyle/>
          <a:p>
            <a:pPr algn="ctr"/>
            <a:r>
              <a:rPr lang="en-GB" dirty="0" smtClean="0"/>
              <a:t>Satisfying customer needs</a:t>
            </a:r>
            <a:br>
              <a:rPr lang="en-GB" dirty="0" smtClean="0"/>
            </a:br>
            <a:r>
              <a:rPr lang="en-GB" dirty="0" smtClean="0">
                <a:solidFill>
                  <a:schemeClr val="tx1"/>
                </a:solidFill>
              </a:rPr>
              <a:t>The marketing mix</a:t>
            </a:r>
            <a:br>
              <a:rPr lang="en-GB" dirty="0" smtClean="0">
                <a:solidFill>
                  <a:schemeClr val="tx1"/>
                </a:solidFill>
              </a:rPr>
            </a:br>
            <a:r>
              <a:rPr lang="en-GB" dirty="0" smtClean="0">
                <a:solidFill>
                  <a:schemeClr val="tx1"/>
                </a:solidFill>
              </a:rPr>
              <a:t>-</a:t>
            </a:r>
            <a:r>
              <a:rPr lang="en-GB" sz="2200" dirty="0" smtClean="0">
                <a:solidFill>
                  <a:schemeClr val="tx1"/>
                </a:solidFill>
              </a:rPr>
              <a:t>the areas of responsibility within each element of the mix</a:t>
            </a:r>
            <a:br>
              <a:rPr lang="en-GB" sz="2200" dirty="0" smtClean="0">
                <a:solidFill>
                  <a:schemeClr val="tx1"/>
                </a:solidFill>
              </a:rPr>
            </a:br>
            <a:endParaRPr lang="en-GB" sz="2200" dirty="0">
              <a:solidFill>
                <a:schemeClr val="tx1"/>
              </a:solidFill>
            </a:endParaRPr>
          </a:p>
        </p:txBody>
      </p:sp>
      <p:graphicFrame>
        <p:nvGraphicFramePr>
          <p:cNvPr id="4" name="Content Placeholder 3"/>
          <p:cNvGraphicFramePr>
            <a:graphicFrameLocks noGrp="1"/>
          </p:cNvGraphicFramePr>
          <p:nvPr>
            <p:ph idx="1"/>
            <p:extLst>
              <p:ext uri="{D42A27DB-BD31-4B8C-83A1-F6EECF244321}">
                <p14:modId xmlns="" xmlns:p14="http://schemas.microsoft.com/office/powerpoint/2010/main" val="3102074703"/>
              </p:ext>
            </p:extLst>
          </p:nvPr>
        </p:nvGraphicFramePr>
        <p:xfrm>
          <a:off x="361949" y="1657350"/>
          <a:ext cx="10201276" cy="50863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 xmlns:p14="http://schemas.microsoft.com/office/powerpoint/2010/main" val="15582516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332" y="183444"/>
            <a:ext cx="10329335" cy="1284112"/>
          </a:xfrm>
        </p:spPr>
        <p:txBody>
          <a:bodyPr/>
          <a:lstStyle/>
          <a:p>
            <a:r>
              <a:rPr lang="en-US" dirty="0" smtClean="0"/>
              <a:t>SWOT (strengths, weaknesses, opportunities, threats)</a:t>
            </a:r>
            <a:endParaRPr lang="en-US" dirty="0"/>
          </a:p>
        </p:txBody>
      </p:sp>
      <p:sp>
        <p:nvSpPr>
          <p:cNvPr id="3" name="Content Placeholder 2"/>
          <p:cNvSpPr>
            <a:spLocks noGrp="1"/>
          </p:cNvSpPr>
          <p:nvPr>
            <p:ph idx="1"/>
          </p:nvPr>
        </p:nvSpPr>
        <p:spPr>
          <a:xfrm>
            <a:off x="155222" y="1594555"/>
            <a:ext cx="10922000" cy="4967112"/>
          </a:xfrm>
        </p:spPr>
        <p:txBody>
          <a:bodyPr>
            <a:normAutofit/>
          </a:bodyPr>
          <a:lstStyle/>
          <a:p>
            <a:pPr>
              <a:buFont typeface="Wingdings" charset="2"/>
              <a:buChar char="u"/>
            </a:pPr>
            <a:r>
              <a:rPr lang="en-US" sz="2800" dirty="0" smtClean="0"/>
              <a:t>a company should look at its strengths and weaknesses in relation to its competitors</a:t>
            </a:r>
          </a:p>
          <a:p>
            <a:pPr marL="0" indent="0">
              <a:buNone/>
            </a:pPr>
            <a:r>
              <a:rPr lang="en-US" sz="2800" dirty="0"/>
              <a:t>e</a:t>
            </a:r>
            <a:r>
              <a:rPr lang="en-US" sz="2800" dirty="0" smtClean="0"/>
              <a:t>.g. a good sales team is a strength and poor internal communication is a weakness</a:t>
            </a:r>
          </a:p>
          <a:p>
            <a:pPr>
              <a:buFont typeface="Wingdings" charset="2"/>
              <a:buChar char="u"/>
            </a:pPr>
            <a:r>
              <a:rPr lang="en-US" sz="2800" dirty="0"/>
              <a:t> </a:t>
            </a:r>
            <a:r>
              <a:rPr lang="en-US" sz="2800" dirty="0" smtClean="0"/>
              <a:t>the company should also look at opportunities and threats in its environment: the strengths of competitors, the way the society is changing</a:t>
            </a:r>
          </a:p>
          <a:p>
            <a:pPr marL="0" indent="0">
              <a:buNone/>
            </a:pPr>
            <a:endParaRPr lang="en-US" sz="2800" dirty="0"/>
          </a:p>
        </p:txBody>
      </p:sp>
    </p:spTree>
    <p:extLst>
      <p:ext uri="{BB962C8B-B14F-4D97-AF65-F5344CB8AC3E}">
        <p14:creationId xmlns="" xmlns:p14="http://schemas.microsoft.com/office/powerpoint/2010/main" val="6615489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4556" y="493889"/>
            <a:ext cx="8949446" cy="6011333"/>
          </a:xfrm>
        </p:spPr>
        <p:txBody>
          <a:bodyPr/>
          <a:lstStyle/>
          <a:p>
            <a:r>
              <a:rPr lang="en-US" dirty="0" smtClean="0"/>
              <a:t>The four Cs:</a:t>
            </a:r>
          </a:p>
          <a:p>
            <a:pPr marL="0" indent="0">
              <a:buNone/>
            </a:pPr>
            <a:r>
              <a:rPr lang="en-US" dirty="0" smtClean="0"/>
              <a:t>1.</a:t>
            </a:r>
            <a:r>
              <a:rPr lang="en-US" dirty="0" smtClean="0">
                <a:solidFill>
                  <a:srgbClr val="008000"/>
                </a:solidFill>
              </a:rPr>
              <a:t>Customer solution</a:t>
            </a:r>
          </a:p>
          <a:p>
            <a:pPr>
              <a:buFont typeface="Wingdings" charset="2"/>
              <a:buChar char="u"/>
            </a:pPr>
            <a:r>
              <a:rPr lang="en-US" dirty="0" smtClean="0"/>
              <a:t>Finding a solution to a customer ‘problem’ by offering the right combination of products and services to satisfy particular customer needs</a:t>
            </a:r>
          </a:p>
          <a:p>
            <a:pPr>
              <a:buFont typeface="Wingdings" charset="2"/>
              <a:buChar char="u"/>
            </a:pPr>
            <a:r>
              <a:rPr lang="en-US" dirty="0" err="1" smtClean="0"/>
              <a:t>E.g</a:t>
            </a:r>
            <a:r>
              <a:rPr lang="en-US" dirty="0" smtClean="0"/>
              <a:t> pay-as-you-go was a dream solution for parents worried about children running up big phone bills</a:t>
            </a:r>
          </a:p>
          <a:p>
            <a:pPr marL="0" indent="0">
              <a:buNone/>
            </a:pPr>
            <a:r>
              <a:rPr lang="en-US" dirty="0" smtClean="0"/>
              <a:t>2.</a:t>
            </a:r>
            <a:r>
              <a:rPr lang="en-US" dirty="0" smtClean="0">
                <a:solidFill>
                  <a:srgbClr val="008000"/>
                </a:solidFill>
              </a:rPr>
              <a:t>Customer cost </a:t>
            </a:r>
          </a:p>
          <a:p>
            <a:pPr>
              <a:buFont typeface="Wingdings" charset="2"/>
              <a:buChar char="u"/>
            </a:pPr>
            <a:r>
              <a:rPr lang="en-US" dirty="0" smtClean="0"/>
              <a:t>The price paid by the customer for the product </a:t>
            </a:r>
          </a:p>
          <a:p>
            <a:pPr marL="0" indent="0">
              <a:buNone/>
            </a:pPr>
            <a:r>
              <a:rPr lang="en-US" dirty="0" smtClean="0"/>
              <a:t>3.</a:t>
            </a:r>
            <a:r>
              <a:rPr lang="en-US" dirty="0" smtClean="0">
                <a:solidFill>
                  <a:srgbClr val="008000"/>
                </a:solidFill>
              </a:rPr>
              <a:t>Convenience</a:t>
            </a:r>
          </a:p>
          <a:p>
            <a:pPr>
              <a:buFont typeface="Wingdings" charset="2"/>
              <a:buChar char="u"/>
            </a:pPr>
            <a:r>
              <a:rPr lang="en-US" dirty="0" smtClean="0"/>
              <a:t>Distributing the products in the way that is most convenient for each type of customer</a:t>
            </a:r>
          </a:p>
          <a:p>
            <a:pPr>
              <a:buFont typeface="Wingdings" charset="2"/>
              <a:buChar char="u"/>
            </a:pPr>
            <a:r>
              <a:rPr lang="en-US" dirty="0" smtClean="0"/>
              <a:t>Decide how many new shops to open and where they should be</a:t>
            </a:r>
          </a:p>
          <a:p>
            <a:pPr marL="0" indent="0">
              <a:buNone/>
            </a:pPr>
            <a:r>
              <a:rPr lang="en-US" dirty="0" smtClean="0"/>
              <a:t>4.</a:t>
            </a:r>
            <a:r>
              <a:rPr lang="en-US" dirty="0" smtClean="0">
                <a:solidFill>
                  <a:srgbClr val="008000"/>
                </a:solidFill>
              </a:rPr>
              <a:t>Communication</a:t>
            </a:r>
            <a:r>
              <a:rPr lang="en-US" dirty="0" smtClean="0"/>
              <a:t> with the customers</a:t>
            </a:r>
          </a:p>
          <a:p>
            <a:pPr>
              <a:buFont typeface="Wingdings" charset="2"/>
              <a:buChar char="u"/>
            </a:pPr>
            <a:r>
              <a:rPr lang="en-US" dirty="0" smtClean="0"/>
              <a:t>Customers are informed about products through advertising and so on, but the communication is two-ways because customers also communicate with an </a:t>
            </a:r>
            <a:r>
              <a:rPr lang="en-US" dirty="0" err="1" smtClean="0"/>
              <a:t>organisation</a:t>
            </a:r>
            <a:r>
              <a:rPr lang="en-US" dirty="0" smtClean="0"/>
              <a:t>, for example through telephone helplines</a:t>
            </a:r>
          </a:p>
          <a:p>
            <a:pPr>
              <a:buFont typeface="Wingdings" charset="2"/>
              <a:buChar char="u"/>
            </a:pPr>
            <a:endParaRPr lang="en-US" dirty="0"/>
          </a:p>
        </p:txBody>
      </p:sp>
    </p:spTree>
    <p:extLst>
      <p:ext uri="{BB962C8B-B14F-4D97-AF65-F5344CB8AC3E}">
        <p14:creationId xmlns="" xmlns:p14="http://schemas.microsoft.com/office/powerpoint/2010/main" val="24077202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Products/Services</a:t>
            </a:r>
            <a:endParaRPr lang="en-GB" dirty="0"/>
          </a:p>
        </p:txBody>
      </p:sp>
      <p:sp>
        <p:nvSpPr>
          <p:cNvPr id="3" name="Content Placeholder 2"/>
          <p:cNvSpPr>
            <a:spLocks noGrp="1"/>
          </p:cNvSpPr>
          <p:nvPr>
            <p:ph idx="1"/>
          </p:nvPr>
        </p:nvSpPr>
        <p:spPr/>
        <p:txBody>
          <a:bodyPr/>
          <a:lstStyle/>
          <a:p>
            <a:pPr marL="0" indent="0">
              <a:buNone/>
            </a:pPr>
            <a:r>
              <a:rPr lang="en-GB" dirty="0" smtClean="0"/>
              <a:t>It is important that any product or service offered satisfies its customers by fulfilling their needs.</a:t>
            </a: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smtClean="0"/>
          </a:p>
          <a:p>
            <a:endParaRPr lang="en-GB" dirty="0"/>
          </a:p>
          <a:p>
            <a:r>
              <a:rPr lang="en-GB" dirty="0" smtClean="0"/>
              <a:t>Adcock</a:t>
            </a:r>
            <a:r>
              <a:rPr lang="en-GB" dirty="0"/>
              <a:t>, Bradfield, </a:t>
            </a:r>
            <a:r>
              <a:rPr lang="en-GB" dirty="0" err="1"/>
              <a:t>Halborg</a:t>
            </a:r>
            <a:r>
              <a:rPr lang="en-GB" dirty="0"/>
              <a:t> and Ross, C. (1998)</a:t>
            </a:r>
          </a:p>
        </p:txBody>
      </p:sp>
      <p:graphicFrame>
        <p:nvGraphicFramePr>
          <p:cNvPr id="5" name="Table 4"/>
          <p:cNvGraphicFramePr>
            <a:graphicFrameLocks noGrp="1"/>
          </p:cNvGraphicFramePr>
          <p:nvPr>
            <p:extLst>
              <p:ext uri="{D42A27DB-BD31-4B8C-83A1-F6EECF244321}">
                <p14:modId xmlns="" xmlns:p14="http://schemas.microsoft.com/office/powerpoint/2010/main" val="2238710064"/>
              </p:ext>
            </p:extLst>
          </p:nvPr>
        </p:nvGraphicFramePr>
        <p:xfrm>
          <a:off x="864525" y="3063856"/>
          <a:ext cx="7863840" cy="1112520"/>
        </p:xfrm>
        <a:graphic>
          <a:graphicData uri="http://schemas.openxmlformats.org/drawingml/2006/table">
            <a:tbl>
              <a:tblPr firstRow="1" bandRow="1">
                <a:tableStyleId>{5C22544A-7EE6-4342-B048-85BDC9FD1C3A}</a:tableStyleId>
              </a:tblPr>
              <a:tblGrid>
                <a:gridCol w="2621280">
                  <a:extLst>
                    <a:ext uri="{9D8B030D-6E8A-4147-A177-3AD203B41FA5}">
                      <a16:colId xmlns:a16="http://schemas.microsoft.com/office/drawing/2014/main" xmlns="" val="2620776263"/>
                    </a:ext>
                  </a:extLst>
                </a:gridCol>
                <a:gridCol w="2058784">
                  <a:extLst>
                    <a:ext uri="{9D8B030D-6E8A-4147-A177-3AD203B41FA5}">
                      <a16:colId xmlns:a16="http://schemas.microsoft.com/office/drawing/2014/main" xmlns="" val="2583141747"/>
                    </a:ext>
                  </a:extLst>
                </a:gridCol>
                <a:gridCol w="3183776">
                  <a:extLst>
                    <a:ext uri="{9D8B030D-6E8A-4147-A177-3AD203B41FA5}">
                      <a16:colId xmlns:a16="http://schemas.microsoft.com/office/drawing/2014/main" xmlns="" val="2839646788"/>
                    </a:ext>
                  </a:extLst>
                </a:gridCol>
              </a:tblGrid>
              <a:tr h="370840">
                <a:tc>
                  <a:txBody>
                    <a:bodyPr/>
                    <a:lstStyle/>
                    <a:p>
                      <a:r>
                        <a:rPr lang="en-GB" dirty="0" smtClean="0"/>
                        <a:t>Need</a:t>
                      </a:r>
                      <a:endParaRPr lang="en-GB" dirty="0"/>
                    </a:p>
                  </a:txBody>
                  <a:tcPr/>
                </a:tc>
                <a:tc>
                  <a:txBody>
                    <a:bodyPr/>
                    <a:lstStyle/>
                    <a:p>
                      <a:r>
                        <a:rPr lang="en-GB" dirty="0" smtClean="0"/>
                        <a:t>Product</a:t>
                      </a:r>
                      <a:endParaRPr lang="en-GB" dirty="0"/>
                    </a:p>
                  </a:txBody>
                  <a:tcPr/>
                </a:tc>
                <a:tc>
                  <a:txBody>
                    <a:bodyPr/>
                    <a:lstStyle/>
                    <a:p>
                      <a:r>
                        <a:rPr lang="en-GB" dirty="0" smtClean="0"/>
                        <a:t>Benefits/Satisfaction</a:t>
                      </a:r>
                      <a:endParaRPr lang="en-GB" dirty="0"/>
                    </a:p>
                  </a:txBody>
                  <a:tcPr/>
                </a:tc>
                <a:extLst>
                  <a:ext uri="{0D108BD9-81ED-4DB2-BD59-A6C34878D82A}">
                    <a16:rowId xmlns:a16="http://schemas.microsoft.com/office/drawing/2014/main" xmlns="" val="1927607252"/>
                  </a:ext>
                </a:extLst>
              </a:tr>
              <a:tr h="370840">
                <a:tc>
                  <a:txBody>
                    <a:bodyPr/>
                    <a:lstStyle/>
                    <a:p>
                      <a:r>
                        <a:rPr lang="en-GB" dirty="0" smtClean="0"/>
                        <a:t>To get to work</a:t>
                      </a:r>
                      <a:endParaRPr lang="en-GB" dirty="0"/>
                    </a:p>
                  </a:txBody>
                  <a:tcPr/>
                </a:tc>
                <a:tc>
                  <a:txBody>
                    <a:bodyPr/>
                    <a:lstStyle/>
                    <a:p>
                      <a:r>
                        <a:rPr lang="en-GB" dirty="0" smtClean="0"/>
                        <a:t>Car</a:t>
                      </a:r>
                      <a:r>
                        <a:rPr lang="en-GB" baseline="0" dirty="0" smtClean="0"/>
                        <a:t> </a:t>
                      </a:r>
                      <a:endParaRPr lang="en-GB" dirty="0"/>
                    </a:p>
                  </a:txBody>
                  <a:tcPr/>
                </a:tc>
                <a:tc>
                  <a:txBody>
                    <a:bodyPr/>
                    <a:lstStyle/>
                    <a:p>
                      <a:r>
                        <a:rPr lang="en-GB" dirty="0" smtClean="0"/>
                        <a:t>I’ve received the transport </a:t>
                      </a:r>
                      <a:endParaRPr lang="en-GB" dirty="0"/>
                    </a:p>
                  </a:txBody>
                  <a:tcPr/>
                </a:tc>
                <a:extLst>
                  <a:ext uri="{0D108BD9-81ED-4DB2-BD59-A6C34878D82A}">
                    <a16:rowId xmlns:a16="http://schemas.microsoft.com/office/drawing/2014/main" xmlns="" val="3796287564"/>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xmlns="" val="1866945297"/>
                  </a:ext>
                </a:extLst>
              </a:tr>
            </a:tbl>
          </a:graphicData>
        </a:graphic>
      </p:graphicFrame>
    </p:spTree>
    <p:extLst>
      <p:ext uri="{BB962C8B-B14F-4D97-AF65-F5344CB8AC3E}">
        <p14:creationId xmlns="" xmlns:p14="http://schemas.microsoft.com/office/powerpoint/2010/main" val="37519325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19851"/>
            <a:ext cx="8596668" cy="4660343"/>
          </a:xfrm>
        </p:spPr>
        <p:txBody>
          <a:bodyPr>
            <a:normAutofit/>
          </a:bodyPr>
          <a:lstStyle/>
          <a:p>
            <a:r>
              <a:rPr lang="en-US" dirty="0" smtClean="0"/>
              <a:t>Consumer products</a:t>
            </a:r>
            <a:endParaRPr lang="en-US" dirty="0"/>
          </a:p>
        </p:txBody>
      </p:sp>
      <p:sp>
        <p:nvSpPr>
          <p:cNvPr id="3" name="Content Placeholder 2"/>
          <p:cNvSpPr>
            <a:spLocks noGrp="1"/>
          </p:cNvSpPr>
          <p:nvPr>
            <p:ph idx="1"/>
          </p:nvPr>
        </p:nvSpPr>
        <p:spPr>
          <a:xfrm>
            <a:off x="346356" y="419852"/>
            <a:ext cx="9509052" cy="6287264"/>
          </a:xfrm>
        </p:spPr>
        <p:txBody>
          <a:bodyPr>
            <a:normAutofit fontScale="92500" lnSpcReduction="20000"/>
          </a:bodyPr>
          <a:lstStyle/>
          <a:p>
            <a:endParaRPr lang="en-US" sz="2600" dirty="0" smtClean="0">
              <a:latin typeface="Arial"/>
              <a:cs typeface="Arial"/>
            </a:endParaRPr>
          </a:p>
          <a:p>
            <a:pPr marL="0" indent="0">
              <a:buNone/>
            </a:pPr>
            <a:endParaRPr lang="en-US" sz="2600" dirty="0" smtClean="0">
              <a:latin typeface="Arial"/>
              <a:cs typeface="Arial"/>
            </a:endParaRPr>
          </a:p>
          <a:p>
            <a:pPr marL="0" indent="0">
              <a:buNone/>
            </a:pPr>
            <a:r>
              <a:rPr lang="en-US" sz="2600" u="sng" dirty="0" err="1" smtClean="0">
                <a:latin typeface="Arial"/>
                <a:cs typeface="Arial"/>
              </a:rPr>
              <a:t>A.Convenience</a:t>
            </a:r>
            <a:r>
              <a:rPr lang="en-US" sz="2600" u="sng" dirty="0" smtClean="0">
                <a:latin typeface="Arial"/>
                <a:cs typeface="Arial"/>
              </a:rPr>
              <a:t> goods </a:t>
            </a:r>
            <a:r>
              <a:rPr lang="mr-IN" sz="2600" dirty="0" smtClean="0">
                <a:latin typeface="Arial"/>
                <a:cs typeface="Arial"/>
              </a:rPr>
              <a:t>–</a:t>
            </a:r>
            <a:r>
              <a:rPr lang="en-US" sz="2600" dirty="0" smtClean="0">
                <a:latin typeface="Arial"/>
                <a:cs typeface="Arial"/>
              </a:rPr>
              <a:t> represent the majority of frequently purchased consumer goods, bought with little effort or deliberation (e.g. newspapers, breakfast cereals, coffee, soap and cosmetics)</a:t>
            </a:r>
          </a:p>
          <a:p>
            <a:r>
              <a:rPr lang="en-US" sz="2600" dirty="0" smtClean="0">
                <a:latin typeface="Arial"/>
                <a:cs typeface="Arial"/>
              </a:rPr>
              <a:t>The products within this category can be further differentiated: </a:t>
            </a:r>
            <a:r>
              <a:rPr lang="en-US" sz="2600" u="sng" dirty="0" smtClean="0">
                <a:latin typeface="Arial"/>
                <a:cs typeface="Arial"/>
              </a:rPr>
              <a:t>staples</a:t>
            </a:r>
            <a:r>
              <a:rPr lang="en-US" sz="2600" dirty="0" smtClean="0">
                <a:latin typeface="Arial"/>
                <a:cs typeface="Arial"/>
              </a:rPr>
              <a:t> (products bought as part of an everyday shopping list), </a:t>
            </a:r>
            <a:r>
              <a:rPr lang="en-US" sz="2600" u="sng" dirty="0" smtClean="0">
                <a:latin typeface="Arial"/>
                <a:cs typeface="Arial"/>
              </a:rPr>
              <a:t>impulse</a:t>
            </a:r>
            <a:r>
              <a:rPr lang="en-US" sz="2600" dirty="0" smtClean="0">
                <a:latin typeface="Arial"/>
                <a:cs typeface="Arial"/>
              </a:rPr>
              <a:t> (purchased on sight without being considered previously: special offers, sweets), and </a:t>
            </a:r>
            <a:r>
              <a:rPr lang="en-US" sz="2600" u="sng" dirty="0" smtClean="0">
                <a:latin typeface="Arial"/>
                <a:cs typeface="Arial"/>
              </a:rPr>
              <a:t>emergency</a:t>
            </a:r>
            <a:r>
              <a:rPr lang="en-US" sz="2600" dirty="0" smtClean="0">
                <a:latin typeface="Arial"/>
                <a:cs typeface="Arial"/>
              </a:rPr>
              <a:t> ( buyers are likely to make a special visit to the shops)</a:t>
            </a:r>
          </a:p>
          <a:p>
            <a:pPr marL="0" indent="0">
              <a:buNone/>
            </a:pPr>
            <a:endParaRPr lang="en-US" sz="2600" dirty="0" smtClean="0">
              <a:latin typeface="Arial"/>
              <a:cs typeface="Arial"/>
            </a:endParaRPr>
          </a:p>
          <a:p>
            <a:pPr marL="0" indent="0">
              <a:buNone/>
            </a:pPr>
            <a:r>
              <a:rPr lang="en-US" sz="2600" dirty="0" err="1" smtClean="0">
                <a:latin typeface="Arial"/>
                <a:cs typeface="Arial"/>
              </a:rPr>
              <a:t>B.</a:t>
            </a:r>
            <a:r>
              <a:rPr lang="en-US" sz="2600" u="sng" dirty="0" err="1" smtClean="0">
                <a:latin typeface="Arial"/>
                <a:cs typeface="Arial"/>
              </a:rPr>
              <a:t>Speciality</a:t>
            </a:r>
            <a:r>
              <a:rPr lang="en-US" sz="2600" u="sng" dirty="0" smtClean="0">
                <a:latin typeface="Arial"/>
                <a:cs typeface="Arial"/>
              </a:rPr>
              <a:t> goods </a:t>
            </a:r>
            <a:r>
              <a:rPr lang="mr-IN" sz="2600" dirty="0" smtClean="0">
                <a:latin typeface="Arial"/>
                <a:cs typeface="Arial"/>
              </a:rPr>
              <a:t>–</a:t>
            </a:r>
            <a:r>
              <a:rPr lang="en-US" sz="2600" dirty="0" smtClean="0">
                <a:latin typeface="Arial"/>
                <a:cs typeface="Arial"/>
              </a:rPr>
              <a:t> consumable products which can only be purchased from specialist retailers and which consumers select deliberately (e.g. prescription medicines, alcoholic beverages, paint)</a:t>
            </a:r>
          </a:p>
          <a:p>
            <a:pPr marL="0" indent="0">
              <a:buNone/>
            </a:pPr>
            <a:endParaRPr lang="en-US" sz="2600" dirty="0" smtClean="0">
              <a:latin typeface="Arial"/>
              <a:cs typeface="Arial"/>
            </a:endParaRPr>
          </a:p>
          <a:p>
            <a:pPr marL="0" indent="0">
              <a:buNone/>
            </a:pPr>
            <a:r>
              <a:rPr lang="en-US" sz="2600" dirty="0" err="1" smtClean="0">
                <a:latin typeface="Arial"/>
                <a:cs typeface="Arial"/>
              </a:rPr>
              <a:t>C.Durables</a:t>
            </a:r>
            <a:r>
              <a:rPr lang="en-US" sz="2600" dirty="0" smtClean="0">
                <a:latin typeface="Arial"/>
                <a:cs typeface="Arial"/>
              </a:rPr>
              <a:t> (e.g. a bike/car) </a:t>
            </a:r>
            <a:r>
              <a:rPr lang="en-US" sz="3100" dirty="0" smtClean="0"/>
              <a:t>(Adcock </a:t>
            </a:r>
            <a:r>
              <a:rPr lang="en-US" sz="3100" dirty="0"/>
              <a:t>et </a:t>
            </a:r>
            <a:r>
              <a:rPr lang="en-US" sz="3100" dirty="0" smtClean="0"/>
              <a:t>al.,1998</a:t>
            </a:r>
            <a:r>
              <a:rPr lang="en-US" sz="3100" dirty="0"/>
              <a:t>)</a:t>
            </a:r>
          </a:p>
          <a:p>
            <a:endParaRPr lang="en-US" sz="3100" dirty="0" smtClean="0"/>
          </a:p>
          <a:p>
            <a:endParaRPr lang="en-US" sz="3100" dirty="0" smtClean="0"/>
          </a:p>
          <a:p>
            <a:pPr marL="0" indent="0">
              <a:buNone/>
            </a:pPr>
            <a:endParaRPr lang="en-US" dirty="0" smtClean="0"/>
          </a:p>
        </p:txBody>
      </p:sp>
    </p:spTree>
    <p:extLst>
      <p:ext uri="{BB962C8B-B14F-4D97-AF65-F5344CB8AC3E}">
        <p14:creationId xmlns="" xmlns:p14="http://schemas.microsoft.com/office/powerpoint/2010/main" val="18602344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27000"/>
            <a:ext cx="8596668" cy="239889"/>
          </a:xfrm>
        </p:spPr>
        <p:txBody>
          <a:bodyPr>
            <a:normAutofit fontScale="90000"/>
          </a:bodyPr>
          <a:lstStyle/>
          <a:p>
            <a:r>
              <a:rPr lang="en-US" dirty="0" smtClean="0"/>
              <a:t>Price and quality</a:t>
            </a:r>
            <a:endParaRPr lang="en-US" dirty="0"/>
          </a:p>
        </p:txBody>
      </p:sp>
      <p:sp>
        <p:nvSpPr>
          <p:cNvPr id="3" name="Content Placeholder 2"/>
          <p:cNvSpPr>
            <a:spLocks noGrp="1"/>
          </p:cNvSpPr>
          <p:nvPr>
            <p:ph idx="1"/>
          </p:nvPr>
        </p:nvSpPr>
        <p:spPr>
          <a:xfrm>
            <a:off x="136442" y="762000"/>
            <a:ext cx="12168447" cy="6096000"/>
          </a:xfrm>
        </p:spPr>
        <p:txBody>
          <a:bodyPr>
            <a:noAutofit/>
          </a:bodyPr>
          <a:lstStyle/>
          <a:p>
            <a:r>
              <a:rPr lang="en-US" sz="2400" dirty="0" smtClean="0">
                <a:latin typeface="Arial"/>
                <a:cs typeface="Arial"/>
              </a:rPr>
              <a:t>8 dimensions of quality proposed by David Garvin (1987) in the </a:t>
            </a:r>
            <a:r>
              <a:rPr lang="en-US" sz="2400" i="1" dirty="0" smtClean="0">
                <a:latin typeface="Arial"/>
                <a:cs typeface="Arial"/>
              </a:rPr>
              <a:t>Harvard Business Review:</a:t>
            </a:r>
          </a:p>
          <a:p>
            <a:pPr marL="0" indent="0">
              <a:buNone/>
            </a:pPr>
            <a:r>
              <a:rPr lang="en-US" sz="2400" dirty="0" smtClean="0">
                <a:latin typeface="Arial"/>
                <a:cs typeface="Arial"/>
              </a:rPr>
              <a:t>1</a:t>
            </a:r>
            <a:r>
              <a:rPr lang="en-US" sz="2400" i="1" dirty="0" smtClean="0">
                <a:latin typeface="Arial"/>
                <a:cs typeface="Arial"/>
              </a:rPr>
              <a:t>.Performance</a:t>
            </a:r>
            <a:r>
              <a:rPr lang="en-US" sz="2400" dirty="0" smtClean="0">
                <a:latin typeface="Arial"/>
                <a:cs typeface="Arial"/>
              </a:rPr>
              <a:t> </a:t>
            </a:r>
            <a:r>
              <a:rPr lang="mr-IN" sz="2400" dirty="0" smtClean="0">
                <a:latin typeface="Arial"/>
                <a:cs typeface="Arial"/>
              </a:rPr>
              <a:t>–</a:t>
            </a:r>
            <a:r>
              <a:rPr lang="en-US" sz="2400" dirty="0" smtClean="0">
                <a:latin typeface="Arial"/>
                <a:cs typeface="Arial"/>
              </a:rPr>
              <a:t> a product’s primary operating characteristic</a:t>
            </a:r>
          </a:p>
          <a:p>
            <a:pPr marL="0" indent="0">
              <a:buNone/>
            </a:pPr>
            <a:r>
              <a:rPr lang="en-US" sz="2400" dirty="0" smtClean="0">
                <a:latin typeface="Arial"/>
                <a:cs typeface="Arial"/>
              </a:rPr>
              <a:t>2.</a:t>
            </a:r>
            <a:r>
              <a:rPr lang="en-US" sz="2400" i="1" dirty="0" smtClean="0">
                <a:latin typeface="Arial"/>
                <a:cs typeface="Arial"/>
              </a:rPr>
              <a:t>Features </a:t>
            </a:r>
            <a:r>
              <a:rPr lang="mr-IN" sz="2400" i="1" dirty="0" smtClean="0">
                <a:latin typeface="Arial"/>
                <a:cs typeface="Arial"/>
              </a:rPr>
              <a:t>–</a:t>
            </a:r>
            <a:r>
              <a:rPr lang="en-US" sz="2400" i="1" dirty="0" smtClean="0">
                <a:latin typeface="Arial"/>
                <a:cs typeface="Arial"/>
              </a:rPr>
              <a:t> </a:t>
            </a:r>
            <a:r>
              <a:rPr lang="en-US" sz="2400" dirty="0" smtClean="0">
                <a:latin typeface="Arial"/>
                <a:cs typeface="Arial"/>
              </a:rPr>
              <a:t>those characteristics that supplement basic functioning</a:t>
            </a:r>
          </a:p>
          <a:p>
            <a:pPr marL="0" indent="0">
              <a:buNone/>
            </a:pPr>
            <a:r>
              <a:rPr lang="en-US" sz="2400" dirty="0" smtClean="0">
                <a:latin typeface="Arial"/>
                <a:cs typeface="Arial"/>
              </a:rPr>
              <a:t>3.</a:t>
            </a:r>
            <a:r>
              <a:rPr lang="en-US" sz="2400" i="1" dirty="0" smtClean="0">
                <a:latin typeface="Arial"/>
                <a:cs typeface="Arial"/>
              </a:rPr>
              <a:t>Reliability </a:t>
            </a:r>
            <a:r>
              <a:rPr lang="mr-IN" sz="2400" i="1" dirty="0" smtClean="0">
                <a:latin typeface="Arial"/>
                <a:cs typeface="Arial"/>
              </a:rPr>
              <a:t>–</a:t>
            </a:r>
            <a:r>
              <a:rPr lang="en-US" sz="2400" i="1" dirty="0" smtClean="0">
                <a:latin typeface="Arial"/>
                <a:cs typeface="Arial"/>
              </a:rPr>
              <a:t> </a:t>
            </a:r>
            <a:r>
              <a:rPr lang="en-US" sz="2400" dirty="0" smtClean="0">
                <a:latin typeface="Arial"/>
                <a:cs typeface="Arial"/>
              </a:rPr>
              <a:t>the probability of a product malfunctioning during a specified time period</a:t>
            </a:r>
          </a:p>
          <a:p>
            <a:pPr marL="0" indent="0">
              <a:buNone/>
            </a:pPr>
            <a:r>
              <a:rPr lang="en-US" sz="2400" dirty="0" smtClean="0">
                <a:latin typeface="Arial"/>
                <a:cs typeface="Arial"/>
              </a:rPr>
              <a:t>4.</a:t>
            </a:r>
            <a:r>
              <a:rPr lang="en-US" sz="2400" i="1" dirty="0" smtClean="0">
                <a:latin typeface="Arial"/>
                <a:cs typeface="Arial"/>
              </a:rPr>
              <a:t>Conformance</a:t>
            </a:r>
            <a:r>
              <a:rPr lang="en-US" sz="2400" dirty="0" smtClean="0">
                <a:latin typeface="Arial"/>
                <a:cs typeface="Arial"/>
              </a:rPr>
              <a:t> </a:t>
            </a:r>
            <a:r>
              <a:rPr lang="mr-IN" sz="2400" dirty="0" smtClean="0">
                <a:latin typeface="Arial"/>
                <a:cs typeface="Arial"/>
              </a:rPr>
              <a:t>–</a:t>
            </a:r>
            <a:r>
              <a:rPr lang="en-US" sz="2400" dirty="0" smtClean="0">
                <a:latin typeface="Arial"/>
                <a:cs typeface="Arial"/>
              </a:rPr>
              <a:t> the degree to which design of operating characteristics meets established standards</a:t>
            </a:r>
          </a:p>
          <a:p>
            <a:pPr marL="0" indent="0">
              <a:buNone/>
            </a:pPr>
            <a:r>
              <a:rPr lang="en-US" sz="2400" dirty="0" smtClean="0">
                <a:latin typeface="Arial"/>
                <a:cs typeface="Arial"/>
              </a:rPr>
              <a:t>5.</a:t>
            </a:r>
            <a:r>
              <a:rPr lang="en-US" sz="2400" i="1" dirty="0" smtClean="0">
                <a:latin typeface="Arial"/>
                <a:cs typeface="Arial"/>
              </a:rPr>
              <a:t>Durability</a:t>
            </a:r>
            <a:r>
              <a:rPr lang="en-US" sz="2400" dirty="0" smtClean="0">
                <a:latin typeface="Arial"/>
                <a:cs typeface="Arial"/>
              </a:rPr>
              <a:t> </a:t>
            </a:r>
            <a:r>
              <a:rPr lang="mr-IN" sz="2400" dirty="0" smtClean="0">
                <a:latin typeface="Arial"/>
                <a:cs typeface="Arial"/>
              </a:rPr>
              <a:t>–</a:t>
            </a:r>
            <a:r>
              <a:rPr lang="en-US" sz="2400" dirty="0" smtClean="0">
                <a:latin typeface="Arial"/>
                <a:cs typeface="Arial"/>
              </a:rPr>
              <a:t> a measure of product life with both economic and technical dimensions</a:t>
            </a:r>
          </a:p>
          <a:p>
            <a:pPr marL="0" indent="0">
              <a:buNone/>
            </a:pPr>
            <a:r>
              <a:rPr lang="en-US" sz="2400" dirty="0" smtClean="0">
                <a:latin typeface="Arial"/>
                <a:cs typeface="Arial"/>
              </a:rPr>
              <a:t>6.</a:t>
            </a:r>
            <a:r>
              <a:rPr lang="en-US" sz="2400" i="1" dirty="0" smtClean="0">
                <a:latin typeface="Arial"/>
                <a:cs typeface="Arial"/>
              </a:rPr>
              <a:t>Serviceability </a:t>
            </a:r>
            <a:r>
              <a:rPr lang="mr-IN" sz="2400" i="1" dirty="0" smtClean="0">
                <a:latin typeface="Arial"/>
                <a:cs typeface="Arial"/>
              </a:rPr>
              <a:t>–</a:t>
            </a:r>
            <a:r>
              <a:rPr lang="en-GB" sz="2400" i="1" dirty="0" smtClean="0">
                <a:latin typeface="Arial"/>
                <a:cs typeface="Arial"/>
              </a:rPr>
              <a:t> </a:t>
            </a:r>
            <a:r>
              <a:rPr lang="en-US" sz="2400" dirty="0" smtClean="0">
                <a:latin typeface="Arial"/>
                <a:cs typeface="Arial"/>
              </a:rPr>
              <a:t>relating to the ease of maintenance</a:t>
            </a:r>
          </a:p>
          <a:p>
            <a:pPr marL="0" indent="0">
              <a:buNone/>
            </a:pPr>
            <a:r>
              <a:rPr lang="en-US" sz="2400" dirty="0" smtClean="0">
                <a:latin typeface="Arial"/>
                <a:cs typeface="Arial"/>
              </a:rPr>
              <a:t>7.</a:t>
            </a:r>
            <a:r>
              <a:rPr lang="en-US" sz="2400" i="1" dirty="0" smtClean="0">
                <a:latin typeface="Arial"/>
                <a:cs typeface="Arial"/>
              </a:rPr>
              <a:t>Aesthetics </a:t>
            </a:r>
            <a:r>
              <a:rPr lang="mr-IN" sz="2400" i="1" dirty="0" smtClean="0">
                <a:latin typeface="Arial"/>
                <a:cs typeface="Arial"/>
              </a:rPr>
              <a:t>–</a:t>
            </a:r>
            <a:r>
              <a:rPr lang="en-GB" sz="2400" i="1" dirty="0" smtClean="0">
                <a:latin typeface="Arial"/>
                <a:cs typeface="Arial"/>
              </a:rPr>
              <a:t> </a:t>
            </a:r>
            <a:r>
              <a:rPr lang="en-US" sz="2400" i="1" dirty="0" smtClean="0">
                <a:latin typeface="Arial"/>
                <a:cs typeface="Arial"/>
              </a:rPr>
              <a:t> </a:t>
            </a:r>
            <a:r>
              <a:rPr lang="en-US" sz="2400" dirty="0" smtClean="0">
                <a:latin typeface="Arial"/>
                <a:cs typeface="Arial"/>
              </a:rPr>
              <a:t>how a product looks, feels, sounds, tastes or smells </a:t>
            </a:r>
            <a:r>
              <a:rPr lang="mr-IN" sz="2400" dirty="0" smtClean="0">
                <a:latin typeface="Arial"/>
                <a:cs typeface="Arial"/>
              </a:rPr>
              <a:t>–</a:t>
            </a:r>
            <a:r>
              <a:rPr lang="en-US" sz="2400" dirty="0" smtClean="0">
                <a:latin typeface="Arial"/>
                <a:cs typeface="Arial"/>
              </a:rPr>
              <a:t> personal </a:t>
            </a:r>
            <a:r>
              <a:rPr lang="en-US" sz="2400" dirty="0" err="1" smtClean="0">
                <a:latin typeface="Arial"/>
                <a:cs typeface="Arial"/>
              </a:rPr>
              <a:t>judgement</a:t>
            </a:r>
            <a:r>
              <a:rPr lang="en-US" sz="2400" dirty="0" smtClean="0">
                <a:latin typeface="Arial"/>
                <a:cs typeface="Arial"/>
              </a:rPr>
              <a:t> comes in here</a:t>
            </a:r>
          </a:p>
          <a:p>
            <a:pPr marL="0" indent="0">
              <a:buNone/>
            </a:pPr>
            <a:r>
              <a:rPr lang="en-US" sz="2400" dirty="0" smtClean="0">
                <a:latin typeface="Arial"/>
                <a:cs typeface="Arial"/>
              </a:rPr>
              <a:t>8.</a:t>
            </a:r>
            <a:r>
              <a:rPr lang="en-US" sz="2400" i="1" dirty="0" smtClean="0">
                <a:latin typeface="Arial"/>
                <a:cs typeface="Arial"/>
              </a:rPr>
              <a:t>Perceived quality </a:t>
            </a:r>
            <a:r>
              <a:rPr lang="mr-IN" sz="2400" i="1" dirty="0" smtClean="0">
                <a:latin typeface="Arial"/>
                <a:cs typeface="Arial"/>
              </a:rPr>
              <a:t>–</a:t>
            </a:r>
            <a:r>
              <a:rPr lang="en-US" sz="2400" i="1" dirty="0" smtClean="0">
                <a:latin typeface="Arial"/>
                <a:cs typeface="Arial"/>
              </a:rPr>
              <a:t> </a:t>
            </a:r>
            <a:r>
              <a:rPr lang="en-US" sz="2400" dirty="0" smtClean="0">
                <a:latin typeface="Arial"/>
                <a:cs typeface="Arial"/>
              </a:rPr>
              <a:t>as consumers do not always have complete information to judge a product or service, perception of quality, reputation, etc. are important in judging how customers rate an offering </a:t>
            </a:r>
            <a:endParaRPr lang="en-US" sz="2400" dirty="0">
              <a:latin typeface="Arial"/>
              <a:cs typeface="Arial"/>
            </a:endParaRPr>
          </a:p>
        </p:txBody>
      </p:sp>
    </p:spTree>
    <p:extLst>
      <p:ext uri="{BB962C8B-B14F-4D97-AF65-F5344CB8AC3E}">
        <p14:creationId xmlns="" xmlns:p14="http://schemas.microsoft.com/office/powerpoint/2010/main" val="27368401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27000"/>
            <a:ext cx="8596668" cy="564444"/>
          </a:xfrm>
        </p:spPr>
        <p:txBody>
          <a:bodyPr>
            <a:normAutofit fontScale="90000"/>
          </a:bodyPr>
          <a:lstStyle/>
          <a:p>
            <a:r>
              <a:rPr lang="en-US" dirty="0" smtClean="0"/>
              <a:t>Pricing strategies</a:t>
            </a:r>
            <a:endParaRPr lang="en-US" dirty="0"/>
          </a:p>
        </p:txBody>
      </p:sp>
      <p:sp>
        <p:nvSpPr>
          <p:cNvPr id="3" name="Content Placeholder 2"/>
          <p:cNvSpPr>
            <a:spLocks noGrp="1"/>
          </p:cNvSpPr>
          <p:nvPr>
            <p:ph idx="1"/>
          </p:nvPr>
        </p:nvSpPr>
        <p:spPr>
          <a:xfrm>
            <a:off x="98778" y="987778"/>
            <a:ext cx="11528777" cy="5700889"/>
          </a:xfrm>
        </p:spPr>
        <p:txBody>
          <a:bodyPr>
            <a:normAutofit fontScale="92500" lnSpcReduction="20000"/>
          </a:bodyPr>
          <a:lstStyle/>
          <a:p>
            <a:pPr marL="0" indent="0">
              <a:buNone/>
            </a:pPr>
            <a:r>
              <a:rPr lang="en-US" sz="2400" dirty="0" smtClean="0"/>
              <a:t>Adcock (1998)</a:t>
            </a:r>
          </a:p>
          <a:p>
            <a:pPr marL="0" indent="0">
              <a:buNone/>
            </a:pPr>
            <a:endParaRPr lang="en-US" dirty="0" smtClean="0"/>
          </a:p>
          <a:p>
            <a:pPr marL="0" indent="0">
              <a:buNone/>
            </a:pPr>
            <a:r>
              <a:rPr lang="en-US" dirty="0" smtClean="0"/>
              <a:t>1.</a:t>
            </a:r>
            <a:r>
              <a:rPr lang="en-US" sz="2400" b="1" dirty="0" smtClean="0">
                <a:solidFill>
                  <a:schemeClr val="accent2"/>
                </a:solidFill>
              </a:rPr>
              <a:t>Premium pricing </a:t>
            </a:r>
          </a:p>
          <a:p>
            <a:pPr>
              <a:buFont typeface="Arial"/>
              <a:buChar char="•"/>
            </a:pPr>
            <a:r>
              <a:rPr lang="en-US" sz="2400" dirty="0"/>
              <a:t>a</a:t>
            </a:r>
            <a:r>
              <a:rPr lang="en-US" sz="2400" dirty="0" smtClean="0"/>
              <a:t> ‘premium strategy’ uses a high price, but gives good product/service in exchange (e.g. designer clothes, Marks &amp; Spencer)</a:t>
            </a:r>
          </a:p>
          <a:p>
            <a:pPr>
              <a:buFont typeface="Arial"/>
              <a:buChar char="•"/>
            </a:pPr>
            <a:endParaRPr lang="en-US" sz="2400" dirty="0"/>
          </a:p>
          <a:p>
            <a:pPr marL="0" indent="0">
              <a:buNone/>
            </a:pPr>
            <a:r>
              <a:rPr lang="en-US" sz="2400" dirty="0" smtClean="0"/>
              <a:t>2.</a:t>
            </a:r>
            <a:r>
              <a:rPr lang="en-US" sz="2400" b="1" dirty="0" smtClean="0">
                <a:solidFill>
                  <a:srgbClr val="54A021"/>
                </a:solidFill>
              </a:rPr>
              <a:t>Penetration pricing </a:t>
            </a:r>
          </a:p>
          <a:p>
            <a:pPr>
              <a:buFont typeface="Arial"/>
              <a:buChar char="•"/>
            </a:pPr>
            <a:r>
              <a:rPr lang="en-US" sz="2400" dirty="0"/>
              <a:t>t</a:t>
            </a:r>
            <a:r>
              <a:rPr lang="en-US" sz="2400" dirty="0" smtClean="0"/>
              <a:t>he price of a product is initially set low to rapidly reach a wide fraction of the market </a:t>
            </a:r>
          </a:p>
          <a:p>
            <a:pPr>
              <a:buFont typeface="Arial"/>
              <a:buChar char="•"/>
            </a:pPr>
            <a:r>
              <a:rPr lang="en-US" sz="2400" dirty="0"/>
              <a:t>t</a:t>
            </a:r>
            <a:r>
              <a:rPr lang="en-US" sz="2400" dirty="0" smtClean="0"/>
              <a:t>he expectation that customers will switch to the new brand  because of the lower price</a:t>
            </a:r>
          </a:p>
          <a:p>
            <a:pPr>
              <a:buFont typeface="Arial"/>
              <a:buChar char="•"/>
            </a:pPr>
            <a:r>
              <a:rPr lang="en-US" sz="2400" dirty="0"/>
              <a:t>a</a:t>
            </a:r>
            <a:r>
              <a:rPr lang="en-US" sz="2400" dirty="0" smtClean="0"/>
              <a:t>s time goes on and the product is established, prices can be raised nearer market levels</a:t>
            </a:r>
          </a:p>
          <a:p>
            <a:pPr>
              <a:buFont typeface="Arial"/>
              <a:buChar char="•"/>
            </a:pPr>
            <a:endParaRPr lang="en-US" sz="2400" dirty="0"/>
          </a:p>
          <a:p>
            <a:pPr marL="0" indent="0">
              <a:buNone/>
            </a:pPr>
            <a:r>
              <a:rPr lang="en-US" sz="2400" dirty="0" smtClean="0"/>
              <a:t>3.</a:t>
            </a:r>
            <a:r>
              <a:rPr lang="en-US" sz="2400" dirty="0" smtClean="0">
                <a:solidFill>
                  <a:srgbClr val="54A021"/>
                </a:solidFill>
              </a:rPr>
              <a:t>Economy price</a:t>
            </a:r>
          </a:p>
          <a:p>
            <a:pPr>
              <a:buFont typeface="Arial"/>
              <a:buChar char="•"/>
            </a:pPr>
            <a:r>
              <a:rPr lang="en-US" sz="2400" dirty="0" smtClean="0"/>
              <a:t>is a deliberate strategy of low pricing</a:t>
            </a:r>
          </a:p>
          <a:p>
            <a:pPr>
              <a:buFont typeface="Arial"/>
              <a:buChar char="•"/>
            </a:pPr>
            <a:endParaRPr lang="en-US" dirty="0"/>
          </a:p>
        </p:txBody>
      </p:sp>
      <p:pic>
        <p:nvPicPr>
          <p:cNvPr id="10242" name="Picture 2" descr="Image result for price pictures"/>
          <p:cNvPicPr>
            <a:picLocks noChangeAspect="1" noChangeArrowheads="1"/>
          </p:cNvPicPr>
          <p:nvPr/>
        </p:nvPicPr>
        <p:blipFill>
          <a:blip r:embed="rId2"/>
          <a:srcRect/>
          <a:stretch>
            <a:fillRect/>
          </a:stretch>
        </p:blipFill>
        <p:spPr bwMode="auto">
          <a:xfrm>
            <a:off x="5080001" y="0"/>
            <a:ext cx="3476977" cy="2001142"/>
          </a:xfrm>
          <a:prstGeom prst="rect">
            <a:avLst/>
          </a:prstGeom>
          <a:noFill/>
        </p:spPr>
      </p:pic>
    </p:spTree>
    <p:extLst>
      <p:ext uri="{BB962C8B-B14F-4D97-AF65-F5344CB8AC3E}">
        <p14:creationId xmlns="" xmlns:p14="http://schemas.microsoft.com/office/powerpoint/2010/main" val="23738202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8668" y="183445"/>
            <a:ext cx="9561688" cy="6674555"/>
          </a:xfrm>
        </p:spPr>
        <p:txBody>
          <a:bodyPr>
            <a:normAutofit/>
          </a:bodyPr>
          <a:lstStyle/>
          <a:p>
            <a:pPr marL="0" indent="0">
              <a:buNone/>
            </a:pPr>
            <a:r>
              <a:rPr lang="en-US" dirty="0" smtClean="0"/>
              <a:t>4. </a:t>
            </a:r>
            <a:r>
              <a:rPr lang="en-US" sz="2400" dirty="0" smtClean="0">
                <a:solidFill>
                  <a:srgbClr val="54A021"/>
                </a:solidFill>
              </a:rPr>
              <a:t>Price skimming</a:t>
            </a:r>
          </a:p>
          <a:p>
            <a:pPr algn="just">
              <a:buFont typeface="Arial"/>
              <a:buChar char="•"/>
            </a:pPr>
            <a:r>
              <a:rPr lang="en-US" sz="2800" dirty="0" smtClean="0"/>
              <a:t>Is a pricing strategy in which a marketer sets a relatively high initial price for a product at first, then lowers the price over time</a:t>
            </a:r>
          </a:p>
          <a:p>
            <a:pPr algn="just">
              <a:buFont typeface="Arial"/>
              <a:buChar char="•"/>
            </a:pPr>
            <a:endParaRPr lang="en-US" sz="2800" dirty="0" smtClean="0"/>
          </a:p>
          <a:p>
            <a:pPr algn="just">
              <a:buFont typeface="Arial"/>
              <a:buChar char="•"/>
            </a:pPr>
            <a:r>
              <a:rPr lang="en-US" sz="2800" dirty="0" smtClean="0"/>
              <a:t>if the product is new, and competition has not appeared, then customers might well pay a premium to acquire a product which is offering excellent features</a:t>
            </a:r>
          </a:p>
          <a:p>
            <a:pPr algn="just">
              <a:buFont typeface="Arial"/>
              <a:buChar char="•"/>
            </a:pPr>
            <a:endParaRPr lang="en-US" sz="2800" dirty="0" smtClean="0"/>
          </a:p>
          <a:p>
            <a:pPr algn="just">
              <a:buFont typeface="Arial"/>
              <a:buChar char="•"/>
            </a:pPr>
            <a:r>
              <a:rPr lang="en-US" sz="2800" dirty="0" smtClean="0"/>
              <a:t>e.g. the cost of developing medicines is high, and made even higher by the cost of testing, and gaining approval, from the regulatory bodies. The prices are high when new drugs are launched and they are protected by patents.</a:t>
            </a:r>
          </a:p>
          <a:p>
            <a:pPr algn="just">
              <a:buFont typeface="Arial"/>
              <a:buChar char="•"/>
            </a:pPr>
            <a:endParaRPr lang="en-US" sz="2800" dirty="0"/>
          </a:p>
        </p:txBody>
      </p:sp>
    </p:spTree>
    <p:extLst>
      <p:ext uri="{BB962C8B-B14F-4D97-AF65-F5344CB8AC3E}">
        <p14:creationId xmlns="" xmlns:p14="http://schemas.microsoft.com/office/powerpoint/2010/main" val="92689322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1667" y="296333"/>
            <a:ext cx="9666111" cy="6208889"/>
          </a:xfrm>
        </p:spPr>
        <p:txBody>
          <a:bodyPr>
            <a:noAutofit/>
          </a:bodyPr>
          <a:lstStyle/>
          <a:p>
            <a:pPr marL="0" indent="0">
              <a:buNone/>
            </a:pPr>
            <a:r>
              <a:rPr lang="en-US" sz="2800" dirty="0" smtClean="0"/>
              <a:t>5.</a:t>
            </a:r>
            <a:r>
              <a:rPr lang="en-US" sz="2800" dirty="0" smtClean="0">
                <a:solidFill>
                  <a:srgbClr val="54A021"/>
                </a:solidFill>
              </a:rPr>
              <a:t>Psychological pricing</a:t>
            </a:r>
          </a:p>
          <a:p>
            <a:pPr>
              <a:buFont typeface="Arial"/>
              <a:buChar char="•"/>
            </a:pPr>
            <a:r>
              <a:rPr lang="en-US" sz="2800" dirty="0" smtClean="0"/>
              <a:t>is designed to get customers to respond on an emotional rather than rational basis</a:t>
            </a:r>
          </a:p>
          <a:p>
            <a:pPr>
              <a:buFont typeface="Arial"/>
              <a:buChar char="•"/>
            </a:pPr>
            <a:r>
              <a:rPr lang="en-US" sz="2800" dirty="0" smtClean="0"/>
              <a:t>the most common use is the use of prices such as 99 pence or £9.95</a:t>
            </a:r>
            <a:endParaRPr lang="en-US" sz="2800" dirty="0" smtClean="0">
              <a:solidFill>
                <a:srgbClr val="008000"/>
              </a:solidFill>
            </a:endParaRPr>
          </a:p>
          <a:p>
            <a:pPr marL="0" indent="0">
              <a:buNone/>
            </a:pPr>
            <a:endParaRPr lang="en-US" sz="2800" dirty="0" smtClean="0">
              <a:solidFill>
                <a:srgbClr val="008000"/>
              </a:solidFill>
            </a:endParaRPr>
          </a:p>
          <a:p>
            <a:pPr marL="0" indent="0">
              <a:buNone/>
            </a:pPr>
            <a:r>
              <a:rPr lang="en-US" sz="2800" dirty="0" smtClean="0">
                <a:solidFill>
                  <a:srgbClr val="008000"/>
                </a:solidFill>
              </a:rPr>
              <a:t>6.Product </a:t>
            </a:r>
            <a:r>
              <a:rPr lang="en-US" sz="2800" dirty="0" smtClean="0">
                <a:solidFill>
                  <a:srgbClr val="54A021"/>
                </a:solidFill>
              </a:rPr>
              <a:t>line prices</a:t>
            </a:r>
          </a:p>
          <a:p>
            <a:pPr>
              <a:buFont typeface="Arial"/>
              <a:buChar char="•"/>
            </a:pPr>
            <a:r>
              <a:rPr lang="en-US" sz="2800" dirty="0">
                <a:solidFill>
                  <a:srgbClr val="000000"/>
                </a:solidFill>
              </a:rPr>
              <a:t>i</a:t>
            </a:r>
            <a:r>
              <a:rPr lang="en-US" sz="2800" dirty="0" smtClean="0">
                <a:solidFill>
                  <a:srgbClr val="000000"/>
                </a:solidFill>
              </a:rPr>
              <a:t>s a strategy which involves all products offered</a:t>
            </a:r>
          </a:p>
          <a:p>
            <a:pPr>
              <a:buFont typeface="Arial"/>
              <a:buChar char="•"/>
            </a:pPr>
            <a:r>
              <a:rPr lang="en-US" sz="2800" dirty="0">
                <a:solidFill>
                  <a:srgbClr val="000000"/>
                </a:solidFill>
              </a:rPr>
              <a:t>t</a:t>
            </a:r>
            <a:r>
              <a:rPr lang="en-US" sz="2800" dirty="0" smtClean="0">
                <a:solidFill>
                  <a:srgbClr val="000000"/>
                </a:solidFill>
              </a:rPr>
              <a:t>o inform prospective buyers of quality differentials</a:t>
            </a:r>
          </a:p>
          <a:p>
            <a:pPr>
              <a:buFont typeface="Arial"/>
              <a:buChar char="•"/>
            </a:pPr>
            <a:endParaRPr lang="en-US" sz="2800" dirty="0">
              <a:solidFill>
                <a:srgbClr val="54A021"/>
              </a:solidFill>
            </a:endParaRPr>
          </a:p>
          <a:p>
            <a:pPr marL="0" indent="0">
              <a:buNone/>
            </a:pPr>
            <a:r>
              <a:rPr lang="en-US" sz="2800" dirty="0" smtClean="0">
                <a:solidFill>
                  <a:srgbClr val="54A021"/>
                </a:solidFill>
              </a:rPr>
              <a:t>7.Pricing variations</a:t>
            </a:r>
          </a:p>
          <a:p>
            <a:pPr>
              <a:buFont typeface="Arial"/>
              <a:buChar char="•"/>
            </a:pPr>
            <a:r>
              <a:rPr lang="en-US" sz="2800" dirty="0">
                <a:solidFill>
                  <a:schemeClr val="tx1"/>
                </a:solidFill>
              </a:rPr>
              <a:t>e</a:t>
            </a:r>
            <a:r>
              <a:rPr lang="en-US" sz="2800" dirty="0" smtClean="0">
                <a:solidFill>
                  <a:schemeClr val="tx1"/>
                </a:solidFill>
              </a:rPr>
              <a:t>.g. ‘off-peak’ pricing, early-booking discounts</a:t>
            </a:r>
            <a:endParaRPr lang="en-US" sz="2800" dirty="0">
              <a:solidFill>
                <a:schemeClr val="tx1"/>
              </a:solidFill>
            </a:endParaRPr>
          </a:p>
        </p:txBody>
      </p:sp>
    </p:spTree>
    <p:extLst>
      <p:ext uri="{BB962C8B-B14F-4D97-AF65-F5344CB8AC3E}">
        <p14:creationId xmlns="" xmlns:p14="http://schemas.microsoft.com/office/powerpoint/2010/main" val="21876080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Customers:</a:t>
            </a:r>
            <a:r>
              <a:rPr lang="en-GB" b="1" u="sng" dirty="0" smtClean="0"/>
              <a:t/>
            </a:r>
            <a:br>
              <a:rPr lang="en-GB" b="1" u="sng" dirty="0" smtClean="0"/>
            </a:br>
            <a:endParaRPr lang="en-GB" dirty="0"/>
          </a:p>
        </p:txBody>
      </p:sp>
      <p:sp>
        <p:nvSpPr>
          <p:cNvPr id="3" name="Content Placeholder 2"/>
          <p:cNvSpPr>
            <a:spLocks noGrp="1"/>
          </p:cNvSpPr>
          <p:nvPr>
            <p:ph idx="1"/>
          </p:nvPr>
        </p:nvSpPr>
        <p:spPr>
          <a:xfrm>
            <a:off x="361244" y="1682045"/>
            <a:ext cx="8912758" cy="4359318"/>
          </a:xfrm>
        </p:spPr>
        <p:txBody>
          <a:bodyPr>
            <a:normAutofit/>
          </a:bodyPr>
          <a:lstStyle/>
          <a:p>
            <a:pPr marL="0" indent="0">
              <a:buNone/>
            </a:pPr>
            <a:r>
              <a:rPr lang="en-GB" sz="2800" dirty="0" smtClean="0"/>
              <a:t>Heavy users (every day)</a:t>
            </a:r>
          </a:p>
          <a:p>
            <a:pPr marL="0" indent="0">
              <a:buNone/>
            </a:pPr>
            <a:r>
              <a:rPr lang="en-GB" sz="2800" dirty="0" smtClean="0"/>
              <a:t>Medium users (once a week)</a:t>
            </a:r>
          </a:p>
          <a:p>
            <a:pPr marL="0" indent="0">
              <a:buNone/>
            </a:pPr>
            <a:r>
              <a:rPr lang="en-GB" sz="2800" dirty="0" smtClean="0"/>
              <a:t>Light users (once a month)</a:t>
            </a:r>
          </a:p>
          <a:p>
            <a:pPr marL="0" indent="0">
              <a:buNone/>
            </a:pPr>
            <a:r>
              <a:rPr lang="en-GB" sz="2800" dirty="0" smtClean="0"/>
              <a:t>Occasional users</a:t>
            </a:r>
          </a:p>
          <a:p>
            <a:pPr marL="0" indent="0">
              <a:buNone/>
            </a:pPr>
            <a:r>
              <a:rPr lang="en-GB" sz="2800" dirty="0" smtClean="0"/>
              <a:t>Non-users </a:t>
            </a:r>
          </a:p>
          <a:p>
            <a:pPr marL="0" indent="0">
              <a:buNone/>
            </a:pPr>
            <a:endParaRPr lang="en-GB" sz="2800" dirty="0" smtClean="0"/>
          </a:p>
          <a:p>
            <a:pPr marL="0" indent="0">
              <a:buNone/>
            </a:pPr>
            <a:r>
              <a:rPr lang="en-GB" sz="2800" dirty="0" smtClean="0"/>
              <a:t>(Adcock, Bradfield, </a:t>
            </a:r>
            <a:r>
              <a:rPr lang="en-GB" sz="2800" dirty="0" err="1" smtClean="0"/>
              <a:t>Halborg</a:t>
            </a:r>
            <a:r>
              <a:rPr lang="en-GB" sz="2800" dirty="0" smtClean="0"/>
              <a:t> and Ross, 1998)</a:t>
            </a:r>
          </a:p>
          <a:p>
            <a:endParaRPr lang="en-GB" sz="28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69334"/>
            <a:ext cx="8596668" cy="485422"/>
          </a:xfrm>
        </p:spPr>
        <p:txBody>
          <a:bodyPr>
            <a:normAutofit fontScale="90000"/>
          </a:bodyPr>
          <a:lstStyle/>
          <a:p>
            <a:pPr algn="ctr"/>
            <a:r>
              <a:rPr lang="en-GB" dirty="0" smtClean="0"/>
              <a:t>Segmentation variables</a:t>
            </a:r>
            <a:endParaRPr lang="en-GB" dirty="0"/>
          </a:p>
        </p:txBody>
      </p:sp>
      <p:sp>
        <p:nvSpPr>
          <p:cNvPr id="3" name="Content Placeholder 2"/>
          <p:cNvSpPr>
            <a:spLocks noGrp="1"/>
          </p:cNvSpPr>
          <p:nvPr>
            <p:ph idx="1"/>
          </p:nvPr>
        </p:nvSpPr>
        <p:spPr>
          <a:xfrm>
            <a:off x="307427" y="824090"/>
            <a:ext cx="10026869" cy="6033910"/>
          </a:xfrm>
        </p:spPr>
        <p:txBody>
          <a:bodyPr>
            <a:normAutofit fontScale="92500" lnSpcReduction="10000"/>
          </a:bodyPr>
          <a:lstStyle/>
          <a:p>
            <a:pPr marL="0" indent="0">
              <a:buNone/>
            </a:pPr>
            <a:r>
              <a:rPr lang="en-GB" u="sng" dirty="0" smtClean="0"/>
              <a:t>Two</a:t>
            </a:r>
            <a:r>
              <a:rPr lang="en-GB" dirty="0" smtClean="0"/>
              <a:t> approaches:</a:t>
            </a:r>
          </a:p>
          <a:p>
            <a:pPr marL="0" indent="0">
              <a:buNone/>
            </a:pPr>
            <a:r>
              <a:rPr lang="en-GB" b="1" dirty="0" err="1">
                <a:solidFill>
                  <a:schemeClr val="accent1">
                    <a:lumMod val="75000"/>
                  </a:schemeClr>
                </a:solidFill>
              </a:rPr>
              <a:t>A</a:t>
            </a:r>
            <a:r>
              <a:rPr lang="en-GB" b="1" dirty="0" err="1" smtClean="0">
                <a:solidFill>
                  <a:schemeClr val="accent1">
                    <a:lumMod val="75000"/>
                  </a:schemeClr>
                </a:solidFill>
              </a:rPr>
              <a:t>.The</a:t>
            </a:r>
            <a:r>
              <a:rPr lang="en-GB" b="1" dirty="0" smtClean="0">
                <a:solidFill>
                  <a:schemeClr val="accent1">
                    <a:lumMod val="75000"/>
                  </a:schemeClr>
                </a:solidFill>
              </a:rPr>
              <a:t> first concentrates on the characteristics of the buyer</a:t>
            </a:r>
          </a:p>
          <a:p>
            <a:pPr>
              <a:buFont typeface="Wingdings" panose="05000000000000000000" pitchFamily="2" charset="2"/>
              <a:buChar char="Ø"/>
            </a:pPr>
            <a:r>
              <a:rPr lang="en-GB" dirty="0" smtClean="0"/>
              <a:t>These are classified under one or a combination of the 3 categories:</a:t>
            </a:r>
          </a:p>
          <a:p>
            <a:pPr marL="0" indent="0">
              <a:buNone/>
            </a:pPr>
            <a:r>
              <a:rPr lang="en-GB" b="1" dirty="0" smtClean="0"/>
              <a:t>1.</a:t>
            </a:r>
            <a:r>
              <a:rPr lang="en-GB" b="1" u="sng" dirty="0" smtClean="0"/>
              <a:t>Demographic</a:t>
            </a:r>
            <a:r>
              <a:rPr lang="en-GB" b="1" dirty="0" smtClean="0"/>
              <a:t> segmentation</a:t>
            </a:r>
          </a:p>
          <a:p>
            <a:pPr>
              <a:buFont typeface="Arial" panose="020B0604020202020204" pitchFamily="34" charset="0"/>
              <a:buChar char="•"/>
            </a:pPr>
            <a:r>
              <a:rPr lang="en-GB" dirty="0" smtClean="0"/>
              <a:t>The traditional demographic bases are: gender, age, marital status, socio-economic classification and occupation</a:t>
            </a:r>
          </a:p>
          <a:p>
            <a:pPr>
              <a:buFont typeface="Arial" panose="020B0604020202020204" pitchFamily="34" charset="0"/>
              <a:buChar char="•"/>
            </a:pPr>
            <a:r>
              <a:rPr lang="en-GB" dirty="0" smtClean="0"/>
              <a:t>Add descriptors such as: family type and size, income levels, ethnic origin, education levels</a:t>
            </a:r>
          </a:p>
          <a:p>
            <a:pPr marL="0" indent="0">
              <a:buNone/>
            </a:pPr>
            <a:r>
              <a:rPr lang="en-GB" dirty="0" smtClean="0"/>
              <a:t>2. </a:t>
            </a:r>
            <a:r>
              <a:rPr lang="en-GB" b="1" u="sng" dirty="0" smtClean="0"/>
              <a:t>Geographic</a:t>
            </a:r>
            <a:r>
              <a:rPr lang="en-GB" b="1" dirty="0" smtClean="0"/>
              <a:t> segmentation</a:t>
            </a:r>
          </a:p>
          <a:p>
            <a:pPr marL="0" indent="0">
              <a:buNone/>
            </a:pPr>
            <a:r>
              <a:rPr lang="en-GB" b="1" dirty="0" smtClean="0"/>
              <a:t>3.</a:t>
            </a:r>
            <a:r>
              <a:rPr lang="en-GB" b="1" u="sng" dirty="0" smtClean="0"/>
              <a:t>Psychographic</a:t>
            </a:r>
            <a:r>
              <a:rPr lang="en-GB" b="1" dirty="0" smtClean="0"/>
              <a:t> segmentation</a:t>
            </a:r>
          </a:p>
          <a:p>
            <a:pPr>
              <a:buFont typeface="Arial" panose="020B0604020202020204" pitchFamily="34" charset="0"/>
              <a:buChar char="•"/>
            </a:pPr>
            <a:r>
              <a:rPr lang="en-GB" dirty="0" smtClean="0"/>
              <a:t>Classifies people according to their personality traits (Adcock, Bradfield, </a:t>
            </a:r>
            <a:r>
              <a:rPr lang="en-GB" dirty="0" err="1" smtClean="0"/>
              <a:t>Halborg</a:t>
            </a:r>
            <a:r>
              <a:rPr lang="en-GB" dirty="0" smtClean="0"/>
              <a:t> and Ross, 1998)</a:t>
            </a:r>
          </a:p>
          <a:p>
            <a:pPr marL="0" indent="0">
              <a:buNone/>
            </a:pPr>
            <a:endParaRPr lang="en-GB" dirty="0"/>
          </a:p>
          <a:p>
            <a:pPr marL="0" indent="0">
              <a:buNone/>
            </a:pPr>
            <a:r>
              <a:rPr lang="en-GB" b="1" dirty="0" err="1" smtClean="0">
                <a:solidFill>
                  <a:schemeClr val="accent1">
                    <a:lumMod val="75000"/>
                  </a:schemeClr>
                </a:solidFill>
              </a:rPr>
              <a:t>B.Focuses</a:t>
            </a:r>
            <a:r>
              <a:rPr lang="en-GB" b="1" dirty="0" smtClean="0">
                <a:solidFill>
                  <a:schemeClr val="accent1">
                    <a:lumMod val="75000"/>
                  </a:schemeClr>
                </a:solidFill>
              </a:rPr>
              <a:t> on how customers behave, and the benefits sought by those customers from a product or service</a:t>
            </a:r>
          </a:p>
          <a:p>
            <a:pPr marL="0" indent="0">
              <a:buNone/>
            </a:pPr>
            <a:r>
              <a:rPr lang="en-GB" dirty="0" smtClean="0"/>
              <a:t>1.</a:t>
            </a:r>
            <a:r>
              <a:rPr lang="en-GB" b="1" u="sng" dirty="0" smtClean="0"/>
              <a:t>Benefit</a:t>
            </a:r>
            <a:r>
              <a:rPr lang="en-GB" b="1" dirty="0" smtClean="0"/>
              <a:t> (e.g. flight</a:t>
            </a:r>
            <a:r>
              <a:rPr lang="en-GB" b="1" dirty="0" smtClean="0">
                <a:sym typeface="Wingdings" panose="05000000000000000000" pitchFamily="2" charset="2"/>
              </a:rPr>
              <a:t> prime benefit: travelling to a destination  economy/business class, etc.)</a:t>
            </a:r>
            <a:endParaRPr lang="en-GB" b="1" dirty="0" smtClean="0"/>
          </a:p>
          <a:p>
            <a:pPr marL="0" indent="0">
              <a:buNone/>
            </a:pPr>
            <a:r>
              <a:rPr lang="en-GB" u="sng" dirty="0" smtClean="0"/>
              <a:t>2.</a:t>
            </a:r>
            <a:r>
              <a:rPr lang="en-GB" b="1" u="sng" dirty="0" smtClean="0"/>
              <a:t>Behavioural segmentation </a:t>
            </a:r>
            <a:r>
              <a:rPr lang="en-GB" b="1" dirty="0" smtClean="0">
                <a:sym typeface="Wingdings" panose="05000000000000000000" pitchFamily="2" charset="2"/>
              </a:rPr>
              <a:t> how people behave with respect to purchasing a particular product.</a:t>
            </a:r>
            <a:endParaRPr lang="en-GB" b="1" dirty="0" smtClean="0"/>
          </a:p>
          <a:p>
            <a:pPr>
              <a:buFont typeface="Arial" panose="020B0604020202020204" pitchFamily="34" charset="0"/>
              <a:buChar char="•"/>
            </a:pPr>
            <a:r>
              <a:rPr lang="en-GB" dirty="0" smtClean="0"/>
              <a:t>The most obvious approach is to study usage rates and brand loyalty (Adcock, Bradfield, </a:t>
            </a:r>
            <a:r>
              <a:rPr lang="en-GB" dirty="0" err="1" smtClean="0"/>
              <a:t>Halborg</a:t>
            </a:r>
            <a:r>
              <a:rPr lang="en-GB" dirty="0" smtClean="0"/>
              <a:t> and Ross, 1998)</a:t>
            </a:r>
          </a:p>
          <a:p>
            <a:pPr marL="0" indent="0">
              <a:buNone/>
            </a:pPr>
            <a:endParaRPr lang="en-GB" dirty="0"/>
          </a:p>
        </p:txBody>
      </p:sp>
    </p:spTree>
    <p:extLst>
      <p:ext uri="{BB962C8B-B14F-4D97-AF65-F5344CB8AC3E}">
        <p14:creationId xmlns="" xmlns:p14="http://schemas.microsoft.com/office/powerpoint/2010/main" val="1300810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67369"/>
            <a:ext cx="8596668" cy="713747"/>
          </a:xfrm>
        </p:spPr>
        <p:txBody>
          <a:bodyPr>
            <a:normAutofit/>
          </a:bodyPr>
          <a:lstStyle/>
          <a:p>
            <a:r>
              <a:rPr lang="en-US" dirty="0" smtClean="0"/>
              <a:t>Management</a:t>
            </a:r>
            <a:endParaRPr lang="en-US" dirty="0"/>
          </a:p>
        </p:txBody>
      </p:sp>
      <p:sp>
        <p:nvSpPr>
          <p:cNvPr id="3" name="Content Placeholder 2"/>
          <p:cNvSpPr>
            <a:spLocks noGrp="1"/>
          </p:cNvSpPr>
          <p:nvPr>
            <p:ph idx="1"/>
          </p:nvPr>
        </p:nvSpPr>
        <p:spPr>
          <a:xfrm>
            <a:off x="377843" y="1144093"/>
            <a:ext cx="8896159" cy="4897270"/>
          </a:xfrm>
        </p:spPr>
        <p:txBody>
          <a:bodyPr>
            <a:normAutofit/>
          </a:bodyPr>
          <a:lstStyle/>
          <a:p>
            <a:r>
              <a:rPr lang="en-US" sz="2800" u="sng" dirty="0" smtClean="0"/>
              <a:t>General managers </a:t>
            </a:r>
            <a:r>
              <a:rPr lang="mr-IN" sz="2800" dirty="0" smtClean="0"/>
              <a:t>–</a:t>
            </a:r>
            <a:r>
              <a:rPr lang="en-US" sz="2800" dirty="0" smtClean="0"/>
              <a:t> typically head a complete unit of the </a:t>
            </a:r>
            <a:r>
              <a:rPr lang="en-US" sz="2800" dirty="0" err="1" smtClean="0"/>
              <a:t>organisation</a:t>
            </a:r>
            <a:endParaRPr lang="en-US" sz="2800" dirty="0" smtClean="0"/>
          </a:p>
          <a:p>
            <a:pPr>
              <a:buFont typeface="Arial"/>
              <a:buChar char="•"/>
            </a:pPr>
            <a:r>
              <a:rPr lang="en-US" sz="2800" dirty="0" smtClean="0"/>
              <a:t> </a:t>
            </a:r>
            <a:r>
              <a:rPr lang="en-US" sz="2800" dirty="0"/>
              <a:t>Responsible for the unit’s performance</a:t>
            </a:r>
          </a:p>
          <a:p>
            <a:pPr>
              <a:buFont typeface="Arial"/>
              <a:buChar char="•"/>
            </a:pPr>
            <a:r>
              <a:rPr lang="en-US" sz="2800" dirty="0"/>
              <a:t>Relies on the managers in charge of each function</a:t>
            </a:r>
          </a:p>
          <a:p>
            <a:endParaRPr lang="en-US" sz="2800" dirty="0" smtClean="0"/>
          </a:p>
          <a:p>
            <a:r>
              <a:rPr lang="en-US" sz="2800" u="sng" dirty="0" smtClean="0"/>
              <a:t>Functional managers </a:t>
            </a:r>
            <a:r>
              <a:rPr lang="mr-IN" sz="2800" dirty="0" smtClean="0"/>
              <a:t>–</a:t>
            </a:r>
            <a:r>
              <a:rPr lang="en-US" sz="2800" dirty="0" smtClean="0"/>
              <a:t> are responsible for an area of work (line managers, staff managers) (</a:t>
            </a:r>
            <a:r>
              <a:rPr lang="en-US" sz="2800" dirty="0" err="1" smtClean="0"/>
              <a:t>Boddy</a:t>
            </a:r>
            <a:r>
              <a:rPr lang="en-US" sz="2800" dirty="0" smtClean="0"/>
              <a:t>, 2008)</a:t>
            </a:r>
          </a:p>
          <a:p>
            <a:pPr marL="0" indent="0">
              <a:buNone/>
            </a:pPr>
            <a:endParaRPr lang="en-US" sz="2800" dirty="0" smtClean="0">
              <a:solidFill>
                <a:srgbClr val="008000"/>
              </a:solidFill>
            </a:endParaRPr>
          </a:p>
          <a:p>
            <a:pPr marL="0" indent="0">
              <a:buNone/>
            </a:pPr>
            <a:endParaRPr lang="en-US" sz="2800" dirty="0"/>
          </a:p>
        </p:txBody>
      </p:sp>
    </p:spTree>
    <p:extLst>
      <p:ext uri="{BB962C8B-B14F-4D97-AF65-F5344CB8AC3E}">
        <p14:creationId xmlns="" xmlns:p14="http://schemas.microsoft.com/office/powerpoint/2010/main" val="362175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82222"/>
            <a:ext cx="8596668" cy="747889"/>
          </a:xfrm>
        </p:spPr>
        <p:txBody>
          <a:bodyPr/>
          <a:lstStyle/>
          <a:p>
            <a:r>
              <a:rPr lang="en-US" dirty="0" smtClean="0"/>
              <a:t>Management (continued) </a:t>
            </a:r>
            <a:endParaRPr lang="en-US" dirty="0"/>
          </a:p>
        </p:txBody>
      </p:sp>
      <p:sp>
        <p:nvSpPr>
          <p:cNvPr id="3" name="Content Placeholder 2"/>
          <p:cNvSpPr>
            <a:spLocks noGrp="1"/>
          </p:cNvSpPr>
          <p:nvPr>
            <p:ph idx="1"/>
          </p:nvPr>
        </p:nvSpPr>
        <p:spPr>
          <a:xfrm>
            <a:off x="324555" y="1128889"/>
            <a:ext cx="10230555" cy="5348111"/>
          </a:xfrm>
        </p:spPr>
        <p:txBody>
          <a:bodyPr>
            <a:normAutofit/>
          </a:bodyPr>
          <a:lstStyle/>
          <a:p>
            <a:r>
              <a:rPr lang="en-US" sz="2800" b="1" dirty="0" smtClean="0"/>
              <a:t>Different aspects:</a:t>
            </a:r>
          </a:p>
          <a:p>
            <a:pPr marL="0" indent="0">
              <a:buNone/>
            </a:pPr>
            <a:r>
              <a:rPr lang="en-US" sz="2800" dirty="0" smtClean="0"/>
              <a:t>1.Supervision</a:t>
            </a:r>
          </a:p>
          <a:p>
            <a:pPr marL="0" indent="0">
              <a:buNone/>
            </a:pPr>
            <a:r>
              <a:rPr lang="en-US" sz="2800" dirty="0" smtClean="0"/>
              <a:t>2.Policy </a:t>
            </a:r>
            <a:r>
              <a:rPr lang="mr-IN" sz="2800" dirty="0" smtClean="0"/>
              <a:t>–</a:t>
            </a:r>
            <a:r>
              <a:rPr lang="en-US" sz="2800" dirty="0" smtClean="0"/>
              <a:t> the overall purpose and goals of the </a:t>
            </a:r>
            <a:r>
              <a:rPr lang="en-US" sz="2800" dirty="0" err="1" smtClean="0"/>
              <a:t>organisation</a:t>
            </a:r>
            <a:endParaRPr lang="en-US" sz="2800" dirty="0" smtClean="0"/>
          </a:p>
          <a:p>
            <a:pPr marL="0" indent="0">
              <a:buNone/>
            </a:pPr>
            <a:r>
              <a:rPr lang="en-US" sz="2800" dirty="0" smtClean="0"/>
              <a:t>3. Working conditions: the place, hours worked</a:t>
            </a:r>
          </a:p>
          <a:p>
            <a:pPr marL="0" indent="0">
              <a:buNone/>
            </a:pPr>
            <a:r>
              <a:rPr lang="en-US" sz="2800" dirty="0" smtClean="0"/>
              <a:t>4.Salary</a:t>
            </a:r>
          </a:p>
          <a:p>
            <a:pPr marL="0" indent="0">
              <a:buNone/>
            </a:pPr>
            <a:r>
              <a:rPr lang="en-US" sz="2800" dirty="0" smtClean="0"/>
              <a:t>5. Peer relationship </a:t>
            </a:r>
          </a:p>
          <a:p>
            <a:pPr marL="0" indent="0">
              <a:buNone/>
            </a:pPr>
            <a:r>
              <a:rPr lang="en-US" sz="2800" dirty="0" smtClean="0"/>
              <a:t>6.Recognition </a:t>
            </a:r>
            <a:r>
              <a:rPr lang="mr-IN" sz="2800" dirty="0" smtClean="0"/>
              <a:t>–</a:t>
            </a:r>
            <a:r>
              <a:rPr lang="en-US" sz="2800" dirty="0" smtClean="0"/>
              <a:t> the feeling that your employers understand and value what you do by giving positive feedback</a:t>
            </a:r>
          </a:p>
          <a:p>
            <a:pPr marL="0" indent="0">
              <a:buNone/>
            </a:pPr>
            <a:r>
              <a:rPr lang="en-US" sz="2800" dirty="0" smtClean="0"/>
              <a:t>7.Responsibility </a:t>
            </a:r>
            <a:r>
              <a:rPr lang="mr-IN" sz="2800" dirty="0" smtClean="0"/>
              <a:t>–</a:t>
            </a:r>
            <a:r>
              <a:rPr lang="en-US" sz="2800" dirty="0" smtClean="0"/>
              <a:t> when you are in charge of something and its success and failure</a:t>
            </a:r>
            <a:endParaRPr lang="en-US" sz="2800" dirty="0"/>
          </a:p>
        </p:txBody>
      </p:sp>
    </p:spTree>
    <p:extLst>
      <p:ext uri="{BB962C8B-B14F-4D97-AF65-F5344CB8AC3E}">
        <p14:creationId xmlns="" xmlns:p14="http://schemas.microsoft.com/office/powerpoint/2010/main" val="50586508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97557"/>
            <a:ext cx="8596668" cy="437444"/>
          </a:xfrm>
        </p:spPr>
        <p:txBody>
          <a:bodyPr>
            <a:normAutofit fontScale="90000"/>
          </a:bodyPr>
          <a:lstStyle/>
          <a:p>
            <a:pPr algn="ctr"/>
            <a:r>
              <a:rPr lang="en-GB" dirty="0" smtClean="0"/>
              <a:t>Financial data</a:t>
            </a:r>
            <a:endParaRPr lang="en-GB" dirty="0"/>
          </a:p>
        </p:txBody>
      </p:sp>
      <p:sp>
        <p:nvSpPr>
          <p:cNvPr id="3" name="Content Placeholder 2"/>
          <p:cNvSpPr>
            <a:spLocks noGrp="1"/>
          </p:cNvSpPr>
          <p:nvPr>
            <p:ph idx="1"/>
          </p:nvPr>
        </p:nvSpPr>
        <p:spPr>
          <a:xfrm>
            <a:off x="268111" y="832556"/>
            <a:ext cx="11105445" cy="5827887"/>
          </a:xfrm>
        </p:spPr>
        <p:txBody>
          <a:bodyPr>
            <a:normAutofit fontScale="92500" lnSpcReduction="20000"/>
          </a:bodyPr>
          <a:lstStyle/>
          <a:p>
            <a:pPr>
              <a:buNone/>
            </a:pPr>
            <a:r>
              <a:rPr lang="en-GB" sz="2400" b="1" dirty="0" smtClean="0"/>
              <a:t>Cash flow</a:t>
            </a:r>
          </a:p>
          <a:p>
            <a:r>
              <a:rPr lang="en-GB" sz="2400" dirty="0" smtClean="0"/>
              <a:t>periodically (normally annually), a summary of all cash transactions – </a:t>
            </a:r>
            <a:r>
              <a:rPr lang="en-GB" sz="2400" u="sng" dirty="0" smtClean="0"/>
              <a:t>the </a:t>
            </a:r>
            <a:r>
              <a:rPr lang="en-GB" sz="2400" b="1" u="sng" dirty="0" smtClean="0"/>
              <a:t>cash flow</a:t>
            </a:r>
            <a:r>
              <a:rPr lang="en-GB" sz="2400" b="1" dirty="0" smtClean="0"/>
              <a:t> – </a:t>
            </a:r>
            <a:r>
              <a:rPr lang="en-GB" sz="2400" dirty="0" smtClean="0"/>
              <a:t>for the period is produced</a:t>
            </a:r>
          </a:p>
          <a:p>
            <a:r>
              <a:rPr lang="en-GB" sz="2400" dirty="0" smtClean="0"/>
              <a:t>The summary would show one single figure for each category of payment or receipt.</a:t>
            </a:r>
          </a:p>
          <a:p>
            <a:pPr>
              <a:buNone/>
            </a:pPr>
            <a:r>
              <a:rPr lang="en-GB" sz="2400" b="1" dirty="0" smtClean="0"/>
              <a:t>The cash flow statement </a:t>
            </a:r>
          </a:p>
          <a:p>
            <a:pPr>
              <a:buFont typeface="Wingdings" pitchFamily="2" charset="2"/>
              <a:buChar char="§"/>
            </a:pPr>
            <a:r>
              <a:rPr lang="en-GB" sz="2400" dirty="0" smtClean="0"/>
              <a:t>is a summary of the cash receipts and payments over the period concerned</a:t>
            </a:r>
          </a:p>
          <a:p>
            <a:pPr>
              <a:buFont typeface="Wingdings" pitchFamily="2" charset="2"/>
              <a:buChar char="§"/>
            </a:pPr>
            <a:r>
              <a:rPr lang="en-GB" sz="2400" dirty="0" smtClean="0"/>
              <a:t>looks at changes over the accounting period</a:t>
            </a:r>
          </a:p>
          <a:p>
            <a:r>
              <a:rPr lang="en-GB" sz="2400" dirty="0" smtClean="0"/>
              <a:t>The </a:t>
            </a:r>
            <a:r>
              <a:rPr lang="en-GB" sz="2400" u="sng" dirty="0" smtClean="0"/>
              <a:t>balance sheet </a:t>
            </a:r>
            <a:r>
              <a:rPr lang="en-GB" sz="2400" dirty="0" smtClean="0"/>
              <a:t>gives a ‘snapshot picture’, at a particular point in time, of the business’s assets and liabilities (</a:t>
            </a:r>
            <a:r>
              <a:rPr lang="en-GB" sz="2400" dirty="0" err="1" smtClean="0"/>
              <a:t>McLaney</a:t>
            </a:r>
            <a:r>
              <a:rPr lang="en-GB" sz="2400" dirty="0" smtClean="0"/>
              <a:t> and </a:t>
            </a:r>
            <a:r>
              <a:rPr lang="en-GB" sz="2400" dirty="0" err="1" smtClean="0"/>
              <a:t>Atrill</a:t>
            </a:r>
            <a:r>
              <a:rPr lang="en-GB" sz="2400" dirty="0" smtClean="0"/>
              <a:t>, 2002)</a:t>
            </a:r>
          </a:p>
          <a:p>
            <a:pPr>
              <a:buFont typeface="Wingdings" charset="2"/>
              <a:buChar char="v"/>
            </a:pPr>
            <a:r>
              <a:rPr lang="en-GB" sz="2400" b="1" dirty="0" smtClean="0"/>
              <a:t>Assets:</a:t>
            </a:r>
            <a:r>
              <a:rPr lang="en-GB" sz="2400" dirty="0" smtClean="0"/>
              <a:t> 3 types</a:t>
            </a:r>
          </a:p>
          <a:p>
            <a:pPr marL="457200" indent="-457200">
              <a:buAutoNum type="arabicPeriod"/>
            </a:pPr>
            <a:r>
              <a:rPr lang="en-GB" sz="2400" u="sng" dirty="0"/>
              <a:t>C</a:t>
            </a:r>
            <a:r>
              <a:rPr lang="en-GB" sz="2400" u="sng" dirty="0" smtClean="0"/>
              <a:t>urrent assets</a:t>
            </a:r>
            <a:r>
              <a:rPr lang="en-GB" sz="2400" dirty="0" smtClean="0"/>
              <a:t>: cash, securities (investments in other companies), stocks, debtors</a:t>
            </a:r>
          </a:p>
          <a:p>
            <a:pPr marL="457200" indent="-457200">
              <a:buAutoNum type="arabicPeriod"/>
            </a:pPr>
            <a:r>
              <a:rPr lang="en-GB" sz="2400" u="sng" dirty="0" smtClean="0"/>
              <a:t>Fixed/tangible assets</a:t>
            </a:r>
            <a:r>
              <a:rPr lang="en-GB" sz="2400" dirty="0" smtClean="0"/>
              <a:t>: equipment, machinery, buildings, land</a:t>
            </a:r>
          </a:p>
          <a:p>
            <a:pPr marL="457200" indent="-457200">
              <a:buAutoNum type="arabicPeriod"/>
            </a:pPr>
            <a:r>
              <a:rPr lang="en-GB" sz="2400" u="sng" dirty="0" smtClean="0"/>
              <a:t>Intangible assets</a:t>
            </a:r>
            <a:r>
              <a:rPr lang="en-GB" sz="2400" dirty="0" smtClean="0"/>
              <a:t>: the value that the company thinks it has as a functioning organisation with its existing customers, and in some cases brands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2221" y="395110"/>
            <a:ext cx="10453512" cy="6462889"/>
          </a:xfrm>
        </p:spPr>
        <p:txBody>
          <a:bodyPr>
            <a:noAutofit/>
          </a:bodyPr>
          <a:lstStyle/>
          <a:p>
            <a:r>
              <a:rPr lang="en-US" sz="3200" b="1" dirty="0" smtClean="0">
                <a:solidFill>
                  <a:srgbClr val="008000"/>
                </a:solidFill>
                <a:latin typeface="Arial"/>
                <a:cs typeface="Arial"/>
              </a:rPr>
              <a:t>Liabilities </a:t>
            </a:r>
          </a:p>
          <a:p>
            <a:pPr>
              <a:buFont typeface="Arial" pitchFamily="34" charset="0"/>
              <a:buChar char="•"/>
            </a:pPr>
            <a:r>
              <a:rPr lang="en-US" sz="2800" dirty="0" smtClean="0">
                <a:latin typeface="Arial"/>
                <a:cs typeface="Arial"/>
              </a:rPr>
              <a:t>A company’s liabilities are its debts to suppliers, lenders, the tax authorities</a:t>
            </a:r>
          </a:p>
          <a:p>
            <a:pPr>
              <a:buFont typeface="Arial" pitchFamily="34" charset="0"/>
              <a:buChar char="•"/>
            </a:pPr>
            <a:r>
              <a:rPr lang="en-US" sz="2800" u="sng" dirty="0" smtClean="0">
                <a:latin typeface="Arial"/>
                <a:cs typeface="Arial"/>
              </a:rPr>
              <a:t>Current liabilities </a:t>
            </a:r>
            <a:r>
              <a:rPr lang="en-US" sz="2800" dirty="0" smtClean="0">
                <a:latin typeface="Arial"/>
                <a:cs typeface="Arial"/>
              </a:rPr>
              <a:t>are debts that have to be paid within a year (e.g</a:t>
            </a:r>
            <a:r>
              <a:rPr lang="en-US" sz="2800" u="sng" dirty="0" smtClean="0">
                <a:latin typeface="Arial"/>
                <a:cs typeface="Arial"/>
              </a:rPr>
              <a:t>. creditors </a:t>
            </a:r>
            <a:r>
              <a:rPr lang="mr-IN" sz="2800" dirty="0" smtClean="0">
                <a:latin typeface="Arial"/>
                <a:cs typeface="Arial"/>
              </a:rPr>
              <a:t>–</a:t>
            </a:r>
            <a:r>
              <a:rPr lang="en-US" sz="2800" dirty="0" smtClean="0">
                <a:latin typeface="Arial"/>
                <a:cs typeface="Arial"/>
              </a:rPr>
              <a:t> money owed to suppliers, </a:t>
            </a:r>
            <a:r>
              <a:rPr lang="en-US" sz="2800" u="sng" dirty="0" smtClean="0">
                <a:latin typeface="Arial"/>
                <a:cs typeface="Arial"/>
              </a:rPr>
              <a:t>overdrafts</a:t>
            </a:r>
            <a:r>
              <a:rPr lang="en-US" sz="2800" dirty="0" smtClean="0">
                <a:latin typeface="Arial"/>
                <a:cs typeface="Arial"/>
              </a:rPr>
              <a:t> </a:t>
            </a:r>
            <a:r>
              <a:rPr lang="mr-IN" sz="2800" dirty="0" smtClean="0">
                <a:latin typeface="Arial"/>
                <a:cs typeface="Arial"/>
              </a:rPr>
              <a:t>–</a:t>
            </a:r>
            <a:r>
              <a:rPr lang="en-US" sz="2800" dirty="0" smtClean="0">
                <a:latin typeface="Arial"/>
                <a:cs typeface="Arial"/>
              </a:rPr>
              <a:t> when the company spends more money than it has in its bank accounts, </a:t>
            </a:r>
            <a:r>
              <a:rPr lang="en-US" sz="2800" u="sng" dirty="0" smtClean="0">
                <a:latin typeface="Arial"/>
                <a:cs typeface="Arial"/>
              </a:rPr>
              <a:t>interest payments</a:t>
            </a:r>
            <a:r>
              <a:rPr lang="en-US" sz="2800" dirty="0" smtClean="0">
                <a:latin typeface="Arial"/>
                <a:cs typeface="Arial"/>
              </a:rPr>
              <a:t> </a:t>
            </a:r>
            <a:r>
              <a:rPr lang="en-GB" sz="2800" dirty="0" smtClean="0">
                <a:latin typeface="Arial"/>
                <a:cs typeface="Arial"/>
              </a:rPr>
              <a:t>that have to be paid in the short term, </a:t>
            </a:r>
            <a:r>
              <a:rPr lang="en-GB" sz="2800" u="sng" dirty="0" smtClean="0">
                <a:latin typeface="Arial"/>
                <a:cs typeface="Arial"/>
              </a:rPr>
              <a:t>tax payable)</a:t>
            </a:r>
          </a:p>
          <a:p>
            <a:pPr>
              <a:buFont typeface="Arial" pitchFamily="34" charset="0"/>
              <a:buChar char="•"/>
            </a:pPr>
            <a:r>
              <a:rPr lang="en-GB" sz="2800" u="sng" dirty="0" smtClean="0">
                <a:latin typeface="Arial"/>
                <a:cs typeface="Arial"/>
              </a:rPr>
              <a:t>Long-term liabilities </a:t>
            </a:r>
            <a:r>
              <a:rPr lang="en-GB" sz="2800" dirty="0" smtClean="0">
                <a:latin typeface="Arial"/>
                <a:cs typeface="Arial"/>
              </a:rPr>
              <a:t>are debts that have to be paid further into the future (e.g. bank loans)</a:t>
            </a:r>
          </a:p>
          <a:p>
            <a:pPr>
              <a:buFont typeface="Arial" pitchFamily="34" charset="0"/>
              <a:buChar char="•"/>
            </a:pPr>
            <a:endParaRPr lang="en-US" sz="2800" u="sng" dirty="0">
              <a:latin typeface="Arial"/>
              <a:cs typeface="Arial"/>
            </a:endParaRPr>
          </a:p>
          <a:p>
            <a:r>
              <a:rPr lang="en-GB" sz="2800" b="1" u="sng" dirty="0" smtClean="0">
                <a:solidFill>
                  <a:srgbClr val="008000"/>
                </a:solidFill>
                <a:latin typeface="Arial"/>
                <a:cs typeface="Arial"/>
              </a:rPr>
              <a:t>Profit </a:t>
            </a:r>
            <a:r>
              <a:rPr lang="en-GB" sz="2800" b="1" u="sng" dirty="0">
                <a:solidFill>
                  <a:srgbClr val="008000"/>
                </a:solidFill>
                <a:latin typeface="Arial"/>
                <a:cs typeface="Arial"/>
              </a:rPr>
              <a:t>and loss account </a:t>
            </a:r>
            <a:r>
              <a:rPr lang="en-GB" sz="2800" dirty="0">
                <a:latin typeface="Arial"/>
                <a:cs typeface="Arial"/>
              </a:rPr>
              <a:t>records the money made or lost during a particular </a:t>
            </a:r>
            <a:r>
              <a:rPr lang="en-GB" sz="2800" dirty="0" smtClean="0">
                <a:latin typeface="Arial"/>
                <a:cs typeface="Arial"/>
              </a:rPr>
              <a:t>period of time</a:t>
            </a:r>
            <a:endParaRPr lang="en-GB" sz="2800" dirty="0">
              <a:latin typeface="Arial"/>
              <a:cs typeface="Arial"/>
            </a:endParaRPr>
          </a:p>
          <a:p>
            <a:endParaRPr lang="en-US" sz="2800" dirty="0">
              <a:latin typeface="Arial"/>
              <a:cs typeface="Arial"/>
            </a:endParaRPr>
          </a:p>
        </p:txBody>
      </p:sp>
    </p:spTree>
    <p:extLst>
      <p:ext uri="{BB962C8B-B14F-4D97-AF65-F5344CB8AC3E}">
        <p14:creationId xmlns="" xmlns:p14="http://schemas.microsoft.com/office/powerpoint/2010/main" val="38636225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52248"/>
            <a:ext cx="8596668" cy="1678152"/>
          </a:xfrm>
        </p:spPr>
        <p:txBody>
          <a:bodyPr>
            <a:normAutofit/>
          </a:bodyPr>
          <a:lstStyle/>
          <a:p>
            <a:r>
              <a:rPr lang="en-GB" sz="3200" dirty="0" smtClean="0">
                <a:solidFill>
                  <a:schemeClr val="tx1"/>
                </a:solidFill>
              </a:rPr>
              <a:t>The relationship between the balance sheet, the profit and loss account and the cash flow statement</a:t>
            </a:r>
            <a:endParaRPr lang="en-GB" sz="3200" dirty="0">
              <a:solidFill>
                <a:schemeClr val="tx1"/>
              </a:solidFill>
            </a:endParaRPr>
          </a:p>
        </p:txBody>
      </p:sp>
      <p:graphicFrame>
        <p:nvGraphicFramePr>
          <p:cNvPr id="4" name="Content Placeholder 3"/>
          <p:cNvGraphicFramePr>
            <a:graphicFrameLocks noGrp="1"/>
          </p:cNvGraphicFramePr>
          <p:nvPr>
            <p:ph idx="1"/>
          </p:nvPr>
        </p:nvGraphicFramePr>
        <p:xfrm>
          <a:off x="651641" y="1986455"/>
          <a:ext cx="8643555" cy="44024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677334" y="1377539"/>
            <a:ext cx="9584266" cy="5136150"/>
          </a:xfrm>
        </p:spPr>
        <p:txBody>
          <a:bodyPr>
            <a:normAutofit fontScale="92500" lnSpcReduction="10000"/>
          </a:bodyPr>
          <a:lstStyle/>
          <a:p>
            <a:pPr algn="just"/>
            <a:r>
              <a:rPr lang="en-GB" sz="2400" dirty="0"/>
              <a:t>Adcock, D., Bradfield, R., </a:t>
            </a:r>
            <a:r>
              <a:rPr lang="en-GB" sz="2400" dirty="0" err="1"/>
              <a:t>Halborg</a:t>
            </a:r>
            <a:r>
              <a:rPr lang="en-GB" sz="2400" dirty="0"/>
              <a:t>, A. and Ross, C. (1998) </a:t>
            </a:r>
            <a:r>
              <a:rPr lang="en-GB" sz="2400" i="1" dirty="0"/>
              <a:t>Marketing. Principles and practice. </a:t>
            </a:r>
            <a:r>
              <a:rPr lang="en-GB" sz="2400" dirty="0"/>
              <a:t>3</a:t>
            </a:r>
            <a:r>
              <a:rPr lang="en-GB" sz="2400" baseline="30000" dirty="0"/>
              <a:t>rd</a:t>
            </a:r>
            <a:r>
              <a:rPr lang="en-GB" sz="2400" dirty="0"/>
              <a:t> </a:t>
            </a:r>
            <a:r>
              <a:rPr lang="en-GB" sz="2400" dirty="0" err="1"/>
              <a:t>ed</a:t>
            </a:r>
            <a:r>
              <a:rPr lang="en-GB" sz="2400" dirty="0"/>
              <a:t>,. London: Financial Times Professional Limited</a:t>
            </a:r>
            <a:r>
              <a:rPr lang="en-GB" sz="2400" dirty="0" smtClean="0"/>
              <a:t>.</a:t>
            </a:r>
          </a:p>
          <a:p>
            <a:pPr algn="just"/>
            <a:r>
              <a:rPr lang="en-GB" sz="2400" dirty="0" err="1" smtClean="0"/>
              <a:t>Boddy</a:t>
            </a:r>
            <a:r>
              <a:rPr lang="en-GB" sz="2400" dirty="0" smtClean="0"/>
              <a:t>, D. (2008) </a:t>
            </a:r>
            <a:r>
              <a:rPr lang="en-GB" sz="2400" i="1" dirty="0" smtClean="0"/>
              <a:t>Management: An introduction. </a:t>
            </a:r>
            <a:r>
              <a:rPr lang="en-GB" sz="2400" dirty="0" smtClean="0"/>
              <a:t>4</a:t>
            </a:r>
            <a:r>
              <a:rPr lang="en-GB" sz="2400" baseline="30000" dirty="0" smtClean="0"/>
              <a:t>th</a:t>
            </a:r>
            <a:r>
              <a:rPr lang="en-GB" sz="2400" dirty="0" smtClean="0"/>
              <a:t> ed. Essex: Pearson Education Limited.</a:t>
            </a:r>
          </a:p>
          <a:p>
            <a:pPr algn="just"/>
            <a:r>
              <a:rPr lang="en-GB" sz="2400" dirty="0" err="1" smtClean="0"/>
              <a:t>Gronroos</a:t>
            </a:r>
            <a:r>
              <a:rPr lang="en-GB" sz="2400" dirty="0" smtClean="0"/>
              <a:t>, C. (1997) ‘Value-driven relational marketing: From products to resources and competencies’, </a:t>
            </a:r>
            <a:r>
              <a:rPr lang="en-GB" sz="2400" i="1" dirty="0" smtClean="0"/>
              <a:t>Journal of Marketing Management</a:t>
            </a:r>
            <a:r>
              <a:rPr lang="en-GB" sz="2400" dirty="0" smtClean="0"/>
              <a:t>. 13, pp. 407-419.</a:t>
            </a:r>
            <a:endParaRPr lang="en-GB" sz="2400" dirty="0"/>
          </a:p>
          <a:p>
            <a:pPr algn="just"/>
            <a:r>
              <a:rPr lang="en-GB" sz="2400" dirty="0" err="1" smtClean="0"/>
              <a:t>McLaney</a:t>
            </a:r>
            <a:r>
              <a:rPr lang="en-GB" sz="2400" dirty="0" smtClean="0"/>
              <a:t>, E. and </a:t>
            </a:r>
            <a:r>
              <a:rPr lang="en-GB" sz="2400" dirty="0" err="1" smtClean="0"/>
              <a:t>Atrill</a:t>
            </a:r>
            <a:r>
              <a:rPr lang="en-GB" sz="2400" dirty="0" smtClean="0"/>
              <a:t>, P. (2002) </a:t>
            </a:r>
            <a:r>
              <a:rPr lang="en-GB" sz="2400" i="1" dirty="0" smtClean="0"/>
              <a:t>Accounting: An introduction.</a:t>
            </a:r>
            <a:r>
              <a:rPr lang="en-GB" sz="2400" dirty="0" smtClean="0"/>
              <a:t> 2</a:t>
            </a:r>
            <a:r>
              <a:rPr lang="en-GB" sz="2400" baseline="30000" dirty="0" smtClean="0"/>
              <a:t>nd</a:t>
            </a:r>
            <a:r>
              <a:rPr lang="en-GB" sz="2400" dirty="0" smtClean="0"/>
              <a:t> ed., Essex: Pearson Education Limited.</a:t>
            </a:r>
          </a:p>
          <a:p>
            <a:pPr algn="just"/>
            <a:r>
              <a:rPr lang="en-GB" sz="2400" dirty="0" smtClean="0">
                <a:solidFill>
                  <a:schemeClr val="tx1"/>
                </a:solidFill>
                <a:hlinkClick r:id="rId2"/>
              </a:rPr>
              <a:t>Schultz</a:t>
            </a:r>
            <a:r>
              <a:rPr lang="en-GB" sz="2400" dirty="0" smtClean="0">
                <a:solidFill>
                  <a:schemeClr val="tx1"/>
                </a:solidFill>
              </a:rPr>
              <a:t>, R. J. and  </a:t>
            </a:r>
            <a:r>
              <a:rPr lang="en-GB" sz="2400" dirty="0" smtClean="0">
                <a:solidFill>
                  <a:schemeClr val="tx1"/>
                </a:solidFill>
                <a:hlinkClick r:id="rId3"/>
              </a:rPr>
              <a:t>Good</a:t>
            </a:r>
            <a:r>
              <a:rPr lang="en-GB" sz="2400" dirty="0" smtClean="0">
                <a:solidFill>
                  <a:schemeClr val="tx1"/>
                </a:solidFill>
              </a:rPr>
              <a:t>, D. </a:t>
            </a:r>
            <a:r>
              <a:rPr lang="en-GB" sz="2400" dirty="0" smtClean="0"/>
              <a:t>J. (2000) ‘Impact of the consideration of future sales consequences and customer‐oriented selling on long‐term buyer‐seller relationships’, </a:t>
            </a:r>
            <a:r>
              <a:rPr lang="en-GB" sz="2400" i="1" dirty="0" smtClean="0"/>
              <a:t>Journal of Business &amp; Industrial Marketing</a:t>
            </a:r>
            <a:r>
              <a:rPr lang="en-GB" sz="2400" dirty="0" smtClean="0"/>
              <a:t>, 15 (4), pp. 200-215.</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721</TotalTime>
  <Words>2362</Words>
  <Application>Microsoft Macintosh PowerPoint</Application>
  <PresentationFormat>Custom</PresentationFormat>
  <Paragraphs>270</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Facet</vt:lpstr>
      <vt:lpstr>Business plan: useful information</vt:lpstr>
      <vt:lpstr>Overview</vt:lpstr>
      <vt:lpstr>What is marketing?</vt:lpstr>
      <vt:lpstr>Marketing myths</vt:lpstr>
      <vt:lpstr>Production orientation </vt:lpstr>
      <vt:lpstr>Product orientation</vt:lpstr>
      <vt:lpstr>Sales orientation</vt:lpstr>
      <vt:lpstr>Marketing orientation</vt:lpstr>
      <vt:lpstr>Marketing as an interface</vt:lpstr>
      <vt:lpstr>Satisfying customer needs The marketing mix -the areas of responsibility within each element of the mix </vt:lpstr>
      <vt:lpstr>SWOT (strengths, weaknesses, opportunities, threats)</vt:lpstr>
      <vt:lpstr>Slide 12</vt:lpstr>
      <vt:lpstr>Products/Services</vt:lpstr>
      <vt:lpstr>Consumer products</vt:lpstr>
      <vt:lpstr>Price and quality</vt:lpstr>
      <vt:lpstr>Pricing strategies</vt:lpstr>
      <vt:lpstr>Slide 17</vt:lpstr>
      <vt:lpstr>Slide 18</vt:lpstr>
      <vt:lpstr>Customers: </vt:lpstr>
      <vt:lpstr>Segmentation variables</vt:lpstr>
      <vt:lpstr>Management</vt:lpstr>
      <vt:lpstr>Management (continued) </vt:lpstr>
      <vt:lpstr>Financial data</vt:lpstr>
      <vt:lpstr>Slide 24</vt:lpstr>
      <vt:lpstr>The relationship between the balance sheet, the profit and loss account and the cash flow statement</vt:lpstr>
      <vt:lpstr>References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Anita Nan</dc:creator>
  <cp:lastModifiedBy>Anita</cp:lastModifiedBy>
  <cp:revision>62</cp:revision>
  <dcterms:created xsi:type="dcterms:W3CDTF">2017-11-16T13:52:31Z</dcterms:created>
  <dcterms:modified xsi:type="dcterms:W3CDTF">2017-11-20T15:08:05Z</dcterms:modified>
</cp:coreProperties>
</file>