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1.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2.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2"/>
  </p:sldMasterIdLst>
  <p:notesMasterIdLst>
    <p:notesMasterId r:id="rId37"/>
  </p:notesMasterIdLst>
  <p:handoutMasterIdLst>
    <p:handoutMasterId r:id="rId38"/>
  </p:handoutMasterIdLst>
  <p:sldIdLst>
    <p:sldId id="332" r:id="rId3"/>
    <p:sldId id="286" r:id="rId4"/>
    <p:sldId id="329" r:id="rId5"/>
    <p:sldId id="289" r:id="rId6"/>
    <p:sldId id="330" r:id="rId7"/>
    <p:sldId id="331" r:id="rId8"/>
    <p:sldId id="290" r:id="rId9"/>
    <p:sldId id="291" r:id="rId10"/>
    <p:sldId id="272" r:id="rId11"/>
    <p:sldId id="273" r:id="rId12"/>
    <p:sldId id="274" r:id="rId13"/>
    <p:sldId id="275" r:id="rId14"/>
    <p:sldId id="292" r:id="rId15"/>
    <p:sldId id="294" r:id="rId16"/>
    <p:sldId id="276" r:id="rId17"/>
    <p:sldId id="277" r:id="rId18"/>
    <p:sldId id="280" r:id="rId19"/>
    <p:sldId id="281" r:id="rId20"/>
    <p:sldId id="282" r:id="rId21"/>
    <p:sldId id="295" r:id="rId22"/>
    <p:sldId id="283" r:id="rId23"/>
    <p:sldId id="284" r:id="rId24"/>
    <p:sldId id="297" r:id="rId25"/>
    <p:sldId id="279" r:id="rId26"/>
    <p:sldId id="320" r:id="rId27"/>
    <p:sldId id="311" r:id="rId28"/>
    <p:sldId id="312" r:id="rId29"/>
    <p:sldId id="313" r:id="rId30"/>
    <p:sldId id="314" r:id="rId31"/>
    <p:sldId id="315" r:id="rId32"/>
    <p:sldId id="316" r:id="rId33"/>
    <p:sldId id="317" r:id="rId34"/>
    <p:sldId id="318" r:id="rId35"/>
    <p:sldId id="319" r:id="rId36"/>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82358C-0948-4EDC-8EC1-0FC7C3964C02}" v="6" dt="2022-02-18T12:54:01.917"/>
  </p1510:revLst>
</p1510:revInfo>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2842" autoAdjust="0"/>
  </p:normalViewPr>
  <p:slideViewPr>
    <p:cSldViewPr snapToGrid="0">
      <p:cViewPr varScale="1">
        <p:scale>
          <a:sx n="68" d="100"/>
          <a:sy n="68" d="100"/>
        </p:scale>
        <p:origin x="831" y="36"/>
      </p:cViewPr>
      <p:guideLst>
        <p:guide pos="3840"/>
        <p:guide orient="horz" pos="2160"/>
      </p:guideLst>
    </p:cSldViewPr>
  </p:slideViewPr>
  <p:notesTextViewPr>
    <p:cViewPr>
      <p:scale>
        <a:sx n="1" d="1"/>
        <a:sy n="1" d="1"/>
      </p:scale>
      <p:origin x="0" y="0"/>
    </p:cViewPr>
  </p:notesTextViewPr>
  <p:notesViewPr>
    <p:cSldViewPr snapToGrid="0">
      <p:cViewPr varScale="1">
        <p:scale>
          <a:sx n="94" d="100"/>
          <a:sy n="94" d="100"/>
        </p:scale>
        <p:origin x="1932"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microsoft.com/office/2015/10/relationships/revisionInfo" Target="revisionInfo.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3113" tIns="46557" rIns="93113" bIns="46557" rtlCol="0"/>
          <a:lstStyle>
            <a:lvl1pPr algn="l">
              <a:defRPr sz="1200"/>
            </a:lvl1pPr>
          </a:lstStyle>
          <a:p>
            <a:endParaRPr/>
          </a:p>
        </p:txBody>
      </p:sp>
      <p:sp>
        <p:nvSpPr>
          <p:cNvPr id="3" name="Date Placeholder 2"/>
          <p:cNvSpPr>
            <a:spLocks noGrp="1"/>
          </p:cNvSpPr>
          <p:nvPr>
            <p:ph type="dt" sz="quarter" idx="1"/>
          </p:nvPr>
        </p:nvSpPr>
        <p:spPr>
          <a:xfrm>
            <a:off x="3850443" y="0"/>
            <a:ext cx="2945659" cy="498056"/>
          </a:xfrm>
          <a:prstGeom prst="rect">
            <a:avLst/>
          </a:prstGeom>
        </p:spPr>
        <p:txBody>
          <a:bodyPr vert="horz" lIns="93113" tIns="46557" rIns="93113" bIns="46557" rtlCol="0"/>
          <a:lstStyle>
            <a:lvl1pPr algn="r">
              <a:defRPr sz="1200"/>
            </a:lvl1pPr>
          </a:lstStyle>
          <a:p>
            <a:fld id="{20EA5F0D-C1DC-412F-A146-DDB3A74B588F}" type="datetimeFigureOut">
              <a:rPr lang="en-US"/>
              <a:t>2/18/2022</a:t>
            </a:fld>
            <a:endParaRPr/>
          </a:p>
        </p:txBody>
      </p:sp>
      <p:sp>
        <p:nvSpPr>
          <p:cNvPr id="4" name="Footer Placeholder 3"/>
          <p:cNvSpPr>
            <a:spLocks noGrp="1"/>
          </p:cNvSpPr>
          <p:nvPr>
            <p:ph type="ftr" sz="quarter" idx="2"/>
          </p:nvPr>
        </p:nvSpPr>
        <p:spPr>
          <a:xfrm>
            <a:off x="0" y="9428585"/>
            <a:ext cx="2945659" cy="498055"/>
          </a:xfrm>
          <a:prstGeom prst="rect">
            <a:avLst/>
          </a:prstGeom>
        </p:spPr>
        <p:txBody>
          <a:bodyPr vert="horz" lIns="93113" tIns="46557" rIns="93113" bIns="46557" rtlCol="0" anchor="b"/>
          <a:lstStyle>
            <a:lvl1pPr algn="l">
              <a:defRPr sz="1200"/>
            </a:lvl1pPr>
          </a:lstStyle>
          <a:p>
            <a:endParaRPr/>
          </a:p>
        </p:txBody>
      </p:sp>
      <p:sp>
        <p:nvSpPr>
          <p:cNvPr id="5" name="Slide Number Placeholder 4"/>
          <p:cNvSpPr>
            <a:spLocks noGrp="1"/>
          </p:cNvSpPr>
          <p:nvPr>
            <p:ph type="sldNum" sz="quarter" idx="3"/>
          </p:nvPr>
        </p:nvSpPr>
        <p:spPr>
          <a:xfrm>
            <a:off x="3850443" y="9428585"/>
            <a:ext cx="2945659" cy="498055"/>
          </a:xfrm>
          <a:prstGeom prst="rect">
            <a:avLst/>
          </a:prstGeom>
        </p:spPr>
        <p:txBody>
          <a:bodyPr vert="horz" lIns="93113" tIns="46557" rIns="93113" bIns="46557" rtlCol="0" anchor="b"/>
          <a:lstStyle>
            <a:lvl1pPr algn="r">
              <a:defRPr sz="1200"/>
            </a:lvl1pPr>
          </a:lstStyle>
          <a:p>
            <a:fld id="{7BAE14B8-3CC9-472D-9BC5-A84D80684DE2}" type="slidenum">
              <a:rPr/>
              <a:t>‹#›</a:t>
            </a:fld>
            <a:endParaRPr/>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3113" tIns="46557" rIns="93113" bIns="46557" rtlCol="0"/>
          <a:lstStyle>
            <a:lvl1pPr algn="l">
              <a:defRPr sz="1200"/>
            </a:lvl1pPr>
          </a:lstStyle>
          <a:p>
            <a:endParaRPr/>
          </a:p>
        </p:txBody>
      </p:sp>
      <p:sp>
        <p:nvSpPr>
          <p:cNvPr id="3" name="Date Placeholder 2"/>
          <p:cNvSpPr>
            <a:spLocks noGrp="1"/>
          </p:cNvSpPr>
          <p:nvPr>
            <p:ph type="dt" idx="1"/>
          </p:nvPr>
        </p:nvSpPr>
        <p:spPr>
          <a:xfrm>
            <a:off x="3850443" y="0"/>
            <a:ext cx="2945659" cy="498056"/>
          </a:xfrm>
          <a:prstGeom prst="rect">
            <a:avLst/>
          </a:prstGeom>
        </p:spPr>
        <p:txBody>
          <a:bodyPr vert="horz" lIns="93113" tIns="46557" rIns="93113" bIns="46557" rtlCol="0"/>
          <a:lstStyle>
            <a:lvl1pPr algn="r">
              <a:defRPr sz="1200"/>
            </a:lvl1pPr>
          </a:lstStyle>
          <a:p>
            <a:fld id="{A8CDE508-72C8-4AB5-AA9C-1584D31690E0}" type="datetimeFigureOut">
              <a:rPr lang="en-US"/>
              <a:t>2/18/2022</a:t>
            </a:fld>
            <a:endParaRPr/>
          </a:p>
        </p:txBody>
      </p:sp>
      <p:sp>
        <p:nvSpPr>
          <p:cNvPr id="4" name="Slide Image Placeholder 3"/>
          <p:cNvSpPr>
            <a:spLocks noGrp="1" noRot="1" noChangeAspect="1"/>
          </p:cNvSpPr>
          <p:nvPr>
            <p:ph type="sldImg" idx="2"/>
          </p:nvPr>
        </p:nvSpPr>
        <p:spPr>
          <a:xfrm>
            <a:off x="420688" y="1241425"/>
            <a:ext cx="5956300" cy="3349625"/>
          </a:xfrm>
          <a:prstGeom prst="rect">
            <a:avLst/>
          </a:prstGeom>
          <a:noFill/>
          <a:ln w="12700">
            <a:solidFill>
              <a:prstClr val="black"/>
            </a:solidFill>
          </a:ln>
        </p:spPr>
        <p:txBody>
          <a:bodyPr vert="horz" lIns="93113" tIns="46557" rIns="93113" bIns="46557" rtlCol="0" anchor="ctr"/>
          <a:lstStyle/>
          <a:p>
            <a:endParaRPr/>
          </a:p>
        </p:txBody>
      </p:sp>
      <p:sp>
        <p:nvSpPr>
          <p:cNvPr id="5" name="Notes Placeholder 4"/>
          <p:cNvSpPr>
            <a:spLocks noGrp="1"/>
          </p:cNvSpPr>
          <p:nvPr>
            <p:ph type="body" sz="quarter" idx="3"/>
          </p:nvPr>
        </p:nvSpPr>
        <p:spPr>
          <a:xfrm>
            <a:off x="679768" y="4777195"/>
            <a:ext cx="5438140" cy="3350240"/>
          </a:xfrm>
          <a:prstGeom prst="rect">
            <a:avLst/>
          </a:prstGeom>
        </p:spPr>
        <p:txBody>
          <a:bodyPr vert="horz" lIns="93113" tIns="46557" rIns="93113" bIns="46557"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428585"/>
            <a:ext cx="2945659" cy="498055"/>
          </a:xfrm>
          <a:prstGeom prst="rect">
            <a:avLst/>
          </a:prstGeom>
        </p:spPr>
        <p:txBody>
          <a:bodyPr vert="horz" lIns="93113" tIns="46557" rIns="93113" bIns="46557" rtlCol="0" anchor="b"/>
          <a:lstStyle>
            <a:lvl1pPr algn="l">
              <a:defRPr sz="1200"/>
            </a:lvl1pPr>
          </a:lstStyle>
          <a:p>
            <a:endParaRPr/>
          </a:p>
        </p:txBody>
      </p:sp>
      <p:sp>
        <p:nvSpPr>
          <p:cNvPr id="7" name="Slide Number Placeholder 6"/>
          <p:cNvSpPr>
            <a:spLocks noGrp="1"/>
          </p:cNvSpPr>
          <p:nvPr>
            <p:ph type="sldNum" sz="quarter" idx="5"/>
          </p:nvPr>
        </p:nvSpPr>
        <p:spPr>
          <a:xfrm>
            <a:off x="3850443" y="9428585"/>
            <a:ext cx="2945659" cy="498055"/>
          </a:xfrm>
          <a:prstGeom prst="rect">
            <a:avLst/>
          </a:prstGeom>
        </p:spPr>
        <p:txBody>
          <a:bodyPr vert="horz" lIns="93113" tIns="46557" rIns="93113" bIns="46557" rtlCol="0" anchor="b"/>
          <a:lstStyle>
            <a:lvl1pPr algn="r">
              <a:defRPr sz="1200"/>
            </a:lvl1pPr>
          </a:lstStyle>
          <a:p>
            <a:fld id="{7FB667E1-E601-4AAF-B95C-B25720D70A60}" type="slidenum">
              <a:rPr/>
              <a:t>‹#›</a:t>
            </a:fld>
            <a:endParaRPr/>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Given</a:t>
            </a:r>
            <a:r>
              <a:rPr lang="en-GB" baseline="0" dirty="0"/>
              <a:t> that the Courts attempts to make rights enforceable through direct effect were not successful in all cases, it was not surprising that it sought to develop an alternative method of making rights enforceable.</a:t>
            </a:r>
          </a:p>
          <a:p>
            <a:endParaRPr lang="en-GB" baseline="0" dirty="0"/>
          </a:p>
          <a:p>
            <a:r>
              <a:rPr lang="en-GB" baseline="0" dirty="0"/>
              <a:t>INDIRECT EFFECT: Refers to the obligation on national courts to interpret national law consistently with EU law. EU law is then said to have ‘indirect effect’ since it influences the interpretation of national law (as opposed to a direct effect where EU law is relied upon directly).</a:t>
            </a:r>
          </a:p>
          <a:p>
            <a:endParaRPr lang="en-GB" baseline="0" dirty="0"/>
          </a:p>
          <a:p>
            <a:r>
              <a:rPr lang="en-GB" baseline="0" dirty="0"/>
              <a:t>Indirect effect is most important in relation to Directives. Since direct effect is limited to those Directives that are sufficiently clear and unconditional, and may only be relied upon against the State or emanation of the State, the doctrine of direct effect will not always be sufficient to make EU law rights contained in a Directive effective. However, a directive might have indirect effect (it may be used in a national court to interpret the relevant national legislation.)</a:t>
            </a:r>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2</a:t>
            </a:fld>
            <a:endParaRPr lang="en-GB" dirty="0"/>
          </a:p>
        </p:txBody>
      </p:sp>
    </p:spTree>
    <p:extLst>
      <p:ext uri="{BB962C8B-B14F-4D97-AF65-F5344CB8AC3E}">
        <p14:creationId xmlns:p14="http://schemas.microsoft.com/office/powerpoint/2010/main" val="42757925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10F154-298A-4EFA-86A4-87C99FF03EB9}" type="slidenum">
              <a:rPr lang="en-GB" smtClean="0"/>
              <a:t>3</a:t>
            </a:fld>
            <a:endParaRPr lang="en-GB" dirty="0"/>
          </a:p>
        </p:txBody>
      </p:sp>
    </p:spTree>
    <p:extLst>
      <p:ext uri="{BB962C8B-B14F-4D97-AF65-F5344CB8AC3E}">
        <p14:creationId xmlns:p14="http://schemas.microsoft.com/office/powerpoint/2010/main" val="32952383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Case 14/83, Van</a:t>
            </a:r>
            <a:r>
              <a:rPr lang="en-GB" baseline="0" dirty="0"/>
              <a:t> Colson [1984] and related Case 79/83, </a:t>
            </a:r>
            <a:r>
              <a:rPr lang="en-GB" b="0" i="0" baseline="0" dirty="0"/>
              <a:t>Harz [1984].</a:t>
            </a:r>
          </a:p>
          <a:p>
            <a:endParaRPr lang="en-GB" baseline="0" dirty="0"/>
          </a:p>
          <a:p>
            <a:r>
              <a:rPr lang="en-GB" baseline="0" dirty="0"/>
              <a:t>2 men were appointed as social workers, and 2 disappointed female social workers (who applied for the jobs that the men got) alleged that they had been discriminated against contrary to Directive 76/207 (Equal Treatment  Directive) which prohibited discrimination at work on grounds of sex and required that alleged victims be able to pursue claims before the courts. The applicants sought an order that they be offered a contract of employment, payment of 6 months ‘ salary, or their travel expenses. Under German law, they were only entitled to recover their travel expenses by way of compensation and it was argued that the implementing national law was not consistent with the Directive on this matter of damages. </a:t>
            </a:r>
          </a:p>
          <a:p>
            <a:endParaRPr lang="en-GB" baseline="0" dirty="0"/>
          </a:p>
          <a:p>
            <a:r>
              <a:rPr lang="en-GB" baseline="0" dirty="0"/>
              <a:t>When it was referred to the CJ, it adopted an approach that indicated its level of creativity, it referred to the co-operation clause in </a:t>
            </a:r>
            <a:r>
              <a:rPr lang="en-GB" b="1" baseline="0" dirty="0"/>
              <a:t>Art 5 EEC Treaty </a:t>
            </a:r>
            <a:r>
              <a:rPr lang="en-GB" b="0" baseline="0" dirty="0"/>
              <a:t>(now </a:t>
            </a:r>
            <a:r>
              <a:rPr lang="en-GB" b="1" baseline="0" dirty="0"/>
              <a:t>Art 4(3) TEU</a:t>
            </a:r>
            <a:r>
              <a:rPr lang="en-GB" b="0" i="1" baseline="0" dirty="0"/>
              <a:t>) </a:t>
            </a:r>
            <a:r>
              <a:rPr lang="en-GB" b="0" i="0" baseline="0" dirty="0"/>
              <a:t>which imposes an obligation on MSs to take all effective measures to give effect to EU law.  The CJ then observed that “Member State” covers the organs of the state, one of which is the judiciary.  It then read the obligation from what is now </a:t>
            </a:r>
            <a:r>
              <a:rPr lang="en-GB" b="1" i="0" baseline="0" dirty="0"/>
              <a:t>Art 4(3) TEU </a:t>
            </a:r>
            <a:r>
              <a:rPr lang="en-GB" b="0" i="0" baseline="0" dirty="0"/>
              <a:t>as an obligation that is binding on the courts.</a:t>
            </a:r>
          </a:p>
          <a:p>
            <a:endParaRPr lang="en-GB" i="1" baseline="0" dirty="0"/>
          </a:p>
          <a:p>
            <a:r>
              <a:rPr lang="en-GB" dirty="0"/>
              <a:t>- The CJ held that the provisions of the Directive were not sufficiently clear and unconditional to be directly effective.</a:t>
            </a:r>
          </a:p>
          <a:p>
            <a:r>
              <a:rPr lang="en-GB" dirty="0"/>
              <a:t>However, national law should be interpreted  in light of its provisions, which required that an effective remedy be available.</a:t>
            </a:r>
          </a:p>
          <a:p>
            <a:endParaRPr lang="en-GB" dirty="0"/>
          </a:p>
          <a:p>
            <a:r>
              <a:rPr lang="en-GB" dirty="0"/>
              <a:t>The</a:t>
            </a:r>
            <a:r>
              <a:rPr lang="en-GB" baseline="0" dirty="0"/>
              <a:t> scope of the Von Colson principle was extended in </a:t>
            </a:r>
            <a:r>
              <a:rPr lang="en-GB" baseline="0" dirty="0" err="1"/>
              <a:t>Marleasing</a:t>
            </a:r>
            <a:r>
              <a:rPr lang="en-GB" baseline="0" dirty="0"/>
              <a:t> [1990]</a:t>
            </a:r>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4</a:t>
            </a:fld>
            <a:endParaRPr lang="en-GB" dirty="0"/>
          </a:p>
        </p:txBody>
      </p:sp>
    </p:spTree>
    <p:extLst>
      <p:ext uri="{BB962C8B-B14F-4D97-AF65-F5344CB8AC3E}">
        <p14:creationId xmlns:p14="http://schemas.microsoft.com/office/powerpoint/2010/main" val="9531679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Of course the national law in Germany was passed to implement the Directive. So, by interpreting the national law to achieve the objectives of the Directive, the national court could be regarded as applying the true intention behind the national law.  The result is direct effect through the back door, which is why it is described by academics as indirect effect.</a:t>
            </a:r>
            <a:endParaRPr lang="en-GB" dirty="0"/>
          </a:p>
        </p:txBody>
      </p:sp>
      <p:sp>
        <p:nvSpPr>
          <p:cNvPr id="4" name="Slide Number Placeholder 3"/>
          <p:cNvSpPr>
            <a:spLocks noGrp="1"/>
          </p:cNvSpPr>
          <p:nvPr>
            <p:ph type="sldNum" sz="quarter" idx="5"/>
          </p:nvPr>
        </p:nvSpPr>
        <p:spPr/>
        <p:txBody>
          <a:bodyPr/>
          <a:lstStyle/>
          <a:p>
            <a:fld id="{8710F154-298A-4EFA-86A4-87C99FF03EB9}" type="slidenum">
              <a:rPr lang="en-GB" smtClean="0"/>
              <a:t>5</a:t>
            </a:fld>
            <a:endParaRPr lang="en-GB" dirty="0"/>
          </a:p>
        </p:txBody>
      </p:sp>
    </p:spTree>
    <p:extLst>
      <p:ext uri="{BB962C8B-B14F-4D97-AF65-F5344CB8AC3E}">
        <p14:creationId xmlns:p14="http://schemas.microsoft.com/office/powerpoint/2010/main" val="15878363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raises even greater constitutional issues.  Constitutionally in the UK legislation represents an expression of Parliament’s intention.  The national courts apply that intention.  Now consider the position when legislation has been passed to implement a Directive.  An interpretation of the legislation based on the actual Directive would still result in the application of Parliament’s intention.  However, consider the position when a Directive is in force, but there has been no attempt to pass legislation to implement it.  </a:t>
            </a:r>
            <a:r>
              <a:rPr lang="en-US" b="1" i="1" dirty="0" err="1"/>
              <a:t>Marsleasing</a:t>
            </a:r>
            <a:r>
              <a:rPr lang="en-US" b="1" i="1" dirty="0"/>
              <a:t> </a:t>
            </a:r>
            <a:r>
              <a:rPr lang="en-US" b="0" i="0" dirty="0"/>
              <a:t>says a national court should interpret the older, established legislation to achieve the purpose of the later Directive.  In doing so it cannot be said that the national court is applying the intention of Parliament.  This is because the objective of the later Directive would not have been within the intention expressed in the earlier legislation.  The only way to rationalize it constitutionally is to say that by adopting such an interpretation, the intention of Parliament as expressed in </a:t>
            </a:r>
            <a:r>
              <a:rPr lang="en-US" b="1" i="0" dirty="0"/>
              <a:t>ECA 1972 </a:t>
            </a:r>
            <a:r>
              <a:rPr lang="en-US" b="0" i="0" dirty="0"/>
              <a:t>was being applied.  </a:t>
            </a:r>
            <a:endParaRPr lang="en-GB" dirty="0"/>
          </a:p>
        </p:txBody>
      </p:sp>
      <p:sp>
        <p:nvSpPr>
          <p:cNvPr id="4" name="Slide Number Placeholder 3"/>
          <p:cNvSpPr>
            <a:spLocks noGrp="1"/>
          </p:cNvSpPr>
          <p:nvPr>
            <p:ph type="sldNum" sz="quarter" idx="5"/>
          </p:nvPr>
        </p:nvSpPr>
        <p:spPr/>
        <p:txBody>
          <a:bodyPr/>
          <a:lstStyle/>
          <a:p>
            <a:fld id="{8710F154-298A-4EFA-86A4-87C99FF03EB9}" type="slidenum">
              <a:rPr lang="en-GB" smtClean="0"/>
              <a:t>6</a:t>
            </a:fld>
            <a:endParaRPr lang="en-GB" dirty="0"/>
          </a:p>
        </p:txBody>
      </p:sp>
    </p:spTree>
    <p:extLst>
      <p:ext uri="{BB962C8B-B14F-4D97-AF65-F5344CB8AC3E}">
        <p14:creationId xmlns:p14="http://schemas.microsoft.com/office/powerpoint/2010/main" val="42038137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Marleasing</a:t>
            </a:r>
            <a:r>
              <a:rPr lang="en-GB" dirty="0"/>
              <a:t> [1990]</a:t>
            </a:r>
          </a:p>
          <a:p>
            <a:endParaRPr lang="en-GB" baseline="0" dirty="0"/>
          </a:p>
          <a:p>
            <a:r>
              <a:rPr lang="en-GB" baseline="0" dirty="0"/>
              <a:t>QUESTION: According to </a:t>
            </a:r>
            <a:r>
              <a:rPr lang="en-GB" baseline="0" dirty="0" err="1"/>
              <a:t>Marleasing</a:t>
            </a:r>
            <a:r>
              <a:rPr lang="en-GB" baseline="0" dirty="0"/>
              <a:t>, a national court should interpret the older, established legislation to achieve the purposes of the later Directive. </a:t>
            </a:r>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7</a:t>
            </a:fld>
            <a:endParaRPr lang="en-GB" dirty="0"/>
          </a:p>
        </p:txBody>
      </p:sp>
    </p:spTree>
    <p:extLst>
      <p:ext uri="{BB962C8B-B14F-4D97-AF65-F5344CB8AC3E}">
        <p14:creationId xmlns:p14="http://schemas.microsoft.com/office/powerpoint/2010/main" val="13347484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the Von </a:t>
            </a:r>
            <a:r>
              <a:rPr lang="en-GB" dirty="0" err="1"/>
              <a:t>colson</a:t>
            </a:r>
            <a:r>
              <a:rPr lang="en-GB" dirty="0"/>
              <a:t> principle of</a:t>
            </a:r>
            <a:r>
              <a:rPr lang="en-GB" baseline="0" dirty="0"/>
              <a:t> indirect effect is one of many key innovations by the CJ, its scope is rather limited in the UK. The CJ has stated that this obligation applies “as far as possible”. This point was emphasised in Wagner </a:t>
            </a:r>
            <a:r>
              <a:rPr lang="en-GB" baseline="0" dirty="0" err="1"/>
              <a:t>Miret</a:t>
            </a:r>
            <a:r>
              <a:rPr lang="en-GB" baseline="0" dirty="0"/>
              <a:t> [1993]. </a:t>
            </a:r>
          </a:p>
          <a:p>
            <a:endParaRPr lang="en-GB" baseline="0" dirty="0"/>
          </a:p>
          <a:p>
            <a:r>
              <a:rPr lang="en-GB" baseline="0" dirty="0"/>
              <a:t>Wagner </a:t>
            </a:r>
            <a:r>
              <a:rPr lang="en-GB" baseline="0" dirty="0" err="1"/>
              <a:t>Miret</a:t>
            </a:r>
            <a:r>
              <a:rPr lang="en-GB" baseline="0" dirty="0"/>
              <a:t> [1993], the Court took a more restricted approach to what was ‘possible’.</a:t>
            </a:r>
          </a:p>
          <a:p>
            <a:r>
              <a:rPr lang="en-GB" baseline="0" dirty="0"/>
              <a:t>WM was a senior manager in a company which became insolvent. Directive 80/897 obliged Member States to set up a fund to recompense employees whose employers became insolvent. Although Spain had set up such a fund, it did not cover payments to higher management staff. The Spanish Court made a preliminary reference to the CJ under Article 267 TFEU. </a:t>
            </a:r>
          </a:p>
          <a:p>
            <a:r>
              <a:rPr lang="en-GB" baseline="0" dirty="0"/>
              <a:t>CJ ruled that the Directive 80/897 was not sufficiently precise to be directly effective. </a:t>
            </a:r>
          </a:p>
          <a:p>
            <a:r>
              <a:rPr lang="en-GB" baseline="0" dirty="0"/>
              <a:t>The Spanish law quite clearly restricted the coverage of the existing fund by excluding higher management staff and the CJ considered that it could therefore not be interpreted as permitting higher management employees to claim from it, despite the obligation in the directive to establish a fund which covered all employees.</a:t>
            </a:r>
          </a:p>
          <a:p>
            <a:endParaRPr lang="en-GB" baseline="0" dirty="0"/>
          </a:p>
          <a:p>
            <a:r>
              <a:rPr lang="en-GB" baseline="0" dirty="0"/>
              <a:t>The only remedy available to Wagner </a:t>
            </a:r>
            <a:r>
              <a:rPr lang="en-GB" baseline="0" dirty="0" err="1"/>
              <a:t>Miret</a:t>
            </a:r>
            <a:r>
              <a:rPr lang="en-GB" baseline="0" dirty="0"/>
              <a:t> was that the State should recompense him for his losses since its failure to transpose the Directive had caused his loss. </a:t>
            </a:r>
          </a:p>
          <a:p>
            <a:endParaRPr lang="en-GB" baseline="0" dirty="0"/>
          </a:p>
          <a:p>
            <a:r>
              <a:rPr lang="en-GB" baseline="0" dirty="0"/>
              <a:t>This means that a national court is not expected to override the wording of national law to give effect to a Directive. Instead, the obligation applies if the wording of the national law provides scope for such an interpretation. The opportunity for such scope is severely limited by the fact that in common law jurisdictions, such as the UK, statutes are extremely detailed and prescriptive.  This is done to avoid uncertainty, but the result is that there is very little, if any, room for interpretation.  This contrasts with civil law jurisdictions.  Their legislation is not so detailed and prescriptive and there is far greater scope for interpretation, just like EU law which is based on the civil law tradition.</a:t>
            </a:r>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8</a:t>
            </a:fld>
            <a:endParaRPr lang="en-GB" dirty="0"/>
          </a:p>
        </p:txBody>
      </p:sp>
    </p:spTree>
    <p:extLst>
      <p:ext uri="{BB962C8B-B14F-4D97-AF65-F5344CB8AC3E}">
        <p14:creationId xmlns:p14="http://schemas.microsoft.com/office/powerpoint/2010/main" val="19106020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9</a:t>
            </a:fld>
            <a:endParaRPr lang="en-GB"/>
          </a:p>
        </p:txBody>
      </p:sp>
    </p:spTree>
    <p:extLst>
      <p:ext uri="{BB962C8B-B14F-4D97-AF65-F5344CB8AC3E}">
        <p14:creationId xmlns:p14="http://schemas.microsoft.com/office/powerpoint/2010/main" val="35598907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FB667E1-E601-4AAF-B95C-B25720D70A60}" type="slidenum">
              <a:rPr lang="en-GB" smtClean="0"/>
              <a:t>10</a:t>
            </a:fld>
            <a:endParaRPr lang="en-GB"/>
          </a:p>
        </p:txBody>
      </p:sp>
    </p:spTree>
    <p:extLst>
      <p:ext uri="{BB962C8B-B14F-4D97-AF65-F5344CB8AC3E}">
        <p14:creationId xmlns:p14="http://schemas.microsoft.com/office/powerpoint/2010/main" val="33685200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Member</a:t>
            </a:r>
            <a:r>
              <a:rPr lang="en-GB" baseline="0" dirty="0"/>
              <a:t> States can be held liable for a breach of EU law and as a result individuals are able to claim compensation when their rights are infringed. </a:t>
            </a:r>
          </a:p>
          <a:p>
            <a:endParaRPr lang="en-GB" baseline="0" dirty="0"/>
          </a:p>
          <a:p>
            <a:r>
              <a:rPr lang="en-GB" baseline="0" dirty="0"/>
              <a:t>For example, if a member state has failed to implement transposing legislation in relation to a Directive. </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11</a:t>
            </a:fld>
            <a:endParaRPr lang="en-GB"/>
          </a:p>
        </p:txBody>
      </p:sp>
    </p:spTree>
    <p:extLst>
      <p:ext uri="{BB962C8B-B14F-4D97-AF65-F5344CB8AC3E}">
        <p14:creationId xmlns:p14="http://schemas.microsoft.com/office/powerpoint/2010/main" val="9006313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need to ensure the effectiveness</a:t>
            </a:r>
            <a:r>
              <a:rPr lang="en-GB" baseline="0" dirty="0"/>
              <a:t> of the EU has inspired a level of judicial creativity by the CJ resulting in the principles of direct and indirect effect. Neither of these have their origins directly from the EEC Treaty. </a:t>
            </a:r>
          </a:p>
          <a:p>
            <a:r>
              <a:rPr lang="en-GB" baseline="0" dirty="0"/>
              <a:t>However, such doctrines have limits and only go so far to ensure the effectiveness of EU law.</a:t>
            </a:r>
          </a:p>
          <a:p>
            <a:r>
              <a:rPr lang="en-GB" baseline="0" dirty="0"/>
              <a:t>Consequently, the CJ developed the principle of state liability in the landmark joined cases, </a:t>
            </a:r>
            <a:r>
              <a:rPr lang="en-GB" baseline="0" dirty="0" err="1"/>
              <a:t>Francovich</a:t>
            </a:r>
            <a:r>
              <a:rPr lang="en-GB" baseline="0" dirty="0"/>
              <a:t> and </a:t>
            </a:r>
            <a:r>
              <a:rPr lang="en-GB" baseline="0" dirty="0" err="1"/>
              <a:t>Bonifaci</a:t>
            </a:r>
            <a:r>
              <a:rPr lang="en-GB" baseline="0" dirty="0"/>
              <a:t> v Italy [1991]</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12</a:t>
            </a:fld>
            <a:endParaRPr lang="en-GB"/>
          </a:p>
        </p:txBody>
      </p:sp>
    </p:spTree>
    <p:extLst>
      <p:ext uri="{BB962C8B-B14F-4D97-AF65-F5344CB8AC3E}">
        <p14:creationId xmlns:p14="http://schemas.microsoft.com/office/powerpoint/2010/main" val="15206513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case concerned a Directive that required Member States to set up a scheme whereby employees of insolvent companies would receive part of their salary. The Directive was not implemented in Italy and the deadline for implementation had long passed. In fact, the Commission had already brought a successful action under the enforcement procedure (now Article 258 TFEU) and the CJ held that Italy was in breach (Commission v Italy [1989]). The Italian Court made reference to the CJ, asking if the relevant provision could be directly effective and whether Italy could be liable for damages resulting from the breach. The CJ confirmed that the provisions were not sufficiently clear to be directly effective. It then observed:</a:t>
            </a:r>
          </a:p>
          <a:p>
            <a:r>
              <a:rPr lang="en-GB" dirty="0"/>
              <a:t>“It must be held that the full effectiveness of Community rules would be impaired and the protection of those which they grant would be weakened if individuals were unable to obtain compensation when their rights are infringed by a breach of Community law for which a MS can be held responsible”</a:t>
            </a:r>
          </a:p>
          <a:p>
            <a:endParaRPr lang="en-GB" dirty="0"/>
          </a:p>
          <a:p>
            <a:r>
              <a:rPr lang="en-GB" dirty="0"/>
              <a:t>This was a ground breaking decision and was reported heavily in the media. It meant that in the national court, Italy was liable in damages to individuals who had suffered loss as a result of Italy’s failure to implement. </a:t>
            </a:r>
          </a:p>
          <a:p>
            <a:r>
              <a:rPr lang="en-GB" dirty="0"/>
              <a:t>The CJ referred to the following criteria for liability to be established in the case:</a:t>
            </a:r>
          </a:p>
          <a:p>
            <a:r>
              <a:rPr lang="en-GB" dirty="0"/>
              <a:t>The intended result from the Directive must involve conferring rights on individuals</a:t>
            </a:r>
          </a:p>
          <a:p>
            <a:r>
              <a:rPr lang="en-GB" dirty="0"/>
              <a:t>Those rights from the Directive must be identifiable; and</a:t>
            </a:r>
          </a:p>
          <a:p>
            <a:r>
              <a:rPr lang="en-GB" dirty="0"/>
              <a:t>There must be a causal link between the breach by the Member State and the loss suffered by the individual</a:t>
            </a:r>
          </a:p>
          <a:p>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13</a:t>
            </a:fld>
            <a:endParaRPr lang="en-GB"/>
          </a:p>
        </p:txBody>
      </p:sp>
    </p:spTree>
    <p:extLst>
      <p:ext uri="{BB962C8B-B14F-4D97-AF65-F5344CB8AC3E}">
        <p14:creationId xmlns:p14="http://schemas.microsoft.com/office/powerpoint/2010/main" val="19618881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14</a:t>
            </a:fld>
            <a:endParaRPr lang="en-GB"/>
          </a:p>
        </p:txBody>
      </p:sp>
    </p:spTree>
    <p:extLst>
      <p:ext uri="{BB962C8B-B14F-4D97-AF65-F5344CB8AC3E}">
        <p14:creationId xmlns:p14="http://schemas.microsoft.com/office/powerpoint/2010/main" val="31223662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case concerned</a:t>
            </a:r>
            <a:r>
              <a:rPr lang="en-GB" baseline="0" dirty="0"/>
              <a:t> a Directive that required Member States to set up a scheme whereby employees of insolvent companies would receive part of their salary. The Directive was not implemented in Italy and the deadline for implementation had long passed. In fact, the Commission had already brought a successful action under the enforcement procedure (now Article 258 TFEU) and the CJ held that Italy was in breach (Commission v Italy [1989]). The Italian Court made reference to the CJ, asking if the relevant provision could be directly effective and whether Italy could be liable for damages resulting from the breach. The CJ confirmed that the provisions were not sufficiently clear to be directly effective. It then observed:</a:t>
            </a:r>
          </a:p>
          <a:p>
            <a:r>
              <a:rPr lang="en-GB" baseline="0" dirty="0"/>
              <a:t>“It must be held that the full effectiveness of Community rules would be impaired and the protection of those which they grant would be weakened if individuals were unable to obtain compensation when their rights are infringed by a breach of Community law for which a MS can be held responsible”</a:t>
            </a:r>
          </a:p>
          <a:p>
            <a:endParaRPr lang="en-GB" baseline="0" dirty="0"/>
          </a:p>
          <a:p>
            <a:r>
              <a:rPr lang="en-GB" baseline="0" dirty="0"/>
              <a:t>This was a ground breaking decision and was reported heavily in the media. It meant that in the national court, Italy was liable in damages to individuals who had suffered loss as a result of Italy’s failure to implement. </a:t>
            </a:r>
          </a:p>
          <a:p>
            <a:r>
              <a:rPr lang="en-GB" baseline="0" dirty="0"/>
              <a:t>The CJ referred to the following criteria for liability to be established in the case:</a:t>
            </a:r>
          </a:p>
          <a:p>
            <a:pPr marL="174588" indent="-174588">
              <a:buFontTx/>
              <a:buChar char="-"/>
            </a:pPr>
            <a:r>
              <a:rPr lang="en-GB" baseline="0" dirty="0"/>
              <a:t>The intended result from the Directive must involve conferring rights on individuals</a:t>
            </a:r>
          </a:p>
          <a:p>
            <a:pPr marL="174588" indent="-174588">
              <a:buFontTx/>
              <a:buChar char="-"/>
            </a:pPr>
            <a:r>
              <a:rPr lang="en-GB" baseline="0" dirty="0"/>
              <a:t>Those rights from the Directive must be identifiable; and</a:t>
            </a:r>
          </a:p>
          <a:p>
            <a:pPr marL="174588" indent="-174588">
              <a:buFontTx/>
              <a:buChar char="-"/>
            </a:pPr>
            <a:r>
              <a:rPr lang="en-GB" baseline="0" dirty="0"/>
              <a:t>There must be a causal link between the breach by the Member State and the loss suffered by the individual</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15</a:t>
            </a:fld>
            <a:endParaRPr lang="en-GB"/>
          </a:p>
        </p:txBody>
      </p:sp>
    </p:spTree>
    <p:extLst>
      <p:ext uri="{BB962C8B-B14F-4D97-AF65-F5344CB8AC3E}">
        <p14:creationId xmlns:p14="http://schemas.microsoft.com/office/powerpoint/2010/main" val="20334403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the time</a:t>
            </a:r>
            <a:r>
              <a:rPr lang="en-GB" baseline="0" dirty="0"/>
              <a:t> when state liability was introduced, there was no other remedy for individuals who could not rely on direct or indirect effect. There was a need to ensure the effectiveness of EU law for individuals following a breach by a Member State and there was a need to remove the incentive of being in breach.</a:t>
            </a:r>
          </a:p>
          <a:p>
            <a:r>
              <a:rPr lang="en-GB" baseline="0" dirty="0"/>
              <a:t>Just like indirect effect, the juristic basis of the state liability principle rests on what is now Art4(3)TEU. This is the cooperation clause that is too vague to be directly effective but wide enough to allow CJ to be so creative. However, this element of criticism has been criticised. It has been observed often that the principle represents an excessive degree of intervention by the CJ when the Treaties never made any mention of state liability.</a:t>
            </a:r>
          </a:p>
          <a:p>
            <a:r>
              <a:rPr lang="en-GB" baseline="0" dirty="0"/>
              <a:t>Arguably, if actual liability in damages was intended, it would have been included in the founding EEC Treaty. Added to this is the fact that the Community existed for 30 years without the principle of state liability.</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16</a:t>
            </a:fld>
            <a:endParaRPr lang="en-GB"/>
          </a:p>
        </p:txBody>
      </p:sp>
    </p:spTree>
    <p:extLst>
      <p:ext uri="{BB962C8B-B14F-4D97-AF65-F5344CB8AC3E}">
        <p14:creationId xmlns:p14="http://schemas.microsoft.com/office/powerpoint/2010/main" val="1721291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Francovich</a:t>
            </a:r>
            <a:r>
              <a:rPr lang="en-GB" dirty="0"/>
              <a:t> itself was concerned with Italy’s failure to implement a Directive so there was some uncertainty</a:t>
            </a:r>
            <a:r>
              <a:rPr lang="en-GB" baseline="0" dirty="0"/>
              <a:t> about whether the principle applied only to a state’s failure to implement. Alternatively, was it a wider principle that applied to all state breaches that caused loss to individuals and not just those resulting from a failure to implement?</a:t>
            </a:r>
          </a:p>
          <a:p>
            <a:r>
              <a:rPr lang="en-GB" baseline="0" dirty="0"/>
              <a:t>Did the principle apply only to a breach by governments or did it cover breaches by any organs of the state: executive, legislature (parliament) or even the judiciary.</a:t>
            </a:r>
          </a:p>
          <a:p>
            <a:r>
              <a:rPr lang="en-GB" baseline="0" dirty="0"/>
              <a:t>Furthermore, was the principle applicable only in the absence of direct and indirect effect?</a:t>
            </a:r>
          </a:p>
          <a:p>
            <a:endParaRPr lang="en-GB" baseline="0" dirty="0"/>
          </a:p>
          <a:p>
            <a:r>
              <a:rPr lang="en-GB" baseline="0" dirty="0"/>
              <a:t>Some of these uncertainties arising from </a:t>
            </a:r>
            <a:r>
              <a:rPr lang="en-GB" baseline="0" dirty="0" err="1"/>
              <a:t>Francovich</a:t>
            </a:r>
            <a:r>
              <a:rPr lang="en-GB" baseline="0" dirty="0"/>
              <a:t> were resolved in the following joint cases.</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17</a:t>
            </a:fld>
            <a:endParaRPr lang="en-GB"/>
          </a:p>
        </p:txBody>
      </p:sp>
    </p:spTree>
    <p:extLst>
      <p:ext uri="{BB962C8B-B14F-4D97-AF65-F5344CB8AC3E}">
        <p14:creationId xmlns:p14="http://schemas.microsoft.com/office/powerpoint/2010/main" val="12157354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Factortame</a:t>
            </a:r>
            <a:r>
              <a:rPr lang="en-GB" baseline="0" dirty="0"/>
              <a:t> reference was from a compensation claim for losses resulting from the UK rules on the registration of ships being in breach on the rules of freedom of establishment.</a:t>
            </a:r>
          </a:p>
          <a:p>
            <a:endParaRPr lang="en-GB" baseline="0" dirty="0"/>
          </a:p>
          <a:p>
            <a:r>
              <a:rPr lang="en-GB" baseline="0" dirty="0"/>
              <a:t>The reference in Brasserie du </a:t>
            </a:r>
            <a:r>
              <a:rPr lang="en-GB" baseline="0" dirty="0" err="1"/>
              <a:t>Pecheur</a:t>
            </a:r>
            <a:r>
              <a:rPr lang="en-GB" baseline="0" dirty="0"/>
              <a:t> v Germany resulted from the German beer purity laws being in breach of the free movement of goods RULES.  An exported of beer based in France was seeking compensation for losses resulting from having to cease exporting beer to Germany . Interestingly, the EU rules that had been breached were directly effective and so it was argued that the individuals already had a remedy under national law. </a:t>
            </a:r>
          </a:p>
          <a:p>
            <a:endParaRPr lang="en-GB" baseline="0" dirty="0"/>
          </a:p>
          <a:p>
            <a:r>
              <a:rPr lang="en-GB" baseline="0" dirty="0"/>
              <a:t>As expected the CJ adopted a wide approach to the state liability principle. It made it clear that……..</a:t>
            </a:r>
          </a:p>
          <a:p>
            <a:pPr marL="174588" indent="-174588">
              <a:buFontTx/>
              <a:buChar char="-"/>
            </a:pPr>
            <a:r>
              <a:rPr lang="en-GB" baseline="0" dirty="0"/>
              <a:t>The principle applied not just to a breach by the government but any organ of the state. </a:t>
            </a:r>
            <a:r>
              <a:rPr lang="en-GB" i="1" baseline="0" dirty="0"/>
              <a:t>So if legislation in breach of EU law is passed at the national level, the state can be liable in damages for the act of the legislature.</a:t>
            </a:r>
            <a:endParaRPr lang="en-GB" baseline="0" dirty="0"/>
          </a:p>
          <a:p>
            <a:pPr marL="174588" indent="-174588">
              <a:buFontTx/>
              <a:buChar char="-"/>
            </a:pPr>
            <a:r>
              <a:rPr lang="en-GB" baseline="0" dirty="0"/>
              <a:t>The CJ observed that direct effect was a “minimum guarantee”. As a result the full effectiveness of EU law would be “impaired” if the state liability principle only applied in the absence of direct effect.</a:t>
            </a:r>
          </a:p>
          <a:p>
            <a:pPr marL="174588" indent="-174588">
              <a:buFontTx/>
              <a:buChar char="-"/>
            </a:pPr>
            <a:r>
              <a:rPr lang="en-GB" baseline="0" dirty="0"/>
              <a:t>The CJ also confirmed that the principle applies to all breaches of EU law, not just a failure to implement a directive.</a:t>
            </a:r>
          </a:p>
          <a:p>
            <a:pPr marL="174588" indent="-174588">
              <a:buFontTx/>
              <a:buChar char="-"/>
            </a:pPr>
            <a:endParaRPr lang="en-GB" baseline="0" dirty="0"/>
          </a:p>
          <a:p>
            <a:r>
              <a:rPr lang="en-GB" baseline="0" dirty="0"/>
              <a:t>The CJ also clarified the criteria to be satisfied in order for there to be liability:</a:t>
            </a:r>
          </a:p>
          <a:p>
            <a:endParaRPr lang="en-GB" baseline="0" dirty="0"/>
          </a:p>
          <a:p>
            <a:pPr marL="174588" indent="-174588">
              <a:buFont typeface="Wingdings" panose="05000000000000000000" pitchFamily="2" charset="2"/>
              <a:buChar char="v"/>
            </a:pPr>
            <a:r>
              <a:rPr lang="en-GB" baseline="0" dirty="0"/>
              <a:t> the rule infringed must be intended to confer rights on individuals</a:t>
            </a:r>
          </a:p>
          <a:p>
            <a:pPr marL="174588" indent="-174588">
              <a:buFont typeface="Wingdings" panose="05000000000000000000" pitchFamily="2" charset="2"/>
              <a:buChar char="v"/>
            </a:pPr>
            <a:r>
              <a:rPr lang="en-GB" baseline="0" dirty="0"/>
              <a:t>The breach must be sufficiently serious; and</a:t>
            </a:r>
          </a:p>
          <a:p>
            <a:pPr marL="174588" indent="-174588">
              <a:buFont typeface="Wingdings" panose="05000000000000000000" pitchFamily="2" charset="2"/>
              <a:buChar char="v"/>
            </a:pPr>
            <a:r>
              <a:rPr lang="en-GB" baseline="0" dirty="0"/>
              <a:t>There must be a direct causal link between the breach and the loss suffered by the individual.</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18</a:t>
            </a:fld>
            <a:endParaRPr lang="en-GB"/>
          </a:p>
        </p:txBody>
      </p:sp>
    </p:spTree>
    <p:extLst>
      <p:ext uri="{BB962C8B-B14F-4D97-AF65-F5344CB8AC3E}">
        <p14:creationId xmlns:p14="http://schemas.microsoft.com/office/powerpoint/2010/main" val="33118944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requirement that the breach be “sufficiently serious” is the criterion most cases will turn on.  In </a:t>
            </a:r>
            <a:r>
              <a:rPr lang="en-US" i="1" dirty="0"/>
              <a:t>Brasserie du </a:t>
            </a:r>
            <a:r>
              <a:rPr lang="en-US" i="1" dirty="0" err="1"/>
              <a:t>Pecheur</a:t>
            </a:r>
            <a:r>
              <a:rPr lang="en-US" i="1" dirty="0"/>
              <a:t>/Factortame </a:t>
            </a:r>
            <a:r>
              <a:rPr lang="en-US" i="0" dirty="0"/>
              <a:t>the CJ observed that a breach is sufficiently serious where the state has </a:t>
            </a:r>
            <a:r>
              <a:rPr lang="en-US" i="1" dirty="0"/>
              <a:t>“manifestly and gravely disregarded the limits of its discretion”.  </a:t>
            </a:r>
            <a:r>
              <a:rPr lang="en-US" i="0" dirty="0"/>
              <a:t>This requirement is based on the test for the liability of Union institutions established by </a:t>
            </a:r>
            <a:r>
              <a:rPr lang="en-US" b="1" i="0" dirty="0"/>
              <a:t>Art 340(2) TFEU.</a:t>
            </a:r>
          </a:p>
          <a:p>
            <a:r>
              <a:rPr lang="en-US" b="0" i="0" dirty="0"/>
              <a:t>The CJ felt that MS should be liable under the same conditions developed to impose liability on Union institutions.  This is a logical parallel to draw.  Also by relating it to a form of liability from the Treaty, it was an attempt by the CJ to legitimize further its new principle of state liability.</a:t>
            </a:r>
          </a:p>
          <a:p>
            <a:r>
              <a:rPr lang="en-US" b="0" i="0" dirty="0"/>
              <a:t>The above are the factors to be considered by the national court on the issue of a sufficiently serious breach.  </a:t>
            </a:r>
          </a:p>
          <a:p>
            <a:r>
              <a:rPr lang="en-US" b="0" i="0" dirty="0"/>
              <a:t>The CJ did point out that a breach will be sufficiently serious if it has continued after the CJ has declared that the MS is in breach.</a:t>
            </a:r>
          </a:p>
          <a:p>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19</a:t>
            </a:fld>
            <a:endParaRPr lang="en-GB"/>
          </a:p>
        </p:txBody>
      </p:sp>
    </p:spTree>
    <p:extLst>
      <p:ext uri="{BB962C8B-B14F-4D97-AF65-F5344CB8AC3E}">
        <p14:creationId xmlns:p14="http://schemas.microsoft.com/office/powerpoint/2010/main" val="21759146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20</a:t>
            </a:fld>
            <a:endParaRPr lang="en-GB"/>
          </a:p>
        </p:txBody>
      </p:sp>
    </p:spTree>
    <p:extLst>
      <p:ext uri="{BB962C8B-B14F-4D97-AF65-F5344CB8AC3E}">
        <p14:creationId xmlns:p14="http://schemas.microsoft.com/office/powerpoint/2010/main" val="13141209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latest development and key issue relating to state liability</a:t>
            </a:r>
            <a:r>
              <a:rPr lang="en-GB" baseline="0" dirty="0"/>
              <a:t> is its application beyond acts of the state executive and legislature to cover acts of the judiciary. After Brasserie du </a:t>
            </a:r>
            <a:r>
              <a:rPr lang="en-GB" baseline="0" dirty="0" err="1"/>
              <a:t>Pecheur</a:t>
            </a:r>
            <a:r>
              <a:rPr lang="en-GB" baseline="0" dirty="0"/>
              <a:t>/</a:t>
            </a:r>
            <a:r>
              <a:rPr lang="en-GB" baseline="0" dirty="0" err="1"/>
              <a:t>Factortame</a:t>
            </a:r>
            <a:r>
              <a:rPr lang="en-GB" baseline="0" dirty="0"/>
              <a:t>, the application of state liability to the conduct of the national court was a mere theoretical possibility.</a:t>
            </a:r>
          </a:p>
          <a:p>
            <a:r>
              <a:rPr lang="en-GB" baseline="0" dirty="0"/>
              <a:t>However, in the case of </a:t>
            </a:r>
            <a:r>
              <a:rPr lang="en-GB" baseline="0" dirty="0" err="1"/>
              <a:t>Kobler</a:t>
            </a:r>
            <a:r>
              <a:rPr lang="en-GB" baseline="0" dirty="0"/>
              <a:t> v Austria [2003], the CJ took the opportunity to formalise this extension to the state liability principle.</a:t>
            </a:r>
          </a:p>
          <a:p>
            <a:pPr marL="174588" indent="-174588">
              <a:buFontTx/>
              <a:buChar char="-"/>
            </a:pPr>
            <a:r>
              <a:rPr lang="en-GB" baseline="0" dirty="0" err="1"/>
              <a:t>Kobler</a:t>
            </a:r>
            <a:r>
              <a:rPr lang="en-GB" baseline="0" dirty="0"/>
              <a:t> was a German national working as a professor at a university in Austria.</a:t>
            </a:r>
          </a:p>
          <a:p>
            <a:pPr marL="174588" indent="-174588">
              <a:buFontTx/>
              <a:buChar char="-"/>
            </a:pPr>
            <a:r>
              <a:rPr lang="en-GB" baseline="0" dirty="0"/>
              <a:t>The Austrian Administrative Supreme Court refused to award him the “length of service” increment that he had been denied.</a:t>
            </a:r>
          </a:p>
          <a:p>
            <a:pPr marL="174588" indent="-174588">
              <a:buFontTx/>
              <a:buChar char="-"/>
            </a:pPr>
            <a:r>
              <a:rPr lang="en-GB" baseline="0" dirty="0"/>
              <a:t>This decision was in direct conflict with a related CJ ruling from a different case that should have been applied.</a:t>
            </a:r>
          </a:p>
          <a:p>
            <a:pPr marL="174588" indent="-174588">
              <a:buFontTx/>
              <a:buChar char="-"/>
            </a:pPr>
            <a:r>
              <a:rPr lang="en-GB" baseline="0" dirty="0"/>
              <a:t>This prompted </a:t>
            </a:r>
            <a:r>
              <a:rPr lang="en-GB" baseline="0" dirty="0" err="1"/>
              <a:t>Kobler</a:t>
            </a:r>
            <a:r>
              <a:rPr lang="en-GB" baseline="0" dirty="0"/>
              <a:t> to bring an action against Austria in the standard Austrian civil court.</a:t>
            </a:r>
          </a:p>
          <a:p>
            <a:pPr marL="174588" indent="-174588">
              <a:buFontTx/>
              <a:buChar char="-"/>
            </a:pPr>
            <a:r>
              <a:rPr lang="en-GB" baseline="0" dirty="0"/>
              <a:t>He argued that that the Austrian Administrative Supreme Court was in breach of EU law for its failure to apply relevant CJ ruling.</a:t>
            </a:r>
          </a:p>
          <a:p>
            <a:pPr marL="174588" indent="-174588">
              <a:buFontTx/>
              <a:buChar char="-"/>
            </a:pPr>
            <a:r>
              <a:rPr lang="en-GB" baseline="0" dirty="0"/>
              <a:t>On that basis he claimed damages from Austria for the loss resulting from the breach by the Austrian Administrative Supreme Court. </a:t>
            </a:r>
          </a:p>
          <a:p>
            <a:pPr marL="174588" indent="-174588">
              <a:buFontTx/>
              <a:buChar char="-"/>
            </a:pPr>
            <a:r>
              <a:rPr lang="en-GB" baseline="0" dirty="0"/>
              <a:t>When the matter was referred to the CJ, it confirmed that the state liability principle would apply when a Supreme Court of a member state was in breach of EU law, although such liability would be in the “exceptional cases where the court has manifestly infringed the applicable law”.</a:t>
            </a:r>
          </a:p>
          <a:p>
            <a:pPr marL="174588" indent="-174588">
              <a:buFontTx/>
              <a:buChar char="-"/>
            </a:pPr>
            <a:endParaRPr lang="en-GB" baseline="0" dirty="0"/>
          </a:p>
          <a:p>
            <a:pPr marL="174588" indent="-174588">
              <a:buFontTx/>
              <a:buChar char="-"/>
            </a:pPr>
            <a:r>
              <a:rPr lang="en-GB" baseline="0" dirty="0"/>
              <a:t>The CJ observed that although the Austrian Administrative Supreme Court was in breach, the breach was in good faith so it was not classed as “sufficiently serious”.</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21</a:t>
            </a:fld>
            <a:endParaRPr lang="en-GB"/>
          </a:p>
        </p:txBody>
      </p:sp>
    </p:spTree>
    <p:extLst>
      <p:ext uri="{BB962C8B-B14F-4D97-AF65-F5344CB8AC3E}">
        <p14:creationId xmlns:p14="http://schemas.microsoft.com/office/powerpoint/2010/main" val="15487071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t>
            </a:r>
            <a:r>
              <a:rPr lang="en-GB" dirty="0" err="1"/>
              <a:t>Traghetti</a:t>
            </a:r>
            <a:r>
              <a:rPr lang="en-GB" dirty="0"/>
              <a:t>, the CJ states that to determine</a:t>
            </a:r>
            <a:r>
              <a:rPr lang="en-GB" baseline="0" dirty="0"/>
              <a:t> whether a judicial breach is a “manifest infringement”, the national court must consider the following:</a:t>
            </a:r>
          </a:p>
          <a:p>
            <a:r>
              <a:rPr lang="en-GB" baseline="0" dirty="0"/>
              <a:t>- The degree of clarity and precision of the rule infringed</a:t>
            </a:r>
          </a:p>
          <a:p>
            <a:pPr marL="174588" indent="-174588">
              <a:buFontTx/>
              <a:buChar char="-"/>
            </a:pPr>
            <a:r>
              <a:rPr lang="en-GB" baseline="0" dirty="0"/>
              <a:t>Whether the infringement was intentional</a:t>
            </a:r>
          </a:p>
          <a:p>
            <a:pPr marL="174588" indent="-174588">
              <a:buFontTx/>
              <a:buChar char="-"/>
            </a:pPr>
            <a:r>
              <a:rPr lang="en-GB" baseline="0" dirty="0"/>
              <a:t>Whether the error of law was excusable or inexcusable;</a:t>
            </a:r>
          </a:p>
          <a:p>
            <a:pPr marL="174588" indent="-174588">
              <a:buFontTx/>
              <a:buChar char="-"/>
            </a:pPr>
            <a:r>
              <a:rPr lang="en-GB" baseline="0" dirty="0"/>
              <a:t>The position taken by a Community institution; and</a:t>
            </a:r>
          </a:p>
          <a:p>
            <a:pPr marL="174588" indent="-174588">
              <a:buFontTx/>
              <a:buChar char="-"/>
            </a:pPr>
            <a:r>
              <a:rPr lang="en-GB" baseline="0" dirty="0"/>
              <a:t>The non-compliance by the Court and its obligation to refer the matter to the CJ for a ruling under Article 267 TFEU</a:t>
            </a:r>
          </a:p>
          <a:p>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22</a:t>
            </a:fld>
            <a:endParaRPr lang="en-GB"/>
          </a:p>
        </p:txBody>
      </p:sp>
    </p:spTree>
    <p:extLst>
      <p:ext uri="{BB962C8B-B14F-4D97-AF65-F5344CB8AC3E}">
        <p14:creationId xmlns:p14="http://schemas.microsoft.com/office/powerpoint/2010/main" val="10421104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t>Res judicata – </a:t>
            </a:r>
            <a:r>
              <a:rPr lang="en-US" i="0" dirty="0"/>
              <a:t>concerned with the finality of judgments and is underpinned by the principle of legal certainty.  Arguably a state liability action (following a decision by a national Supreme Court) would serve to unravel that court’s decision so that it would not be a final decision. In </a:t>
            </a:r>
            <a:r>
              <a:rPr lang="en-US" b="1" i="1" dirty="0" err="1"/>
              <a:t>Kobler</a:t>
            </a:r>
            <a:r>
              <a:rPr lang="en-US" b="1" i="1" dirty="0"/>
              <a:t> </a:t>
            </a:r>
            <a:r>
              <a:rPr lang="en-US" b="0" i="0" dirty="0"/>
              <a:t>the CJ said the domestic decision is not unraveled because the state liability case will involve different parties (one party to the original case against the final court).  Also, the state liability case would not overrule the original case in which the breach occurred.  Whilst this is true, it must be accepted that such a state liability action does undermine the authority of the original case where the national court made a decision in breach of EU law.</a:t>
            </a:r>
          </a:p>
          <a:p>
            <a:endParaRPr lang="en-US" b="0" i="0" dirty="0"/>
          </a:p>
          <a:p>
            <a:r>
              <a:rPr lang="en-US" b="0" i="0" dirty="0"/>
              <a:t>On the 2</a:t>
            </a:r>
            <a:r>
              <a:rPr lang="en-US" b="0" i="0" baseline="30000" dirty="0"/>
              <a:t>nd</a:t>
            </a:r>
            <a:r>
              <a:rPr lang="en-US" b="0" i="0" dirty="0"/>
              <a:t> point CJ disagreed and felt that such liability would strengthen the authority and quality of the legal system.</a:t>
            </a:r>
          </a:p>
          <a:p>
            <a:endParaRPr lang="en-US" b="0" i="0" dirty="0"/>
          </a:p>
          <a:p>
            <a:r>
              <a:rPr lang="en-US" b="0" i="0" dirty="0"/>
              <a:t>On the 3</a:t>
            </a:r>
            <a:r>
              <a:rPr lang="en-US" b="0" i="0" baseline="30000" dirty="0"/>
              <a:t>rd</a:t>
            </a:r>
            <a:r>
              <a:rPr lang="en-US" b="0" i="0" dirty="0"/>
              <a:t> point – for example in the UK a state liability action would commence in the High Court.  This would mean that a High Court judge would be asked to rule on the legality and subsequent liability of the UK Supreme Court in the light of one of its decisions. Of course there could be an appeal to the </a:t>
            </a:r>
            <a:r>
              <a:rPr lang="en-US" b="0" i="0" dirty="0" err="1"/>
              <a:t>CofA</a:t>
            </a:r>
            <a:r>
              <a:rPr lang="en-US" b="0" i="0" dirty="0"/>
              <a:t> and finally to the Supreme Court itself.  So in theory the Supreme Court might have to rule on its own liability arising from a previous case.  In reality it is likely that the High Court would refer the matter to the CJ under </a:t>
            </a:r>
            <a:r>
              <a:rPr lang="en-US" b="1" i="0" dirty="0"/>
              <a:t>Art 267 TFEU </a:t>
            </a:r>
            <a:r>
              <a:rPr lang="en-US" b="0" i="0" dirty="0"/>
              <a:t>for a preliminary ruling.  Alternatively, if the reference to the CJ was not made, then the Supreme Court would be expected to make it instead.</a:t>
            </a:r>
          </a:p>
          <a:p>
            <a:endParaRPr lang="en-GB" i="1" dirty="0"/>
          </a:p>
        </p:txBody>
      </p:sp>
      <p:sp>
        <p:nvSpPr>
          <p:cNvPr id="4" name="Slide Number Placeholder 3"/>
          <p:cNvSpPr>
            <a:spLocks noGrp="1"/>
          </p:cNvSpPr>
          <p:nvPr>
            <p:ph type="sldNum" sz="quarter" idx="5"/>
          </p:nvPr>
        </p:nvSpPr>
        <p:spPr/>
        <p:txBody>
          <a:bodyPr/>
          <a:lstStyle/>
          <a:p>
            <a:fld id="{7FB667E1-E601-4AAF-B95C-B25720D70A60}" type="slidenum">
              <a:rPr lang="en-GB" smtClean="0"/>
              <a:t>23</a:t>
            </a:fld>
            <a:endParaRPr lang="en-GB"/>
          </a:p>
        </p:txBody>
      </p:sp>
    </p:spTree>
    <p:extLst>
      <p:ext uri="{BB962C8B-B14F-4D97-AF65-F5344CB8AC3E}">
        <p14:creationId xmlns:p14="http://schemas.microsoft.com/office/powerpoint/2010/main" val="9904580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2783" indent="-232783">
              <a:buAutoNum type="arabicPeriod"/>
            </a:pPr>
            <a:r>
              <a:rPr lang="en-GB" dirty="0"/>
              <a:t>Rights have</a:t>
            </a:r>
            <a:r>
              <a:rPr lang="en-GB" baseline="0" dirty="0"/>
              <a:t> been enhanced by direct effect, indirect effect and state liability, all of which result from judicial creativity rather than a treaty rule.</a:t>
            </a:r>
          </a:p>
          <a:p>
            <a:pPr marL="232783" indent="-232783">
              <a:buAutoNum type="arabicPeriod"/>
            </a:pPr>
            <a:r>
              <a:rPr lang="en-GB" baseline="0" dirty="0"/>
              <a:t>When it is manifest and grave. A complete failure to implement a directive is presumed to be sufficiently serious. </a:t>
            </a:r>
          </a:p>
          <a:p>
            <a:pPr marL="232783" indent="-232783">
              <a:buAutoNum type="arabicPeriod"/>
            </a:pPr>
            <a:r>
              <a:rPr lang="en-GB" baseline="0" dirty="0"/>
              <a:t>It could compromise res judicata because the decision in breach is being unravelled and, at the very least, deprived of any authority or weight. It could compromise the independence of the judiciary and, finally, there may be bizarre consequences if the liability case goes all the way to the Supreme Court on appeal without it being referred to the CJ.</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24</a:t>
            </a:fld>
            <a:endParaRPr lang="en-GB"/>
          </a:p>
        </p:txBody>
      </p:sp>
    </p:spTree>
    <p:extLst>
      <p:ext uri="{BB962C8B-B14F-4D97-AF65-F5344CB8AC3E}">
        <p14:creationId xmlns:p14="http://schemas.microsoft.com/office/powerpoint/2010/main" val="10783659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B667E1-E601-4AAF-B95C-B25720D70A60}" type="slidenum">
              <a:rPr lang="en-GB" smtClean="0"/>
              <a:t>25</a:t>
            </a:fld>
            <a:endParaRPr lang="en-GB"/>
          </a:p>
        </p:txBody>
      </p:sp>
    </p:spTree>
    <p:extLst>
      <p:ext uri="{BB962C8B-B14F-4D97-AF65-F5344CB8AC3E}">
        <p14:creationId xmlns:p14="http://schemas.microsoft.com/office/powerpoint/2010/main" val="34120562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26</a:t>
            </a:fld>
            <a:endParaRPr lang="en-GB"/>
          </a:p>
        </p:txBody>
      </p:sp>
    </p:spTree>
    <p:extLst>
      <p:ext uri="{BB962C8B-B14F-4D97-AF65-F5344CB8AC3E}">
        <p14:creationId xmlns:p14="http://schemas.microsoft.com/office/powerpoint/2010/main" val="19642330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27</a:t>
            </a:fld>
            <a:endParaRPr lang="en-GB"/>
          </a:p>
        </p:txBody>
      </p:sp>
    </p:spTree>
    <p:extLst>
      <p:ext uri="{BB962C8B-B14F-4D97-AF65-F5344CB8AC3E}">
        <p14:creationId xmlns:p14="http://schemas.microsoft.com/office/powerpoint/2010/main" val="58045997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28</a:t>
            </a:fld>
            <a:endParaRPr lang="en-GB"/>
          </a:p>
        </p:txBody>
      </p:sp>
    </p:spTree>
    <p:extLst>
      <p:ext uri="{BB962C8B-B14F-4D97-AF65-F5344CB8AC3E}">
        <p14:creationId xmlns:p14="http://schemas.microsoft.com/office/powerpoint/2010/main" val="33615644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29</a:t>
            </a:fld>
            <a:endParaRPr lang="en-GB"/>
          </a:p>
        </p:txBody>
      </p:sp>
    </p:spTree>
    <p:extLst>
      <p:ext uri="{BB962C8B-B14F-4D97-AF65-F5344CB8AC3E}">
        <p14:creationId xmlns:p14="http://schemas.microsoft.com/office/powerpoint/2010/main" val="37118152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30</a:t>
            </a:fld>
            <a:endParaRPr lang="en-GB"/>
          </a:p>
        </p:txBody>
      </p:sp>
    </p:spTree>
    <p:extLst>
      <p:ext uri="{BB962C8B-B14F-4D97-AF65-F5344CB8AC3E}">
        <p14:creationId xmlns:p14="http://schemas.microsoft.com/office/powerpoint/2010/main" val="38768261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31</a:t>
            </a:fld>
            <a:endParaRPr lang="en-GB"/>
          </a:p>
        </p:txBody>
      </p:sp>
    </p:spTree>
    <p:extLst>
      <p:ext uri="{BB962C8B-B14F-4D97-AF65-F5344CB8AC3E}">
        <p14:creationId xmlns:p14="http://schemas.microsoft.com/office/powerpoint/2010/main" val="404523860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32</a:t>
            </a:fld>
            <a:endParaRPr lang="en-GB"/>
          </a:p>
        </p:txBody>
      </p:sp>
    </p:spTree>
    <p:extLst>
      <p:ext uri="{BB962C8B-B14F-4D97-AF65-F5344CB8AC3E}">
        <p14:creationId xmlns:p14="http://schemas.microsoft.com/office/powerpoint/2010/main" val="159324013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33</a:t>
            </a:fld>
            <a:endParaRPr lang="en-GB"/>
          </a:p>
        </p:txBody>
      </p:sp>
    </p:spTree>
    <p:extLst>
      <p:ext uri="{BB962C8B-B14F-4D97-AF65-F5344CB8AC3E}">
        <p14:creationId xmlns:p14="http://schemas.microsoft.com/office/powerpoint/2010/main" val="137469014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34</a:t>
            </a:fld>
            <a:endParaRPr lang="en-GB"/>
          </a:p>
        </p:txBody>
      </p:sp>
    </p:spTree>
    <p:extLst>
      <p:ext uri="{BB962C8B-B14F-4D97-AF65-F5344CB8AC3E}">
        <p14:creationId xmlns:p14="http://schemas.microsoft.com/office/powerpoint/2010/main" val="2090461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032672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583DDF-CA54-461A-A486-592D2374C532}" type="datetimeFigureOut">
              <a:rPr lang="en-US" smtClean="0"/>
              <a:t>2/18/2022</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8D9AD5-F248-4919-864A-CFD76CC027D6}" type="slidenum">
              <a:rPr lang="en-GB" smtClean="0"/>
              <a:t>‹#›</a:t>
            </a:fld>
            <a:endParaRPr lang="en-GB"/>
          </a:p>
        </p:txBody>
      </p:sp>
    </p:spTree>
    <p:extLst>
      <p:ext uri="{BB962C8B-B14F-4D97-AF65-F5344CB8AC3E}">
        <p14:creationId xmlns:p14="http://schemas.microsoft.com/office/powerpoint/2010/main" val="2843468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9E583DDF-CA54-461A-A486-592D2374C532}" type="datetimeFigureOut">
              <a:rPr lang="en-US" smtClean="0"/>
              <a:t>2/18/2022</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CA8D9AD5-F248-4919-864A-CFD76CC027D6}" type="slidenum">
              <a:rPr lang="en-GB" smtClean="0"/>
              <a:t>‹#›</a:t>
            </a:fld>
            <a:endParaRPr lang="en-GB"/>
          </a:p>
        </p:txBody>
      </p:sp>
    </p:spTree>
    <p:extLst>
      <p:ext uri="{BB962C8B-B14F-4D97-AF65-F5344CB8AC3E}">
        <p14:creationId xmlns:p14="http://schemas.microsoft.com/office/powerpoint/2010/main" val="418350747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A879FD0-C37A-4F50-8F3B-5FA0D9D0B42F}" type="datetimeFigureOut">
              <a:rPr lang="en-US" smtClean="0"/>
              <a:t>2/18/2022</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06EF73-9DB8-4763-865F-2F88181A4732}" type="slidenum">
              <a:rPr lang="en-GB" smtClean="0"/>
              <a:t>‹#›</a:t>
            </a:fld>
            <a:endParaRPr lang="en-GB"/>
          </a:p>
        </p:txBody>
      </p:sp>
    </p:spTree>
    <p:extLst>
      <p:ext uri="{BB962C8B-B14F-4D97-AF65-F5344CB8AC3E}">
        <p14:creationId xmlns:p14="http://schemas.microsoft.com/office/powerpoint/2010/main" val="2342758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583DDF-CA54-461A-A486-592D2374C532}" type="datetimeFigureOut">
              <a:rPr lang="en-US" smtClean="0"/>
              <a:t>2/18/2022</a:t>
            </a:fld>
            <a:endParaRPr 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8D9AD5-F248-4919-864A-CFD76CC027D6}" type="slidenum">
              <a:rPr lang="en-GB" smtClean="0"/>
              <a:t>‹#›</a:t>
            </a:fld>
            <a:endParaRPr lang="en-GB"/>
          </a:p>
        </p:txBody>
      </p:sp>
    </p:spTree>
    <p:extLst>
      <p:ext uri="{BB962C8B-B14F-4D97-AF65-F5344CB8AC3E}">
        <p14:creationId xmlns:p14="http://schemas.microsoft.com/office/powerpoint/2010/main" val="1614134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583DDF-CA54-461A-A486-592D2374C532}" type="datetimeFigureOut">
              <a:rPr lang="en-US" smtClean="0"/>
              <a:t>2/18/2022</a:t>
            </a:fld>
            <a:endParaRPr 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8D9AD5-F248-4919-864A-CFD76CC027D6}" type="slidenum">
              <a:rPr lang="en-GB" smtClean="0"/>
              <a:t>‹#›</a:t>
            </a:fld>
            <a:endParaRPr lang="en-GB"/>
          </a:p>
        </p:txBody>
      </p:sp>
    </p:spTree>
    <p:extLst>
      <p:ext uri="{BB962C8B-B14F-4D97-AF65-F5344CB8AC3E}">
        <p14:creationId xmlns:p14="http://schemas.microsoft.com/office/powerpoint/2010/main" val="3955870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583DDF-CA54-461A-A486-592D2374C532}" type="datetimeFigureOut">
              <a:rPr lang="en-US" smtClean="0"/>
              <a:t>2/18/2022</a:t>
            </a:fld>
            <a:endParaRPr lang="en-US"/>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8D9AD5-F248-4919-864A-CFD76CC027D6}" type="slidenum">
              <a:rPr lang="en-GB" smtClean="0"/>
              <a:t>‹#›</a:t>
            </a:fld>
            <a:endParaRPr lang="en-GB"/>
          </a:p>
        </p:txBody>
      </p:sp>
    </p:spTree>
    <p:extLst>
      <p:ext uri="{BB962C8B-B14F-4D97-AF65-F5344CB8AC3E}">
        <p14:creationId xmlns:p14="http://schemas.microsoft.com/office/powerpoint/2010/main" val="2523025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583DDF-CA54-461A-A486-592D2374C532}" type="datetimeFigureOut">
              <a:rPr lang="en-US" smtClean="0"/>
              <a:t>2/18/2022</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8D9AD5-F248-4919-864A-CFD76CC027D6}" type="slidenum">
              <a:rPr lang="en-GB" smtClean="0"/>
              <a:t>‹#›</a:t>
            </a:fld>
            <a:endParaRPr lang="en-GB"/>
          </a:p>
        </p:txBody>
      </p:sp>
    </p:spTree>
    <p:extLst>
      <p:ext uri="{BB962C8B-B14F-4D97-AF65-F5344CB8AC3E}">
        <p14:creationId xmlns:p14="http://schemas.microsoft.com/office/powerpoint/2010/main" val="607164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583DDF-CA54-461A-A486-592D2374C532}" type="datetimeFigureOut">
              <a:rPr lang="en-US" smtClean="0"/>
              <a:t>2/18/2022</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8D9AD5-F248-4919-864A-CFD76CC027D6}" type="slidenum">
              <a:rPr lang="en-GB" smtClean="0"/>
              <a:t>‹#›</a:t>
            </a:fld>
            <a:endParaRPr lang="en-GB"/>
          </a:p>
        </p:txBody>
      </p:sp>
    </p:spTree>
    <p:extLst>
      <p:ext uri="{BB962C8B-B14F-4D97-AF65-F5344CB8AC3E}">
        <p14:creationId xmlns:p14="http://schemas.microsoft.com/office/powerpoint/2010/main" val="2553430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583DDF-CA54-461A-A486-592D2374C532}" type="datetimeFigureOut">
              <a:rPr lang="en-US" smtClean="0"/>
              <a:t>2/18/2022</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8D9AD5-F248-4919-864A-CFD76CC027D6}" type="slidenum">
              <a:rPr lang="en-GB" smtClean="0"/>
              <a:t>‹#›</a:t>
            </a:fld>
            <a:endParaRPr lang="en-GB"/>
          </a:p>
        </p:txBody>
      </p:sp>
    </p:spTree>
    <p:extLst>
      <p:ext uri="{BB962C8B-B14F-4D97-AF65-F5344CB8AC3E}">
        <p14:creationId xmlns:p14="http://schemas.microsoft.com/office/powerpoint/2010/main" val="198927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9E583DDF-CA54-461A-A486-592D2374C532}" type="datetimeFigureOut">
              <a:rPr lang="en-US" smtClean="0"/>
              <a:t>2/18/2022</a:t>
            </a:fld>
            <a:endParaRPr lang="en-US"/>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CA8D9AD5-F248-4919-864A-CFD76CC027D6}" type="slidenum">
              <a:rPr lang="en-GB" smtClean="0"/>
              <a:t>‹#›</a:t>
            </a:fld>
            <a:endParaRPr lang="en-GB"/>
          </a:p>
        </p:txBody>
      </p:sp>
    </p:spTree>
    <p:extLst>
      <p:ext uri="{BB962C8B-B14F-4D97-AF65-F5344CB8AC3E}">
        <p14:creationId xmlns:p14="http://schemas.microsoft.com/office/powerpoint/2010/main" val="3990730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9E583DDF-CA54-461A-A486-592D2374C532}" type="datetimeFigureOut">
              <a:rPr lang="en-US" smtClean="0"/>
              <a:pPr/>
              <a:t>2/18/2022</a:t>
            </a:fld>
            <a:endParaRPr lang="en-US"/>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CA8D9AD5-F248-4919-864A-CFD76CC027D6}" type="slidenum">
              <a:rPr lang="en-GB" smtClean="0"/>
              <a:pPr/>
              <a:t>‹#›</a:t>
            </a:fld>
            <a:endParaRPr lang="en-GB"/>
          </a:p>
        </p:txBody>
      </p:sp>
    </p:spTree>
    <p:extLst>
      <p:ext uri="{BB962C8B-B14F-4D97-AF65-F5344CB8AC3E}">
        <p14:creationId xmlns:p14="http://schemas.microsoft.com/office/powerpoint/2010/main" val="1478700046"/>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notesSlide" Target="../notesSlides/notesSlide9.xml"/><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audio" Target="../media/media13.m4a"/><Relationship Id="rId7" Type="http://schemas.openxmlformats.org/officeDocument/2006/relationships/image" Target="../media/image5.png"/><Relationship Id="rId2" Type="http://schemas.microsoft.com/office/2007/relationships/media" Target="../media/media13.m4a"/><Relationship Id="rId1" Type="http://schemas.openxmlformats.org/officeDocument/2006/relationships/tags" Target="../tags/tag2.xml"/><Relationship Id="rId6" Type="http://schemas.openxmlformats.org/officeDocument/2006/relationships/image" Target="../media/image4.png"/><Relationship Id="rId5" Type="http://schemas.openxmlformats.org/officeDocument/2006/relationships/notesSlide" Target="../notesSlides/notesSlide12.xml"/><Relationship Id="rId10" Type="http://schemas.openxmlformats.org/officeDocument/2006/relationships/image" Target="../media/image2.png"/><Relationship Id="rId4" Type="http://schemas.openxmlformats.org/officeDocument/2006/relationships/slideLayout" Target="../slideLayouts/slideLayout6.xml"/><Relationship Id="rId9"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notesSlide" Target="../notesSlides/notesSlide18.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notesSlide" Target="../notesSlides/notesSlide19.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notesSlide" Target="../notesSlides/notesSlide20.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notesSlide" Target="../notesSlides/notesSlide21.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notesSlide" Target="../notesSlides/notesSlide22.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23.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2.png"/><Relationship Id="rId4" Type="http://schemas.openxmlformats.org/officeDocument/2006/relationships/notesSlide" Target="../notesSlides/notesSlide2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6C0A4-AF6F-43FE-9919-AEBD8DB955AE}"/>
              </a:ext>
            </a:extLst>
          </p:cNvPr>
          <p:cNvSpPr>
            <a:spLocks noGrp="1"/>
          </p:cNvSpPr>
          <p:nvPr>
            <p:ph type="ctrTitle"/>
          </p:nvPr>
        </p:nvSpPr>
        <p:spPr/>
        <p:txBody>
          <a:bodyPr/>
          <a:lstStyle/>
          <a:p>
            <a:r>
              <a:rPr lang="en-GB" dirty="0"/>
              <a:t>INDIRECT EFFECT AND MEMBER STATE LIABILITY</a:t>
            </a:r>
          </a:p>
        </p:txBody>
      </p:sp>
      <p:sp>
        <p:nvSpPr>
          <p:cNvPr id="3" name="Subtitle 2">
            <a:extLst>
              <a:ext uri="{FF2B5EF4-FFF2-40B4-BE49-F238E27FC236}">
                <a16:creationId xmlns:a16="http://schemas.microsoft.com/office/drawing/2014/main" id="{FA3FCF0C-AA34-47E0-8383-8565BE826ADC}"/>
              </a:ext>
            </a:extLst>
          </p:cNvPr>
          <p:cNvSpPr>
            <a:spLocks noGrp="1"/>
          </p:cNvSpPr>
          <p:nvPr>
            <p:ph type="subTitle" idx="1"/>
          </p:nvPr>
        </p:nvSpPr>
        <p:spPr/>
        <p:txBody>
          <a:bodyPr/>
          <a:lstStyle/>
          <a:p>
            <a:r>
              <a:rPr lang="en-GB" dirty="0"/>
              <a:t>Laura Knight</a:t>
            </a:r>
          </a:p>
        </p:txBody>
      </p:sp>
      <p:pic>
        <p:nvPicPr>
          <p:cNvPr id="4" name="Audio 3">
            <a:hlinkClick r:id="" action="ppaction://media"/>
            <a:extLst>
              <a:ext uri="{FF2B5EF4-FFF2-40B4-BE49-F238E27FC236}">
                <a16:creationId xmlns:a16="http://schemas.microsoft.com/office/drawing/2014/main" id="{20CD4304-6576-42B8-A001-71CFE2A006C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2640296"/>
      </p:ext>
    </p:extLst>
  </p:cSld>
  <p:clrMapOvr>
    <a:masterClrMapping/>
  </p:clrMapOvr>
  <mc:AlternateContent xmlns:mc="http://schemas.openxmlformats.org/markup-compatibility/2006">
    <mc:Choice xmlns:p14="http://schemas.microsoft.com/office/powerpoint/2010/main" Requires="p14">
      <p:transition spd="med" p14:dur="700" advTm="70449">
        <p:fade/>
      </p:transition>
    </mc:Choice>
    <mc:Fallback>
      <p:transition spd="med" advTm="7044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80986" y="1653436"/>
            <a:ext cx="6450904" cy="2862322"/>
          </a:xfrm>
          <a:prstGeom prst="rect">
            <a:avLst/>
          </a:prstGeom>
          <a:noFill/>
        </p:spPr>
        <p:txBody>
          <a:bodyPr wrap="square" rtlCol="0">
            <a:spAutoFit/>
          </a:bodyPr>
          <a:lstStyle/>
          <a:p>
            <a:pPr algn="ctr"/>
            <a:r>
              <a:rPr lang="en-GB" sz="6000" b="1" dirty="0"/>
              <a:t>INDIRECT EFFECT in relation to Directives </a:t>
            </a:r>
          </a:p>
        </p:txBody>
      </p:sp>
      <p:pic>
        <p:nvPicPr>
          <p:cNvPr id="3" name="Audio 2">
            <a:hlinkClick r:id="" action="ppaction://media"/>
            <a:extLst>
              <a:ext uri="{FF2B5EF4-FFF2-40B4-BE49-F238E27FC236}">
                <a16:creationId xmlns:a16="http://schemas.microsoft.com/office/drawing/2014/main" id="{F8F2B8BF-7DF8-4ED8-BA4B-68217EA3E17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53000227"/>
      </p:ext>
    </p:extLst>
  </p:cSld>
  <p:clrMapOvr>
    <a:masterClrMapping/>
  </p:clrMapOvr>
  <mc:AlternateContent xmlns:mc="http://schemas.openxmlformats.org/markup-compatibility/2006">
    <mc:Choice xmlns:p14="http://schemas.microsoft.com/office/powerpoint/2010/main" Requires="p14">
      <p:transition spd="med" p14:dur="700" advTm="112362">
        <p:fade/>
      </p:transition>
    </mc:Choice>
    <mc:Fallback>
      <p:transition spd="med" advTm="11236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39203-29F7-402A-81C8-F626C3A47150}"/>
              </a:ext>
            </a:extLst>
          </p:cNvPr>
          <p:cNvSpPr>
            <a:spLocks noGrp="1"/>
          </p:cNvSpPr>
          <p:nvPr>
            <p:ph type="title"/>
          </p:nvPr>
        </p:nvSpPr>
        <p:spPr/>
        <p:txBody>
          <a:bodyPr/>
          <a:lstStyle/>
          <a:p>
            <a:r>
              <a:rPr lang="en-US" dirty="0"/>
              <a:t>The interpretation obligation</a:t>
            </a:r>
            <a:endParaRPr lang="en-GB" dirty="0"/>
          </a:p>
        </p:txBody>
      </p:sp>
      <p:sp>
        <p:nvSpPr>
          <p:cNvPr id="3" name="Content Placeholder 2">
            <a:extLst>
              <a:ext uri="{FF2B5EF4-FFF2-40B4-BE49-F238E27FC236}">
                <a16:creationId xmlns:a16="http://schemas.microsoft.com/office/drawing/2014/main" id="{96CE1DDD-BCDF-4B4A-B2D9-EE0D1802837D}"/>
              </a:ext>
            </a:extLst>
          </p:cNvPr>
          <p:cNvSpPr>
            <a:spLocks noGrp="1"/>
          </p:cNvSpPr>
          <p:nvPr>
            <p:ph idx="1"/>
          </p:nvPr>
        </p:nvSpPr>
        <p:spPr/>
        <p:txBody>
          <a:bodyPr>
            <a:normAutofit fontScale="85000" lnSpcReduction="20000"/>
          </a:bodyPr>
          <a:lstStyle/>
          <a:p>
            <a:r>
              <a:rPr lang="en-US" dirty="0"/>
              <a:t>Generally, in order for a Directive to be capable of direct effect, it must meet the </a:t>
            </a:r>
            <a:r>
              <a:rPr lang="en-US" b="1" i="1" dirty="0"/>
              <a:t>Van Gen </a:t>
            </a:r>
            <a:r>
              <a:rPr lang="en-US" b="1" i="1" dirty="0" err="1"/>
              <a:t>en</a:t>
            </a:r>
            <a:r>
              <a:rPr lang="en-US" b="1" i="1" dirty="0"/>
              <a:t> Loos </a:t>
            </a:r>
            <a:r>
              <a:rPr lang="en-US" dirty="0"/>
              <a:t>test, the date for implementation must have passed and the action must be vertical.  If this is not satisfied (and it is not one of the exceptions mentioned) direct enforcement is not possible.  </a:t>
            </a:r>
          </a:p>
          <a:p>
            <a:r>
              <a:rPr lang="en-US" dirty="0"/>
              <a:t>The judicial creativity of the CJ has resulted in the development of an alternative for individuals known as </a:t>
            </a:r>
            <a:r>
              <a:rPr lang="en-US" b="1" dirty="0"/>
              <a:t>indirect effect.</a:t>
            </a:r>
            <a:endParaRPr lang="en-GB" dirty="0"/>
          </a:p>
        </p:txBody>
      </p:sp>
      <p:pic>
        <p:nvPicPr>
          <p:cNvPr id="5" name="Audio 4">
            <a:hlinkClick r:id="" action="ppaction://media"/>
            <a:extLst>
              <a:ext uri="{FF2B5EF4-FFF2-40B4-BE49-F238E27FC236}">
                <a16:creationId xmlns:a16="http://schemas.microsoft.com/office/drawing/2014/main" id="{837CD739-7478-4B2C-8952-B545C1E593A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45453835"/>
      </p:ext>
    </p:extLst>
  </p:cSld>
  <p:clrMapOvr>
    <a:masterClrMapping/>
  </p:clrMapOvr>
  <mc:AlternateContent xmlns:mc="http://schemas.openxmlformats.org/markup-compatibility/2006">
    <mc:Choice xmlns:p14="http://schemas.microsoft.com/office/powerpoint/2010/main" Requires="p14">
      <p:transition spd="med" p14:dur="700" advTm="47090">
        <p:fade/>
      </p:transition>
    </mc:Choice>
    <mc:Fallback>
      <p:transition spd="med" advTm="4709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a:solidFill>
                  <a:srgbClr val="FF0000"/>
                </a:solidFill>
              </a:rPr>
              <a:t>Von Colson and </a:t>
            </a:r>
            <a:r>
              <a:rPr lang="en-GB" b="1" i="1" dirty="0" err="1">
                <a:solidFill>
                  <a:srgbClr val="FF0000"/>
                </a:solidFill>
              </a:rPr>
              <a:t>Kamann</a:t>
            </a:r>
            <a:r>
              <a:rPr lang="en-GB" b="1" i="1" dirty="0">
                <a:solidFill>
                  <a:srgbClr val="FF0000"/>
                </a:solidFill>
              </a:rPr>
              <a:t> v Land Nordrhein-Westfalen [1984]</a:t>
            </a:r>
          </a:p>
        </p:txBody>
      </p:sp>
      <p:sp>
        <p:nvSpPr>
          <p:cNvPr id="3" name="Content Placeholder 2"/>
          <p:cNvSpPr>
            <a:spLocks noGrp="1"/>
          </p:cNvSpPr>
          <p:nvPr>
            <p:ph idx="1"/>
          </p:nvPr>
        </p:nvSpPr>
        <p:spPr/>
        <p:txBody>
          <a:bodyPr>
            <a:normAutofit/>
          </a:bodyPr>
          <a:lstStyle/>
          <a:p>
            <a:r>
              <a:rPr lang="en-GB" dirty="0"/>
              <a:t>- </a:t>
            </a:r>
            <a:r>
              <a:rPr lang="en-GB" sz="2800" dirty="0">
                <a:solidFill>
                  <a:schemeClr val="tx1"/>
                </a:solidFill>
              </a:rPr>
              <a:t>The CJ held that the provisions of the Directive were not sufficiently clear and unconditional to be directly effective.</a:t>
            </a:r>
          </a:p>
          <a:p>
            <a:r>
              <a:rPr lang="en-GB" sz="2800" dirty="0">
                <a:solidFill>
                  <a:schemeClr val="tx1"/>
                </a:solidFill>
              </a:rPr>
              <a:t>However, national law should be interpreted  in light of its provisions, which required that an effective remedy be available.</a:t>
            </a:r>
          </a:p>
          <a:p>
            <a:pPr marL="0" indent="0">
              <a:buNone/>
            </a:pPr>
            <a:r>
              <a:rPr lang="en-GB" sz="2800" i="1" dirty="0">
                <a:solidFill>
                  <a:schemeClr val="tx1"/>
                </a:solidFill>
              </a:rPr>
              <a:t>“it follows that, in applying the national law…national courts are required to interpret their national law in light of the wording and purpose of the Directive in order to achieve the result referred to…in </a:t>
            </a:r>
            <a:r>
              <a:rPr lang="en-GB" sz="2800" dirty="0">
                <a:solidFill>
                  <a:schemeClr val="tx1"/>
                </a:solidFill>
              </a:rPr>
              <a:t>[</a:t>
            </a:r>
            <a:r>
              <a:rPr lang="en-GB" sz="2800" b="1" dirty="0">
                <a:solidFill>
                  <a:schemeClr val="tx1"/>
                </a:solidFill>
              </a:rPr>
              <a:t>Art 288 TFEU</a:t>
            </a:r>
            <a:r>
              <a:rPr lang="en-GB" sz="2800" dirty="0">
                <a:solidFill>
                  <a:schemeClr val="tx1"/>
                </a:solidFill>
              </a:rPr>
              <a:t>]”</a:t>
            </a:r>
            <a:endParaRPr lang="en-GB" sz="2800" i="1" dirty="0">
              <a:solidFill>
                <a:schemeClr val="tx1"/>
              </a:solidFill>
            </a:endParaRPr>
          </a:p>
        </p:txBody>
      </p:sp>
      <p:pic>
        <p:nvPicPr>
          <p:cNvPr id="4" name="Audio 3">
            <a:hlinkClick r:id="" action="ppaction://media"/>
            <a:extLst>
              <a:ext uri="{FF2B5EF4-FFF2-40B4-BE49-F238E27FC236}">
                <a16:creationId xmlns:a16="http://schemas.microsoft.com/office/drawing/2014/main" id="{898DCCB3-FF08-4F4A-A7ED-32B16519012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762917350"/>
      </p:ext>
    </p:extLst>
  </p:cSld>
  <p:clrMapOvr>
    <a:masterClrMapping/>
  </p:clrMapOvr>
  <mc:AlternateContent xmlns:mc="http://schemas.openxmlformats.org/markup-compatibility/2006">
    <mc:Choice xmlns:p14="http://schemas.microsoft.com/office/powerpoint/2010/main" Requires="p14">
      <p:transition spd="med" p14:dur="700" advTm="108716">
        <p:fade/>
      </p:transition>
    </mc:Choice>
    <mc:Fallback>
      <p:transition spd="med" advTm="10871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A8E29F-8114-4E94-B5A0-119594A8701D}"/>
              </a:ext>
            </a:extLst>
          </p:cNvPr>
          <p:cNvSpPr>
            <a:spLocks noGrp="1"/>
          </p:cNvSpPr>
          <p:nvPr>
            <p:ph idx="1"/>
          </p:nvPr>
        </p:nvSpPr>
        <p:spPr/>
        <p:txBody>
          <a:bodyPr>
            <a:normAutofit/>
          </a:bodyPr>
          <a:lstStyle/>
          <a:p>
            <a:pPr marL="0" indent="0">
              <a:buNone/>
            </a:pPr>
            <a:r>
              <a:rPr lang="en-US" dirty="0"/>
              <a:t>The significance of the </a:t>
            </a:r>
            <a:r>
              <a:rPr lang="en-US" b="1" i="1" dirty="0"/>
              <a:t>Von Colson </a:t>
            </a:r>
            <a:r>
              <a:rPr lang="en-US" dirty="0"/>
              <a:t>ruling cannot be overstated – it showed what the CJ could introduce using the co-operation clause, a provision that was seen as a vague, good faith obligation.</a:t>
            </a:r>
          </a:p>
          <a:p>
            <a:pPr marL="0" indent="0">
              <a:buNone/>
            </a:pPr>
            <a:r>
              <a:rPr lang="en-US" dirty="0"/>
              <a:t>The ruling also showed the importance of ensuring the effectiveness of EU law and its supremacy.</a:t>
            </a:r>
          </a:p>
          <a:p>
            <a:pPr marL="0" indent="0">
              <a:buNone/>
            </a:pPr>
            <a:r>
              <a:rPr lang="en-US" dirty="0"/>
              <a:t>The fact that in the related case of </a:t>
            </a:r>
            <a:r>
              <a:rPr lang="en-US" b="1" i="1" dirty="0"/>
              <a:t>Harz </a:t>
            </a:r>
            <a:r>
              <a:rPr lang="en-US" dirty="0"/>
              <a:t>it was a private employer did not matter and so, unlike direct effect, this interpretation obligation is not confined to vertical actions.  </a:t>
            </a:r>
          </a:p>
          <a:p>
            <a:pPr marL="0" indent="0">
              <a:buNone/>
            </a:pPr>
            <a:r>
              <a:rPr lang="en-US" dirty="0"/>
              <a:t>It should be noted that the interpretation obligation was not described as an absolute obligation.  Instead it applies only when there is scope for such interpretation.</a:t>
            </a:r>
            <a:endParaRPr lang="en-GB" dirty="0"/>
          </a:p>
        </p:txBody>
      </p:sp>
      <p:sp>
        <p:nvSpPr>
          <p:cNvPr id="4" name="TextBox 3">
            <a:extLst>
              <a:ext uri="{FF2B5EF4-FFF2-40B4-BE49-F238E27FC236}">
                <a16:creationId xmlns:a16="http://schemas.microsoft.com/office/drawing/2014/main" id="{1D41A3BF-CE28-4701-9684-9D52E2E624B3}"/>
              </a:ext>
            </a:extLst>
          </p:cNvPr>
          <p:cNvSpPr txBox="1"/>
          <p:nvPr/>
        </p:nvSpPr>
        <p:spPr>
          <a:xfrm>
            <a:off x="2416197" y="175613"/>
            <a:ext cx="6582469" cy="1754326"/>
          </a:xfrm>
          <a:prstGeom prst="rect">
            <a:avLst/>
          </a:prstGeom>
          <a:noFill/>
        </p:spPr>
        <p:txBody>
          <a:bodyPr wrap="square" rtlCol="0">
            <a:spAutoFit/>
          </a:bodyPr>
          <a:lstStyle/>
          <a:p>
            <a:r>
              <a:rPr lang="en-GB" sz="5400" dirty="0"/>
              <a:t>The importance of Von Colson</a:t>
            </a:r>
          </a:p>
        </p:txBody>
      </p:sp>
      <p:pic>
        <p:nvPicPr>
          <p:cNvPr id="2" name="Audio 1">
            <a:hlinkClick r:id="" action="ppaction://media"/>
            <a:extLst>
              <a:ext uri="{FF2B5EF4-FFF2-40B4-BE49-F238E27FC236}">
                <a16:creationId xmlns:a16="http://schemas.microsoft.com/office/drawing/2014/main" id="{82DD9741-68BC-46FA-8472-2518493EA88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234662"/>
      </p:ext>
    </p:extLst>
  </p:cSld>
  <p:clrMapOvr>
    <a:masterClrMapping/>
  </p:clrMapOvr>
  <mc:AlternateContent xmlns:mc="http://schemas.openxmlformats.org/markup-compatibility/2006">
    <mc:Choice xmlns:p14="http://schemas.microsoft.com/office/powerpoint/2010/main" Requires="p14">
      <p:transition spd="med" p14:dur="700" advTm="80922">
        <p:fade/>
      </p:transition>
    </mc:Choice>
    <mc:Fallback>
      <p:transition spd="med" advTm="8092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2BFA2-9A7A-4286-9953-DD0291674207}"/>
              </a:ext>
            </a:extLst>
          </p:cNvPr>
          <p:cNvSpPr>
            <a:spLocks noGrp="1"/>
          </p:cNvSpPr>
          <p:nvPr>
            <p:ph type="title"/>
          </p:nvPr>
        </p:nvSpPr>
        <p:spPr/>
        <p:txBody>
          <a:bodyPr/>
          <a:lstStyle/>
          <a:p>
            <a:r>
              <a:rPr lang="en-US" i="1" dirty="0">
                <a:solidFill>
                  <a:srgbClr val="FF0000"/>
                </a:solidFill>
              </a:rPr>
              <a:t>Case C-lo6/89, </a:t>
            </a:r>
            <a:r>
              <a:rPr lang="en-US" i="1" dirty="0" err="1">
                <a:solidFill>
                  <a:srgbClr val="FF0000"/>
                </a:solidFill>
              </a:rPr>
              <a:t>Marleasing</a:t>
            </a:r>
            <a:r>
              <a:rPr lang="en-US" i="1" dirty="0">
                <a:solidFill>
                  <a:srgbClr val="FF0000"/>
                </a:solidFill>
              </a:rPr>
              <a:t> [1990]</a:t>
            </a:r>
            <a:endParaRPr lang="en-GB" i="1" dirty="0">
              <a:solidFill>
                <a:srgbClr val="FF0000"/>
              </a:solidFill>
            </a:endParaRPr>
          </a:p>
        </p:txBody>
      </p:sp>
      <p:sp>
        <p:nvSpPr>
          <p:cNvPr id="3" name="Content Placeholder 2">
            <a:extLst>
              <a:ext uri="{FF2B5EF4-FFF2-40B4-BE49-F238E27FC236}">
                <a16:creationId xmlns:a16="http://schemas.microsoft.com/office/drawing/2014/main" id="{76EA094A-3081-4AC4-913E-2866BF5A04A8}"/>
              </a:ext>
            </a:extLst>
          </p:cNvPr>
          <p:cNvSpPr>
            <a:spLocks noGrp="1"/>
          </p:cNvSpPr>
          <p:nvPr>
            <p:ph idx="1"/>
          </p:nvPr>
        </p:nvSpPr>
        <p:spPr/>
        <p:txBody>
          <a:bodyPr>
            <a:normAutofit fontScale="92500" lnSpcReduction="20000"/>
          </a:bodyPr>
          <a:lstStyle/>
          <a:p>
            <a:r>
              <a:rPr lang="en-GB" dirty="0" err="1"/>
              <a:t>Marleasing</a:t>
            </a:r>
            <a:r>
              <a:rPr lang="en-GB" dirty="0"/>
              <a:t> [1990]</a:t>
            </a:r>
          </a:p>
          <a:p>
            <a:r>
              <a:rPr lang="en-GB" dirty="0"/>
              <a:t>The case concerned a horizontal action between individuals in Spain and turned on whether or not an unimplemented Directive could be relied upon. When the case was referred, the CJ mentioned the interpretation obligation that was relied on in Von Colson and observed:</a:t>
            </a:r>
          </a:p>
          <a:p>
            <a:endParaRPr lang="en-GB" dirty="0"/>
          </a:p>
          <a:p>
            <a:pPr marL="0" indent="0">
              <a:buNone/>
            </a:pPr>
            <a:r>
              <a:rPr lang="en-GB" dirty="0"/>
              <a:t>“ It follows that, in applying national law, whether the provisions in question were adopted before or after the Directive, the national court called upon to interpret it is required to do so, as far as is possible, in the light of the wording and purpose of the Directive”.</a:t>
            </a:r>
          </a:p>
          <a:p>
            <a:endParaRPr lang="en-GB" dirty="0"/>
          </a:p>
          <a:p>
            <a:r>
              <a:rPr lang="en-GB" dirty="0"/>
              <a:t>This is a significant extension of the original obligation in Von Colson. It means that the interpretation obligation on national courts is not confined to National law that implements the Directive: the obligation also applies to the interpretation of national law that pre-dates the Directive.</a:t>
            </a:r>
          </a:p>
          <a:p>
            <a:pPr marL="0" indent="0">
              <a:buNone/>
            </a:pPr>
            <a:endParaRPr lang="en-GB" dirty="0"/>
          </a:p>
        </p:txBody>
      </p:sp>
      <p:pic>
        <p:nvPicPr>
          <p:cNvPr id="4" name="Audio 3">
            <a:hlinkClick r:id="" action="ppaction://media"/>
            <a:extLst>
              <a:ext uri="{FF2B5EF4-FFF2-40B4-BE49-F238E27FC236}">
                <a16:creationId xmlns:a16="http://schemas.microsoft.com/office/drawing/2014/main" id="{DC462850-3869-4FF4-A693-C8480AC32C1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58644291"/>
      </p:ext>
    </p:extLst>
  </p:cSld>
  <p:clrMapOvr>
    <a:masterClrMapping/>
  </p:clrMapOvr>
  <mc:AlternateContent xmlns:mc="http://schemas.openxmlformats.org/markup-compatibility/2006">
    <mc:Choice xmlns:p14="http://schemas.microsoft.com/office/powerpoint/2010/main" Requires="p14">
      <p:transition spd="med" p14:dur="700" advTm="104398">
        <p:fade/>
      </p:transition>
    </mc:Choice>
    <mc:Fallback>
      <p:transition spd="med" advTm="10439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err="1">
                <a:solidFill>
                  <a:srgbClr val="FF0000"/>
                </a:solidFill>
              </a:rPr>
              <a:t>Marleasing</a:t>
            </a:r>
            <a:r>
              <a:rPr lang="en-GB" b="1" i="1" dirty="0">
                <a:solidFill>
                  <a:srgbClr val="FF0000"/>
                </a:solidFill>
              </a:rPr>
              <a:t> [1990]</a:t>
            </a:r>
          </a:p>
        </p:txBody>
      </p:sp>
      <p:sp>
        <p:nvSpPr>
          <p:cNvPr id="3" name="Content Placeholder 2"/>
          <p:cNvSpPr>
            <a:spLocks noGrp="1"/>
          </p:cNvSpPr>
          <p:nvPr>
            <p:ph idx="1"/>
          </p:nvPr>
        </p:nvSpPr>
        <p:spPr/>
        <p:txBody>
          <a:bodyPr/>
          <a:lstStyle/>
          <a:p>
            <a:pPr marL="0" indent="0" algn="ctr">
              <a:buNone/>
            </a:pPr>
            <a:r>
              <a:rPr lang="en-GB" sz="3200" b="1" i="1" dirty="0"/>
              <a:t>“It follows that, in applying national law, whether the provisions in question were adopted before or after the Directive, the national court called upon to interpret it is required to do so, as far as is possible, in the light of the wording and purpose of the Directive”</a:t>
            </a:r>
          </a:p>
          <a:p>
            <a:endParaRPr lang="en-GB" dirty="0"/>
          </a:p>
        </p:txBody>
      </p:sp>
      <p:sp>
        <p:nvSpPr>
          <p:cNvPr id="4" name="Rectangle 3"/>
          <p:cNvSpPr/>
          <p:nvPr/>
        </p:nvSpPr>
        <p:spPr>
          <a:xfrm>
            <a:off x="3507288" y="4997885"/>
            <a:ext cx="7677180" cy="15281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869268" y="5160723"/>
            <a:ext cx="7003324" cy="923330"/>
          </a:xfrm>
          <a:prstGeom prst="rect">
            <a:avLst/>
          </a:prstGeom>
          <a:noFill/>
        </p:spPr>
        <p:txBody>
          <a:bodyPr wrap="square" rtlCol="0">
            <a:spAutoFit/>
          </a:bodyPr>
          <a:lstStyle/>
          <a:p>
            <a:r>
              <a:rPr lang="en-GB" dirty="0"/>
              <a:t>According to the </a:t>
            </a:r>
            <a:r>
              <a:rPr lang="en-GB" dirty="0" err="1"/>
              <a:t>Marleasing</a:t>
            </a:r>
            <a:r>
              <a:rPr lang="en-GB" dirty="0"/>
              <a:t> extension what would happen  when a Directive is in force, but there has been no attempt to pass legislation to implement it?</a:t>
            </a:r>
          </a:p>
        </p:txBody>
      </p:sp>
      <p:pic>
        <p:nvPicPr>
          <p:cNvPr id="6" name="Picture 5"/>
          <p:cNvPicPr>
            <a:picLocks noChangeAspect="1"/>
          </p:cNvPicPr>
          <p:nvPr/>
        </p:nvPicPr>
        <p:blipFill>
          <a:blip r:embed="rId5"/>
          <a:stretch>
            <a:fillRect/>
          </a:stretch>
        </p:blipFill>
        <p:spPr>
          <a:xfrm>
            <a:off x="2552384" y="4985984"/>
            <a:ext cx="1135894" cy="1590252"/>
          </a:xfrm>
          <a:prstGeom prst="rect">
            <a:avLst/>
          </a:prstGeom>
        </p:spPr>
      </p:pic>
      <p:pic>
        <p:nvPicPr>
          <p:cNvPr id="8" name="Audio 7">
            <a:hlinkClick r:id="" action="ppaction://media"/>
            <a:extLst>
              <a:ext uri="{FF2B5EF4-FFF2-40B4-BE49-F238E27FC236}">
                <a16:creationId xmlns:a16="http://schemas.microsoft.com/office/drawing/2014/main" id="{24956F7A-101D-4B8E-A2FD-3FA0AA5C29E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67975581"/>
      </p:ext>
    </p:extLst>
  </p:cSld>
  <p:clrMapOvr>
    <a:masterClrMapping/>
  </p:clrMapOvr>
  <mc:AlternateContent xmlns:mc="http://schemas.openxmlformats.org/markup-compatibility/2006">
    <mc:Choice xmlns:p14="http://schemas.microsoft.com/office/powerpoint/2010/main" Requires="p14">
      <p:transition spd="med" p14:dur="700" advTm="40820">
        <p:fade/>
      </p:transition>
    </mc:Choice>
    <mc:Fallback>
      <p:transition spd="med" advTm="4082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solidFill>
                  <a:srgbClr val="FF0000"/>
                </a:solidFill>
              </a:rPr>
              <a:t>Wagner </a:t>
            </a:r>
            <a:r>
              <a:rPr lang="en-GB" b="1" i="1" dirty="0" err="1">
                <a:solidFill>
                  <a:srgbClr val="FF0000"/>
                </a:solidFill>
              </a:rPr>
              <a:t>Miret</a:t>
            </a:r>
            <a:r>
              <a:rPr lang="en-GB" b="1" i="1" dirty="0">
                <a:solidFill>
                  <a:srgbClr val="FF0000"/>
                </a:solidFill>
              </a:rPr>
              <a:t> [1993]</a:t>
            </a:r>
          </a:p>
        </p:txBody>
      </p:sp>
      <p:sp>
        <p:nvSpPr>
          <p:cNvPr id="3" name="Content Placeholder 2"/>
          <p:cNvSpPr>
            <a:spLocks noGrp="1"/>
          </p:cNvSpPr>
          <p:nvPr>
            <p:ph idx="1"/>
          </p:nvPr>
        </p:nvSpPr>
        <p:spPr/>
        <p:txBody>
          <a:bodyPr>
            <a:normAutofit fontScale="92500" lnSpcReduction="20000"/>
          </a:bodyPr>
          <a:lstStyle/>
          <a:p>
            <a:pPr marL="0" indent="0">
              <a:buNone/>
            </a:pPr>
            <a:r>
              <a:rPr lang="en-GB" sz="4000" b="1" i="1" dirty="0"/>
              <a:t>“As far as possible”</a:t>
            </a:r>
          </a:p>
          <a:p>
            <a:pPr marL="0" indent="0">
              <a:buNone/>
            </a:pPr>
            <a:endParaRPr lang="en-GB" sz="4000" b="1" i="1" dirty="0"/>
          </a:p>
          <a:p>
            <a:pPr>
              <a:buFontTx/>
              <a:buChar char="-"/>
            </a:pPr>
            <a:r>
              <a:rPr lang="en-GB" sz="2400" i="1" dirty="0"/>
              <a:t>Wagner </a:t>
            </a:r>
            <a:r>
              <a:rPr lang="en-GB" sz="2400" i="1" dirty="0" err="1"/>
              <a:t>Miret</a:t>
            </a:r>
            <a:r>
              <a:rPr lang="en-GB" sz="2400" i="1" dirty="0"/>
              <a:t> was a senior manager in a company which became insolvent.</a:t>
            </a:r>
          </a:p>
          <a:p>
            <a:pPr>
              <a:buFontTx/>
              <a:buChar char="-"/>
            </a:pPr>
            <a:r>
              <a:rPr lang="en-GB" sz="2400" i="1" dirty="0"/>
              <a:t>Directive 80/897 obliged Member States to set up a fund to recompense employees whose employers became insolvent</a:t>
            </a:r>
          </a:p>
          <a:p>
            <a:pPr>
              <a:buFontTx/>
              <a:buChar char="-"/>
            </a:pPr>
            <a:r>
              <a:rPr lang="en-GB" sz="2400" i="1" dirty="0"/>
              <a:t>Spain had the fund but it did not apply to higher management staff</a:t>
            </a:r>
          </a:p>
          <a:p>
            <a:pPr>
              <a:buFontTx/>
              <a:buChar char="-"/>
            </a:pPr>
            <a:endParaRPr lang="en-GB" sz="4000" b="1" i="1" dirty="0"/>
          </a:p>
          <a:p>
            <a:pPr>
              <a:buFontTx/>
              <a:buChar char="-"/>
            </a:pPr>
            <a:r>
              <a:rPr lang="en-GB" b="1" i="1" dirty="0"/>
              <a:t>CJ decided that the Spanish law could not be interpreted as permitting higher management employees to claim from it, despite the obligation in the directive to establish a fund which covered all employees.</a:t>
            </a:r>
          </a:p>
          <a:p>
            <a:pPr>
              <a:buFontTx/>
              <a:buChar char="-"/>
            </a:pPr>
            <a:endParaRPr lang="en-GB" sz="4000" b="1" i="1" dirty="0"/>
          </a:p>
        </p:txBody>
      </p:sp>
      <p:pic>
        <p:nvPicPr>
          <p:cNvPr id="4" name="Audio 3">
            <a:hlinkClick r:id="" action="ppaction://media"/>
            <a:extLst>
              <a:ext uri="{FF2B5EF4-FFF2-40B4-BE49-F238E27FC236}">
                <a16:creationId xmlns:a16="http://schemas.microsoft.com/office/drawing/2014/main" id="{C9672DC3-3731-4974-AE24-016DF8DA434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32480994"/>
      </p:ext>
    </p:extLst>
  </p:cSld>
  <p:clrMapOvr>
    <a:masterClrMapping/>
  </p:clrMapOvr>
  <mc:AlternateContent xmlns:mc="http://schemas.openxmlformats.org/markup-compatibility/2006">
    <mc:Choice xmlns:p14="http://schemas.microsoft.com/office/powerpoint/2010/main" Requires="p14">
      <p:transition spd="med" p14:dur="700" advTm="182179">
        <p:fade/>
      </p:transition>
    </mc:Choice>
    <mc:Fallback>
      <p:transition spd="med" advTm="18217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State liability</a:t>
            </a:r>
          </a:p>
        </p:txBody>
      </p:sp>
      <p:sp>
        <p:nvSpPr>
          <p:cNvPr id="3" name="Subtitle 2"/>
          <p:cNvSpPr>
            <a:spLocks noGrp="1"/>
          </p:cNvSpPr>
          <p:nvPr>
            <p:ph type="subTitle" idx="1"/>
          </p:nvPr>
        </p:nvSpPr>
        <p:spPr/>
        <p:txBody>
          <a:bodyPr/>
          <a:lstStyle/>
          <a:p>
            <a:endParaRPr lang="en-US" dirty="0"/>
          </a:p>
        </p:txBody>
      </p:sp>
      <p:pic>
        <p:nvPicPr>
          <p:cNvPr id="4" name="Audio 3">
            <a:hlinkClick r:id="" action="ppaction://media"/>
            <a:extLst>
              <a:ext uri="{FF2B5EF4-FFF2-40B4-BE49-F238E27FC236}">
                <a16:creationId xmlns:a16="http://schemas.microsoft.com/office/drawing/2014/main" id="{3D5E5A58-76BC-454A-84D6-BE5328717E7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71542604"/>
      </p:ext>
    </p:extLst>
  </p:cSld>
  <p:clrMapOvr>
    <a:masterClrMapping/>
  </p:clrMapOvr>
  <mc:AlternateContent xmlns:mc="http://schemas.openxmlformats.org/markup-compatibility/2006">
    <mc:Choice xmlns:p14="http://schemas.microsoft.com/office/powerpoint/2010/main" Requires="p14">
      <p:transition spd="med" p14:dur="700" advTm="82895">
        <p:fade/>
      </p:transition>
    </mc:Choice>
    <mc:Fallback>
      <p:transition spd="med" advTm="8289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p:txBody>
          <a:bodyPr/>
          <a:lstStyle/>
          <a:p>
            <a:pPr marL="45720" indent="0">
              <a:buNone/>
            </a:pPr>
            <a:r>
              <a:rPr lang="en-GB" dirty="0"/>
              <a:t>By the end of this session, you should be able to…….</a:t>
            </a:r>
          </a:p>
          <a:p>
            <a:pPr marL="45720" indent="0">
              <a:buNone/>
            </a:pPr>
            <a:endParaRPr lang="en-GB" dirty="0"/>
          </a:p>
          <a:p>
            <a:r>
              <a:rPr lang="en-GB" dirty="0"/>
              <a:t>Define what is meant by state liability</a:t>
            </a:r>
          </a:p>
          <a:p>
            <a:r>
              <a:rPr lang="en-GB" dirty="0"/>
              <a:t>Understand the relevant case law</a:t>
            </a:r>
          </a:p>
          <a:p>
            <a:r>
              <a:rPr lang="en-GB" dirty="0"/>
              <a:t>Provide arguments for and against reform in this area</a:t>
            </a:r>
          </a:p>
        </p:txBody>
      </p:sp>
      <p:pic>
        <p:nvPicPr>
          <p:cNvPr id="4" name="Audio 3">
            <a:hlinkClick r:id="" action="ppaction://media"/>
            <a:extLst>
              <a:ext uri="{FF2B5EF4-FFF2-40B4-BE49-F238E27FC236}">
                <a16:creationId xmlns:a16="http://schemas.microsoft.com/office/drawing/2014/main" id="{8399D00E-CA1D-434C-A39E-B21882E9FB85}"/>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4148747011"/>
      </p:ext>
    </p:extLst>
  </p:cSld>
  <p:clrMapOvr>
    <a:masterClrMapping/>
  </p:clrMapOvr>
  <mc:AlternateContent xmlns:mc="http://schemas.openxmlformats.org/markup-compatibility/2006">
    <mc:Choice xmlns:p14="http://schemas.microsoft.com/office/powerpoint/2010/main" Requires="p14">
      <p:transition spd="med" p14:dur="700" advTm="12609">
        <p:fade/>
      </p:transition>
    </mc:Choice>
    <mc:Fallback>
      <p:transition spd="med" advTm="1260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in)">
                                      <p:cBhvr>
                                        <p:cTn id="11" dur="20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circle(in)">
                                      <p:cBhvr>
                                        <p:cTn id="16" dur="20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circle(in)">
                                      <p:cBhvr>
                                        <p:cTn id="21" dur="2000"/>
                                        <p:tgtEl>
                                          <p:spTgt spid="3">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circle(in)">
                                      <p:cBhvr>
                                        <p:cTn id="26"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4298" y="2607347"/>
            <a:ext cx="9509760" cy="1088136"/>
          </a:xfrm>
        </p:spPr>
        <p:txBody>
          <a:bodyPr>
            <a:normAutofit/>
          </a:bodyPr>
          <a:lstStyle/>
          <a:p>
            <a:r>
              <a:rPr lang="en-GB" sz="6000" b="1" dirty="0">
                <a:solidFill>
                  <a:schemeClr val="bg1"/>
                </a:solidFill>
              </a:rPr>
              <a:t>What is state liability?</a:t>
            </a:r>
          </a:p>
        </p:txBody>
      </p:sp>
      <p:pic>
        <p:nvPicPr>
          <p:cNvPr id="3" name="Audio 2">
            <a:hlinkClick r:id="" action="ppaction://media"/>
            <a:extLst>
              <a:ext uri="{FF2B5EF4-FFF2-40B4-BE49-F238E27FC236}">
                <a16:creationId xmlns:a16="http://schemas.microsoft.com/office/drawing/2014/main" id="{ECA7E07B-76C2-46EC-9CE2-2DA3E7A0559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11189360"/>
      </p:ext>
    </p:extLst>
  </p:cSld>
  <p:clrMapOvr>
    <a:masterClrMapping/>
  </p:clrMapOvr>
  <mc:AlternateContent xmlns:mc="http://schemas.openxmlformats.org/markup-compatibility/2006">
    <mc:Choice xmlns:p14="http://schemas.microsoft.com/office/powerpoint/2010/main" Requires="p14">
      <p:transition spd="med" p14:dur="700" advTm="27724">
        <p:fade/>
      </p:transition>
    </mc:Choice>
    <mc:Fallback>
      <p:transition spd="med" advTm="2772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Why do we need state liability?</a:t>
            </a:r>
          </a:p>
        </p:txBody>
      </p:sp>
      <p:sp>
        <p:nvSpPr>
          <p:cNvPr id="3" name="Content Placeholder 2"/>
          <p:cNvSpPr>
            <a:spLocks noGrp="1"/>
          </p:cNvSpPr>
          <p:nvPr>
            <p:ph idx="1"/>
          </p:nvPr>
        </p:nvSpPr>
        <p:spPr/>
        <p:txBody>
          <a:bodyPr>
            <a:normAutofit/>
          </a:bodyPr>
          <a:lstStyle/>
          <a:p>
            <a:pPr algn="ctr"/>
            <a:r>
              <a:rPr lang="en-GB" sz="4400" dirty="0"/>
              <a:t>The doctrines of direct and indirect effect have limits.</a:t>
            </a:r>
          </a:p>
          <a:p>
            <a:pPr algn="ctr"/>
            <a:r>
              <a:rPr lang="en-GB" sz="4400" dirty="0"/>
              <a:t>What do you do in cases when neither applies?</a:t>
            </a:r>
          </a:p>
        </p:txBody>
      </p:sp>
      <p:sp>
        <p:nvSpPr>
          <p:cNvPr id="4" name="TextBox 3"/>
          <p:cNvSpPr txBox="1"/>
          <p:nvPr/>
        </p:nvSpPr>
        <p:spPr>
          <a:xfrm>
            <a:off x="3576005" y="5565914"/>
            <a:ext cx="7410994" cy="461665"/>
          </a:xfrm>
          <a:prstGeom prst="rect">
            <a:avLst/>
          </a:prstGeom>
          <a:noFill/>
        </p:spPr>
        <p:txBody>
          <a:bodyPr wrap="square" rtlCol="0">
            <a:spAutoFit/>
          </a:bodyPr>
          <a:lstStyle/>
          <a:p>
            <a:r>
              <a:rPr lang="en-GB" sz="2400" b="1" i="1" dirty="0" err="1">
                <a:solidFill>
                  <a:srgbClr val="FF0000"/>
                </a:solidFill>
              </a:rPr>
              <a:t>Francovich</a:t>
            </a:r>
            <a:r>
              <a:rPr lang="en-GB" sz="2400" b="1" i="1" dirty="0">
                <a:solidFill>
                  <a:srgbClr val="FF0000"/>
                </a:solidFill>
              </a:rPr>
              <a:t> and </a:t>
            </a:r>
            <a:r>
              <a:rPr lang="en-GB" sz="2400" b="1" i="1" dirty="0" err="1">
                <a:solidFill>
                  <a:srgbClr val="FF0000"/>
                </a:solidFill>
              </a:rPr>
              <a:t>Bonifaci</a:t>
            </a:r>
            <a:r>
              <a:rPr lang="en-GB" sz="2400" b="1" i="1" dirty="0">
                <a:solidFill>
                  <a:srgbClr val="FF0000"/>
                </a:solidFill>
              </a:rPr>
              <a:t> v Italy [1991]</a:t>
            </a:r>
          </a:p>
        </p:txBody>
      </p:sp>
      <p:pic>
        <p:nvPicPr>
          <p:cNvPr id="5" name="Audio 4">
            <a:hlinkClick r:id="" action="ppaction://media"/>
            <a:extLst>
              <a:ext uri="{FF2B5EF4-FFF2-40B4-BE49-F238E27FC236}">
                <a16:creationId xmlns:a16="http://schemas.microsoft.com/office/drawing/2014/main" id="{CDD60297-EE71-4520-9D17-7AEF945F784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61709660"/>
      </p:ext>
    </p:extLst>
  </p:cSld>
  <p:clrMapOvr>
    <a:masterClrMapping/>
  </p:clrMapOvr>
  <mc:AlternateContent xmlns:mc="http://schemas.openxmlformats.org/markup-compatibility/2006">
    <mc:Choice xmlns:p14="http://schemas.microsoft.com/office/powerpoint/2010/main" Requires="p14">
      <p:transition spd="med" p14:dur="700" advTm="35317">
        <p:fade/>
      </p:transition>
    </mc:Choice>
    <mc:Fallback>
      <p:transition spd="med" advTm="3531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err="1">
                <a:solidFill>
                  <a:srgbClr val="FF0000"/>
                </a:solidFill>
              </a:rPr>
              <a:t>Francovich</a:t>
            </a:r>
            <a:r>
              <a:rPr lang="en-GB" b="1" i="1" dirty="0">
                <a:solidFill>
                  <a:srgbClr val="FF0000"/>
                </a:solidFill>
              </a:rPr>
              <a:t> and </a:t>
            </a:r>
            <a:r>
              <a:rPr lang="en-GB" b="1" i="1" dirty="0" err="1">
                <a:solidFill>
                  <a:srgbClr val="FF0000"/>
                </a:solidFill>
              </a:rPr>
              <a:t>Bonifaci</a:t>
            </a:r>
            <a:r>
              <a:rPr lang="en-GB" b="1" i="1" dirty="0">
                <a:solidFill>
                  <a:srgbClr val="FF0000"/>
                </a:solidFill>
              </a:rPr>
              <a:t> v Italy [1991]</a:t>
            </a:r>
            <a:endParaRPr lang="en-GB" dirty="0"/>
          </a:p>
        </p:txBody>
      </p:sp>
      <p:pic>
        <p:nvPicPr>
          <p:cNvPr id="3" name="Picture 2"/>
          <p:cNvPicPr>
            <a:picLocks noChangeAspect="1"/>
          </p:cNvPicPr>
          <p:nvPr/>
        </p:nvPicPr>
        <p:blipFill>
          <a:blip r:embed="rId6"/>
          <a:stretch>
            <a:fillRect/>
          </a:stretch>
        </p:blipFill>
        <p:spPr>
          <a:xfrm>
            <a:off x="1664911" y="4889967"/>
            <a:ext cx="1230375" cy="1815634"/>
          </a:xfrm>
          <a:prstGeom prst="rect">
            <a:avLst/>
          </a:prstGeom>
        </p:spPr>
      </p:pic>
      <p:pic>
        <p:nvPicPr>
          <p:cNvPr id="5" name="Picture 4"/>
          <p:cNvPicPr>
            <a:picLocks noChangeAspect="1"/>
          </p:cNvPicPr>
          <p:nvPr/>
        </p:nvPicPr>
        <p:blipFill>
          <a:blip r:embed="rId7"/>
          <a:stretch>
            <a:fillRect/>
          </a:stretch>
        </p:blipFill>
        <p:spPr>
          <a:xfrm>
            <a:off x="8076640" y="4621026"/>
            <a:ext cx="2457450" cy="1866900"/>
          </a:xfrm>
          <a:prstGeom prst="rect">
            <a:avLst/>
          </a:prstGeom>
        </p:spPr>
      </p:pic>
      <p:pic>
        <p:nvPicPr>
          <p:cNvPr id="6" name="Picture 5"/>
          <p:cNvPicPr>
            <a:picLocks noChangeAspect="1"/>
          </p:cNvPicPr>
          <p:nvPr/>
        </p:nvPicPr>
        <p:blipFill>
          <a:blip r:embed="rId8"/>
          <a:stretch>
            <a:fillRect/>
          </a:stretch>
        </p:blipFill>
        <p:spPr>
          <a:xfrm>
            <a:off x="1322837" y="1570224"/>
            <a:ext cx="1914525" cy="2390775"/>
          </a:xfrm>
          <a:prstGeom prst="rect">
            <a:avLst/>
          </a:prstGeom>
        </p:spPr>
      </p:pic>
      <p:sp>
        <p:nvSpPr>
          <p:cNvPr id="7" name="Right Arrow 6"/>
          <p:cNvSpPr/>
          <p:nvPr/>
        </p:nvSpPr>
        <p:spPr>
          <a:xfrm>
            <a:off x="3765176" y="5554476"/>
            <a:ext cx="3155577" cy="6491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Up Arrow 8"/>
          <p:cNvSpPr/>
          <p:nvPr/>
        </p:nvSpPr>
        <p:spPr>
          <a:xfrm>
            <a:off x="2022894" y="4069276"/>
            <a:ext cx="514408" cy="712414"/>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9"/>
          <a:stretch>
            <a:fillRect/>
          </a:stretch>
        </p:blipFill>
        <p:spPr>
          <a:xfrm>
            <a:off x="4627754" y="5199809"/>
            <a:ext cx="1358434" cy="1358434"/>
          </a:xfrm>
          <a:prstGeom prst="rect">
            <a:avLst/>
          </a:prstGeom>
        </p:spPr>
      </p:pic>
      <p:pic>
        <p:nvPicPr>
          <p:cNvPr id="4" name="Audio 3">
            <a:hlinkClick r:id="" action="ppaction://media"/>
            <a:extLst>
              <a:ext uri="{FF2B5EF4-FFF2-40B4-BE49-F238E27FC236}">
                <a16:creationId xmlns:a16="http://schemas.microsoft.com/office/drawing/2014/main" id="{973402DE-7359-468C-9054-453DED5B3538}"/>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2221743270"/>
      </p:ext>
    </p:extLst>
  </p:cSld>
  <p:clrMapOvr>
    <a:masterClrMapping/>
  </p:clrMapOvr>
  <mc:AlternateContent xmlns:mc="http://schemas.openxmlformats.org/markup-compatibility/2006">
    <mc:Choice xmlns:p14="http://schemas.microsoft.com/office/powerpoint/2010/main" Requires="p14">
      <p:transition spd="med" p14:dur="700" advTm="59907">
        <p:fade/>
      </p:transition>
    </mc:Choice>
    <mc:Fallback>
      <p:transition spd="med" advTm="5990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circle(in)">
                                      <p:cBhvr>
                                        <p:cTn id="11"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EFD439C-83A3-4E1B-BDB0-7555951CE049}"/>
              </a:ext>
            </a:extLst>
          </p:cNvPr>
          <p:cNvSpPr>
            <a:spLocks noGrp="1"/>
          </p:cNvSpPr>
          <p:nvPr>
            <p:ph type="title"/>
          </p:nvPr>
        </p:nvSpPr>
        <p:spPr/>
        <p:txBody>
          <a:bodyPr/>
          <a:lstStyle/>
          <a:p>
            <a:endParaRPr lang="en-GB" dirty="0"/>
          </a:p>
        </p:txBody>
      </p:sp>
      <p:sp>
        <p:nvSpPr>
          <p:cNvPr id="4" name="Content Placeholder 3">
            <a:extLst>
              <a:ext uri="{FF2B5EF4-FFF2-40B4-BE49-F238E27FC236}">
                <a16:creationId xmlns:a16="http://schemas.microsoft.com/office/drawing/2014/main" id="{A8593EF9-AD18-42C3-B1D8-7779AB0130CA}"/>
              </a:ext>
            </a:extLst>
          </p:cNvPr>
          <p:cNvSpPr>
            <a:spLocks noGrp="1"/>
          </p:cNvSpPr>
          <p:nvPr>
            <p:ph idx="1"/>
          </p:nvPr>
        </p:nvSpPr>
        <p:spPr/>
        <p:txBody>
          <a:bodyPr/>
          <a:lstStyle/>
          <a:p>
            <a:pPr marL="0" indent="0">
              <a:buNone/>
            </a:pPr>
            <a:r>
              <a:rPr lang="en-US" dirty="0"/>
              <a:t>The CJ added:-</a:t>
            </a:r>
          </a:p>
          <a:p>
            <a:pPr marL="0" indent="0">
              <a:buNone/>
            </a:pPr>
            <a:r>
              <a:rPr lang="en-US" i="1" dirty="0"/>
              <a:t>“it follows that the principle of State liability for harm caused to individuals by breaches of Community law for which the State can be held responsible is inherent in the system of the Treaty.”</a:t>
            </a:r>
          </a:p>
          <a:p>
            <a:pPr marL="0" indent="0">
              <a:buNone/>
            </a:pPr>
            <a:endParaRPr lang="en-US" i="1" dirty="0"/>
          </a:p>
          <a:p>
            <a:pPr marL="0" indent="0">
              <a:buNone/>
            </a:pPr>
            <a:r>
              <a:rPr lang="en-US" dirty="0"/>
              <a:t>A truly ground breaking decision – it meant that the national court, Italy, was liable in damages to individuals who had suffered loss as a result of Italy’s failure to implement of the aforementioned criteria were met.  </a:t>
            </a:r>
            <a:endParaRPr lang="en-GB" dirty="0"/>
          </a:p>
        </p:txBody>
      </p:sp>
      <p:pic>
        <p:nvPicPr>
          <p:cNvPr id="2" name="Audio 1">
            <a:hlinkClick r:id="" action="ppaction://media"/>
            <a:extLst>
              <a:ext uri="{FF2B5EF4-FFF2-40B4-BE49-F238E27FC236}">
                <a16:creationId xmlns:a16="http://schemas.microsoft.com/office/drawing/2014/main" id="{A697F194-A6A7-4B9B-96FB-B2795872C89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116431374"/>
      </p:ext>
    </p:extLst>
  </p:cSld>
  <p:clrMapOvr>
    <a:masterClrMapping/>
  </p:clrMapOvr>
  <mc:AlternateContent xmlns:mc="http://schemas.openxmlformats.org/markup-compatibility/2006">
    <mc:Choice xmlns:p14="http://schemas.microsoft.com/office/powerpoint/2010/main" Requires="p14">
      <p:transition spd="med" p14:dur="700" advTm="65782">
        <p:fade/>
      </p:transition>
    </mc:Choice>
    <mc:Fallback>
      <p:transition spd="med" advTm="6578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400" b="1" i="1" dirty="0" err="1">
                <a:solidFill>
                  <a:srgbClr val="FF0000"/>
                </a:solidFill>
              </a:rPr>
              <a:t>Francovich</a:t>
            </a:r>
            <a:r>
              <a:rPr lang="en-GB" sz="4400" b="1" i="1" dirty="0">
                <a:solidFill>
                  <a:srgbClr val="FF0000"/>
                </a:solidFill>
              </a:rPr>
              <a:t> and </a:t>
            </a:r>
            <a:r>
              <a:rPr lang="en-GB" sz="4400" b="1" i="1" dirty="0" err="1">
                <a:solidFill>
                  <a:srgbClr val="FF0000"/>
                </a:solidFill>
              </a:rPr>
              <a:t>Bonifaci</a:t>
            </a:r>
            <a:r>
              <a:rPr lang="en-GB" sz="4400" b="1" i="1" dirty="0">
                <a:solidFill>
                  <a:srgbClr val="FF0000"/>
                </a:solidFill>
              </a:rPr>
              <a:t> v Italy [1991]</a:t>
            </a:r>
          </a:p>
        </p:txBody>
      </p:sp>
      <p:sp>
        <p:nvSpPr>
          <p:cNvPr id="3" name="Content Placeholder 2"/>
          <p:cNvSpPr>
            <a:spLocks noGrp="1"/>
          </p:cNvSpPr>
          <p:nvPr>
            <p:ph idx="1"/>
          </p:nvPr>
        </p:nvSpPr>
        <p:spPr/>
        <p:txBody>
          <a:bodyPr/>
          <a:lstStyle/>
          <a:p>
            <a:pPr marL="45720" indent="0">
              <a:buNone/>
            </a:pPr>
            <a:r>
              <a:rPr lang="en-GB" sz="2800" dirty="0"/>
              <a:t>The CJ referred to the following criteria for liability to be established in the case:</a:t>
            </a:r>
          </a:p>
          <a:p>
            <a:r>
              <a:rPr lang="en-GB" sz="2800" dirty="0"/>
              <a:t>The intended result from the Directive must involve </a:t>
            </a:r>
            <a:r>
              <a:rPr lang="en-GB" sz="2800" b="1" u="sng" dirty="0"/>
              <a:t>conferring rights on individuals</a:t>
            </a:r>
          </a:p>
          <a:p>
            <a:r>
              <a:rPr lang="en-GB" sz="2800" dirty="0"/>
              <a:t>Those rights from the Directive must be</a:t>
            </a:r>
            <a:r>
              <a:rPr lang="en-GB" sz="2800" u="sng" dirty="0"/>
              <a:t> </a:t>
            </a:r>
            <a:r>
              <a:rPr lang="en-GB" sz="2800" b="1" u="sng" dirty="0"/>
              <a:t>identifiable</a:t>
            </a:r>
            <a:r>
              <a:rPr lang="en-GB" sz="2800" dirty="0"/>
              <a:t>; and</a:t>
            </a:r>
          </a:p>
          <a:p>
            <a:r>
              <a:rPr lang="en-GB" sz="2800" dirty="0"/>
              <a:t>There must be a </a:t>
            </a:r>
            <a:r>
              <a:rPr lang="en-GB" sz="2800" b="1" u="sng" dirty="0"/>
              <a:t>causal link </a:t>
            </a:r>
            <a:r>
              <a:rPr lang="en-GB" sz="2800" dirty="0"/>
              <a:t>between the breach by the Member State and the loss suffered by the individual</a:t>
            </a:r>
          </a:p>
          <a:p>
            <a:endParaRPr lang="en-GB" dirty="0"/>
          </a:p>
        </p:txBody>
      </p:sp>
      <p:pic>
        <p:nvPicPr>
          <p:cNvPr id="4" name="Audio 3">
            <a:hlinkClick r:id="" action="ppaction://media"/>
            <a:extLst>
              <a:ext uri="{FF2B5EF4-FFF2-40B4-BE49-F238E27FC236}">
                <a16:creationId xmlns:a16="http://schemas.microsoft.com/office/drawing/2014/main" id="{7E08EAAC-B2AC-41CC-A0A1-E3871DD69D1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67952545"/>
      </p:ext>
    </p:extLst>
  </p:cSld>
  <p:clrMapOvr>
    <a:masterClrMapping/>
  </p:clrMapOvr>
  <mc:AlternateContent xmlns:mc="http://schemas.openxmlformats.org/markup-compatibility/2006">
    <mc:Choice xmlns:p14="http://schemas.microsoft.com/office/powerpoint/2010/main" Requires="p14">
      <p:transition spd="med" p14:dur="700" advTm="23893">
        <p:fade/>
      </p:transition>
    </mc:Choice>
    <mc:Fallback>
      <p:transition spd="med" advTm="2389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400" b="1" u="sng" dirty="0"/>
              <a:t>State liability: reasoning and perspectives</a:t>
            </a:r>
          </a:p>
        </p:txBody>
      </p:sp>
      <p:sp>
        <p:nvSpPr>
          <p:cNvPr id="3" name="Content Placeholder 2"/>
          <p:cNvSpPr>
            <a:spLocks noGrp="1"/>
          </p:cNvSpPr>
          <p:nvPr>
            <p:ph idx="1"/>
          </p:nvPr>
        </p:nvSpPr>
        <p:spPr/>
        <p:txBody>
          <a:bodyPr/>
          <a:lstStyle/>
          <a:p>
            <a:pPr lvl="1"/>
            <a:endParaRPr lang="en-GB" dirty="0"/>
          </a:p>
          <a:p>
            <a:pPr lvl="1"/>
            <a:endParaRPr lang="en-GB" sz="2800" dirty="0"/>
          </a:p>
          <a:p>
            <a:pPr lvl="1"/>
            <a:r>
              <a:rPr lang="en-GB" sz="2800" dirty="0"/>
              <a:t>When direct and indirect effect was not possible, there was no other remedy for individuals</a:t>
            </a:r>
          </a:p>
        </p:txBody>
      </p:sp>
      <p:sp>
        <p:nvSpPr>
          <p:cNvPr id="4" name="TextBox 3"/>
          <p:cNvSpPr txBox="1"/>
          <p:nvPr/>
        </p:nvSpPr>
        <p:spPr>
          <a:xfrm>
            <a:off x="1706880" y="4049486"/>
            <a:ext cx="7994469" cy="1815882"/>
          </a:xfrm>
          <a:prstGeom prst="rect">
            <a:avLst/>
          </a:prstGeom>
          <a:noFill/>
        </p:spPr>
        <p:txBody>
          <a:bodyPr wrap="square" rtlCol="0">
            <a:spAutoFit/>
          </a:bodyPr>
          <a:lstStyle/>
          <a:p>
            <a:r>
              <a:rPr lang="en-GB" sz="2800" dirty="0"/>
              <a:t>There was no mention in the founding EEC Treaty of state liability. Arguably, if actual liability in damages was intended, it would have been included?</a:t>
            </a:r>
          </a:p>
        </p:txBody>
      </p:sp>
      <p:pic>
        <p:nvPicPr>
          <p:cNvPr id="5" name="Audio 4">
            <a:hlinkClick r:id="" action="ppaction://media"/>
            <a:extLst>
              <a:ext uri="{FF2B5EF4-FFF2-40B4-BE49-F238E27FC236}">
                <a16:creationId xmlns:a16="http://schemas.microsoft.com/office/drawing/2014/main" id="{B32691AF-91D9-4FBB-B03B-595784AE48B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89545040"/>
      </p:ext>
    </p:extLst>
  </p:cSld>
  <p:clrMapOvr>
    <a:masterClrMapping/>
  </p:clrMapOvr>
  <mc:AlternateContent xmlns:mc="http://schemas.openxmlformats.org/markup-compatibility/2006">
    <mc:Choice xmlns:p14="http://schemas.microsoft.com/office/powerpoint/2010/main" Requires="p14">
      <p:transition spd="med" p14:dur="700" advTm="94552">
        <p:fade/>
      </p:transition>
    </mc:Choice>
    <mc:Fallback>
      <p:transition spd="med" advTm="9455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Uncertainties from </a:t>
            </a:r>
            <a:r>
              <a:rPr lang="en-GB" b="1" u="sng" dirty="0" err="1"/>
              <a:t>Francovich</a:t>
            </a:r>
            <a:endParaRPr lang="en-GB" b="1" u="sng" dirty="0"/>
          </a:p>
        </p:txBody>
      </p:sp>
      <p:sp>
        <p:nvSpPr>
          <p:cNvPr id="3" name="Content Placeholder 2"/>
          <p:cNvSpPr>
            <a:spLocks noGrp="1"/>
          </p:cNvSpPr>
          <p:nvPr>
            <p:ph idx="1"/>
          </p:nvPr>
        </p:nvSpPr>
        <p:spPr/>
        <p:txBody>
          <a:bodyPr>
            <a:normAutofit fontScale="70000" lnSpcReduction="20000"/>
          </a:bodyPr>
          <a:lstStyle/>
          <a:p>
            <a:pPr marL="45720" indent="0">
              <a:buNone/>
            </a:pPr>
            <a:r>
              <a:rPr lang="en-GB" sz="2800" dirty="0"/>
              <a:t>Following </a:t>
            </a:r>
            <a:r>
              <a:rPr lang="en-GB" sz="2800" b="1" i="1" dirty="0"/>
              <a:t>Francovich </a:t>
            </a:r>
            <a:r>
              <a:rPr lang="en-GB" sz="2800" dirty="0"/>
              <a:t>a number of questions remained as to the scope of the principle.</a:t>
            </a:r>
          </a:p>
          <a:p>
            <a:pPr marL="45720" indent="0">
              <a:buNone/>
            </a:pPr>
            <a:r>
              <a:rPr lang="en-GB" sz="2800" dirty="0"/>
              <a:t>Francovich itself was concerned with Italy’s failure to implement a Directive so there was some uncertainty about whether the principle applied only to a state’s failure to implement. Alternatively, was it a wider principle that applied to all state breaches that caused loss to individuals and not just those resulting from a failure to implement?</a:t>
            </a:r>
          </a:p>
          <a:p>
            <a:pPr marL="45720" indent="0">
              <a:buNone/>
            </a:pPr>
            <a:endParaRPr lang="en-GB" sz="2800" dirty="0"/>
          </a:p>
          <a:p>
            <a:pPr marL="45720" indent="0">
              <a:buNone/>
            </a:pPr>
            <a:endParaRPr lang="en-GB" sz="2800" dirty="0"/>
          </a:p>
          <a:p>
            <a:pPr marL="45720" indent="0">
              <a:buNone/>
            </a:pPr>
            <a:r>
              <a:rPr lang="en-GB" sz="2800" dirty="0"/>
              <a:t>Did the principle apply only to a breach of Governments or did it cover breaches by any organs of the state; that is did it apply to breaches by the executive, legislature  or even the judiciary?</a:t>
            </a:r>
          </a:p>
          <a:p>
            <a:pPr marL="45720" indent="0">
              <a:buNone/>
            </a:pPr>
            <a:r>
              <a:rPr lang="en-GB" sz="2800" dirty="0"/>
              <a:t>Was the principle applicable only in the absence of direct/indirect effect?</a:t>
            </a:r>
          </a:p>
          <a:p>
            <a:pPr marL="45720" indent="0">
              <a:buNone/>
            </a:pPr>
            <a:r>
              <a:rPr lang="en-GB" sz="2800" dirty="0"/>
              <a:t>Some of the uncertainties were resolved in the following cases…</a:t>
            </a:r>
          </a:p>
        </p:txBody>
      </p:sp>
      <p:pic>
        <p:nvPicPr>
          <p:cNvPr id="4" name="Audio 3">
            <a:hlinkClick r:id="" action="ppaction://media"/>
            <a:extLst>
              <a:ext uri="{FF2B5EF4-FFF2-40B4-BE49-F238E27FC236}">
                <a16:creationId xmlns:a16="http://schemas.microsoft.com/office/drawing/2014/main" id="{963E2301-904B-4166-8B2D-690B6AC7FEB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04124602"/>
      </p:ext>
    </p:extLst>
  </p:cSld>
  <p:clrMapOvr>
    <a:masterClrMapping/>
  </p:clrMapOvr>
  <mc:AlternateContent xmlns:mc="http://schemas.openxmlformats.org/markup-compatibility/2006">
    <mc:Choice xmlns:p14="http://schemas.microsoft.com/office/powerpoint/2010/main" Requires="p14">
      <p:transition spd="med" p14:dur="700" advTm="58282">
        <p:fade/>
      </p:transition>
    </mc:Choice>
    <mc:Fallback>
      <p:transition spd="med" advTm="5828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Brasserie du </a:t>
            </a:r>
            <a:r>
              <a:rPr lang="en-GB" b="1" dirty="0" err="1"/>
              <a:t>Pecheur</a:t>
            </a:r>
            <a:r>
              <a:rPr lang="en-GB" b="1" dirty="0"/>
              <a:t> v Germany </a:t>
            </a:r>
            <a:r>
              <a:rPr lang="en-GB" dirty="0"/>
              <a:t>and</a:t>
            </a:r>
            <a:br>
              <a:rPr lang="en-GB" dirty="0"/>
            </a:br>
            <a:r>
              <a:rPr lang="en-GB" b="1" dirty="0"/>
              <a:t>Secretary of State for Transport, ex parte </a:t>
            </a:r>
            <a:r>
              <a:rPr lang="en-GB" b="1" dirty="0" err="1"/>
              <a:t>Factortame</a:t>
            </a:r>
            <a:r>
              <a:rPr lang="en-GB" b="1" dirty="0"/>
              <a:t> [1996]</a:t>
            </a:r>
          </a:p>
        </p:txBody>
      </p:sp>
      <p:sp>
        <p:nvSpPr>
          <p:cNvPr id="3" name="Content Placeholder 2"/>
          <p:cNvSpPr>
            <a:spLocks noGrp="1"/>
          </p:cNvSpPr>
          <p:nvPr>
            <p:ph idx="1"/>
          </p:nvPr>
        </p:nvSpPr>
        <p:spPr>
          <a:xfrm>
            <a:off x="1341120" y="2201010"/>
            <a:ext cx="9509760" cy="3386763"/>
          </a:xfrm>
        </p:spPr>
        <p:txBody>
          <a:bodyPr>
            <a:normAutofit fontScale="92500"/>
          </a:bodyPr>
          <a:lstStyle/>
          <a:p>
            <a:pPr algn="ctr"/>
            <a:r>
              <a:rPr lang="en-GB" dirty="0"/>
              <a:t>Court of Justice adopted a </a:t>
            </a:r>
            <a:r>
              <a:rPr lang="en-GB" b="1" dirty="0">
                <a:solidFill>
                  <a:srgbClr val="FF0000"/>
                </a:solidFill>
              </a:rPr>
              <a:t>WIDE</a:t>
            </a:r>
            <a:r>
              <a:rPr lang="en-GB" dirty="0"/>
              <a:t> approach to the state liability principle</a:t>
            </a:r>
          </a:p>
          <a:p>
            <a:pPr algn="ctr"/>
            <a:endParaRPr lang="en-GB" dirty="0"/>
          </a:p>
          <a:p>
            <a:pPr marL="171450" indent="-171450" algn="ctr">
              <a:buFont typeface="Wingdings" panose="05000000000000000000" pitchFamily="2" charset="2"/>
              <a:buChar char="v"/>
            </a:pPr>
            <a:r>
              <a:rPr lang="en-GB" dirty="0"/>
              <a:t> </a:t>
            </a:r>
            <a:r>
              <a:rPr lang="en-GB" sz="2800" dirty="0">
                <a:latin typeface="Berlin Sans FB" panose="020E0602020502020306" pitchFamily="34" charset="0"/>
              </a:rPr>
              <a:t>the rule infringed must be intended to confer rights on individuals</a:t>
            </a:r>
          </a:p>
          <a:p>
            <a:pPr marL="171450" indent="-171450" algn="ctr">
              <a:buFont typeface="Wingdings" panose="05000000000000000000" pitchFamily="2" charset="2"/>
              <a:buChar char="v"/>
            </a:pPr>
            <a:r>
              <a:rPr lang="en-GB" sz="2800" dirty="0">
                <a:latin typeface="Berlin Sans FB" panose="020E0602020502020306" pitchFamily="34" charset="0"/>
              </a:rPr>
              <a:t>The breach must be sufficiently serious; and</a:t>
            </a:r>
          </a:p>
          <a:p>
            <a:pPr marL="171450" indent="-171450" algn="ctr">
              <a:buFont typeface="Wingdings" panose="05000000000000000000" pitchFamily="2" charset="2"/>
              <a:buChar char="v"/>
            </a:pPr>
            <a:r>
              <a:rPr lang="en-GB" sz="2800" dirty="0">
                <a:latin typeface="Berlin Sans FB" panose="020E0602020502020306" pitchFamily="34" charset="0"/>
              </a:rPr>
              <a:t>There must be a direct causal link between the breach and the loss suffered by the individual.</a:t>
            </a:r>
          </a:p>
          <a:p>
            <a:pPr marL="45720" indent="0" algn="ctr">
              <a:buNone/>
            </a:pPr>
            <a:r>
              <a:rPr lang="en-GB" dirty="0"/>
              <a:t> </a:t>
            </a:r>
          </a:p>
        </p:txBody>
      </p:sp>
      <p:pic>
        <p:nvPicPr>
          <p:cNvPr id="5" name="Audio 4">
            <a:hlinkClick r:id="" action="ppaction://media"/>
            <a:extLst>
              <a:ext uri="{FF2B5EF4-FFF2-40B4-BE49-F238E27FC236}">
                <a16:creationId xmlns:a16="http://schemas.microsoft.com/office/drawing/2014/main" id="{B5812CFC-43EE-4ED8-8523-80C67137B7C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277584446"/>
      </p:ext>
    </p:extLst>
  </p:cSld>
  <p:clrMapOvr>
    <a:masterClrMapping/>
  </p:clrMapOvr>
  <mc:AlternateContent xmlns:mc="http://schemas.openxmlformats.org/markup-compatibility/2006">
    <mc:Choice xmlns:p14="http://schemas.microsoft.com/office/powerpoint/2010/main" Requires="p14">
      <p:transition spd="med" p14:dur="700" advTm="176333">
        <p:fade/>
      </p:transition>
    </mc:Choice>
    <mc:Fallback>
      <p:transition spd="med" advTm="17633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02919" y="2731910"/>
            <a:ext cx="9984370" cy="3486010"/>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pPr algn="ctr"/>
            <a:r>
              <a:rPr lang="en-GB" b="1" u="sng" dirty="0"/>
              <a:t>The requirement of a sufficiently serious breach</a:t>
            </a:r>
          </a:p>
        </p:txBody>
      </p:sp>
      <p:sp>
        <p:nvSpPr>
          <p:cNvPr id="3" name="Content Placeholder 2"/>
          <p:cNvSpPr>
            <a:spLocks noGrp="1"/>
          </p:cNvSpPr>
          <p:nvPr>
            <p:ph idx="1"/>
          </p:nvPr>
        </p:nvSpPr>
        <p:spPr/>
        <p:txBody>
          <a:bodyPr/>
          <a:lstStyle/>
          <a:p>
            <a:pPr>
              <a:buFont typeface="Wingdings" panose="05000000000000000000" pitchFamily="2" charset="2"/>
              <a:buChar char="Ø"/>
            </a:pPr>
            <a:r>
              <a:rPr lang="en-GB" dirty="0"/>
              <a:t>A breach is sufficiently serious where the state has </a:t>
            </a:r>
            <a:r>
              <a:rPr lang="en-GB" b="1" i="1" dirty="0"/>
              <a:t>“manifestly and gravely disregarded the limits of its discretion”.</a:t>
            </a:r>
          </a:p>
          <a:p>
            <a:pPr>
              <a:buFont typeface="Wingdings" panose="05000000000000000000" pitchFamily="2" charset="2"/>
              <a:buChar char="Ø"/>
            </a:pPr>
            <a:endParaRPr lang="en-GB" b="1" i="1" dirty="0"/>
          </a:p>
          <a:p>
            <a:pPr>
              <a:buFont typeface="Wingdings" panose="05000000000000000000" pitchFamily="2" charset="2"/>
              <a:buChar char="Ø"/>
            </a:pPr>
            <a:r>
              <a:rPr lang="en-GB" b="1" dirty="0">
                <a:solidFill>
                  <a:schemeClr val="accent4">
                    <a:lumMod val="75000"/>
                  </a:schemeClr>
                </a:solidFill>
                <a:latin typeface="Book Antiqua" panose="02040602050305030304" pitchFamily="18" charset="0"/>
              </a:rPr>
              <a:t>“whether the infringement and the damage caused was intentional or involuntary”;</a:t>
            </a:r>
          </a:p>
          <a:p>
            <a:pPr>
              <a:buFont typeface="Wingdings" panose="05000000000000000000" pitchFamily="2" charset="2"/>
              <a:buChar char="Ø"/>
            </a:pPr>
            <a:r>
              <a:rPr lang="en-GB" b="1" dirty="0">
                <a:solidFill>
                  <a:schemeClr val="accent4">
                    <a:lumMod val="75000"/>
                  </a:schemeClr>
                </a:solidFill>
                <a:latin typeface="Book Antiqua" panose="02040602050305030304" pitchFamily="18" charset="0"/>
              </a:rPr>
              <a:t>“whether any error of law was excusable or inexcusable”;</a:t>
            </a:r>
          </a:p>
          <a:p>
            <a:pPr>
              <a:buFont typeface="Wingdings" panose="05000000000000000000" pitchFamily="2" charset="2"/>
              <a:buChar char="Ø"/>
            </a:pPr>
            <a:r>
              <a:rPr lang="en-GB" b="1" dirty="0">
                <a:solidFill>
                  <a:schemeClr val="accent4">
                    <a:lumMod val="75000"/>
                  </a:schemeClr>
                </a:solidFill>
                <a:latin typeface="Book Antiqua" panose="02040602050305030304" pitchFamily="18" charset="0"/>
              </a:rPr>
              <a:t>“the fact that the position taken by a Community institution may have contributed towards [the action resulting in the breach]”.</a:t>
            </a:r>
          </a:p>
        </p:txBody>
      </p:sp>
      <p:pic>
        <p:nvPicPr>
          <p:cNvPr id="5" name="Audio 4">
            <a:hlinkClick r:id="" action="ppaction://media"/>
            <a:extLst>
              <a:ext uri="{FF2B5EF4-FFF2-40B4-BE49-F238E27FC236}">
                <a16:creationId xmlns:a16="http://schemas.microsoft.com/office/drawing/2014/main" id="{F26CB438-A272-46B7-96B0-BBC63875362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18951393"/>
      </p:ext>
    </p:extLst>
  </p:cSld>
  <p:clrMapOvr>
    <a:masterClrMapping/>
  </p:clrMapOvr>
  <mc:AlternateContent xmlns:mc="http://schemas.openxmlformats.org/markup-compatibility/2006">
    <mc:Choice xmlns:p14="http://schemas.microsoft.com/office/powerpoint/2010/main" Requires="p14">
      <p:transition spd="med" p14:dur="700" advTm="103422">
        <p:fade/>
      </p:transition>
    </mc:Choice>
    <mc:Fallback>
      <p:transition spd="med" advTm="10342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D5DE8-4E78-4B33-8769-40684D42164A}"/>
              </a:ext>
            </a:extLst>
          </p:cNvPr>
          <p:cNvSpPr>
            <a:spLocks noGrp="1"/>
          </p:cNvSpPr>
          <p:nvPr>
            <p:ph type="title"/>
          </p:nvPr>
        </p:nvSpPr>
        <p:spPr/>
        <p:txBody>
          <a:bodyPr/>
          <a:lstStyle/>
          <a:p>
            <a:r>
              <a:rPr lang="en-US" dirty="0"/>
              <a:t>Cases C-178-179 and 188-190/94, </a:t>
            </a:r>
            <a:r>
              <a:rPr lang="en-US" b="1" i="1" dirty="0"/>
              <a:t>DILLENKOFER V GERMANY [1996]</a:t>
            </a:r>
            <a:endParaRPr lang="en-GB" dirty="0"/>
          </a:p>
        </p:txBody>
      </p:sp>
      <p:sp>
        <p:nvSpPr>
          <p:cNvPr id="3" name="Content Placeholder 2">
            <a:extLst>
              <a:ext uri="{FF2B5EF4-FFF2-40B4-BE49-F238E27FC236}">
                <a16:creationId xmlns:a16="http://schemas.microsoft.com/office/drawing/2014/main" id="{79784213-39FC-461B-BC58-ABFA6321EE28}"/>
              </a:ext>
            </a:extLst>
          </p:cNvPr>
          <p:cNvSpPr>
            <a:spLocks noGrp="1"/>
          </p:cNvSpPr>
          <p:nvPr>
            <p:ph idx="1"/>
          </p:nvPr>
        </p:nvSpPr>
        <p:spPr/>
        <p:txBody>
          <a:bodyPr>
            <a:normAutofit fontScale="92500" lnSpcReduction="20000"/>
          </a:bodyPr>
          <a:lstStyle/>
          <a:p>
            <a:pPr marL="0" indent="0">
              <a:buNone/>
            </a:pPr>
            <a:r>
              <a:rPr lang="en-US" dirty="0"/>
              <a:t>This case provides further guidance.  Germany had not implemented a Directive by the deadline date.  This type of breach was deemed to be sufficiently serious for state liability, but what about adequate implementation?  </a:t>
            </a:r>
          </a:p>
          <a:p>
            <a:pPr marL="0" indent="0">
              <a:buNone/>
            </a:pPr>
            <a:r>
              <a:rPr lang="en-US" dirty="0"/>
              <a:t>According to Case 392/93, </a:t>
            </a:r>
            <a:r>
              <a:rPr lang="en-US" b="1" i="1" dirty="0"/>
              <a:t>HM Treasury ex </a:t>
            </a:r>
            <a:r>
              <a:rPr lang="en-US" b="1" i="1" dirty="0" err="1"/>
              <a:t>parte</a:t>
            </a:r>
            <a:r>
              <a:rPr lang="en-US" b="1" i="1" dirty="0"/>
              <a:t> British Telecommunications [1996]</a:t>
            </a:r>
            <a:r>
              <a:rPr lang="en-US" dirty="0"/>
              <a:t>, such a breach is not deemed sufficiently serious .  Instead the matter is determined based on the circumstances.  In this case the implementing legislation was incorrect.</a:t>
            </a:r>
          </a:p>
          <a:p>
            <a:pPr marL="0" indent="0">
              <a:buNone/>
            </a:pPr>
            <a:r>
              <a:rPr lang="en-US" dirty="0"/>
              <a:t>However, the CJ observed that the wording of the Directive was not v precise and was capable of resulting in the UK interpretation that was reflected in its implementation.  In addition there was no CJ case law  and no objection from the Commission on the interpretation adopted by the UK.</a:t>
            </a:r>
          </a:p>
          <a:p>
            <a:pPr marL="0" indent="0">
              <a:buNone/>
            </a:pPr>
            <a:r>
              <a:rPr lang="en-US" dirty="0"/>
              <a:t>For these reasons the breach was excusable and not sufficiently serious for state liability to arise.  Inadequate implementation is a breach capable of resulting in state liability but depends on circumstances.</a:t>
            </a:r>
          </a:p>
          <a:p>
            <a:pPr marL="0" indent="0">
              <a:buNone/>
            </a:pPr>
            <a:r>
              <a:rPr lang="en-US" dirty="0"/>
              <a:t>Here the circumstances showed the UK intended to implement the Directive correctly and thought it has done so.</a:t>
            </a:r>
            <a:endParaRPr lang="en-GB" dirty="0"/>
          </a:p>
        </p:txBody>
      </p:sp>
      <p:pic>
        <p:nvPicPr>
          <p:cNvPr id="4" name="Audio 3">
            <a:hlinkClick r:id="" action="ppaction://media"/>
            <a:extLst>
              <a:ext uri="{FF2B5EF4-FFF2-40B4-BE49-F238E27FC236}">
                <a16:creationId xmlns:a16="http://schemas.microsoft.com/office/drawing/2014/main" id="{BAD215AD-2A29-43F4-973A-F39EE1FA4FE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20184881"/>
      </p:ext>
    </p:extLst>
  </p:cSld>
  <p:clrMapOvr>
    <a:masterClrMapping/>
  </p:clrMapOvr>
  <mc:AlternateContent xmlns:mc="http://schemas.openxmlformats.org/markup-compatibility/2006">
    <mc:Choice xmlns:p14="http://schemas.microsoft.com/office/powerpoint/2010/main" Requires="p14">
      <p:transition spd="med" p14:dur="700" advTm="104722">
        <p:fade/>
      </p:transition>
    </mc:Choice>
    <mc:Fallback>
      <p:transition spd="med" advTm="10472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p:cNvSpPr/>
          <p:nvPr/>
        </p:nvSpPr>
        <p:spPr>
          <a:xfrm>
            <a:off x="9076266" y="4340578"/>
            <a:ext cx="3115734" cy="2517422"/>
          </a:xfrm>
          <a:prstGeom prst="ellips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Application of state liability: </a:t>
            </a:r>
            <a:r>
              <a:rPr lang="en-GB" b="1" dirty="0"/>
              <a:t>judiciary</a:t>
            </a:r>
          </a:p>
        </p:txBody>
      </p:sp>
      <p:sp>
        <p:nvSpPr>
          <p:cNvPr id="3" name="TextBox 2"/>
          <p:cNvSpPr txBox="1"/>
          <p:nvPr/>
        </p:nvSpPr>
        <p:spPr>
          <a:xfrm>
            <a:off x="1376203" y="2619022"/>
            <a:ext cx="9437511" cy="3785652"/>
          </a:xfrm>
          <a:prstGeom prst="rect">
            <a:avLst/>
          </a:prstGeom>
          <a:noFill/>
        </p:spPr>
        <p:txBody>
          <a:bodyPr wrap="square" rtlCol="0">
            <a:spAutoFit/>
          </a:bodyPr>
          <a:lstStyle/>
          <a:p>
            <a:r>
              <a:rPr lang="en-GB" sz="3600" b="1" dirty="0" err="1">
                <a:solidFill>
                  <a:srgbClr val="FFFF00"/>
                </a:solidFill>
              </a:rPr>
              <a:t>Kobler</a:t>
            </a:r>
            <a:r>
              <a:rPr lang="en-GB" sz="3600" b="1" dirty="0">
                <a:solidFill>
                  <a:srgbClr val="FFFF00"/>
                </a:solidFill>
              </a:rPr>
              <a:t> v Austria [2003]</a:t>
            </a:r>
          </a:p>
          <a:p>
            <a:r>
              <a:rPr lang="en-GB" sz="2800" b="1" dirty="0"/>
              <a:t>The state liability principle would apply when a Supreme Court of a Member State was in breach of EU law, although such liability would be in the </a:t>
            </a:r>
            <a:r>
              <a:rPr lang="en-GB" sz="2800" b="1" dirty="0">
                <a:solidFill>
                  <a:srgbClr val="FFFF00"/>
                </a:solidFill>
              </a:rPr>
              <a:t>“</a:t>
            </a:r>
            <a:r>
              <a:rPr lang="en-GB" sz="2800" b="1" i="1" dirty="0">
                <a:solidFill>
                  <a:srgbClr val="FFFF00"/>
                </a:solidFill>
              </a:rPr>
              <a:t>exceptional cases where the court has manifestly infringed the applicable law”</a:t>
            </a:r>
          </a:p>
          <a:p>
            <a:endParaRPr lang="en-GB" sz="2800" b="1" i="1" dirty="0">
              <a:solidFill>
                <a:srgbClr val="FFFF00"/>
              </a:solidFill>
            </a:endParaRPr>
          </a:p>
          <a:p>
            <a:r>
              <a:rPr lang="en-US" sz="3600" dirty="0"/>
              <a:t>Case C-173/03, </a:t>
            </a:r>
            <a:r>
              <a:rPr lang="en-US" sz="3600" b="1" i="1" dirty="0"/>
              <a:t>Traghetti [2006]</a:t>
            </a:r>
          </a:p>
          <a:p>
            <a:endParaRPr lang="en-GB" sz="2800" b="1" i="1" dirty="0">
              <a:solidFill>
                <a:srgbClr val="FFFF00"/>
              </a:solidFill>
            </a:endParaRPr>
          </a:p>
        </p:txBody>
      </p:sp>
      <p:sp>
        <p:nvSpPr>
          <p:cNvPr id="4" name="TextBox 3"/>
          <p:cNvSpPr txBox="1"/>
          <p:nvPr/>
        </p:nvSpPr>
        <p:spPr>
          <a:xfrm>
            <a:off x="9335910" y="5137624"/>
            <a:ext cx="2596445" cy="923330"/>
          </a:xfrm>
          <a:prstGeom prst="rect">
            <a:avLst/>
          </a:prstGeom>
          <a:noFill/>
        </p:spPr>
        <p:txBody>
          <a:bodyPr wrap="square" rtlCol="0">
            <a:spAutoFit/>
          </a:bodyPr>
          <a:lstStyle/>
          <a:p>
            <a:r>
              <a:rPr lang="en-GB" i="1" dirty="0">
                <a:solidFill>
                  <a:srgbClr val="7030A0"/>
                </a:solidFill>
                <a:latin typeface="Arial Rounded MT Bold" panose="020F0704030504030204" pitchFamily="34" charset="0"/>
              </a:rPr>
              <a:t>How do we determine what is considered as manifestly infringed?</a:t>
            </a:r>
          </a:p>
        </p:txBody>
      </p:sp>
      <p:pic>
        <p:nvPicPr>
          <p:cNvPr id="6" name="Audio 5">
            <a:hlinkClick r:id="" action="ppaction://media"/>
            <a:extLst>
              <a:ext uri="{FF2B5EF4-FFF2-40B4-BE49-F238E27FC236}">
                <a16:creationId xmlns:a16="http://schemas.microsoft.com/office/drawing/2014/main" id="{8EF1C97B-5D33-4534-91AE-5778FDAFAA5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82157196"/>
      </p:ext>
    </p:extLst>
  </p:cSld>
  <p:clrMapOvr>
    <a:masterClrMapping/>
  </p:clrMapOvr>
  <mc:AlternateContent xmlns:mc="http://schemas.openxmlformats.org/markup-compatibility/2006">
    <mc:Choice xmlns:p14="http://schemas.microsoft.com/office/powerpoint/2010/main" Requires="p14">
      <p:transition spd="med" p14:dur="700" advTm="230622">
        <p:fade/>
      </p:transition>
    </mc:Choice>
    <mc:Fallback>
      <p:transition spd="med" advTm="23062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“MANIFESTLY INFRINGED”</a:t>
            </a:r>
          </a:p>
        </p:txBody>
      </p:sp>
      <p:sp>
        <p:nvSpPr>
          <p:cNvPr id="4" name="TextBox 3"/>
          <p:cNvSpPr txBox="1"/>
          <p:nvPr/>
        </p:nvSpPr>
        <p:spPr>
          <a:xfrm>
            <a:off x="1614312" y="2142892"/>
            <a:ext cx="8794043" cy="3970318"/>
          </a:xfrm>
          <a:prstGeom prst="rect">
            <a:avLst/>
          </a:prstGeom>
          <a:noFill/>
        </p:spPr>
        <p:txBody>
          <a:bodyPr wrap="square" rtlCol="0">
            <a:spAutoFit/>
          </a:bodyPr>
          <a:lstStyle/>
          <a:p>
            <a:pPr marL="342900" indent="-342900">
              <a:buFont typeface="Arial" panose="020B0604020202020204" pitchFamily="34" charset="0"/>
              <a:buChar char="•"/>
            </a:pPr>
            <a:r>
              <a:rPr lang="en-GB" sz="2800" b="1" dirty="0"/>
              <a:t>The degree of clarity and precision of the rule infringed</a:t>
            </a:r>
          </a:p>
          <a:p>
            <a:pPr marL="342900" indent="-342900">
              <a:buFont typeface="Arial" panose="020B0604020202020204" pitchFamily="34" charset="0"/>
              <a:buChar char="•"/>
            </a:pPr>
            <a:r>
              <a:rPr lang="en-GB" sz="2800" b="1" dirty="0"/>
              <a:t>Whether the infringement was intentional</a:t>
            </a:r>
          </a:p>
          <a:p>
            <a:pPr marL="342900" indent="-342900">
              <a:buFont typeface="Arial" panose="020B0604020202020204" pitchFamily="34" charset="0"/>
              <a:buChar char="•"/>
            </a:pPr>
            <a:r>
              <a:rPr lang="en-GB" sz="2800" b="1" dirty="0"/>
              <a:t>Whether the error of law was excusable or inexcusable;</a:t>
            </a:r>
          </a:p>
          <a:p>
            <a:pPr marL="342900" indent="-342900">
              <a:buFont typeface="Arial" panose="020B0604020202020204" pitchFamily="34" charset="0"/>
              <a:buChar char="•"/>
            </a:pPr>
            <a:r>
              <a:rPr lang="en-GB" sz="2800" b="1" dirty="0"/>
              <a:t>The position taken by a Community institution; and</a:t>
            </a:r>
          </a:p>
          <a:p>
            <a:pPr marL="342900" indent="-342900">
              <a:buFont typeface="Arial" panose="020B0604020202020204" pitchFamily="34" charset="0"/>
              <a:buChar char="•"/>
            </a:pPr>
            <a:r>
              <a:rPr lang="en-GB" sz="2800" b="1" dirty="0"/>
              <a:t>The non-compliance by the Court and its obligation to refer the matter to the CJ for a ruling under Article 267 TFEU</a:t>
            </a:r>
          </a:p>
        </p:txBody>
      </p:sp>
      <p:pic>
        <p:nvPicPr>
          <p:cNvPr id="3" name="Audio 2">
            <a:hlinkClick r:id="" action="ppaction://media"/>
            <a:extLst>
              <a:ext uri="{FF2B5EF4-FFF2-40B4-BE49-F238E27FC236}">
                <a16:creationId xmlns:a16="http://schemas.microsoft.com/office/drawing/2014/main" id="{861F54A4-80CD-448D-AA84-A9944EE1900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731081444"/>
      </p:ext>
    </p:extLst>
  </p:cSld>
  <p:clrMapOvr>
    <a:masterClrMapping/>
  </p:clrMapOvr>
  <mc:AlternateContent xmlns:mc="http://schemas.openxmlformats.org/markup-compatibility/2006">
    <mc:Choice xmlns:p14="http://schemas.microsoft.com/office/powerpoint/2010/main" Requires="p14">
      <p:transition spd="med" p14:dur="700" advTm="42864">
        <p:fade/>
      </p:transition>
    </mc:Choice>
    <mc:Fallback>
      <p:transition spd="med" advTm="4286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58F83-24B5-45F5-A1CA-061C5925A2C6}"/>
              </a:ext>
            </a:extLst>
          </p:cNvPr>
          <p:cNvSpPr>
            <a:spLocks noGrp="1"/>
          </p:cNvSpPr>
          <p:nvPr>
            <p:ph type="title"/>
          </p:nvPr>
        </p:nvSpPr>
        <p:spPr/>
        <p:txBody>
          <a:bodyPr/>
          <a:lstStyle/>
          <a:p>
            <a:r>
              <a:rPr lang="en-US" dirty="0"/>
              <a:t>Practical difficulties</a:t>
            </a:r>
            <a:endParaRPr lang="en-GB" dirty="0"/>
          </a:p>
        </p:txBody>
      </p:sp>
      <p:sp>
        <p:nvSpPr>
          <p:cNvPr id="3" name="Content Placeholder 2">
            <a:extLst>
              <a:ext uri="{FF2B5EF4-FFF2-40B4-BE49-F238E27FC236}">
                <a16:creationId xmlns:a16="http://schemas.microsoft.com/office/drawing/2014/main" id="{4B572FFC-840E-4542-B1C7-88C67F4B6CD6}"/>
              </a:ext>
            </a:extLst>
          </p:cNvPr>
          <p:cNvSpPr>
            <a:spLocks noGrp="1"/>
          </p:cNvSpPr>
          <p:nvPr>
            <p:ph idx="1"/>
          </p:nvPr>
        </p:nvSpPr>
        <p:spPr>
          <a:xfrm>
            <a:off x="1203960" y="1976956"/>
            <a:ext cx="9784080" cy="4206240"/>
          </a:xfrm>
        </p:spPr>
        <p:txBody>
          <a:bodyPr>
            <a:normAutofit/>
          </a:bodyPr>
          <a:lstStyle/>
          <a:p>
            <a:r>
              <a:rPr lang="en-US" sz="3200" dirty="0"/>
              <a:t>The principle of </a:t>
            </a:r>
            <a:r>
              <a:rPr lang="en-US" sz="3200" i="1" dirty="0"/>
              <a:t>res judicata </a:t>
            </a:r>
            <a:r>
              <a:rPr lang="en-US" sz="3200" dirty="0"/>
              <a:t>could be compromised;</a:t>
            </a:r>
          </a:p>
          <a:p>
            <a:r>
              <a:rPr lang="en-US" sz="3200" dirty="0"/>
              <a:t>The liability of a Supreme Court could compromise the independence of the judiciary by having to determine the liability of courts within their own system.</a:t>
            </a:r>
          </a:p>
          <a:p>
            <a:r>
              <a:rPr lang="en-US" sz="3200" dirty="0"/>
              <a:t>Most bizarre, is the operation of  the liability in practice because it operates in accordance with national procedural rules.</a:t>
            </a:r>
            <a:endParaRPr lang="en-GB" sz="3200" dirty="0"/>
          </a:p>
        </p:txBody>
      </p:sp>
      <p:pic>
        <p:nvPicPr>
          <p:cNvPr id="4" name="Audio 3">
            <a:hlinkClick r:id="" action="ppaction://media"/>
            <a:extLst>
              <a:ext uri="{FF2B5EF4-FFF2-40B4-BE49-F238E27FC236}">
                <a16:creationId xmlns:a16="http://schemas.microsoft.com/office/drawing/2014/main" id="{1B64EA59-26BC-43B7-AEF4-FB686FC0FDA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31912109"/>
      </p:ext>
    </p:extLst>
  </p:cSld>
  <p:clrMapOvr>
    <a:masterClrMapping/>
  </p:clrMapOvr>
  <mc:AlternateContent xmlns:mc="http://schemas.openxmlformats.org/markup-compatibility/2006">
    <mc:Choice xmlns:p14="http://schemas.microsoft.com/office/powerpoint/2010/main" Requires="p14">
      <p:transition spd="med" p14:dur="700" advTm="89792">
        <p:fade/>
      </p:transition>
    </mc:Choice>
    <mc:Fallback>
      <p:transition spd="med" advTm="8979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a:t>
            </a:r>
          </a:p>
        </p:txBody>
      </p:sp>
      <p:sp>
        <p:nvSpPr>
          <p:cNvPr id="3" name="TextBox 2"/>
          <p:cNvSpPr txBox="1"/>
          <p:nvPr/>
        </p:nvSpPr>
        <p:spPr>
          <a:xfrm>
            <a:off x="1828799" y="2060812"/>
            <a:ext cx="8147713" cy="3046988"/>
          </a:xfrm>
          <a:prstGeom prst="rect">
            <a:avLst/>
          </a:prstGeom>
          <a:noFill/>
        </p:spPr>
        <p:txBody>
          <a:bodyPr wrap="square" rtlCol="0">
            <a:spAutoFit/>
          </a:bodyPr>
          <a:lstStyle/>
          <a:p>
            <a:pPr marL="342900" indent="-342900" algn="ctr">
              <a:buAutoNum type="arabicPeriod"/>
            </a:pPr>
            <a:r>
              <a:rPr lang="en-GB" sz="2400" dirty="0"/>
              <a:t>To what extent have the rights of individuals been enhanced by the creativity of the Court of Justice?</a:t>
            </a:r>
          </a:p>
          <a:p>
            <a:pPr algn="ctr"/>
            <a:endParaRPr lang="en-GB" sz="2400" dirty="0"/>
          </a:p>
          <a:p>
            <a:pPr algn="ctr"/>
            <a:r>
              <a:rPr lang="en-GB" sz="2400" dirty="0"/>
              <a:t>2. When is a breach “sufficiently serious” for the purposes of state liability?</a:t>
            </a:r>
          </a:p>
          <a:p>
            <a:pPr algn="ctr"/>
            <a:endParaRPr lang="en-GB" sz="2400" dirty="0"/>
          </a:p>
          <a:p>
            <a:pPr algn="ctr"/>
            <a:r>
              <a:rPr lang="en-GB" sz="2400" dirty="0"/>
              <a:t>3. What practical difficulties could result from the extension of state liability to Supreme Courts?</a:t>
            </a:r>
          </a:p>
        </p:txBody>
      </p:sp>
      <p:pic>
        <p:nvPicPr>
          <p:cNvPr id="4" name="Picture 3"/>
          <p:cNvPicPr>
            <a:picLocks noChangeAspect="1"/>
          </p:cNvPicPr>
          <p:nvPr/>
        </p:nvPicPr>
        <p:blipFill>
          <a:blip r:embed="rId5"/>
          <a:stretch>
            <a:fillRect/>
          </a:stretch>
        </p:blipFill>
        <p:spPr>
          <a:xfrm>
            <a:off x="9031464" y="4890735"/>
            <a:ext cx="2686050" cy="1704975"/>
          </a:xfrm>
          <a:prstGeom prst="rect">
            <a:avLst/>
          </a:prstGeom>
        </p:spPr>
      </p:pic>
      <p:pic>
        <p:nvPicPr>
          <p:cNvPr id="5" name="Audio 4">
            <a:hlinkClick r:id="" action="ppaction://media"/>
            <a:extLst>
              <a:ext uri="{FF2B5EF4-FFF2-40B4-BE49-F238E27FC236}">
                <a16:creationId xmlns:a16="http://schemas.microsoft.com/office/drawing/2014/main" id="{B1C5E364-2124-4705-9EFA-689BD872F12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74483008"/>
      </p:ext>
    </p:extLst>
  </p:cSld>
  <p:clrMapOvr>
    <a:masterClrMapping/>
  </p:clrMapOvr>
  <mc:AlternateContent xmlns:mc="http://schemas.openxmlformats.org/markup-compatibility/2006">
    <mc:Choice xmlns:p14="http://schemas.microsoft.com/office/powerpoint/2010/main" Requires="p14">
      <p:transition spd="med" p14:dur="700" advTm="32229">
        <p:fade/>
      </p:transition>
    </mc:Choice>
    <mc:Fallback>
      <p:transition spd="med" advTm="3222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1E6A5-B2C3-4C0C-9F5D-877F56A47C85}"/>
              </a:ext>
            </a:extLst>
          </p:cNvPr>
          <p:cNvSpPr>
            <a:spLocks noGrp="1"/>
          </p:cNvSpPr>
          <p:nvPr>
            <p:ph type="title"/>
          </p:nvPr>
        </p:nvSpPr>
        <p:spPr/>
        <p:txBody>
          <a:bodyPr/>
          <a:lstStyle/>
          <a:p>
            <a:r>
              <a:rPr lang="en-GB" dirty="0"/>
              <a:t>SUMMARY</a:t>
            </a:r>
          </a:p>
        </p:txBody>
      </p:sp>
      <p:sp>
        <p:nvSpPr>
          <p:cNvPr id="3" name="Text Placeholder 2">
            <a:extLst>
              <a:ext uri="{FF2B5EF4-FFF2-40B4-BE49-F238E27FC236}">
                <a16:creationId xmlns:a16="http://schemas.microsoft.com/office/drawing/2014/main" id="{B6FE7B82-34A0-4FDD-8BB4-8C0675DEBA29}"/>
              </a:ext>
            </a:extLst>
          </p:cNvPr>
          <p:cNvSpPr>
            <a:spLocks noGrp="1"/>
          </p:cNvSpPr>
          <p:nvPr>
            <p:ph type="body" idx="1"/>
          </p:nvPr>
        </p:nvSpPr>
        <p:spPr/>
        <p:txBody>
          <a:bodyPr/>
          <a:lstStyle/>
          <a:p>
            <a:endParaRPr lang="en-GB"/>
          </a:p>
        </p:txBody>
      </p:sp>
      <p:pic>
        <p:nvPicPr>
          <p:cNvPr id="4" name="Audio 3">
            <a:hlinkClick r:id="" action="ppaction://media"/>
            <a:extLst>
              <a:ext uri="{FF2B5EF4-FFF2-40B4-BE49-F238E27FC236}">
                <a16:creationId xmlns:a16="http://schemas.microsoft.com/office/drawing/2014/main" id="{69099384-C25F-45D2-88AD-FFAC2FC0969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7500023"/>
      </p:ext>
    </p:extLst>
  </p:cSld>
  <p:clrMapOvr>
    <a:masterClrMapping/>
  </p:clrMapOvr>
  <mc:AlternateContent xmlns:mc="http://schemas.openxmlformats.org/markup-compatibility/2006">
    <mc:Choice xmlns:p14="http://schemas.microsoft.com/office/powerpoint/2010/main" Requires="p14">
      <p:transition spd="med" p14:dur="700" advTm="15348">
        <p:fade/>
      </p:transition>
    </mc:Choice>
    <mc:Fallback>
      <p:transition spd="med" advTm="1534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C5BCE-A8AD-42F3-968F-2D3207F96E9A}"/>
              </a:ext>
            </a:extLst>
          </p:cNvPr>
          <p:cNvSpPr>
            <a:spLocks noGrp="1"/>
          </p:cNvSpPr>
          <p:nvPr>
            <p:ph type="title"/>
          </p:nvPr>
        </p:nvSpPr>
        <p:spPr/>
        <p:txBody>
          <a:bodyPr/>
          <a:lstStyle/>
          <a:p>
            <a:r>
              <a:rPr lang="en-US" dirty="0"/>
              <a:t>Summary (for EU Law Before national courts and state liability)</a:t>
            </a:r>
            <a:endParaRPr lang="en-GB" dirty="0"/>
          </a:p>
        </p:txBody>
      </p:sp>
      <p:sp>
        <p:nvSpPr>
          <p:cNvPr id="3" name="Content Placeholder 2">
            <a:extLst>
              <a:ext uri="{FF2B5EF4-FFF2-40B4-BE49-F238E27FC236}">
                <a16:creationId xmlns:a16="http://schemas.microsoft.com/office/drawing/2014/main" id="{A6D98AC2-AC49-497F-A122-C7372440A32A}"/>
              </a:ext>
            </a:extLst>
          </p:cNvPr>
          <p:cNvSpPr>
            <a:spLocks noGrp="1"/>
          </p:cNvSpPr>
          <p:nvPr>
            <p:ph idx="1"/>
          </p:nvPr>
        </p:nvSpPr>
        <p:spPr/>
        <p:txBody>
          <a:bodyPr/>
          <a:lstStyle/>
          <a:p>
            <a:pPr marL="457200" indent="-457200">
              <a:buFont typeface="+mj-lt"/>
              <a:buAutoNum type="arabicPeriod"/>
            </a:pPr>
            <a:r>
              <a:rPr lang="en-US" b="1" dirty="0"/>
              <a:t>Directly applicable </a:t>
            </a:r>
            <a:r>
              <a:rPr lang="en-US" dirty="0"/>
              <a:t>EU law is EU law that becomes b</a:t>
            </a:r>
            <a:r>
              <a:rPr lang="en-GB" dirty="0" err="1"/>
              <a:t>inding</a:t>
            </a:r>
            <a:r>
              <a:rPr lang="en-GB" dirty="0"/>
              <a:t> at the national level without the need for any further action by a Member State. Treaty articles and Regulations are directly applicable, as are binding Decisions . In addition, to a limited extent, Directives are applicable, too.</a:t>
            </a:r>
          </a:p>
          <a:p>
            <a:pPr marL="457200" indent="-457200">
              <a:buFont typeface="+mj-lt"/>
              <a:buAutoNum type="arabicPeriod"/>
            </a:pPr>
            <a:r>
              <a:rPr lang="en-GB" b="1" dirty="0"/>
              <a:t>Directly effective </a:t>
            </a:r>
            <a:r>
              <a:rPr lang="en-GB" dirty="0"/>
              <a:t>law is EU law that can be enforced by individuals (natural or legal) in their national courts. The principle of direct effect is from Case 26/62, </a:t>
            </a:r>
            <a:r>
              <a:rPr lang="en-GB" b="1" i="1" dirty="0"/>
              <a:t>Van </a:t>
            </a:r>
            <a:r>
              <a:rPr lang="en-GB" b="1" i="1" dirty="0" err="1"/>
              <a:t>Gend</a:t>
            </a:r>
            <a:r>
              <a:rPr lang="en-GB" b="1" i="1" dirty="0"/>
              <a:t> </a:t>
            </a:r>
            <a:r>
              <a:rPr lang="en-GB" b="1" i="1" dirty="0" err="1"/>
              <a:t>en</a:t>
            </a:r>
            <a:r>
              <a:rPr lang="en-GB" b="1" i="1" dirty="0"/>
              <a:t> Loos [1963].  </a:t>
            </a:r>
            <a:r>
              <a:rPr lang="en-GB" dirty="0"/>
              <a:t>In order to be capable of direct effect, the provisions must be:</a:t>
            </a:r>
          </a:p>
          <a:p>
            <a:r>
              <a:rPr lang="en-GB" dirty="0"/>
              <a:t>Clear and precise; and</a:t>
            </a:r>
          </a:p>
          <a:p>
            <a:r>
              <a:rPr lang="en-GB" dirty="0"/>
              <a:t>Unconditional</a:t>
            </a:r>
          </a:p>
          <a:p>
            <a:pPr marL="457200" indent="-457200">
              <a:buFont typeface="+mj-lt"/>
              <a:buAutoNum type="arabicPeriod"/>
            </a:pPr>
            <a:endParaRPr lang="en-GB" dirty="0"/>
          </a:p>
        </p:txBody>
      </p:sp>
    </p:spTree>
    <p:extLst>
      <p:ext uri="{BB962C8B-B14F-4D97-AF65-F5344CB8AC3E}">
        <p14:creationId xmlns:p14="http://schemas.microsoft.com/office/powerpoint/2010/main" val="1054551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F4936-8EBE-4857-9E47-01F27B2D942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438EA4C-45D8-4FBC-922A-915CCD31DE9C}"/>
              </a:ext>
            </a:extLst>
          </p:cNvPr>
          <p:cNvSpPr>
            <a:spLocks noGrp="1"/>
          </p:cNvSpPr>
          <p:nvPr>
            <p:ph idx="1"/>
          </p:nvPr>
        </p:nvSpPr>
        <p:spPr/>
        <p:txBody>
          <a:bodyPr>
            <a:normAutofit/>
          </a:bodyPr>
          <a:lstStyle/>
          <a:p>
            <a:pPr marL="0" indent="0">
              <a:buNone/>
            </a:pPr>
            <a:r>
              <a:rPr lang="en-US" dirty="0"/>
              <a:t>3. Direct effect can be </a:t>
            </a:r>
            <a:r>
              <a:rPr lang="en-US" b="1" dirty="0"/>
              <a:t>vertical</a:t>
            </a:r>
            <a:r>
              <a:rPr lang="en-US" dirty="0"/>
              <a:t> (against the state) or </a:t>
            </a:r>
            <a:r>
              <a:rPr lang="en-US" b="1" dirty="0"/>
              <a:t>horizontal </a:t>
            </a:r>
            <a:r>
              <a:rPr lang="en-US" dirty="0"/>
              <a:t>(against another individual).  Treaty articles, Regulations and Decisions are capable of both types of direct effect.</a:t>
            </a:r>
          </a:p>
          <a:p>
            <a:pPr marL="0" indent="0">
              <a:buNone/>
            </a:pPr>
            <a:r>
              <a:rPr lang="en-US" dirty="0"/>
              <a:t>4. Directives are capable of direct effect of the test for direct effect is met and the deadline for implementation has passed (Case 41/74, </a:t>
            </a:r>
            <a:r>
              <a:rPr lang="en-US" b="1" i="1" dirty="0"/>
              <a:t>Van </a:t>
            </a:r>
            <a:r>
              <a:rPr lang="en-US" b="1" i="1" dirty="0" err="1"/>
              <a:t>Duyn</a:t>
            </a:r>
            <a:r>
              <a:rPr lang="en-US" b="1" i="1" dirty="0"/>
              <a:t> v Home Office [1974] </a:t>
            </a:r>
            <a:r>
              <a:rPr lang="en-US" dirty="0"/>
              <a:t>and Case 148/78, </a:t>
            </a:r>
            <a:r>
              <a:rPr lang="en-US" b="1" i="1" dirty="0" err="1"/>
              <a:t>Ratti</a:t>
            </a:r>
            <a:r>
              <a:rPr lang="en-US" b="1" i="1" dirty="0"/>
              <a:t> [1979]</a:t>
            </a:r>
            <a:r>
              <a:rPr lang="en-US" dirty="0"/>
              <a:t>).</a:t>
            </a:r>
          </a:p>
          <a:p>
            <a:pPr marL="0" indent="0">
              <a:buNone/>
            </a:pPr>
            <a:r>
              <a:rPr lang="en-US" dirty="0"/>
              <a:t>5. The </a:t>
            </a:r>
            <a:r>
              <a:rPr lang="en-US" b="1" dirty="0"/>
              <a:t>estoppel reasoning </a:t>
            </a:r>
            <a:r>
              <a:rPr lang="en-US" dirty="0"/>
              <a:t>which allows for Directives to have direct effect justifies only vertical direct effect (Case 152/84, </a:t>
            </a:r>
            <a:r>
              <a:rPr lang="en-US" b="1" i="1" dirty="0"/>
              <a:t>Marshall [1986]</a:t>
            </a:r>
            <a:r>
              <a:rPr lang="en-US" dirty="0"/>
              <a:t>).</a:t>
            </a:r>
          </a:p>
          <a:p>
            <a:pPr marL="0" indent="0">
              <a:buNone/>
            </a:pPr>
            <a:endParaRPr lang="en-GB" dirty="0"/>
          </a:p>
        </p:txBody>
      </p:sp>
    </p:spTree>
    <p:extLst>
      <p:ext uri="{BB962C8B-B14F-4D97-AF65-F5344CB8AC3E}">
        <p14:creationId xmlns:p14="http://schemas.microsoft.com/office/powerpoint/2010/main" val="3277213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A8D4A-82A0-4A5D-8C97-EAE269D8ADB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1DFE93E-BE72-4ED9-B44D-FB45F9B2018D}"/>
              </a:ext>
            </a:extLst>
          </p:cNvPr>
          <p:cNvSpPr>
            <a:spLocks noGrp="1"/>
          </p:cNvSpPr>
          <p:nvPr>
            <p:ph idx="1"/>
          </p:nvPr>
        </p:nvSpPr>
        <p:spPr/>
        <p:txBody>
          <a:bodyPr/>
          <a:lstStyle/>
          <a:p>
            <a:pPr marL="0" indent="0">
              <a:buNone/>
            </a:pPr>
            <a:r>
              <a:rPr lang="en-US" dirty="0"/>
              <a:t>6.  A wide definition is adopted to identify a “state body” based on the factors listed in C-188/89, </a:t>
            </a:r>
            <a:r>
              <a:rPr lang="en-US" b="1" i="1" dirty="0"/>
              <a:t>Foster v British Gas [1990]</a:t>
            </a:r>
            <a:r>
              <a:rPr lang="en-US" i="1" dirty="0" err="1"/>
              <a:t>i</a:t>
            </a:r>
            <a:r>
              <a:rPr lang="en-US" dirty="0"/>
              <a:t>:</a:t>
            </a:r>
          </a:p>
          <a:p>
            <a:r>
              <a:rPr lang="en-US" dirty="0"/>
              <a:t>It is responsible for providing public service (as a result of a measure adopted by the state);</a:t>
            </a:r>
          </a:p>
          <a:p>
            <a:r>
              <a:rPr lang="en-US" dirty="0"/>
              <a:t>It is under the control and authority of the state;</a:t>
            </a:r>
          </a:p>
          <a:p>
            <a:r>
              <a:rPr lang="en-US" dirty="0"/>
              <a:t>It has special powers.</a:t>
            </a:r>
          </a:p>
          <a:p>
            <a:pPr marL="0" indent="0">
              <a:buNone/>
            </a:pPr>
            <a:r>
              <a:rPr lang="en-US" dirty="0"/>
              <a:t>If all 3 are met, then it is definitely a state body.  However, the factors are guidance rather than a statutory definition, so it is possible to have a state body even if all 3 are not met (</a:t>
            </a:r>
            <a:r>
              <a:rPr lang="en-US" b="1" i="1" dirty="0"/>
              <a:t>National Union of Teachers v St Mary’s School Governors [1997]</a:t>
            </a:r>
            <a:r>
              <a:rPr lang="en-US" i="1" dirty="0" err="1"/>
              <a:t>i</a:t>
            </a:r>
            <a:r>
              <a:rPr lang="en-US" i="1" dirty="0"/>
              <a:t>).</a:t>
            </a:r>
            <a:endParaRPr lang="en-GB" dirty="0"/>
          </a:p>
          <a:p>
            <a:pPr marL="0" indent="0">
              <a:buNone/>
            </a:pPr>
            <a:endParaRPr lang="en-GB" dirty="0"/>
          </a:p>
        </p:txBody>
      </p:sp>
    </p:spTree>
    <p:extLst>
      <p:ext uri="{BB962C8B-B14F-4D97-AF65-F5344CB8AC3E}">
        <p14:creationId xmlns:p14="http://schemas.microsoft.com/office/powerpoint/2010/main" val="26031348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BCF6D-16D5-4B5A-AA19-8B6E12A75B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46F3E28-A094-431A-86F6-F15207EA56E7}"/>
              </a:ext>
            </a:extLst>
          </p:cNvPr>
          <p:cNvSpPr>
            <a:spLocks noGrp="1"/>
          </p:cNvSpPr>
          <p:nvPr>
            <p:ph idx="1"/>
          </p:nvPr>
        </p:nvSpPr>
        <p:spPr/>
        <p:txBody>
          <a:bodyPr>
            <a:normAutofit lnSpcReduction="10000"/>
          </a:bodyPr>
          <a:lstStyle/>
          <a:p>
            <a:pPr marL="0" indent="0">
              <a:buNone/>
            </a:pPr>
            <a:r>
              <a:rPr lang="en-US" dirty="0"/>
              <a:t>7. There have been some exceptional instances where Directives have had horizontal effect:</a:t>
            </a:r>
          </a:p>
          <a:p>
            <a:r>
              <a:rPr lang="en-US" dirty="0"/>
              <a:t>Triangular horizontal effect: Case C 201/02, </a:t>
            </a:r>
            <a:r>
              <a:rPr lang="en-US" b="1" i="1" dirty="0"/>
              <a:t>Wells [2004]</a:t>
            </a:r>
            <a:r>
              <a:rPr lang="en-US" dirty="0"/>
              <a:t>;</a:t>
            </a:r>
          </a:p>
          <a:p>
            <a:r>
              <a:rPr lang="en-US" dirty="0"/>
              <a:t>Incidental horizontal effect; Case C-194/94, </a:t>
            </a:r>
            <a:r>
              <a:rPr lang="en-US" b="1" i="1" dirty="0"/>
              <a:t>CIA Security v </a:t>
            </a:r>
            <a:r>
              <a:rPr lang="en-US" b="1" i="1" dirty="0" err="1"/>
              <a:t>Signalson</a:t>
            </a:r>
            <a:r>
              <a:rPr lang="en-US" b="1" i="1" dirty="0"/>
              <a:t> and </a:t>
            </a:r>
            <a:r>
              <a:rPr lang="en-US" b="1" i="1" dirty="0" err="1"/>
              <a:t>Securitel</a:t>
            </a:r>
            <a:r>
              <a:rPr lang="en-US" b="1" i="1" dirty="0"/>
              <a:t> [1996]</a:t>
            </a:r>
            <a:r>
              <a:rPr lang="en-US" i="1" u="sng" dirty="0"/>
              <a:t>;</a:t>
            </a:r>
          </a:p>
          <a:p>
            <a:r>
              <a:rPr lang="en-US" dirty="0"/>
              <a:t>To secure the effectiveness of a general principle of EU law: Case C-144/04, </a:t>
            </a:r>
            <a:r>
              <a:rPr lang="en-US" b="1" i="1" dirty="0"/>
              <a:t>Mangold [2005].</a:t>
            </a:r>
          </a:p>
          <a:p>
            <a:pPr marL="0" indent="0">
              <a:buNone/>
            </a:pPr>
            <a:r>
              <a:rPr lang="en-US" dirty="0"/>
              <a:t>8. </a:t>
            </a:r>
            <a:r>
              <a:rPr lang="en-US" b="1" dirty="0"/>
              <a:t>Indirect effect </a:t>
            </a:r>
            <a:r>
              <a:rPr lang="en-US" dirty="0"/>
              <a:t>is a principle developed by the CJ in Case 14/83, </a:t>
            </a:r>
            <a:r>
              <a:rPr lang="en-US" b="1" i="1" dirty="0"/>
              <a:t>Von Colson [1984].  </a:t>
            </a:r>
            <a:r>
              <a:rPr lang="en-US" dirty="0"/>
              <a:t>The CJ used the co-operation clause (</a:t>
            </a:r>
            <a:r>
              <a:rPr lang="en-US" b="1" dirty="0"/>
              <a:t>Art 4(3) TEU</a:t>
            </a:r>
            <a:r>
              <a:rPr lang="en-US" dirty="0"/>
              <a:t>) to impose an interpretation obligation on national courts, which must “as far as possible” interpret national law to reflect the objectives of EU law.  It is useful when direct effect is not possible.</a:t>
            </a:r>
          </a:p>
          <a:p>
            <a:endParaRPr lang="en-GB" dirty="0"/>
          </a:p>
        </p:txBody>
      </p:sp>
    </p:spTree>
    <p:extLst>
      <p:ext uri="{BB962C8B-B14F-4D97-AF65-F5344CB8AC3E}">
        <p14:creationId xmlns:p14="http://schemas.microsoft.com/office/powerpoint/2010/main" val="752892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98098-4866-4634-B300-A1DA0010AE3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E16E6E9-CF6F-491F-8C6E-096124C8F8CC}"/>
              </a:ext>
            </a:extLst>
          </p:cNvPr>
          <p:cNvSpPr>
            <a:spLocks noGrp="1"/>
          </p:cNvSpPr>
          <p:nvPr>
            <p:ph idx="1"/>
          </p:nvPr>
        </p:nvSpPr>
        <p:spPr/>
        <p:txBody>
          <a:bodyPr/>
          <a:lstStyle/>
          <a:p>
            <a:pPr marL="0" indent="0">
              <a:buNone/>
            </a:pPr>
            <a:r>
              <a:rPr lang="en-US" dirty="0"/>
              <a:t>9. Indirect effect applies even when the national law pre-dates the relevant Directive (Case C-106/89, </a:t>
            </a:r>
            <a:r>
              <a:rPr lang="en-US" b="1" i="1" dirty="0" err="1"/>
              <a:t>Marleasing</a:t>
            </a:r>
            <a:r>
              <a:rPr lang="en-US" b="1" i="1" dirty="0"/>
              <a:t> [1990]</a:t>
            </a:r>
            <a:r>
              <a:rPr lang="en-US" dirty="0"/>
              <a:t>).</a:t>
            </a:r>
          </a:p>
          <a:p>
            <a:pPr marL="0" indent="0">
              <a:buNone/>
            </a:pPr>
            <a:r>
              <a:rPr lang="en-US" dirty="0"/>
              <a:t>10. In joined Cases 6/90 and 9/90, </a:t>
            </a:r>
            <a:r>
              <a:rPr lang="en-US" b="1" i="1" dirty="0"/>
              <a:t>Francovich and </a:t>
            </a:r>
            <a:r>
              <a:rPr lang="en-US" b="1" i="1" dirty="0" err="1"/>
              <a:t>Bonifaci</a:t>
            </a:r>
            <a:r>
              <a:rPr lang="en-US" b="1" i="1" dirty="0"/>
              <a:t> v Italy [1991]</a:t>
            </a:r>
            <a:r>
              <a:rPr lang="en-US" dirty="0"/>
              <a:t>, the CJ introduced a principle of state liability which enables individuals to bring an action in their national courts against the state for losses resulting from the state being in breach of EU law.</a:t>
            </a:r>
          </a:p>
          <a:p>
            <a:pPr marL="0" indent="0">
              <a:buNone/>
            </a:pPr>
            <a:r>
              <a:rPr lang="en-US" dirty="0"/>
              <a:t>11. The state liability principle applies to all state breaches of EU law and not just failure to implement a Directive.  In addition, it applies to breaches by the organs of the state (Cases C-46/93 and C-48/93, </a:t>
            </a:r>
            <a:r>
              <a:rPr lang="en-US" b="1" i="1" dirty="0"/>
              <a:t>Brasserie du </a:t>
            </a:r>
            <a:r>
              <a:rPr lang="en-US" b="1" i="1" dirty="0" err="1"/>
              <a:t>Pecheur</a:t>
            </a:r>
            <a:r>
              <a:rPr lang="en-US" b="1" i="1" dirty="0"/>
              <a:t> v Germany </a:t>
            </a:r>
            <a:r>
              <a:rPr lang="en-US" dirty="0"/>
              <a:t>and </a:t>
            </a:r>
            <a:r>
              <a:rPr lang="en-US" b="1" i="1" dirty="0"/>
              <a:t>Secretary of State for Transport, ex </a:t>
            </a:r>
            <a:r>
              <a:rPr lang="en-US" b="1" i="1" dirty="0" err="1"/>
              <a:t>parte</a:t>
            </a:r>
            <a:r>
              <a:rPr lang="en-US" b="1" i="1" dirty="0"/>
              <a:t> Factortame [1996].</a:t>
            </a:r>
            <a:endParaRPr lang="en-GB" dirty="0"/>
          </a:p>
        </p:txBody>
      </p:sp>
    </p:spTree>
    <p:extLst>
      <p:ext uri="{BB962C8B-B14F-4D97-AF65-F5344CB8AC3E}">
        <p14:creationId xmlns:p14="http://schemas.microsoft.com/office/powerpoint/2010/main" val="3188435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648C-CF24-4391-8678-1601C8CE65C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8791FA4-812B-4F5C-B902-EB6056C8DF77}"/>
              </a:ext>
            </a:extLst>
          </p:cNvPr>
          <p:cNvSpPr>
            <a:spLocks noGrp="1"/>
          </p:cNvSpPr>
          <p:nvPr>
            <p:ph idx="1"/>
          </p:nvPr>
        </p:nvSpPr>
        <p:spPr/>
        <p:txBody>
          <a:bodyPr/>
          <a:lstStyle/>
          <a:p>
            <a:pPr marL="0" indent="0">
              <a:buNone/>
            </a:pPr>
            <a:r>
              <a:rPr lang="en-US" dirty="0"/>
              <a:t>12. The following conditions must be met to bring a </a:t>
            </a:r>
            <a:r>
              <a:rPr lang="en-US" b="1" dirty="0"/>
              <a:t>state liability </a:t>
            </a:r>
            <a:r>
              <a:rPr lang="en-US" dirty="0"/>
              <a:t>action:</a:t>
            </a:r>
          </a:p>
          <a:p>
            <a:r>
              <a:rPr lang="en-US" dirty="0"/>
              <a:t>The rule infringed must be intended to confer rights on individuals;</a:t>
            </a:r>
          </a:p>
          <a:p>
            <a:r>
              <a:rPr lang="en-US" dirty="0"/>
              <a:t>The breach must be sufficiently serious; and</a:t>
            </a:r>
          </a:p>
          <a:p>
            <a:r>
              <a:rPr lang="en-US" dirty="0"/>
              <a:t>There must be a direct causal link between the breach and the loss suffered by an individual.</a:t>
            </a:r>
          </a:p>
          <a:p>
            <a:pPr marL="0" indent="0">
              <a:buNone/>
            </a:pPr>
            <a:r>
              <a:rPr lang="en-US" dirty="0"/>
              <a:t>13. A breach is sufficiently serious if it is manifest and grave.  Failure to implement a Directive is deemed to be a sufficiently serious breach (Case C-178-179/94, </a:t>
            </a:r>
            <a:r>
              <a:rPr lang="en-US" b="1" i="1" dirty="0" err="1"/>
              <a:t>Dillenkofer</a:t>
            </a:r>
            <a:r>
              <a:rPr lang="en-US" b="1" i="1" dirty="0"/>
              <a:t> v Germany [1996].</a:t>
            </a:r>
            <a:endParaRPr lang="en-GB" dirty="0"/>
          </a:p>
        </p:txBody>
      </p:sp>
    </p:spTree>
    <p:extLst>
      <p:ext uri="{BB962C8B-B14F-4D97-AF65-F5344CB8AC3E}">
        <p14:creationId xmlns:p14="http://schemas.microsoft.com/office/powerpoint/2010/main" val="2343332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F8544-20B3-4994-A8F7-69A33676276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DEAF675-0BA7-4883-BDA7-EF197F769E78}"/>
              </a:ext>
            </a:extLst>
          </p:cNvPr>
          <p:cNvSpPr>
            <a:spLocks noGrp="1"/>
          </p:cNvSpPr>
          <p:nvPr>
            <p:ph idx="1"/>
          </p:nvPr>
        </p:nvSpPr>
        <p:spPr/>
        <p:txBody>
          <a:bodyPr/>
          <a:lstStyle/>
          <a:p>
            <a:pPr marL="0" indent="0">
              <a:buNone/>
            </a:pPr>
            <a:r>
              <a:rPr lang="en-US" sz="2800" dirty="0"/>
              <a:t>14</a:t>
            </a:r>
            <a:r>
              <a:rPr lang="en-US" dirty="0"/>
              <a:t>. </a:t>
            </a:r>
            <a:r>
              <a:rPr lang="en-US" sz="2800" dirty="0"/>
              <a:t>The state liability principle applies to Supreme Courts (Case C-224/01, </a:t>
            </a:r>
            <a:r>
              <a:rPr lang="en-US" sz="2800" b="1" i="1" dirty="0" err="1"/>
              <a:t>Kobler</a:t>
            </a:r>
            <a:r>
              <a:rPr lang="en-US" sz="2800" b="1" i="1" dirty="0"/>
              <a:t> v Austria [2003] </a:t>
            </a:r>
            <a:r>
              <a:rPr lang="en-US" sz="2800" dirty="0"/>
              <a:t>but has the potential for practical difficulties.</a:t>
            </a:r>
          </a:p>
        </p:txBody>
      </p:sp>
    </p:spTree>
    <p:extLst>
      <p:ext uri="{BB962C8B-B14F-4D97-AF65-F5344CB8AC3E}">
        <p14:creationId xmlns:p14="http://schemas.microsoft.com/office/powerpoint/2010/main" val="1436988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DF167-F249-456D-8B40-9BBBD90BDE13}"/>
              </a:ext>
            </a:extLst>
          </p:cNvPr>
          <p:cNvSpPr>
            <a:spLocks noGrp="1"/>
          </p:cNvSpPr>
          <p:nvPr>
            <p:ph type="title"/>
          </p:nvPr>
        </p:nvSpPr>
        <p:spPr/>
        <p:txBody>
          <a:bodyPr/>
          <a:lstStyle/>
          <a:p>
            <a:r>
              <a:rPr lang="en-US" dirty="0"/>
              <a:t>Key cases</a:t>
            </a:r>
            <a:endParaRPr lang="en-GB" dirty="0"/>
          </a:p>
        </p:txBody>
      </p:sp>
      <p:sp>
        <p:nvSpPr>
          <p:cNvPr id="3" name="Content Placeholder 2">
            <a:extLst>
              <a:ext uri="{FF2B5EF4-FFF2-40B4-BE49-F238E27FC236}">
                <a16:creationId xmlns:a16="http://schemas.microsoft.com/office/drawing/2014/main" id="{BEEA9273-3154-4C28-B94F-C52B2E65FA1F}"/>
              </a:ext>
            </a:extLst>
          </p:cNvPr>
          <p:cNvSpPr>
            <a:spLocks noGrp="1"/>
          </p:cNvSpPr>
          <p:nvPr>
            <p:ph idx="1"/>
          </p:nvPr>
        </p:nvSpPr>
        <p:spPr/>
        <p:txBody>
          <a:bodyPr>
            <a:normAutofit/>
          </a:bodyPr>
          <a:lstStyle/>
          <a:p>
            <a:pPr marL="0" indent="0">
              <a:buNone/>
            </a:pPr>
            <a:r>
              <a:rPr lang="en-US" b="1" dirty="0"/>
              <a:t>Case 26/62, </a:t>
            </a:r>
            <a:r>
              <a:rPr lang="en-US" b="1" i="1" dirty="0"/>
              <a:t>Van </a:t>
            </a:r>
            <a:r>
              <a:rPr lang="en-US" b="1" i="1" dirty="0" err="1"/>
              <a:t>Gend</a:t>
            </a:r>
            <a:r>
              <a:rPr lang="en-US" b="1" i="1" dirty="0"/>
              <a:t> </a:t>
            </a:r>
            <a:r>
              <a:rPr lang="en-US" b="1" i="1" dirty="0" err="1"/>
              <a:t>en</a:t>
            </a:r>
            <a:r>
              <a:rPr lang="en-US" b="1" i="1" dirty="0"/>
              <a:t> Loos [1963]</a:t>
            </a:r>
          </a:p>
          <a:p>
            <a:pPr marL="0" indent="0">
              <a:buNone/>
            </a:pPr>
            <a:r>
              <a:rPr lang="en-US" b="1" dirty="0"/>
              <a:t>Case 9/70, </a:t>
            </a:r>
            <a:r>
              <a:rPr lang="en-US" b="1" i="1" dirty="0"/>
              <a:t>Grad v </a:t>
            </a:r>
            <a:r>
              <a:rPr lang="en-US" b="1" i="1" dirty="0" err="1"/>
              <a:t>Finanzamt</a:t>
            </a:r>
            <a:r>
              <a:rPr lang="en-US" b="1" i="1" dirty="0"/>
              <a:t> </a:t>
            </a:r>
            <a:r>
              <a:rPr lang="en-US" b="1" i="1" dirty="0" err="1"/>
              <a:t>Traunstein</a:t>
            </a:r>
            <a:r>
              <a:rPr lang="en-US" b="1" i="1" dirty="0"/>
              <a:t> [1970]</a:t>
            </a:r>
          </a:p>
          <a:p>
            <a:pPr marL="0" indent="0">
              <a:buNone/>
            </a:pPr>
            <a:r>
              <a:rPr lang="en-US" b="1" dirty="0"/>
              <a:t>Case 41/74, </a:t>
            </a:r>
            <a:r>
              <a:rPr lang="en-US" b="1" i="1" dirty="0"/>
              <a:t>Van </a:t>
            </a:r>
            <a:r>
              <a:rPr lang="en-US" b="1" i="1" dirty="0" err="1"/>
              <a:t>Duyn</a:t>
            </a:r>
            <a:r>
              <a:rPr lang="en-US" b="1" i="1" dirty="0"/>
              <a:t> v Home Office [1974]</a:t>
            </a:r>
          </a:p>
          <a:p>
            <a:pPr marL="0" indent="0">
              <a:buNone/>
            </a:pPr>
            <a:r>
              <a:rPr lang="en-US" b="1" dirty="0"/>
              <a:t>Case 148/78, </a:t>
            </a:r>
            <a:r>
              <a:rPr lang="en-US" b="1" i="1" dirty="0" err="1"/>
              <a:t>Ratti</a:t>
            </a:r>
            <a:r>
              <a:rPr lang="en-US" b="1" i="1" dirty="0"/>
              <a:t> [1979]</a:t>
            </a:r>
          </a:p>
          <a:p>
            <a:pPr marL="0" indent="0">
              <a:buNone/>
            </a:pPr>
            <a:r>
              <a:rPr lang="en-US" b="1" dirty="0"/>
              <a:t>Case 43/75, </a:t>
            </a:r>
            <a:r>
              <a:rPr lang="en-US" b="1" i="1" dirty="0" err="1"/>
              <a:t>Defrenne</a:t>
            </a:r>
            <a:r>
              <a:rPr lang="en-US" b="1" i="1" dirty="0"/>
              <a:t> v SABENA (NO. 2)[1976]</a:t>
            </a:r>
          </a:p>
          <a:p>
            <a:pPr marL="0" indent="0">
              <a:buNone/>
            </a:pPr>
            <a:r>
              <a:rPr lang="en-US" dirty="0"/>
              <a:t>Case C-103/88</a:t>
            </a:r>
            <a:r>
              <a:rPr lang="en-US" b="1" i="1" dirty="0"/>
              <a:t>, Fratelli </a:t>
            </a:r>
            <a:r>
              <a:rPr lang="en-US" b="1" i="1" dirty="0" err="1"/>
              <a:t>Constanzo</a:t>
            </a:r>
            <a:r>
              <a:rPr lang="en-US" b="1" i="1" dirty="0"/>
              <a:t> </a:t>
            </a:r>
            <a:r>
              <a:rPr lang="en-US" b="1" i="1" dirty="0" err="1"/>
              <a:t>SpA</a:t>
            </a:r>
            <a:r>
              <a:rPr lang="en-US" b="1" i="1" dirty="0"/>
              <a:t> v </a:t>
            </a:r>
            <a:r>
              <a:rPr lang="en-US" b="1" i="1" dirty="0" err="1"/>
              <a:t>Comun</a:t>
            </a:r>
            <a:r>
              <a:rPr lang="en-US" b="1" i="1" dirty="0"/>
              <a:t> di Milano [1989]</a:t>
            </a:r>
          </a:p>
          <a:p>
            <a:pPr marL="0" indent="0">
              <a:buNone/>
            </a:pPr>
            <a:r>
              <a:rPr lang="en-US" dirty="0"/>
              <a:t>Case 152/84, </a:t>
            </a:r>
            <a:r>
              <a:rPr lang="en-US" b="1" i="1" dirty="0"/>
              <a:t>Marshall [1986]</a:t>
            </a:r>
          </a:p>
          <a:p>
            <a:pPr marL="0" indent="0">
              <a:buNone/>
            </a:pPr>
            <a:r>
              <a:rPr lang="en-US" dirty="0"/>
              <a:t>Case C-188/89, </a:t>
            </a:r>
            <a:r>
              <a:rPr lang="en-US" b="1" i="1" dirty="0"/>
              <a:t>Foster v British Gas plc [1990]</a:t>
            </a:r>
          </a:p>
          <a:p>
            <a:pPr marL="0" indent="0">
              <a:buNone/>
            </a:pPr>
            <a:endParaRPr lang="en-GB" dirty="0"/>
          </a:p>
        </p:txBody>
      </p:sp>
    </p:spTree>
    <p:extLst>
      <p:ext uri="{BB962C8B-B14F-4D97-AF65-F5344CB8AC3E}">
        <p14:creationId xmlns:p14="http://schemas.microsoft.com/office/powerpoint/2010/main" val="1169589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3E096-4A11-4456-AFAF-EB08438ADEA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D33A724-DAA5-4FF5-8BAD-A66943770440}"/>
              </a:ext>
            </a:extLst>
          </p:cNvPr>
          <p:cNvSpPr>
            <a:spLocks noGrp="1"/>
          </p:cNvSpPr>
          <p:nvPr>
            <p:ph idx="1"/>
          </p:nvPr>
        </p:nvSpPr>
        <p:spPr/>
        <p:txBody>
          <a:bodyPr/>
          <a:lstStyle/>
          <a:p>
            <a:pPr marL="0" indent="0">
              <a:buNone/>
            </a:pPr>
            <a:r>
              <a:rPr lang="en-US" dirty="0"/>
              <a:t>Case 14/83, </a:t>
            </a:r>
            <a:r>
              <a:rPr lang="en-US" b="1" i="1" dirty="0"/>
              <a:t>Von Colson [1984]</a:t>
            </a:r>
          </a:p>
          <a:p>
            <a:pPr marL="0" indent="0">
              <a:buNone/>
            </a:pPr>
            <a:r>
              <a:rPr lang="en-US" dirty="0"/>
              <a:t>Case C-106/89, </a:t>
            </a:r>
            <a:r>
              <a:rPr lang="en-US" b="1" i="1" dirty="0" err="1"/>
              <a:t>Marleasing</a:t>
            </a:r>
            <a:r>
              <a:rPr lang="en-US" b="1" i="1" dirty="0"/>
              <a:t> [1990]</a:t>
            </a:r>
          </a:p>
          <a:p>
            <a:pPr marL="0" indent="0">
              <a:buNone/>
            </a:pPr>
            <a:r>
              <a:rPr lang="en-US" dirty="0"/>
              <a:t>Case C-144/04, </a:t>
            </a:r>
            <a:r>
              <a:rPr lang="en-US" b="1" i="1" dirty="0"/>
              <a:t>Mangold v Helm [2005]</a:t>
            </a:r>
          </a:p>
          <a:p>
            <a:pPr marL="0" indent="0">
              <a:buNone/>
            </a:pPr>
            <a:r>
              <a:rPr lang="en-US" dirty="0"/>
              <a:t>Case 6/90 and 9/90, </a:t>
            </a:r>
            <a:r>
              <a:rPr lang="en-US" b="1" i="1" dirty="0"/>
              <a:t>Francovich and </a:t>
            </a:r>
            <a:r>
              <a:rPr lang="en-US" b="1" i="1" dirty="0" err="1"/>
              <a:t>Bonifaci</a:t>
            </a:r>
            <a:r>
              <a:rPr lang="en-US" b="1" i="1" dirty="0"/>
              <a:t> v Italy [1991]</a:t>
            </a:r>
          </a:p>
          <a:p>
            <a:pPr marL="0" indent="0">
              <a:buNone/>
            </a:pPr>
            <a:r>
              <a:rPr lang="en-US" dirty="0"/>
              <a:t>Cases C-46/93 and C-48/93, </a:t>
            </a:r>
            <a:r>
              <a:rPr lang="en-US" b="1" i="1" dirty="0"/>
              <a:t>Brasserie du </a:t>
            </a:r>
            <a:r>
              <a:rPr lang="en-US" b="1" i="1" dirty="0" err="1"/>
              <a:t>Pecheur</a:t>
            </a:r>
            <a:r>
              <a:rPr lang="en-US" b="1" i="1" dirty="0"/>
              <a:t> v Germany </a:t>
            </a:r>
            <a:r>
              <a:rPr lang="en-US" dirty="0"/>
              <a:t>and </a:t>
            </a:r>
            <a:r>
              <a:rPr lang="en-US" b="1" i="1" dirty="0"/>
              <a:t>Secretary of State for Transport, ex </a:t>
            </a:r>
            <a:r>
              <a:rPr lang="en-US" b="1" i="1" dirty="0" err="1"/>
              <a:t>parte</a:t>
            </a:r>
            <a:r>
              <a:rPr lang="en-US" b="1" i="1" dirty="0"/>
              <a:t> Factortame [1996]</a:t>
            </a:r>
          </a:p>
          <a:p>
            <a:pPr marL="0" indent="0">
              <a:buNone/>
            </a:pPr>
            <a:r>
              <a:rPr lang="en-US" dirty="0"/>
              <a:t>Case 224/01, </a:t>
            </a:r>
            <a:r>
              <a:rPr lang="en-US" b="1" i="1" dirty="0" err="1"/>
              <a:t>Kobler</a:t>
            </a:r>
            <a:r>
              <a:rPr lang="en-US" b="1" i="1" dirty="0"/>
              <a:t> v Austria [2003]</a:t>
            </a:r>
            <a:endParaRPr lang="en-GB" dirty="0"/>
          </a:p>
        </p:txBody>
      </p:sp>
    </p:spTree>
    <p:extLst>
      <p:ext uri="{BB962C8B-B14F-4D97-AF65-F5344CB8AC3E}">
        <p14:creationId xmlns:p14="http://schemas.microsoft.com/office/powerpoint/2010/main" val="2821451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0.6|3.1|2.7|3.1"/>
</p:tagLst>
</file>

<file path=ppt/tags/tag2.xml><?xml version="1.0" encoding="utf-8"?>
<p:tagLst xmlns:a="http://schemas.openxmlformats.org/drawingml/2006/main" xmlns:r="http://schemas.openxmlformats.org/officeDocument/2006/relationships" xmlns:p="http://schemas.openxmlformats.org/presentationml/2006/main">
  <p:tag name="TIMING" val="|56.5"/>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BC5747AC-80AD-4ABE-94D9-19832B174F3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TM03090430[[fn=Banded]]</Template>
  <TotalTime>0</TotalTime>
  <Words>5942</Words>
  <Application>Microsoft Office PowerPoint</Application>
  <PresentationFormat>Widescreen</PresentationFormat>
  <Paragraphs>288</Paragraphs>
  <Slides>34</Slides>
  <Notes>33</Notes>
  <HiddenSlides>0</HiddenSlides>
  <MMClips>25</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Arial</vt:lpstr>
      <vt:lpstr>Arial Rounded MT Bold</vt:lpstr>
      <vt:lpstr>Berlin Sans FB</vt:lpstr>
      <vt:lpstr>Book Antiqua</vt:lpstr>
      <vt:lpstr>Century Gothic</vt:lpstr>
      <vt:lpstr>Corbel</vt:lpstr>
      <vt:lpstr>Wingdings</vt:lpstr>
      <vt:lpstr>Banded</vt:lpstr>
      <vt:lpstr>INDIRECT EFFECT AND MEMBER STATE LIABILITY</vt:lpstr>
      <vt:lpstr>PowerPoint Presentation</vt:lpstr>
      <vt:lpstr>The interpretation obligation</vt:lpstr>
      <vt:lpstr>Von Colson and Kamann v Land Nordrhein-Westfalen [1984]</vt:lpstr>
      <vt:lpstr>PowerPoint Presentation</vt:lpstr>
      <vt:lpstr>Case C-lo6/89, Marleasing [1990]</vt:lpstr>
      <vt:lpstr>Marleasing [1990]</vt:lpstr>
      <vt:lpstr>Wagner Miret [1993]</vt:lpstr>
      <vt:lpstr>State liability</vt:lpstr>
      <vt:lpstr>LEARNING OBJECTIVES</vt:lpstr>
      <vt:lpstr>What is state liability?</vt:lpstr>
      <vt:lpstr>Why do we need state liability?</vt:lpstr>
      <vt:lpstr>Francovich and Bonifaci v Italy [1991]</vt:lpstr>
      <vt:lpstr>PowerPoint Presentation</vt:lpstr>
      <vt:lpstr>Francovich and Bonifaci v Italy [1991]</vt:lpstr>
      <vt:lpstr>State liability: reasoning and perspectives</vt:lpstr>
      <vt:lpstr>Uncertainties from Francovich</vt:lpstr>
      <vt:lpstr>Brasserie du Pecheur v Germany and Secretary of State for Transport, ex parte Factortame [1996]</vt:lpstr>
      <vt:lpstr>The requirement of a sufficiently serious breach</vt:lpstr>
      <vt:lpstr>Cases C-178-179 and 188-190/94, DILLENKOFER V GERMANY [1996]</vt:lpstr>
      <vt:lpstr>Application of state liability: judiciary</vt:lpstr>
      <vt:lpstr>“MANIFESTLY INFRINGED”</vt:lpstr>
      <vt:lpstr>Practical difficulties</vt:lpstr>
      <vt:lpstr>Questions:</vt:lpstr>
      <vt:lpstr>SUMMARY</vt:lpstr>
      <vt:lpstr>Summary (for EU Law Before national courts and state liability)</vt:lpstr>
      <vt:lpstr>PowerPoint Presentation</vt:lpstr>
      <vt:lpstr>PowerPoint Presentation</vt:lpstr>
      <vt:lpstr>PowerPoint Presentation</vt:lpstr>
      <vt:lpstr>PowerPoint Presentation</vt:lpstr>
      <vt:lpstr>PowerPoint Presentation</vt:lpstr>
      <vt:lpstr>PowerPoint Presentation</vt:lpstr>
      <vt:lpstr>Key cases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2017-09-22T09:07:06Z</dcterms:created>
  <dcterms:modified xsi:type="dcterms:W3CDTF">2022-02-18T12:54:40Z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TC029208979991</vt:lpwstr>
  </property>
</Properties>
</file>