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tags/tag1.xml" ContentType="application/vnd.openxmlformats-officedocument.presentationml.tags+xml"/>
  <Override PartName="/ppt/notesSlides/notesSlide6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707" r:id="rId7"/>
  </p:sldMasterIdLst>
  <p:notesMasterIdLst>
    <p:notesMasterId r:id="rId80"/>
  </p:notesMasterIdLst>
  <p:sldIdLst>
    <p:sldId id="256" r:id="rId8"/>
    <p:sldId id="412" r:id="rId9"/>
    <p:sldId id="1996" r:id="rId10"/>
    <p:sldId id="1744" r:id="rId11"/>
    <p:sldId id="2671" r:id="rId12"/>
    <p:sldId id="1110" r:id="rId13"/>
    <p:sldId id="2672" r:id="rId14"/>
    <p:sldId id="1999" r:id="rId15"/>
    <p:sldId id="2000" r:id="rId16"/>
    <p:sldId id="2597" r:id="rId17"/>
    <p:sldId id="2002" r:id="rId18"/>
    <p:sldId id="2592" r:id="rId19"/>
    <p:sldId id="2004" r:id="rId20"/>
    <p:sldId id="2005" r:id="rId21"/>
    <p:sldId id="2006" r:id="rId22"/>
    <p:sldId id="2007" r:id="rId23"/>
    <p:sldId id="2008" r:id="rId24"/>
    <p:sldId id="2011" r:id="rId25"/>
    <p:sldId id="2012" r:id="rId26"/>
    <p:sldId id="2013" r:id="rId27"/>
    <p:sldId id="2014" r:id="rId28"/>
    <p:sldId id="2015" r:id="rId29"/>
    <p:sldId id="2664" r:id="rId30"/>
    <p:sldId id="2017" r:id="rId31"/>
    <p:sldId id="2018" r:id="rId32"/>
    <p:sldId id="2019" r:id="rId33"/>
    <p:sldId id="2020" r:id="rId34"/>
    <p:sldId id="2021" r:id="rId35"/>
    <p:sldId id="2598" r:id="rId36"/>
    <p:sldId id="2023" r:id="rId37"/>
    <p:sldId id="2024" r:id="rId38"/>
    <p:sldId id="2025" r:id="rId39"/>
    <p:sldId id="2026" r:id="rId40"/>
    <p:sldId id="2028" r:id="rId41"/>
    <p:sldId id="2029" r:id="rId42"/>
    <p:sldId id="2030" r:id="rId43"/>
    <p:sldId id="2031" r:id="rId44"/>
    <p:sldId id="2032" r:id="rId45"/>
    <p:sldId id="2033" r:id="rId46"/>
    <p:sldId id="2034" r:id="rId47"/>
    <p:sldId id="2035" r:id="rId48"/>
    <p:sldId id="2599" r:id="rId49"/>
    <p:sldId id="2037" r:id="rId50"/>
    <p:sldId id="2038" r:id="rId51"/>
    <p:sldId id="2039" r:id="rId52"/>
    <p:sldId id="2040" r:id="rId53"/>
    <p:sldId id="2041" r:id="rId54"/>
    <p:sldId id="2042" r:id="rId55"/>
    <p:sldId id="2043" r:id="rId56"/>
    <p:sldId id="2666" r:id="rId57"/>
    <p:sldId id="2665" r:id="rId58"/>
    <p:sldId id="2667" r:id="rId59"/>
    <p:sldId id="2045" r:id="rId60"/>
    <p:sldId id="2668" r:id="rId61"/>
    <p:sldId id="2600" r:id="rId62"/>
    <p:sldId id="2047" r:id="rId63"/>
    <p:sldId id="2048" r:id="rId64"/>
    <p:sldId id="2669" r:id="rId65"/>
    <p:sldId id="2601" r:id="rId66"/>
    <p:sldId id="2670" r:id="rId67"/>
    <p:sldId id="2051" r:id="rId68"/>
    <p:sldId id="2052" r:id="rId69"/>
    <p:sldId id="2055" r:id="rId70"/>
    <p:sldId id="2053" r:id="rId71"/>
    <p:sldId id="2054" r:id="rId72"/>
    <p:sldId id="2056" r:id="rId73"/>
    <p:sldId id="2057" r:id="rId74"/>
    <p:sldId id="2058" r:id="rId75"/>
    <p:sldId id="2060" r:id="rId76"/>
    <p:sldId id="2061" r:id="rId77"/>
    <p:sldId id="2062" r:id="rId78"/>
    <p:sldId id="1872" r:id="rId7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5010D0-D4EA-416D-B208-75795368F0B7}" v="1" dt="2025-10-24T05:16:22.621"/>
    <p1510:client id="{16435785-5B42-4E3C-AB1C-AD9EAF283337}" v="2" dt="2025-10-24T06:03:40.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3" d="100"/>
          <a:sy n="83" d="100"/>
        </p:scale>
        <p:origin x="48"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84" Type="http://schemas.openxmlformats.org/officeDocument/2006/relationships/tableStyles" Target="tableStyles.xml"/><Relationship Id="rId16" Type="http://schemas.openxmlformats.org/officeDocument/2006/relationships/slide" Target="slides/slide9.xml"/><Relationship Id="rId11" Type="http://schemas.openxmlformats.org/officeDocument/2006/relationships/slide" Target="slides/slide4.xml"/><Relationship Id="rId32" Type="http://schemas.openxmlformats.org/officeDocument/2006/relationships/slide" Target="slides/slide25.xml"/><Relationship Id="rId37" Type="http://schemas.openxmlformats.org/officeDocument/2006/relationships/slide" Target="slides/slide30.xml"/><Relationship Id="rId53" Type="http://schemas.openxmlformats.org/officeDocument/2006/relationships/slide" Target="slides/slide46.xml"/><Relationship Id="rId58" Type="http://schemas.openxmlformats.org/officeDocument/2006/relationships/slide" Target="slides/slide51.xml"/><Relationship Id="rId74" Type="http://schemas.openxmlformats.org/officeDocument/2006/relationships/slide" Target="slides/slide67.xml"/><Relationship Id="rId79" Type="http://schemas.openxmlformats.org/officeDocument/2006/relationships/slide" Target="slides/slide72.xml"/><Relationship Id="rId5" Type="http://schemas.openxmlformats.org/officeDocument/2006/relationships/slideMaster" Target="slideMasters/slideMaster2.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slide" Target="slides/slide70.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slide" Target="slides/slide68.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slide" Target="slides/slide71.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openxmlformats.org/officeDocument/2006/relationships/slide" Target="slides/slide69.xml"/><Relationship Id="rId7" Type="http://schemas.openxmlformats.org/officeDocument/2006/relationships/slideMaster" Target="slideMasters/slideMaster4.xml"/><Relationship Id="rId71" Type="http://schemas.openxmlformats.org/officeDocument/2006/relationships/slide" Target="slides/slide64.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61" Type="http://schemas.openxmlformats.org/officeDocument/2006/relationships/slide" Target="slides/slide54.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addSld delSld modSld">
      <pc:chgData name="Munyaradzi Nicholas Murira" userId="6ab3fae5-94bd-47ef-9f25-6c1f645127cf" providerId="ADAL" clId="{BBAD60DF-75FC-47FB-864F-62F5392E6509}" dt="2025-10-24T08:03:32.082" v="51" actId="47"/>
      <pc:docMkLst>
        <pc:docMk/>
      </pc:docMkLst>
      <pc:sldChg chg="del">
        <pc:chgData name="Munyaradzi Nicholas Murira" userId="6ab3fae5-94bd-47ef-9f25-6c1f645127cf" providerId="ADAL" clId="{BBAD60DF-75FC-47FB-864F-62F5392E6509}" dt="2025-10-24T08:03:32.082" v="51" actId="47"/>
        <pc:sldMkLst>
          <pc:docMk/>
          <pc:sldMk cId="1459747510" sldId="257"/>
        </pc:sldMkLst>
      </pc:sldChg>
      <pc:sldChg chg="del">
        <pc:chgData name="Munyaradzi Nicholas Murira" userId="6ab3fae5-94bd-47ef-9f25-6c1f645127cf" providerId="ADAL" clId="{BBAD60DF-75FC-47FB-864F-62F5392E6509}" dt="2025-10-24T08:03:29.950" v="50" actId="47"/>
        <pc:sldMkLst>
          <pc:docMk/>
          <pc:sldMk cId="2469224491" sldId="258"/>
        </pc:sldMkLst>
      </pc:sldChg>
      <pc:sldChg chg="addSp delSp modSp new mod">
        <pc:chgData name="Munyaradzi Nicholas Murira" userId="6ab3fae5-94bd-47ef-9f25-6c1f645127cf" providerId="ADAL" clId="{BBAD60DF-75FC-47FB-864F-62F5392E6509}" dt="2025-10-24T05:24:40.294" v="27" actId="14100"/>
        <pc:sldMkLst>
          <pc:docMk/>
          <pc:sldMk cId="1568930411" sldId="2671"/>
        </pc:sldMkLst>
        <pc:spChg chg="mod">
          <ac:chgData name="Munyaradzi Nicholas Murira" userId="6ab3fae5-94bd-47ef-9f25-6c1f645127cf" providerId="ADAL" clId="{BBAD60DF-75FC-47FB-864F-62F5392E6509}" dt="2025-10-24T05:23:46.077" v="25" actId="20577"/>
          <ac:spMkLst>
            <pc:docMk/>
            <pc:sldMk cId="1568930411" sldId="2671"/>
            <ac:spMk id="2" creationId="{5E942A01-4341-7D94-0E47-33AC4B274DD8}"/>
          </ac:spMkLst>
        </pc:spChg>
        <pc:spChg chg="del">
          <ac:chgData name="Munyaradzi Nicholas Murira" userId="6ab3fae5-94bd-47ef-9f25-6c1f645127cf" providerId="ADAL" clId="{BBAD60DF-75FC-47FB-864F-62F5392E6509}" dt="2025-10-24T05:24:36.636" v="26"/>
          <ac:spMkLst>
            <pc:docMk/>
            <pc:sldMk cId="1568930411" sldId="2671"/>
            <ac:spMk id="3" creationId="{07EFD76A-40F2-6115-B639-4572451586EF}"/>
          </ac:spMkLst>
        </pc:spChg>
        <pc:picChg chg="add mod">
          <ac:chgData name="Munyaradzi Nicholas Murira" userId="6ab3fae5-94bd-47ef-9f25-6c1f645127cf" providerId="ADAL" clId="{BBAD60DF-75FC-47FB-864F-62F5392E6509}" dt="2025-10-24T05:24:40.294" v="27" actId="14100"/>
          <ac:picMkLst>
            <pc:docMk/>
            <pc:sldMk cId="1568930411" sldId="2671"/>
            <ac:picMk id="4" creationId="{E5432090-51B2-27C7-8B5D-67F6590D1C36}"/>
          </ac:picMkLst>
        </pc:picChg>
      </pc:sldChg>
      <pc:sldChg chg="addSp delSp modSp new mod">
        <pc:chgData name="Munyaradzi Nicholas Murira" userId="6ab3fae5-94bd-47ef-9f25-6c1f645127cf" providerId="ADAL" clId="{BBAD60DF-75FC-47FB-864F-62F5392E6509}" dt="2025-10-24T06:03:48.589" v="49" actId="14100"/>
        <pc:sldMkLst>
          <pc:docMk/>
          <pc:sldMk cId="566844893" sldId="2672"/>
        </pc:sldMkLst>
        <pc:spChg chg="mod">
          <ac:chgData name="Munyaradzi Nicholas Murira" userId="6ab3fae5-94bd-47ef-9f25-6c1f645127cf" providerId="ADAL" clId="{BBAD60DF-75FC-47FB-864F-62F5392E6509}" dt="2025-10-24T06:03:14.844" v="46" actId="20577"/>
          <ac:spMkLst>
            <pc:docMk/>
            <pc:sldMk cId="566844893" sldId="2672"/>
            <ac:spMk id="2" creationId="{62027B1F-F4A8-355D-CAB3-622DECAA6131}"/>
          </ac:spMkLst>
        </pc:spChg>
        <pc:spChg chg="del">
          <ac:chgData name="Munyaradzi Nicholas Murira" userId="6ab3fae5-94bd-47ef-9f25-6c1f645127cf" providerId="ADAL" clId="{BBAD60DF-75FC-47FB-864F-62F5392E6509}" dt="2025-10-24T06:03:40.965" v="47"/>
          <ac:spMkLst>
            <pc:docMk/>
            <pc:sldMk cId="566844893" sldId="2672"/>
            <ac:spMk id="3" creationId="{9A925D77-9409-D4F1-E545-3CBC7F3F362E}"/>
          </ac:spMkLst>
        </pc:spChg>
        <pc:picChg chg="add mod">
          <ac:chgData name="Munyaradzi Nicholas Murira" userId="6ab3fae5-94bd-47ef-9f25-6c1f645127cf" providerId="ADAL" clId="{BBAD60DF-75FC-47FB-864F-62F5392E6509}" dt="2025-10-24T06:03:48.589" v="49" actId="14100"/>
          <ac:picMkLst>
            <pc:docMk/>
            <pc:sldMk cId="566844893" sldId="2672"/>
            <ac:picMk id="4" creationId="{314FCEB7-CF2C-6419-E90E-1C3BE8E1D7C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B7D8D0-0763-4528-9601-FA7C910116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0DFD13-FFC2-4AF2-B814-EB219CD7B0CE}">
      <dgm:prSet phldrT="[Text]" custT="1"/>
      <dgm:spPr/>
      <dgm:t>
        <a:bodyPr/>
        <a:lstStyle/>
        <a:p>
          <a:r>
            <a:rPr lang="en-US" sz="3200" b="1" dirty="0">
              <a:latin typeface="Arial" panose="020B0604020202020204" pitchFamily="34" charset="0"/>
              <a:cs typeface="Arial" panose="020B0604020202020204" pitchFamily="34" charset="0"/>
            </a:rPr>
            <a:t>Desktop Clients</a:t>
          </a:r>
        </a:p>
      </dgm:t>
    </dgm:pt>
    <dgm:pt modelId="{8483A207-3E00-43D9-8D36-A0BF1C91E4C6}" type="parTrans" cxnId="{1F7CD063-C2EB-452C-85F9-03D4BA3B10C1}">
      <dgm:prSet/>
      <dgm:spPr/>
      <dgm:t>
        <a:bodyPr/>
        <a:lstStyle/>
        <a:p>
          <a:endParaRPr lang="en-US" sz="2400">
            <a:latin typeface="Arial" panose="020B0604020202020204" pitchFamily="34" charset="0"/>
            <a:cs typeface="Arial" panose="020B0604020202020204" pitchFamily="34" charset="0"/>
          </a:endParaRPr>
        </a:p>
      </dgm:t>
    </dgm:pt>
    <dgm:pt modelId="{18961F30-3790-4A46-832F-6A8403FB9135}" type="sibTrans" cxnId="{1F7CD063-C2EB-452C-85F9-03D4BA3B10C1}">
      <dgm:prSet/>
      <dgm:spPr/>
      <dgm:t>
        <a:bodyPr/>
        <a:lstStyle/>
        <a:p>
          <a:endParaRPr lang="en-US" sz="2400">
            <a:latin typeface="Arial" panose="020B0604020202020204" pitchFamily="34" charset="0"/>
            <a:cs typeface="Arial" panose="020B0604020202020204" pitchFamily="34" charset="0"/>
          </a:endParaRPr>
        </a:p>
      </dgm:t>
    </dgm:pt>
    <dgm:pt modelId="{B4039805-F7F0-4A4B-8BA8-BF0542CF8BEA}">
      <dgm:prSet phldrT="[Text]" custT="1"/>
      <dgm:spPr/>
      <dgm:t>
        <a:bodyPr/>
        <a:lstStyle/>
        <a:p>
          <a:r>
            <a:rPr lang="en-US" sz="2800" dirty="0">
              <a:latin typeface="Arial" panose="020B0604020202020204" pitchFamily="34" charset="0"/>
              <a:cs typeface="Arial" panose="020B0604020202020204" pitchFamily="34" charset="0"/>
            </a:rPr>
            <a:t>SmartConsole Client</a:t>
          </a:r>
        </a:p>
      </dgm:t>
    </dgm:pt>
    <dgm:pt modelId="{5B61FC31-6A27-4FD1-AC12-645548C16108}" type="parTrans" cxnId="{F90CAEB1-360C-4A51-9E22-5D03DBA8D12F}">
      <dgm:prSet/>
      <dgm:spPr/>
      <dgm:t>
        <a:bodyPr/>
        <a:lstStyle/>
        <a:p>
          <a:endParaRPr lang="en-US" sz="2400">
            <a:latin typeface="Arial" panose="020B0604020202020204" pitchFamily="34" charset="0"/>
            <a:cs typeface="Arial" panose="020B0604020202020204" pitchFamily="34" charset="0"/>
          </a:endParaRPr>
        </a:p>
      </dgm:t>
    </dgm:pt>
    <dgm:pt modelId="{44A13211-3919-4DDE-AFA7-6C3B3366EDBE}" type="sibTrans" cxnId="{F90CAEB1-360C-4A51-9E22-5D03DBA8D12F}">
      <dgm:prSet/>
      <dgm:spPr/>
      <dgm:t>
        <a:bodyPr/>
        <a:lstStyle/>
        <a:p>
          <a:endParaRPr lang="en-US" sz="2400">
            <a:latin typeface="Arial" panose="020B0604020202020204" pitchFamily="34" charset="0"/>
            <a:cs typeface="Arial" panose="020B0604020202020204" pitchFamily="34" charset="0"/>
          </a:endParaRPr>
        </a:p>
      </dgm:t>
    </dgm:pt>
    <dgm:pt modelId="{A6BC4A0E-E322-47C0-B55D-2875C31D506C}">
      <dgm:prSet phldrT="[Text]" custT="1"/>
      <dgm:spPr/>
      <dgm:t>
        <a:bodyPr/>
        <a:lstStyle/>
        <a:p>
          <a:r>
            <a:rPr lang="en-US" sz="3200" b="1" dirty="0">
              <a:latin typeface="Arial" panose="020B0604020202020204" pitchFamily="34" charset="0"/>
              <a:cs typeface="Arial" panose="020B0604020202020204" pitchFamily="34" charset="0"/>
            </a:rPr>
            <a:t>Clientless, Browser-based Interface</a:t>
          </a:r>
        </a:p>
      </dgm:t>
    </dgm:pt>
    <dgm:pt modelId="{B35B0503-2AB6-4CDA-85AB-CFECAD889D8B}" type="parTrans" cxnId="{915C8D31-94BE-4F15-9124-A8400A557E42}">
      <dgm:prSet/>
      <dgm:spPr/>
      <dgm:t>
        <a:bodyPr/>
        <a:lstStyle/>
        <a:p>
          <a:endParaRPr lang="en-US" sz="2400">
            <a:latin typeface="Arial" panose="020B0604020202020204" pitchFamily="34" charset="0"/>
            <a:cs typeface="Arial" panose="020B0604020202020204" pitchFamily="34" charset="0"/>
          </a:endParaRPr>
        </a:p>
      </dgm:t>
    </dgm:pt>
    <dgm:pt modelId="{A1D88DD5-81F8-432E-A78A-D206E05F10E7}" type="sibTrans" cxnId="{915C8D31-94BE-4F15-9124-A8400A557E42}">
      <dgm:prSet/>
      <dgm:spPr/>
      <dgm:t>
        <a:bodyPr/>
        <a:lstStyle/>
        <a:p>
          <a:endParaRPr lang="en-US" sz="2400">
            <a:latin typeface="Arial" panose="020B0604020202020204" pitchFamily="34" charset="0"/>
            <a:cs typeface="Arial" panose="020B0604020202020204" pitchFamily="34" charset="0"/>
          </a:endParaRPr>
        </a:p>
      </dgm:t>
    </dgm:pt>
    <dgm:pt modelId="{4EB64501-7687-4433-AAF6-4D8875D9D651}">
      <dgm:prSet phldrT="[Text]" custT="1"/>
      <dgm:spPr/>
      <dgm:t>
        <a:bodyPr/>
        <a:lstStyle/>
        <a:p>
          <a:r>
            <a:rPr lang="en-US" sz="2800" dirty="0">
              <a:latin typeface="Arial" panose="020B0604020202020204" pitchFamily="34" charset="0"/>
              <a:cs typeface="Arial" panose="020B0604020202020204" pitchFamily="34" charset="0"/>
            </a:rPr>
            <a:t>Web SmartConsole</a:t>
          </a:r>
        </a:p>
      </dgm:t>
    </dgm:pt>
    <dgm:pt modelId="{51BB32CC-F11B-4813-B1AA-315A87404677}" type="parTrans" cxnId="{C7E66498-CDA0-4496-B698-A3D751C7BF76}">
      <dgm:prSet/>
      <dgm:spPr/>
      <dgm:t>
        <a:bodyPr/>
        <a:lstStyle/>
        <a:p>
          <a:endParaRPr lang="en-US" sz="2400">
            <a:latin typeface="Arial" panose="020B0604020202020204" pitchFamily="34" charset="0"/>
            <a:cs typeface="Arial" panose="020B0604020202020204" pitchFamily="34" charset="0"/>
          </a:endParaRPr>
        </a:p>
      </dgm:t>
    </dgm:pt>
    <dgm:pt modelId="{98AF3E0B-FCED-4BE3-ABE1-983939EFD655}" type="sibTrans" cxnId="{C7E66498-CDA0-4496-B698-A3D751C7BF76}">
      <dgm:prSet/>
      <dgm:spPr/>
      <dgm:t>
        <a:bodyPr/>
        <a:lstStyle/>
        <a:p>
          <a:endParaRPr lang="en-US" sz="2400">
            <a:latin typeface="Arial" panose="020B0604020202020204" pitchFamily="34" charset="0"/>
            <a:cs typeface="Arial" panose="020B0604020202020204" pitchFamily="34" charset="0"/>
          </a:endParaRPr>
        </a:p>
      </dgm:t>
    </dgm:pt>
    <dgm:pt modelId="{FC9DF3FF-74AF-49E6-9A7A-9CBF44173955}">
      <dgm:prSet phldrT="[Text]" custT="1"/>
      <dgm:spPr/>
      <dgm:t>
        <a:bodyPr/>
        <a:lstStyle/>
        <a:p>
          <a:r>
            <a:rPr lang="en-US" sz="2800" dirty="0">
              <a:latin typeface="Arial" panose="020B0604020202020204" pitchFamily="34" charset="0"/>
              <a:cs typeface="Arial" panose="020B0604020202020204" pitchFamily="34" charset="0"/>
            </a:rPr>
            <a:t>Portable SmartConsole</a:t>
          </a:r>
        </a:p>
      </dgm:t>
    </dgm:pt>
    <dgm:pt modelId="{8C3AA687-0CEF-47FE-83B4-3088C937B3AA}" type="parTrans" cxnId="{0563FA79-665D-4A30-8356-BA8077CB46FE}">
      <dgm:prSet/>
      <dgm:spPr/>
      <dgm:t>
        <a:bodyPr/>
        <a:lstStyle/>
        <a:p>
          <a:endParaRPr lang="en-US" sz="2400">
            <a:latin typeface="Arial" panose="020B0604020202020204" pitchFamily="34" charset="0"/>
            <a:cs typeface="Arial" panose="020B0604020202020204" pitchFamily="34" charset="0"/>
          </a:endParaRPr>
        </a:p>
      </dgm:t>
    </dgm:pt>
    <dgm:pt modelId="{947D4C16-9887-41C8-89E6-50220AA0C04F}" type="sibTrans" cxnId="{0563FA79-665D-4A30-8356-BA8077CB46FE}">
      <dgm:prSet/>
      <dgm:spPr/>
      <dgm:t>
        <a:bodyPr/>
        <a:lstStyle/>
        <a:p>
          <a:endParaRPr lang="en-US" sz="2400">
            <a:latin typeface="Arial" panose="020B0604020202020204" pitchFamily="34" charset="0"/>
            <a:cs typeface="Arial" panose="020B0604020202020204" pitchFamily="34" charset="0"/>
          </a:endParaRPr>
        </a:p>
      </dgm:t>
    </dgm:pt>
    <dgm:pt modelId="{3E073BC7-70BF-4346-B2FC-D5D9C25817A0}" type="pres">
      <dgm:prSet presAssocID="{B4B7D8D0-0763-4528-9601-FA7C9101169D}" presName="linear" presStyleCnt="0">
        <dgm:presLayoutVars>
          <dgm:animLvl val="lvl"/>
          <dgm:resizeHandles val="exact"/>
        </dgm:presLayoutVars>
      </dgm:prSet>
      <dgm:spPr/>
    </dgm:pt>
    <dgm:pt modelId="{62431308-AC5A-4072-86DA-7C5F6DC28314}" type="pres">
      <dgm:prSet presAssocID="{AB0DFD13-FFC2-4AF2-B814-EB219CD7B0CE}" presName="parentText" presStyleLbl="node1" presStyleIdx="0" presStyleCnt="2">
        <dgm:presLayoutVars>
          <dgm:chMax val="0"/>
          <dgm:bulletEnabled val="1"/>
        </dgm:presLayoutVars>
      </dgm:prSet>
      <dgm:spPr/>
    </dgm:pt>
    <dgm:pt modelId="{5146E877-3D1D-4016-8B80-216358C1D936}" type="pres">
      <dgm:prSet presAssocID="{AB0DFD13-FFC2-4AF2-B814-EB219CD7B0CE}" presName="childText" presStyleLbl="revTx" presStyleIdx="0" presStyleCnt="2">
        <dgm:presLayoutVars>
          <dgm:bulletEnabled val="1"/>
        </dgm:presLayoutVars>
      </dgm:prSet>
      <dgm:spPr/>
    </dgm:pt>
    <dgm:pt modelId="{A690887F-9008-4BA6-9A0B-DF95A4B5E37C}" type="pres">
      <dgm:prSet presAssocID="{A6BC4A0E-E322-47C0-B55D-2875C31D506C}" presName="parentText" presStyleLbl="node1" presStyleIdx="1" presStyleCnt="2">
        <dgm:presLayoutVars>
          <dgm:chMax val="0"/>
          <dgm:bulletEnabled val="1"/>
        </dgm:presLayoutVars>
      </dgm:prSet>
      <dgm:spPr/>
    </dgm:pt>
    <dgm:pt modelId="{C6B9A619-8580-4097-B5A7-D3AA93047928}" type="pres">
      <dgm:prSet presAssocID="{A6BC4A0E-E322-47C0-B55D-2875C31D506C}" presName="childText" presStyleLbl="revTx" presStyleIdx="1" presStyleCnt="2">
        <dgm:presLayoutVars>
          <dgm:bulletEnabled val="1"/>
        </dgm:presLayoutVars>
      </dgm:prSet>
      <dgm:spPr/>
    </dgm:pt>
  </dgm:ptLst>
  <dgm:cxnLst>
    <dgm:cxn modelId="{9C89F817-0491-4178-BD07-B754E5787F28}" type="presOf" srcId="{4EB64501-7687-4433-AAF6-4D8875D9D651}" destId="{C6B9A619-8580-4097-B5A7-D3AA93047928}" srcOrd="0" destOrd="0" presId="urn:microsoft.com/office/officeart/2005/8/layout/vList2"/>
    <dgm:cxn modelId="{915C8D31-94BE-4F15-9124-A8400A557E42}" srcId="{B4B7D8D0-0763-4528-9601-FA7C9101169D}" destId="{A6BC4A0E-E322-47C0-B55D-2875C31D506C}" srcOrd="1" destOrd="0" parTransId="{B35B0503-2AB6-4CDA-85AB-CFECAD889D8B}" sibTransId="{A1D88DD5-81F8-432E-A78A-D206E05F10E7}"/>
    <dgm:cxn modelId="{412EB239-C9EB-4EF7-92EA-9339E5F81F87}" type="presOf" srcId="{AB0DFD13-FFC2-4AF2-B814-EB219CD7B0CE}" destId="{62431308-AC5A-4072-86DA-7C5F6DC28314}" srcOrd="0" destOrd="0" presId="urn:microsoft.com/office/officeart/2005/8/layout/vList2"/>
    <dgm:cxn modelId="{1F7CD063-C2EB-452C-85F9-03D4BA3B10C1}" srcId="{B4B7D8D0-0763-4528-9601-FA7C9101169D}" destId="{AB0DFD13-FFC2-4AF2-B814-EB219CD7B0CE}" srcOrd="0" destOrd="0" parTransId="{8483A207-3E00-43D9-8D36-A0BF1C91E4C6}" sibTransId="{18961F30-3790-4A46-832F-6A8403FB9135}"/>
    <dgm:cxn modelId="{0563FA79-665D-4A30-8356-BA8077CB46FE}" srcId="{AB0DFD13-FFC2-4AF2-B814-EB219CD7B0CE}" destId="{FC9DF3FF-74AF-49E6-9A7A-9CBF44173955}" srcOrd="1" destOrd="0" parTransId="{8C3AA687-0CEF-47FE-83B4-3088C937B3AA}" sibTransId="{947D4C16-9887-41C8-89E6-50220AA0C04F}"/>
    <dgm:cxn modelId="{C7E66498-CDA0-4496-B698-A3D751C7BF76}" srcId="{A6BC4A0E-E322-47C0-B55D-2875C31D506C}" destId="{4EB64501-7687-4433-AAF6-4D8875D9D651}" srcOrd="0" destOrd="0" parTransId="{51BB32CC-F11B-4813-B1AA-315A87404677}" sibTransId="{98AF3E0B-FCED-4BE3-ABE1-983939EFD655}"/>
    <dgm:cxn modelId="{4886FA99-C4D5-4F25-9363-8ACFA0E71936}" type="presOf" srcId="{B4B7D8D0-0763-4528-9601-FA7C9101169D}" destId="{3E073BC7-70BF-4346-B2FC-D5D9C25817A0}" srcOrd="0" destOrd="0" presId="urn:microsoft.com/office/officeart/2005/8/layout/vList2"/>
    <dgm:cxn modelId="{F90CAEB1-360C-4A51-9E22-5D03DBA8D12F}" srcId="{AB0DFD13-FFC2-4AF2-B814-EB219CD7B0CE}" destId="{B4039805-F7F0-4A4B-8BA8-BF0542CF8BEA}" srcOrd="0" destOrd="0" parTransId="{5B61FC31-6A27-4FD1-AC12-645548C16108}" sibTransId="{44A13211-3919-4DDE-AFA7-6C3B3366EDBE}"/>
    <dgm:cxn modelId="{5C72BEB9-9B9F-4839-9661-D752EE922083}" type="presOf" srcId="{A6BC4A0E-E322-47C0-B55D-2875C31D506C}" destId="{A690887F-9008-4BA6-9A0B-DF95A4B5E37C}" srcOrd="0" destOrd="0" presId="urn:microsoft.com/office/officeart/2005/8/layout/vList2"/>
    <dgm:cxn modelId="{70C6D7D0-4102-46FE-BB52-0A3ECFECE1F9}" type="presOf" srcId="{FC9DF3FF-74AF-49E6-9A7A-9CBF44173955}" destId="{5146E877-3D1D-4016-8B80-216358C1D936}" srcOrd="0" destOrd="1" presId="urn:microsoft.com/office/officeart/2005/8/layout/vList2"/>
    <dgm:cxn modelId="{666E5DE2-B01F-4B49-94AF-A15195909ACF}" type="presOf" srcId="{B4039805-F7F0-4A4B-8BA8-BF0542CF8BEA}" destId="{5146E877-3D1D-4016-8B80-216358C1D936}" srcOrd="0" destOrd="0" presId="urn:microsoft.com/office/officeart/2005/8/layout/vList2"/>
    <dgm:cxn modelId="{B5A80D89-6F7D-4817-8932-354644982043}" type="presParOf" srcId="{3E073BC7-70BF-4346-B2FC-D5D9C25817A0}" destId="{62431308-AC5A-4072-86DA-7C5F6DC28314}" srcOrd="0" destOrd="0" presId="urn:microsoft.com/office/officeart/2005/8/layout/vList2"/>
    <dgm:cxn modelId="{9E916F9A-EEF4-4BFC-BE9E-99E718F25E12}" type="presParOf" srcId="{3E073BC7-70BF-4346-B2FC-D5D9C25817A0}" destId="{5146E877-3D1D-4016-8B80-216358C1D936}" srcOrd="1" destOrd="0" presId="urn:microsoft.com/office/officeart/2005/8/layout/vList2"/>
    <dgm:cxn modelId="{0D11E522-F7D1-44B2-9D5A-47F43A707528}" type="presParOf" srcId="{3E073BC7-70BF-4346-B2FC-D5D9C25817A0}" destId="{A690887F-9008-4BA6-9A0B-DF95A4B5E37C}" srcOrd="2" destOrd="0" presId="urn:microsoft.com/office/officeart/2005/8/layout/vList2"/>
    <dgm:cxn modelId="{4F72F72C-8917-450F-8901-39FE80A2D5F5}" type="presParOf" srcId="{3E073BC7-70BF-4346-B2FC-D5D9C25817A0}" destId="{C6B9A619-8580-4097-B5A7-D3AA93047928}"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31308-AC5A-4072-86DA-7C5F6DC28314}">
      <dsp:nvSpPr>
        <dsp:cNvPr id="0" name=""/>
        <dsp:cNvSpPr/>
      </dsp:nvSpPr>
      <dsp:spPr>
        <a:xfrm>
          <a:off x="0" y="24027"/>
          <a:ext cx="11174413" cy="1160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Desktop Clients</a:t>
          </a:r>
        </a:p>
      </dsp:txBody>
      <dsp:txXfrm>
        <a:off x="56658" y="80685"/>
        <a:ext cx="11061097" cy="1047324"/>
      </dsp:txXfrm>
    </dsp:sp>
    <dsp:sp modelId="{5146E877-3D1D-4016-8B80-216358C1D936}">
      <dsp:nvSpPr>
        <dsp:cNvPr id="0" name=""/>
        <dsp:cNvSpPr/>
      </dsp:nvSpPr>
      <dsp:spPr>
        <a:xfrm>
          <a:off x="0" y="1184667"/>
          <a:ext cx="1117441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788"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SmartConsole Client</a:t>
          </a:r>
        </a:p>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Portable SmartConsole</a:t>
          </a:r>
        </a:p>
      </dsp:txBody>
      <dsp:txXfrm>
        <a:off x="0" y="1184667"/>
        <a:ext cx="11174413" cy="1026720"/>
      </dsp:txXfrm>
    </dsp:sp>
    <dsp:sp modelId="{A690887F-9008-4BA6-9A0B-DF95A4B5E37C}">
      <dsp:nvSpPr>
        <dsp:cNvPr id="0" name=""/>
        <dsp:cNvSpPr/>
      </dsp:nvSpPr>
      <dsp:spPr>
        <a:xfrm>
          <a:off x="0" y="2211387"/>
          <a:ext cx="11174413" cy="1160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Clientless, Browser-based Interface</a:t>
          </a:r>
        </a:p>
      </dsp:txBody>
      <dsp:txXfrm>
        <a:off x="56658" y="2268045"/>
        <a:ext cx="11061097" cy="1047324"/>
      </dsp:txXfrm>
    </dsp:sp>
    <dsp:sp modelId="{C6B9A619-8580-4097-B5A7-D3AA93047928}">
      <dsp:nvSpPr>
        <dsp:cNvPr id="0" name=""/>
        <dsp:cNvSpPr/>
      </dsp:nvSpPr>
      <dsp:spPr>
        <a:xfrm>
          <a:off x="0" y="3372027"/>
          <a:ext cx="11174413" cy="102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4788" tIns="35560" rIns="199136" bIns="3556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Arial" panose="020B0604020202020204" pitchFamily="34" charset="0"/>
              <a:cs typeface="Arial" panose="020B0604020202020204" pitchFamily="34" charset="0"/>
            </a:rPr>
            <a:t>Web SmartConsole</a:t>
          </a:r>
        </a:p>
      </dsp:txBody>
      <dsp:txXfrm>
        <a:off x="0" y="3372027"/>
        <a:ext cx="11174413" cy="10267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C5EF53-9271-4995-AA23-70BB09A51D90}"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75D81-9CC2-4D23-BFD2-9C2629D57738}" type="slidenum">
              <a:rPr lang="en-GB" smtClean="0"/>
              <a:t>‹#›</a:t>
            </a:fld>
            <a:endParaRPr lang="en-GB"/>
          </a:p>
        </p:txBody>
      </p:sp>
    </p:spTree>
    <p:extLst>
      <p:ext uri="{BB962C8B-B14F-4D97-AF65-F5344CB8AC3E}">
        <p14:creationId xmlns:p14="http://schemas.microsoft.com/office/powerpoint/2010/main" val="244727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The primary resources for this course include this Student Guide and a virtual Lab Environment. The labs for this course are integrated into the Student Guide.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408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Before taking this course, Check Point strongly suggests you have the recommended prerequisites listed on the slide.</a:t>
            </a:r>
          </a:p>
          <a:p>
            <a:pPr marL="0" indent="0">
              <a:buNone/>
            </a:pPr>
            <a:r>
              <a:rPr lang="en-US" dirty="0"/>
              <a:t>Because this is an entry-level course, there is no recommended Check Point training or certifications.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4696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labs for this course are designed to run in a sandbox environment. </a:t>
            </a:r>
          </a:p>
          <a:p>
            <a:r>
              <a:rPr lang="en-US" dirty="0"/>
              <a:t>The lab topology for this course is shown on this slide. The lab exercises provide additional details.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3260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Security Management covers all aspects of protecting an organization’s assets – including computers, people, buildings, and other assets – against risk. This chapter reviews concepts and terminology with which you should be familiar to effectively support a Check Point Security Management solution.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3446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r>
              <a:rPr lang="en-US" dirty="0"/>
              <a:t>Describe the primary components of a Check Point Three-Tier Architecture and explain how they work together in the Check Point environment. </a:t>
            </a:r>
          </a:p>
          <a:p>
            <a:pPr marL="171450" indent="-171450"/>
            <a:r>
              <a:rPr lang="en-US" dirty="0"/>
              <a:t>Define and explain the differences between standalone and distributed deployments.</a:t>
            </a:r>
          </a:p>
          <a:p>
            <a:pPr marL="171450" indent="-171450"/>
            <a:r>
              <a:rPr lang="en-US" dirty="0"/>
              <a:t>Explain how communication is secured and how traffic is routed in the Check Point environment.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5582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discusses the primary components of the Check Point Three-Tier Architecture and how these components work together in the Check Point security environment.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340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606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 first component of the Three-Tier Architecture is SmartConsole. SmartConsole provides a graphical interface for centralized management of the Check Point environment.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2354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uses for SmartConsole include the following:</a:t>
            </a:r>
          </a:p>
          <a:p>
            <a:pPr marL="285750" indent="-285750">
              <a:buFont typeface="Arial" panose="020B0604020202020204" pitchFamily="34" charset="0"/>
              <a:buChar char="•"/>
            </a:pPr>
            <a:r>
              <a:rPr lang="en-US" dirty="0"/>
              <a:t>Create and Manage</a:t>
            </a:r>
          </a:p>
          <a:p>
            <a:pPr marL="285750" indent="-285750">
              <a:buFont typeface="Arial" panose="020B0604020202020204" pitchFamily="34" charset="0"/>
              <a:buChar char="•"/>
            </a:pPr>
            <a:r>
              <a:rPr lang="en-US" dirty="0"/>
              <a:t>Monitor</a:t>
            </a:r>
          </a:p>
          <a:p>
            <a:pPr marL="285750" indent="-285750">
              <a:buFont typeface="Arial" panose="020B0604020202020204" pitchFamily="34" charset="0"/>
              <a:buChar char="•"/>
            </a:pPr>
            <a:r>
              <a:rPr lang="en-US" dirty="0"/>
              <a:t>Maintain</a:t>
            </a:r>
          </a:p>
          <a:p>
            <a:pPr marL="285750" indent="-285750">
              <a:buFont typeface="Arial" panose="020B0604020202020204" pitchFamily="34" charset="0"/>
              <a:buChar char="•"/>
            </a:pPr>
            <a:endParaRPr lang="en-US" dirty="0"/>
          </a:p>
          <a:p>
            <a:pPr marL="0" indent="0">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6724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is a tool. It does not store the policy or configuration information. SmartConsole sends this information to the Security Management Server for storage.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66987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types SmartConsole interfaces are available:</a:t>
            </a:r>
          </a:p>
          <a:p>
            <a:endParaRPr lang="en-US" dirty="0"/>
          </a:p>
          <a:p>
            <a:pPr marL="285750" indent="-285750">
              <a:buFont typeface="Arial" panose="020B0604020202020204" pitchFamily="34" charset="0"/>
              <a:buChar char="•"/>
            </a:pPr>
            <a:r>
              <a:rPr lang="en-US" dirty="0"/>
              <a:t>Desktop Clients</a:t>
            </a:r>
          </a:p>
          <a:p>
            <a:pPr marL="285750" indent="-285750">
              <a:buFont typeface="Arial" panose="020B0604020202020204" pitchFamily="34" charset="0"/>
              <a:buChar char="•"/>
            </a:pPr>
            <a:r>
              <a:rPr lang="en-US" dirty="0"/>
              <a:t>Clientless, Browser-based Interface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62469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installation packages for SmartConsole Client and Portable SmartConsole are available from these locations: </a:t>
            </a:r>
          </a:p>
          <a:p>
            <a:pPr marL="285750" indent="-285750">
              <a:buFont typeface="Arial" panose="020B0604020202020204" pitchFamily="34" charset="0"/>
              <a:buChar char="•"/>
            </a:pPr>
            <a:r>
              <a:rPr lang="en-US" dirty="0"/>
              <a:t>Check Point Quantum R81.20 Home Page (sk173903) </a:t>
            </a:r>
          </a:p>
          <a:p>
            <a:pPr marL="285750" indent="-285750">
              <a:buFont typeface="Arial" panose="020B0604020202020204" pitchFamily="34" charset="0"/>
              <a:buChar char="•"/>
            </a:pPr>
            <a:r>
              <a:rPr lang="en-US" dirty="0"/>
              <a:t>Check Point Support Center </a:t>
            </a:r>
          </a:p>
          <a:p>
            <a:pPr marL="285750" indent="-285750">
              <a:buFont typeface="Arial" panose="020B0604020202020204" pitchFamily="34" charset="0"/>
              <a:buChar char="•"/>
            </a:pPr>
            <a:r>
              <a:rPr lang="en-US" dirty="0"/>
              <a:t>Gaia Portal </a:t>
            </a:r>
          </a:p>
          <a:p>
            <a:pPr marL="285750" indent="-285750">
              <a:buFont typeface="Arial" panose="020B0604020202020204" pitchFamily="34" charset="0"/>
              <a:buChar char="•"/>
            </a:pPr>
            <a:r>
              <a:rPr lang="en-US" dirty="0"/>
              <a:t>Security Management Server </a:t>
            </a:r>
          </a:p>
          <a:p>
            <a:r>
              <a:rPr lang="en-US" dirty="0"/>
              <a:t>The installation packages are downloaded as an executable (exe) file. </a:t>
            </a:r>
          </a:p>
          <a:p>
            <a:endParaRPr lang="en-US" dirty="0"/>
          </a:p>
          <a:p>
            <a:r>
              <a:rPr lang="en-US" dirty="0"/>
              <a:t>Web SmartConsole is accessed from a Web browser. No installation is required.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0661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SmartConsole Client is a desktop client that is installed on a Windows platform. </a:t>
            </a:r>
          </a:p>
          <a:p>
            <a:endParaRPr lang="en-US" dirty="0"/>
          </a:p>
          <a:p>
            <a:r>
              <a:rPr lang="en-US" dirty="0"/>
              <a:t>The Check Point Gaia operating system is not supported. </a:t>
            </a:r>
          </a:p>
          <a:p>
            <a:endParaRPr lang="en-US" dirty="0"/>
          </a:p>
          <a:p>
            <a:r>
              <a:rPr lang="en-US" dirty="0"/>
              <a:t>The SmartConsole Client is launched from its Windows host.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03417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Web SmartConsole provides clientless access to the SmartConsole interface from a Web browser using the following address:</a:t>
            </a:r>
          </a:p>
          <a:p>
            <a:endParaRPr lang="en-US" dirty="0"/>
          </a:p>
          <a:p>
            <a:r>
              <a:rPr lang="en-US" b="1" i="0" dirty="0"/>
              <a:t>https://&lt;management server IP address&gt;/smartconsole</a:t>
            </a:r>
          </a:p>
          <a:p>
            <a:endParaRPr lang="en-US" dirty="0"/>
          </a:p>
          <a:p>
            <a:r>
              <a:rPr lang="en-US" dirty="0"/>
              <a:t>Web SmartConsole is updated automatically when new functionality is introduced. </a:t>
            </a:r>
          </a:p>
          <a:p>
            <a:endParaRPr lang="en-US" dirty="0"/>
          </a:p>
          <a:p>
            <a:r>
              <a:rPr lang="en-US" dirty="0"/>
              <a:t>Web SmartConsole and the SmartConsole Client can run in parallel. </a:t>
            </a:r>
          </a:p>
          <a:p>
            <a:endParaRPr lang="en-US" dirty="0"/>
          </a:p>
          <a:p>
            <a:r>
              <a:rPr lang="en-US" dirty="0"/>
              <a:t>Published updates on one SmartConsole application is reflected in the other.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1951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SmartConsole desktop clients provide a Demo Mode. </a:t>
            </a:r>
          </a:p>
          <a:p>
            <a:r>
              <a:rPr lang="en-US" dirty="0"/>
              <a:t>The SmartConsole Demo Mode lets you become familiar with the SmartConsole in a controlled, non-production environment. </a:t>
            </a:r>
          </a:p>
          <a:p>
            <a:r>
              <a:rPr lang="en-US" dirty="0"/>
              <a:t>The Demo Mode also provides examples of multiple configuration types, which you can use as a future resource.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7234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same login window displays when you connect to an operational System Management Server.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40186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other GUI applications, SmartConsole has various controls to navigate and initiate actions, such as shown on the slide above.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62527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navigation toolbar is a vertical tool bar along the left side of the window. </a:t>
            </a:r>
          </a:p>
          <a:p>
            <a:r>
              <a:rPr lang="en-US" dirty="0"/>
              <a:t>The toolbar displays icons that you click to navigate to a specific view. </a:t>
            </a:r>
          </a:p>
          <a:p>
            <a:r>
              <a:rPr lang="en-US" dirty="0"/>
              <a:t>The icon for the active view is highlighted. In this demonstration, the Gateways &amp; Servers view is selected.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4775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963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81561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8481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03856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SmartView is another useful management tool. </a:t>
            </a:r>
          </a:p>
          <a:p>
            <a:pPr marL="0" indent="0">
              <a:buNone/>
            </a:pPr>
            <a:r>
              <a:rPr lang="en-US" dirty="0"/>
              <a:t>It provides clientless access to logs and reports from a web browser without SmartConsole. </a:t>
            </a:r>
          </a:p>
          <a:p>
            <a:pPr marL="0" indent="0">
              <a:buNone/>
            </a:pPr>
            <a:endParaRPr lang="en-US" dirty="0"/>
          </a:p>
          <a:p>
            <a:pPr marL="0" indent="0">
              <a:buNone/>
            </a:pPr>
            <a:r>
              <a:rPr lang="en-US" dirty="0"/>
              <a:t>To access SmartView, complete these steps:</a:t>
            </a:r>
          </a:p>
          <a:p>
            <a:pPr marL="0" indent="0">
              <a:buNone/>
            </a:pPr>
            <a:r>
              <a:rPr lang="en-US" dirty="0"/>
              <a:t>1. Using a browser, navigate to the following address: </a:t>
            </a:r>
            <a:r>
              <a:rPr lang="en-US" b="1" dirty="0"/>
              <a:t>https://management-ip/smartview/</a:t>
            </a:r>
          </a:p>
          <a:p>
            <a:pPr marL="0" indent="0">
              <a:buNone/>
            </a:pPr>
            <a:r>
              <a:rPr lang="en-US" dirty="0"/>
              <a:t>2. Enter your SmartConsole credentials (username and password).</a:t>
            </a:r>
          </a:p>
          <a:p>
            <a:pPr marL="0" indent="0">
              <a:buNone/>
            </a:pPr>
            <a:r>
              <a:rPr lang="en-US" dirty="0"/>
              <a:t>3. Click </a:t>
            </a:r>
            <a:r>
              <a:rPr lang="en-US" b="1" dirty="0"/>
              <a:t>Login</a:t>
            </a:r>
            <a:r>
              <a:rPr lang="en-US" dirty="0"/>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8172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SmartUpdate is a tool for managing licenses and contracts. It is a legacy tool but is still used.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84818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0536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is a dedicated server that runs Check Point software to manage the objects and policies in a Check Point environment. </a:t>
            </a:r>
          </a:p>
          <a:p>
            <a:r>
              <a:rPr lang="en-US" dirty="0"/>
              <a:t>The Security Management Server software is installed on a server running the Check Point Gaia operating system.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02007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is responsible for these roles and functions: </a:t>
            </a:r>
          </a:p>
          <a:p>
            <a:pPr marL="285750" indent="-285750">
              <a:buFont typeface="Arial" panose="020B0604020202020204" pitchFamily="34" charset="0"/>
              <a:buChar char="•"/>
            </a:pPr>
            <a:r>
              <a:rPr lang="en-US" dirty="0"/>
              <a:t>Database </a:t>
            </a:r>
          </a:p>
          <a:p>
            <a:pPr marL="285750" indent="-285750">
              <a:buFont typeface="Arial" panose="020B0604020202020204" pitchFamily="34" charset="0"/>
              <a:buChar char="•"/>
            </a:pPr>
            <a:r>
              <a:rPr lang="en-US" dirty="0"/>
              <a:t>Internal Certificate Authority (ICA) </a:t>
            </a:r>
          </a:p>
          <a:p>
            <a:pPr marL="285750" indent="-285750">
              <a:buFont typeface="Arial" panose="020B0604020202020204" pitchFamily="34" charset="0"/>
              <a:buChar char="•"/>
            </a:pPr>
            <a:r>
              <a:rPr lang="en-US" dirty="0"/>
              <a:t>Log Server </a:t>
            </a:r>
          </a:p>
          <a:p>
            <a:pPr marL="285750" indent="-285750">
              <a:buFont typeface="Arial" panose="020B0604020202020204" pitchFamily="34" charset="0"/>
              <a:buChar char="•"/>
            </a:pPr>
            <a:r>
              <a:rPr lang="en-US" dirty="0"/>
              <a:t>Licenses and Contracts Repository </a:t>
            </a:r>
          </a:p>
          <a:p>
            <a:pPr marL="285750" indent="-285750">
              <a:buFont typeface="Arial" panose="020B0604020202020204" pitchFamily="34" charset="0"/>
              <a:buChar char="•"/>
            </a:pPr>
            <a:r>
              <a:rPr lang="en-US" dirty="0"/>
              <a:t>Monitoring </a:t>
            </a:r>
          </a:p>
          <a:p>
            <a:pPr marL="285750" indent="-285750">
              <a:buFont typeface="Arial" panose="020B0604020202020204" pitchFamily="34" charset="0"/>
              <a:buChar char="•"/>
            </a:pPr>
            <a:r>
              <a:rPr lang="en-US" dirty="0"/>
              <a:t>Security Automation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28834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hosts a centralized PostgreSQL database.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17866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ICA is created on the Security Management Server when it is configured for the first time. </a:t>
            </a:r>
          </a:p>
          <a:p>
            <a:endParaRPr lang="en-US" dirty="0"/>
          </a:p>
          <a:p>
            <a:r>
              <a:rPr lang="en-US" dirty="0"/>
              <a:t>The ICA issues certificates for authentication.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423576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Security Management Server provides a centralized repository for Check Point licenses and contracts. </a:t>
            </a:r>
          </a:p>
          <a:p>
            <a:endParaRPr lang="en-US" dirty="0"/>
          </a:p>
          <a:p>
            <a:r>
              <a:rPr lang="en-US" dirty="0"/>
              <a:t>Licenses reflect your purchased products. </a:t>
            </a:r>
          </a:p>
          <a:p>
            <a:endParaRPr lang="en-US" dirty="0"/>
          </a:p>
          <a:p>
            <a:r>
              <a:rPr lang="en-US" dirty="0"/>
              <a:t>A Service Contract reflects support entitlements. </a:t>
            </a:r>
          </a:p>
          <a:p>
            <a:endParaRPr lang="en-US" dirty="0"/>
          </a:p>
          <a:p>
            <a:r>
              <a:rPr lang="en-US" dirty="0"/>
              <a:t>Licenses and contracts are discussed in more detail in Chapter 4.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4850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Security Management Servers monitor Security Gateways and display real time information about system counters, such as CPU, disk and memory usage, and traffic statistics. </a:t>
            </a:r>
          </a:p>
          <a:p>
            <a:endParaRPr lang="en-US" dirty="0"/>
          </a:p>
          <a:p>
            <a:r>
              <a:rPr lang="en-US" dirty="0"/>
              <a:t>System monitoring is discussed in more detail in Chapter 10</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95991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Automation Server component is used for developing Check Point APIs. It is also referred to as the API Server. APIs allow system engineers and developers to create scripts and make changes to their Security Policy using the command line and web services.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17489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There are two Security Management Server options: Check Point Quantum Smart-1 appliances and open servers.</a:t>
            </a:r>
          </a:p>
          <a:p>
            <a:pPr marL="0" indent="0">
              <a:buNone/>
            </a:pPr>
            <a:endParaRPr lang="en-US" dirty="0"/>
          </a:p>
          <a:p>
            <a:pPr marL="0" indent="0">
              <a:buNone/>
            </a:pPr>
            <a:r>
              <a:rPr lang="en-US" dirty="0"/>
              <a:t>There is a cloud option, but this is outside the scope of this course. </a:t>
            </a:r>
          </a:p>
          <a:p>
            <a:pPr marL="0" indent="0">
              <a:buNone/>
            </a:pPr>
            <a:endParaRPr lang="en-US" dirty="0"/>
          </a:p>
          <a:p>
            <a:pPr marL="0" indent="0">
              <a:buNone/>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4115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Quantum Smart-1 appliances are Check Point proprietary hardware. Quantum Smart-1 consolidates security management in an all-in-one scalable appliance. Quantum Smart-1 appliances run the proprietary Check Point Gaia operating system. </a:t>
            </a:r>
          </a:p>
          <a:p>
            <a:endParaRPr lang="en-US" dirty="0"/>
          </a:p>
          <a:p>
            <a:r>
              <a:rPr lang="en-US" dirty="0"/>
              <a:t>Appliances are optimized for performance and hardened for security. Check Point software is installed on the Gaia operating system.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5516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servers are customer-supplied hardware offered by third-party vendors, such as Cisco, Dell, HP, IBM, and others. </a:t>
            </a:r>
          </a:p>
          <a:p>
            <a:endParaRPr lang="en-US" dirty="0"/>
          </a:p>
          <a:p>
            <a:r>
              <a:rPr lang="en-US" dirty="0"/>
              <a:t>Like Check Point proprietary hardware, open servers run the Gaia Check Point Gaia operating system. Check Point software is installed on the Gaia operating system.</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1594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R81.20, Security Management Server Software Blades (features) include the following: </a:t>
            </a:r>
          </a:p>
          <a:p>
            <a:pPr marL="285750" indent="-285750">
              <a:buFont typeface="Arial" panose="020B0604020202020204" pitchFamily="34" charset="0"/>
              <a:buChar char="•"/>
            </a:pPr>
            <a:r>
              <a:rPr lang="en-US" dirty="0"/>
              <a:t>Network Policy Management </a:t>
            </a:r>
          </a:p>
          <a:p>
            <a:pPr marL="285750" indent="-285750">
              <a:buFont typeface="Arial" panose="020B0604020202020204" pitchFamily="34" charset="0"/>
              <a:buChar char="•"/>
            </a:pPr>
            <a:r>
              <a:rPr lang="en-US" dirty="0"/>
              <a:t>Endpoint Policy Management </a:t>
            </a:r>
          </a:p>
          <a:p>
            <a:pPr marL="285750" indent="-285750">
              <a:buFont typeface="Arial" panose="020B0604020202020204" pitchFamily="34" charset="0"/>
              <a:buChar char="•"/>
            </a:pPr>
            <a:r>
              <a:rPr lang="en-US" dirty="0"/>
              <a:t>Logging and Status </a:t>
            </a:r>
          </a:p>
          <a:p>
            <a:pPr marL="285750" indent="-285750">
              <a:buFont typeface="Arial" panose="020B0604020202020204" pitchFamily="34" charset="0"/>
              <a:buChar char="•"/>
            </a:pPr>
            <a:r>
              <a:rPr lang="en-US" dirty="0"/>
              <a:t>User Directory </a:t>
            </a:r>
          </a:p>
          <a:p>
            <a:pPr marL="285750" indent="-285750">
              <a:buFont typeface="Arial" panose="020B0604020202020204" pitchFamily="34" charset="0"/>
              <a:buChar char="•"/>
            </a:pPr>
            <a:r>
              <a:rPr lang="en-US" dirty="0"/>
              <a:t>Provisioning </a:t>
            </a:r>
          </a:p>
          <a:p>
            <a:pPr marL="285750" indent="-285750">
              <a:buFont typeface="Arial" panose="020B0604020202020204" pitchFamily="34" charset="0"/>
              <a:buChar char="•"/>
            </a:pPr>
            <a:r>
              <a:rPr lang="en-US" dirty="0"/>
              <a:t>Compliance </a:t>
            </a:r>
          </a:p>
          <a:p>
            <a:pPr marL="285750" indent="-285750">
              <a:buFont typeface="Arial" panose="020B0604020202020204" pitchFamily="34" charset="0"/>
              <a:buChar char="•"/>
            </a:pPr>
            <a:r>
              <a:rPr lang="en-US" dirty="0"/>
              <a:t>SmartEvent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8588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1048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Security Gateway</a:t>
            </a:r>
          </a:p>
          <a:p>
            <a:r>
              <a:rPr lang="en-US" sz="1600" b="0" i="0" u="none" strike="noStrike" kern="1200" baseline="0" dirty="0">
                <a:solidFill>
                  <a:schemeClr val="tx1"/>
                </a:solidFill>
                <a:latin typeface="Arial" charset="0"/>
                <a:ea typeface="+mn-ea"/>
                <a:cs typeface="+mn-cs"/>
              </a:rPr>
              <a:t>The Security Gateway (also known as the Firewall or Gateway) is the first line</a:t>
            </a:r>
          </a:p>
          <a:p>
            <a:r>
              <a:rPr lang="en-US" sz="1600" b="0" i="0" u="none" strike="noStrike" kern="1200" baseline="0" dirty="0">
                <a:solidFill>
                  <a:schemeClr val="tx1"/>
                </a:solidFill>
                <a:latin typeface="Arial" charset="0"/>
                <a:ea typeface="+mn-ea"/>
                <a:cs typeface="+mn-cs"/>
              </a:rPr>
              <a:t>of defense against cyberattacks.</a:t>
            </a:r>
          </a:p>
          <a:p>
            <a:r>
              <a:rPr lang="en-US" sz="1600" b="0" i="0" u="none" strike="noStrike" kern="1200" baseline="0" dirty="0">
                <a:solidFill>
                  <a:schemeClr val="tx1"/>
                </a:solidFill>
                <a:latin typeface="Arial" charset="0"/>
                <a:ea typeface="+mn-ea"/>
                <a:cs typeface="+mn-cs"/>
              </a:rPr>
              <a:t>The Gateway is generally placed at the perimeter of the network topology and</a:t>
            </a:r>
          </a:p>
          <a:p>
            <a:r>
              <a:rPr lang="en-US" sz="1600" b="0" i="0" u="none" strike="noStrike" kern="1200" baseline="0" dirty="0">
                <a:solidFill>
                  <a:schemeClr val="tx1"/>
                </a:solidFill>
                <a:latin typeface="Arial" charset="0"/>
                <a:ea typeface="+mn-ea"/>
                <a:cs typeface="+mn-cs"/>
              </a:rPr>
              <a:t>inspects all inbound and outbound traffic and enforces defined security policies</a:t>
            </a:r>
          </a:p>
          <a:p>
            <a:r>
              <a:rPr lang="en-US" sz="1600" b="0" i="0" u="none" strike="noStrike" kern="1200" baseline="0" dirty="0">
                <a:solidFill>
                  <a:schemeClr val="tx1"/>
                </a:solidFill>
                <a:latin typeface="Arial" charset="0"/>
                <a:ea typeface="+mn-ea"/>
                <a:cs typeface="+mn-cs"/>
              </a:rPr>
              <a:t>to protect the network against unwanted traffic.</a:t>
            </a:r>
          </a:p>
          <a:p>
            <a:r>
              <a:rPr lang="en-US" sz="1600" b="0" i="0" u="none" strike="noStrike" kern="1200" baseline="0" dirty="0">
                <a:solidFill>
                  <a:schemeClr val="tx1"/>
                </a:solidFill>
                <a:latin typeface="Arial" charset="0"/>
                <a:ea typeface="+mn-ea"/>
                <a:cs typeface="+mn-cs"/>
              </a:rPr>
              <a:t>The default behavior of the Gateway is to block traffic. The administrator must</a:t>
            </a:r>
          </a:p>
          <a:p>
            <a:r>
              <a:rPr lang="en-US" sz="1600" b="0" i="0" u="none" strike="noStrike" kern="1200" baseline="0" dirty="0">
                <a:solidFill>
                  <a:schemeClr val="tx1"/>
                </a:solidFill>
                <a:latin typeface="Arial" charset="0"/>
                <a:ea typeface="+mn-ea"/>
                <a:cs typeface="+mn-cs"/>
              </a:rPr>
              <a:t>create rules to allow specific traffic types.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851253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Quantum Security Gateways are proprietary appliances that combine the translation capabilities of network gateways, the security functions of next generation firewalls (NGFWs), and threat prevention. </a:t>
            </a:r>
          </a:p>
          <a:p>
            <a:endParaRPr lang="en-US" dirty="0"/>
          </a:p>
          <a:p>
            <a:r>
              <a:rPr lang="en-US" dirty="0"/>
              <a:t>Quantum Security Gateways are designed to meet the needs of organizations of all types and sizes: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3240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56684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two main types of Security Gateway Blade features: Network Security and Threat Prevention. Blade features are enabled or disabled as required.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40583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Network Security features for Gateway Blades are organized in Smart Console as shown in this slide.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502200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46183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219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6903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005348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067191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Note to the instructor</a:t>
            </a:r>
            <a:r>
              <a:rPr lang="en-US" dirty="0"/>
              <a:t>:</a:t>
            </a:r>
          </a:p>
          <a:p>
            <a:r>
              <a:rPr lang="en-US" dirty="0"/>
              <a:t>You can optionally present this content to the class, using the content in the Appendix of this course.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990719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reviews standalone and distributed deployment scenarios.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291318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400" dirty="0"/>
              <a:t>In a standalone deployment, the Security Management Server and Security Gateway are installed on the same computer or appliance.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400" dirty="0"/>
              <a:t>SmartConsole is installed on a Windows host that connects to the System Management Server. </a:t>
            </a:r>
            <a:endParaRPr lang="en-US" sz="1200" b="0" i="0" u="none" strike="noStrike" kern="1200" baseline="0" dirty="0">
              <a:solidFill>
                <a:schemeClr val="tx1"/>
              </a:solidFill>
              <a:latin typeface="Arial"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b="0" i="0" u="none" strike="noStrike" kern="1200" baseline="0" dirty="0">
              <a:solidFill>
                <a:schemeClr val="tx1"/>
              </a:solidFill>
              <a:latin typeface="Arial" charset="0"/>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Arial" charset="0"/>
                <a:ea typeface="+mn-ea"/>
                <a:cs typeface="+mn-cs"/>
              </a:rPr>
              <a:t>Check Point does not recommend a standalone deployment, except for small businesses. A standalone deployment option is economical but has limitations, especially performance. In addition, some specific functions such as SmartEvent require a distributed deployment.</a:t>
            </a: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953555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distributed deployment, the Security Gateway and the Security Management Server are installed on different computers or appliances.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905837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This section builds on what you learned previously in the chapter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107656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As discussed earlier in the chapter, Check Point platforms and products authenticate each other using SIC (Secure Internal Communication).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SIC uses the SSL (Secure Sockets Layer) protocol to encrypt data to keep information private and secure.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dirty="0"/>
              <a:t>The Security Management Server becomes an ICA (Internal Certificate Authority) for the Check Point environment.</a:t>
            </a:r>
            <a:endParaRPr lang="en-US" sz="11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813079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Create</a:t>
            </a:r>
          </a:p>
          <a:p>
            <a:r>
              <a:rPr lang="en-US" sz="1600" b="0" i="0" u="none" strike="noStrike" kern="1200" baseline="0" dirty="0">
                <a:solidFill>
                  <a:schemeClr val="tx1"/>
                </a:solidFill>
                <a:latin typeface="Arial" charset="0"/>
                <a:ea typeface="+mn-ea"/>
                <a:cs typeface="+mn-cs"/>
              </a:rPr>
              <a:t>SmartConsole connects to the Security Management Server using the SOAP protocol. SmartConsole is authenticated by the Security Management Server as part of the login process. Using SmartConsole, the security administrator creates security policies to</a:t>
            </a:r>
          </a:p>
          <a:p>
            <a:r>
              <a:rPr lang="en-US" sz="1600" b="0" i="0" u="none" strike="noStrike" kern="1200" baseline="0" dirty="0">
                <a:solidFill>
                  <a:schemeClr val="tx1"/>
                </a:solidFill>
                <a:latin typeface="Arial" charset="0"/>
                <a:ea typeface="+mn-ea"/>
                <a:cs typeface="+mn-cs"/>
              </a:rPr>
              <a:t>meet the organization's security strategy.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Store</a:t>
            </a:r>
          </a:p>
          <a:p>
            <a:r>
              <a:rPr lang="en-US" sz="1600" b="0" i="0" u="none" strike="noStrike" kern="1200" baseline="0" dirty="0">
                <a:solidFill>
                  <a:schemeClr val="tx1"/>
                </a:solidFill>
                <a:latin typeface="Arial" charset="0"/>
                <a:ea typeface="+mn-ea"/>
                <a:cs typeface="+mn-cs"/>
              </a:rPr>
              <a:t>The security polices are stored on the Security Management Server in the PostgreSQL database. The Security Management Server compiles the policy information into a language that the Security Gateway can interpret (inspect code) and sends it to the Security Gateway.</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Enforce</a:t>
            </a:r>
          </a:p>
          <a:p>
            <a:r>
              <a:rPr lang="en-US" sz="1600" b="0" i="0" u="none" strike="noStrike" kern="1200" baseline="0" dirty="0">
                <a:solidFill>
                  <a:schemeClr val="tx1"/>
                </a:solidFill>
                <a:latin typeface="Arial" charset="0"/>
                <a:ea typeface="+mn-ea"/>
                <a:cs typeface="+mn-cs"/>
              </a:rPr>
              <a:t>The Security Gateway receives the inspect code and enforces the security policies.</a:t>
            </a:r>
          </a:p>
          <a:p>
            <a:r>
              <a:rPr lang="en-US" sz="1600" b="0" i="0" u="none" strike="noStrike" kern="1200" baseline="0" dirty="0">
                <a:solidFill>
                  <a:schemeClr val="tx1"/>
                </a:solidFill>
                <a:latin typeface="Arial" charset="0"/>
                <a:ea typeface="+mn-ea"/>
                <a:cs typeface="+mn-cs"/>
              </a:rPr>
              <a:t>The Security Gateway processes traffic and logs that are sent to the Security Management Server or Log Server from other devices.</a:t>
            </a:r>
          </a:p>
          <a:p>
            <a:r>
              <a:rPr lang="en-US" sz="1600" b="0" i="0" u="none" strike="noStrike" kern="1200" baseline="0" dirty="0">
                <a:solidFill>
                  <a:schemeClr val="tx1"/>
                </a:solidFill>
                <a:latin typeface="Arial" charset="0"/>
                <a:ea typeface="+mn-ea"/>
                <a:cs typeface="+mn-cs"/>
              </a:rPr>
              <a:t>The Security Gateway also sends CPU, memory, and status and traffic information to the Security Management Server.</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359280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section shows a detailed workflow for the following: </a:t>
            </a:r>
          </a:p>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Authentication </a:t>
            </a:r>
          </a:p>
          <a:p>
            <a:pPr marL="285750" indent="-285750">
              <a:buFont typeface="Arial" panose="020B0604020202020204" pitchFamily="34" charset="0"/>
              <a:buChar char="•"/>
            </a:pPr>
            <a:r>
              <a:rPr lang="en-US" dirty="0"/>
              <a:t>Policies </a:t>
            </a:r>
          </a:p>
          <a:p>
            <a:pPr marL="285750" indent="-285750">
              <a:buFont typeface="Arial" panose="020B0604020202020204" pitchFamily="34" charset="0"/>
              <a:buChar char="•"/>
            </a:pPr>
            <a:r>
              <a:rPr lang="en-US" dirty="0"/>
              <a:t>Logs </a:t>
            </a:r>
          </a:p>
          <a:p>
            <a:pPr marL="285750" indent="-285750">
              <a:buFont typeface="Arial" panose="020B0604020202020204" pitchFamily="34" charset="0"/>
              <a:buChar char="•"/>
            </a:pPr>
            <a:r>
              <a:rPr lang="en-US" dirty="0"/>
              <a:t>Statistics </a:t>
            </a:r>
          </a:p>
          <a:p>
            <a:pPr marL="285750" indent="-285750">
              <a:buFont typeface="Arial" panose="020B0604020202020204" pitchFamily="34" charset="0"/>
              <a:buChar char="•"/>
            </a:pPr>
            <a:r>
              <a:rPr lang="en-US" dirty="0"/>
              <a:t>Licenses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06437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baseline="0" dirty="0"/>
              <a:t>Detailed Workflow: Authentication</a:t>
            </a:r>
          </a:p>
          <a:p>
            <a:pPr marL="342900" indent="-342900">
              <a:buFont typeface="+mj-lt"/>
              <a:buAutoNum type="arabicPeriod"/>
            </a:pPr>
            <a:r>
              <a:rPr lang="en-US" baseline="0" dirty="0"/>
              <a:t>Management Server issues certificates for authentication.</a:t>
            </a:r>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520777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aseline="0" dirty="0"/>
              <a:t>Policies</a:t>
            </a:r>
          </a:p>
          <a:p>
            <a:pPr marL="342900" indent="-342900">
              <a:buFont typeface="+mj-lt"/>
              <a:buAutoNum type="arabicPeriod"/>
            </a:pPr>
            <a:r>
              <a:rPr lang="en-US" baseline="0" dirty="0"/>
              <a:t>Policies are created from SmartConsole.</a:t>
            </a:r>
          </a:p>
          <a:p>
            <a:pPr marL="342900" indent="-342900">
              <a:buFont typeface="+mj-lt"/>
              <a:buAutoNum type="arabicPeriod"/>
            </a:pPr>
            <a:r>
              <a:rPr lang="en-US" baseline="0" dirty="0"/>
              <a:t>Policies are sent from SmartConsole to the Management Server, where they are stored.</a:t>
            </a:r>
          </a:p>
          <a:p>
            <a:pPr marL="342900" indent="-342900">
              <a:buFont typeface="+mj-lt"/>
              <a:buAutoNum type="arabicPeriod"/>
            </a:pPr>
            <a:r>
              <a:rPr lang="en-US" baseline="0" dirty="0"/>
              <a:t>Policies are sent from the Management Server to the Security Gateway (as inspect code), where they are installed and enforced.</a:t>
            </a:r>
          </a:p>
          <a:p>
            <a:pPr marL="342900" indent="-342900">
              <a:buFont typeface="+mj-lt"/>
              <a:buAutoNum type="arabicPeriod"/>
            </a:pPr>
            <a:r>
              <a:rPr lang="en-US" baseline="0" dirty="0"/>
              <a:t>Management Server sends stored policy information to SmartConsole for viewing and managing.</a:t>
            </a:r>
          </a:p>
          <a:p>
            <a:pPr marL="342900" indent="-342900">
              <a:buFont typeface="+mj-lt"/>
              <a:buAutoNum type="arabicPeriod"/>
            </a:pPr>
            <a:endParaRPr lang="en-US" baseline="0" dirty="0"/>
          </a:p>
          <a:p>
            <a:pPr marL="342900" indent="-342900">
              <a:buFont typeface="+mj-lt"/>
              <a:buAutoNum type="arabicPeriod"/>
            </a:pPr>
            <a:endParaRPr lang="en-US" baseline="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551855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 typeface="+mj-lt"/>
              <a:buNone/>
              <a:tabLst/>
              <a:defRPr/>
            </a:pPr>
            <a:r>
              <a:rPr lang="en-US" dirty="0"/>
              <a:t>Detailed</a:t>
            </a:r>
            <a:r>
              <a:rPr lang="en-US" baseline="0" dirty="0"/>
              <a:t> Workflow: Logs</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Logs and events are sent from the Security Gateway to the Management Server, where they are stored.</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When queried, Management Server sends stored logs and events to SmartConsole for viewing. </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endParaRPr lang="en-US" baseline="0" dirty="0"/>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874229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aseline="0" dirty="0"/>
              <a:t>Detailed Workflow: Real-time Stats</a:t>
            </a:r>
          </a:p>
          <a:p>
            <a:pPr marL="342900" indent="-342900">
              <a:buFont typeface="+mj-lt"/>
              <a:buAutoNum type="arabicPeriod"/>
            </a:pPr>
            <a:r>
              <a:rPr lang="en-US" baseline="0" dirty="0"/>
              <a:t>Security Gateway sends real time stats on traffic, CPU, disk, and memory status to the Management Server, where they are stored.</a:t>
            </a:r>
          </a:p>
          <a:p>
            <a:pPr marL="342900" indent="-342900">
              <a:buFont typeface="+mj-lt"/>
              <a:buAutoNum type="arabicPeriod"/>
            </a:pPr>
            <a:r>
              <a:rPr lang="en-US" baseline="0" dirty="0"/>
              <a:t>Management Server sends real-time stats to SmartConsole for viewing.</a:t>
            </a:r>
          </a:p>
          <a:p>
            <a:pPr marL="0" indent="0">
              <a:buFont typeface="Arial" panose="020B0604020202020204" pitchFamily="34" charset="0"/>
              <a:buNone/>
            </a:pPr>
            <a:endParaRPr lang="en-US" baseline="0" dirty="0"/>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257170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aseline="0" dirty="0"/>
              <a:t>Detailed Workflow: Licenses </a:t>
            </a:r>
          </a:p>
          <a:p>
            <a:pPr marL="342900" indent="-342900">
              <a:buFont typeface="+mj-lt"/>
              <a:buAutoNum type="arabicPeriod"/>
            </a:pPr>
            <a:r>
              <a:rPr lang="en-US" baseline="0" dirty="0"/>
              <a:t>Licenses are sent from SmartConsole to the Management Server, where they are stored.</a:t>
            </a:r>
          </a:p>
          <a:p>
            <a:pPr marL="342900" indent="-342900">
              <a:buFont typeface="+mj-lt"/>
              <a:buAutoNum type="arabicPeriod"/>
            </a:pPr>
            <a:r>
              <a:rPr lang="en-US" baseline="0" dirty="0"/>
              <a:t>Management Server sends licenses to the Security Gateway where they are installed. </a:t>
            </a:r>
          </a:p>
          <a:p>
            <a:pPr marL="342900" marR="0" lvl="0" indent="-342900" algn="l" defTabSz="914400" rtl="0" eaLnBrk="1" fontAlgn="base" latinLnBrk="0" hangingPunct="1">
              <a:lnSpc>
                <a:spcPct val="100000"/>
              </a:lnSpc>
              <a:spcBef>
                <a:spcPct val="30000"/>
              </a:spcBef>
              <a:spcAft>
                <a:spcPct val="0"/>
              </a:spcAft>
              <a:buClrTx/>
              <a:buSzTx/>
              <a:buFont typeface="+mj-lt"/>
              <a:buAutoNum type="arabicPeriod"/>
              <a:tabLst/>
              <a:defRPr/>
            </a:pPr>
            <a:r>
              <a:rPr lang="en-US" baseline="0" dirty="0"/>
              <a:t>Management Server sends stored license information to SmartConsole for viewing and managing. </a:t>
            </a:r>
          </a:p>
          <a:p>
            <a:pPr marL="342900" indent="-342900">
              <a:buFont typeface="+mj-lt"/>
              <a:buAutoNum type="arabicPeriod"/>
            </a:pPr>
            <a:endParaRPr lang="en-US" baseline="0" dirty="0"/>
          </a:p>
          <a:p>
            <a:endParaRPr lang="en-US" baseline="0" dirty="0"/>
          </a:p>
          <a:p>
            <a:endParaRPr lang="en-US" dirty="0"/>
          </a:p>
          <a:p>
            <a:pPr marL="342900" indent="-342900">
              <a:buFont typeface="+mj-lt"/>
              <a:buAutoNum type="arabicPeriod"/>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100404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Management Server issues certificates for SIC authentication for SmartConsole to/from the Management Server and the Security Gateway to/from the  Management Server.</a:t>
            </a:r>
          </a:p>
          <a:p>
            <a:pPr marL="0" indent="0">
              <a:buFont typeface="Arial" panose="020B0604020202020204" pitchFamily="34" charset="0"/>
              <a:buNone/>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Smart console creates,</a:t>
            </a:r>
            <a:r>
              <a:rPr lang="en-US" baseline="0" dirty="0"/>
              <a:t> </a:t>
            </a:r>
            <a:r>
              <a:rPr lang="en-US" dirty="0"/>
              <a:t>manages, and</a:t>
            </a:r>
            <a:r>
              <a:rPr lang="en-US" baseline="0" dirty="0"/>
              <a:t> views policies.</a:t>
            </a:r>
          </a:p>
          <a:p>
            <a:pPr marL="285750" indent="-285750">
              <a:buFont typeface="Arial" panose="020B0604020202020204" pitchFamily="34" charset="0"/>
              <a:buChar char="•"/>
            </a:pPr>
            <a:r>
              <a:rPr lang="en-US" baseline="0" dirty="0"/>
              <a:t>Policies are sent to the Management Server where they are stored in the database.</a:t>
            </a:r>
          </a:p>
          <a:p>
            <a:pPr marL="285750" indent="-285750">
              <a:buFont typeface="Arial" panose="020B0604020202020204" pitchFamily="34" charset="0"/>
              <a:buChar char="•"/>
            </a:pPr>
            <a:r>
              <a:rPr lang="en-US" baseline="0" dirty="0"/>
              <a:t>Management Server sends policy information as inspect code to the Security Gateway, which enforces the policy.</a:t>
            </a:r>
          </a:p>
          <a:p>
            <a:endParaRPr lang="en-US" baseline="0" dirty="0"/>
          </a:p>
          <a:p>
            <a:pPr marL="285750" indent="-285750">
              <a:buFont typeface="Arial" panose="020B0604020202020204" pitchFamily="34" charset="0"/>
              <a:buChar char="•"/>
            </a:pPr>
            <a:r>
              <a:rPr lang="en-US" baseline="0" dirty="0"/>
              <a:t>Security Gateway sends logs and event information to the Management Server where they are stored.  </a:t>
            </a:r>
          </a:p>
          <a:p>
            <a:pPr marL="285750" indent="-285750">
              <a:buFont typeface="Arial" panose="020B0604020202020204" pitchFamily="34" charset="0"/>
              <a:buChar char="•"/>
            </a:pPr>
            <a:r>
              <a:rPr lang="en-US" baseline="0" dirty="0"/>
              <a:t>When queried, Management Server sends logs and events to SmartConsole for viewing.</a:t>
            </a:r>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r>
              <a:rPr lang="en-US" baseline="0" dirty="0"/>
              <a:t>Security Gateway sends real time stats on traffic, CPU, disk, and memory status to the Management Server, where they are stored.</a:t>
            </a:r>
          </a:p>
          <a:p>
            <a:pPr marL="285750" indent="-285750">
              <a:buFont typeface="Arial" panose="020B0604020202020204" pitchFamily="34" charset="0"/>
              <a:buChar char="•"/>
            </a:pPr>
            <a:r>
              <a:rPr lang="en-US" baseline="0" dirty="0"/>
              <a:t>When requested, Management Server sends status to the SmartConsole.</a:t>
            </a:r>
          </a:p>
          <a:p>
            <a:pPr marL="285750" indent="-285750">
              <a:buFont typeface="Arial" panose="020B0604020202020204" pitchFamily="34" charset="0"/>
              <a:buChar char="•"/>
            </a:pPr>
            <a:endParaRPr lang="en-US" baseline="0" dirty="0"/>
          </a:p>
          <a:p>
            <a:pPr marL="285750" indent="-285750">
              <a:buFont typeface="Arial" panose="020B0604020202020204" pitchFamily="34" charset="0"/>
              <a:buChar char="•"/>
            </a:pPr>
            <a:r>
              <a:rPr lang="en-US" baseline="0" dirty="0"/>
              <a:t>Licenses are contract are managed and viewed on the SmartConsole. </a:t>
            </a:r>
          </a:p>
          <a:p>
            <a:pPr marL="285750" indent="-285750">
              <a:buFont typeface="Arial" panose="020B0604020202020204" pitchFamily="34" charset="0"/>
              <a:buChar char="•"/>
            </a:pPr>
            <a:r>
              <a:rPr lang="en-US" baseline="0" dirty="0"/>
              <a:t>SmartConsole sends licenses and contracts to the Management Server, where they are stored.</a:t>
            </a:r>
          </a:p>
          <a:p>
            <a:pPr marL="285750" indent="-285750">
              <a:buFont typeface="Arial" panose="020B0604020202020204" pitchFamily="34" charset="0"/>
              <a:buChar char="•"/>
            </a:pPr>
            <a:r>
              <a:rPr lang="en-US" baseline="0" dirty="0"/>
              <a:t>The Management Server sends licenses and contracts to the Security Gateway where they are installed. </a:t>
            </a:r>
          </a:p>
          <a:p>
            <a:endParaRPr lang="en-US" baseline="0"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798858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dirty="0"/>
              <a:t>This course focuses on a basic distributed deployment, but it is important to be aware that Check Point supports more advanced and complex deployments. </a:t>
            </a:r>
          </a:p>
          <a:p>
            <a:endParaRPr lang="en-US" dirty="0"/>
          </a:p>
          <a:p>
            <a:r>
              <a:rPr lang="en-US" dirty="0"/>
              <a:t>For information about training, go to https://trainingcertifications.checkpoint.com. </a:t>
            </a:r>
          </a:p>
          <a:p>
            <a:endParaRPr lang="en-US" dirty="0"/>
          </a:p>
          <a:p>
            <a:r>
              <a:rPr lang="en-US" dirty="0"/>
              <a:t>For documentation, go to the Check Point Quantum 81.20 Home page (sk173903).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305035"/>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information about training, go to https://trainingcertifications.checkpoint.com. </a:t>
            </a:r>
          </a:p>
          <a:p>
            <a:endParaRPr lang="en-US" dirty="0"/>
          </a:p>
          <a:p>
            <a:r>
              <a:rPr lang="en-US" dirty="0"/>
              <a:t>For documentation, go to the Check Point Quantum 81.20 Home page (sk173903).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690105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600" b="1" i="0" u="none" strike="noStrike" kern="1200" baseline="0" dirty="0">
                <a:solidFill>
                  <a:schemeClr val="tx1"/>
                </a:solidFill>
                <a:latin typeface="Arial" charset="0"/>
                <a:ea typeface="+mn-ea"/>
                <a:cs typeface="+mn-cs"/>
              </a:rPr>
              <a:t>Answers</a:t>
            </a:r>
            <a:r>
              <a:rPr lang="en-US" sz="1600" b="0" i="0" u="none" strike="noStrike" kern="1200" baseline="0" dirty="0">
                <a:solidFill>
                  <a:schemeClr val="tx1"/>
                </a:solidFill>
                <a:latin typeface="Arial" charset="0"/>
                <a:ea typeface="+mn-ea"/>
                <a:cs typeface="+mn-cs"/>
              </a:rPr>
              <a:t>:</a:t>
            </a:r>
          </a:p>
          <a:p>
            <a:pPr marL="0" indent="0">
              <a:buNone/>
            </a:pPr>
            <a:r>
              <a:rPr lang="en-US" sz="1600" b="0" i="0" u="none" strike="noStrike" kern="1200" baseline="0" dirty="0">
                <a:solidFill>
                  <a:schemeClr val="tx1"/>
                </a:solidFill>
                <a:latin typeface="Arial" charset="0"/>
                <a:ea typeface="+mn-ea"/>
                <a:cs typeface="+mn-cs"/>
              </a:rPr>
              <a:t>Question 1:</a:t>
            </a:r>
          </a:p>
          <a:p>
            <a:pPr marL="171450" lvl="0" indent="-171450"/>
            <a:r>
              <a:rPr lang="en-US" sz="1600" b="0" i="0" u="none" strike="noStrike" kern="1200" baseline="0" dirty="0">
                <a:solidFill>
                  <a:schemeClr val="tx1"/>
                </a:solidFill>
                <a:latin typeface="Arial" charset="0"/>
                <a:ea typeface="+mn-ea"/>
                <a:cs typeface="+mn-cs"/>
              </a:rPr>
              <a:t>SmartConsole</a:t>
            </a:r>
          </a:p>
          <a:p>
            <a:pPr marL="171450" lvl="0" indent="-171450"/>
            <a:r>
              <a:rPr lang="en-US" sz="1600" b="0" i="0" u="none" strike="noStrike" kern="1200" baseline="0" dirty="0">
                <a:solidFill>
                  <a:schemeClr val="tx1"/>
                </a:solidFill>
                <a:latin typeface="Arial" charset="0"/>
                <a:ea typeface="+mn-ea"/>
                <a:cs typeface="+mn-cs"/>
              </a:rPr>
              <a:t>Security Management Server</a:t>
            </a:r>
          </a:p>
          <a:p>
            <a:pPr marL="171450" lvl="0" indent="-171450"/>
            <a:r>
              <a:rPr lang="en-US" sz="1600" b="0" i="0" u="none" strike="noStrike" kern="1200" baseline="0" dirty="0">
                <a:solidFill>
                  <a:schemeClr val="tx1"/>
                </a:solidFill>
                <a:latin typeface="Arial" charset="0"/>
                <a:ea typeface="+mn-ea"/>
                <a:cs typeface="+mn-cs"/>
              </a:rPr>
              <a:t>Security Gateway</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2:</a:t>
            </a:r>
          </a:p>
          <a:p>
            <a:pPr marL="171450" indent="-171450"/>
            <a:r>
              <a:rPr lang="en-US" sz="1600" b="0" i="0" u="none" strike="noStrike" kern="1200" baseline="0" dirty="0">
                <a:solidFill>
                  <a:schemeClr val="tx1"/>
                </a:solidFill>
                <a:latin typeface="Arial" charset="0"/>
                <a:ea typeface="+mn-ea"/>
                <a:cs typeface="+mn-cs"/>
              </a:rPr>
              <a:t>SmartConsole is the management component. It is software installed on a Windows platform that provides a graphical interface for centralized management of the Check Point environment.</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3:</a:t>
            </a:r>
          </a:p>
          <a:p>
            <a:pPr marL="171450" indent="-171450"/>
            <a:r>
              <a:rPr lang="en-US" sz="1600" b="0" i="0" u="none" strike="noStrike" kern="1200" baseline="0" dirty="0">
                <a:solidFill>
                  <a:schemeClr val="tx1"/>
                </a:solidFill>
                <a:latin typeface="Arial" charset="0"/>
                <a:ea typeface="+mn-ea"/>
                <a:cs typeface="+mn-cs"/>
              </a:rPr>
              <a:t>The Security Management Server is a dedicated server that runs Check Point software to manage the objects and policies in a Check Point environment. The Security Management Server software is installed on a server running the Check</a:t>
            </a:r>
          </a:p>
          <a:p>
            <a:pPr marL="171450" indent="-171450"/>
            <a:r>
              <a:rPr lang="en-US" sz="1600" b="0" i="0" u="none" strike="noStrike" kern="1200" baseline="0" dirty="0">
                <a:solidFill>
                  <a:schemeClr val="tx1"/>
                </a:solidFill>
                <a:latin typeface="Arial" charset="0"/>
                <a:ea typeface="+mn-ea"/>
                <a:cs typeface="+mn-cs"/>
              </a:rPr>
              <a:t>Point Gaia operating system.</a:t>
            </a:r>
          </a:p>
          <a:p>
            <a:pPr marL="0" indent="0">
              <a:buNone/>
            </a:pPr>
            <a:endParaRPr lang="en-US" sz="1600" b="0" i="0" u="none" strike="noStrike" kern="1200" baseline="0" dirty="0">
              <a:solidFill>
                <a:schemeClr val="tx1"/>
              </a:solidFill>
              <a:latin typeface="Arial" charset="0"/>
              <a:ea typeface="+mn-ea"/>
              <a:cs typeface="+mn-cs"/>
            </a:endParaRPr>
          </a:p>
          <a:p>
            <a:pPr marL="0" indent="0">
              <a:buNone/>
            </a:pPr>
            <a:r>
              <a:rPr lang="en-US" sz="1600" b="0" i="0" u="none" strike="noStrike" kern="1200" baseline="0" dirty="0">
                <a:solidFill>
                  <a:schemeClr val="tx1"/>
                </a:solidFill>
                <a:latin typeface="Arial" charset="0"/>
                <a:ea typeface="+mn-ea"/>
                <a:cs typeface="+mn-cs"/>
              </a:rPr>
              <a:t>Question 4:</a:t>
            </a:r>
          </a:p>
          <a:p>
            <a:pPr marL="171450" indent="-171450"/>
            <a:r>
              <a:rPr lang="en-US" sz="1600" b="0" i="0" u="none" strike="noStrike" kern="1200" baseline="0" dirty="0">
                <a:solidFill>
                  <a:schemeClr val="tx1"/>
                </a:solidFill>
                <a:latin typeface="Arial" charset="0"/>
                <a:ea typeface="+mn-ea"/>
                <a:cs typeface="+mn-cs"/>
              </a:rPr>
              <a:t>A Security Gateway is an entry point or cyber barrier that prevents unauthorized traffic from entering a company’s network. It stands between incoming and outgoing traffic and enforces an organization’s security policy. Security Gateways are placed at the perimeter of the network topology to protect an organization’s environment through enforcement of security policies.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385733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E9B47-791B-47F7-AE03-C0D580CA0B6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5654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Master" Target="../slideMasters/slideMaster4.xml"/><Relationship Id="rId4" Type="http://schemas.openxmlformats.org/officeDocument/2006/relationships/image" Target="../media/image15.sv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emf"/><Relationship Id="rId1" Type="http://schemas.openxmlformats.org/officeDocument/2006/relationships/slideMaster" Target="../slideMasters/slideMaster4.xml"/><Relationship Id="rId4" Type="http://schemas.openxmlformats.org/officeDocument/2006/relationships/image" Target="../media/image18.emf"/></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36854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24/10/2025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2984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72848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61504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071270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73879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611798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8150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51505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832515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980357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860025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8" y="1786"/>
            <a:ext cx="4123431"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368" y="457201"/>
            <a:ext cx="2893880"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994" y="1525588"/>
            <a:ext cx="318771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9469" y="791852"/>
            <a:ext cx="7155011"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358466605"/>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11025242"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995" y="1534474"/>
            <a:ext cx="11025242"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3000735766"/>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91999"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848" y="2171236"/>
            <a:ext cx="8622137"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480" y="963869"/>
            <a:ext cx="4650870"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7710" y="6356351"/>
            <a:ext cx="2843954" cy="365125"/>
          </a:xfrm>
        </p:spPr>
        <p:txBody>
          <a:bodyPr/>
          <a:lstStyle/>
          <a:p>
            <a:endParaRPr lang="en-US" dirty="0"/>
          </a:p>
        </p:txBody>
      </p:sp>
      <p:grpSp>
        <p:nvGrpSpPr>
          <p:cNvPr id="5" name="Group 4"/>
          <p:cNvGrpSpPr>
            <a:grpSpLocks noChangeAspect="1"/>
          </p:cNvGrpSpPr>
          <p:nvPr/>
        </p:nvGrpSpPr>
        <p:grpSpPr bwMode="auto">
          <a:xfrm>
            <a:off x="841595" y="5641976"/>
            <a:ext cx="10508812"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862354826"/>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1" y="1"/>
            <a:ext cx="7070154"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369" y="457201"/>
            <a:ext cx="4987324"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4148" y="1366222"/>
            <a:ext cx="3919829"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995" y="1525588"/>
            <a:ext cx="498869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781439148"/>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Content divider">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017251" y="745202"/>
            <a:ext cx="2980666" cy="645856"/>
          </a:xfrm>
          <a:prstGeom prst="rect">
            <a:avLst/>
          </a:prstGeom>
        </p:spPr>
      </p:pic>
      <p:pic>
        <p:nvPicPr>
          <p:cNvPr id="5" name="Picture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35"/>
            <a:ext cx="12191999" cy="6857928"/>
          </a:xfrm>
          <a:prstGeom prst="rect">
            <a:avLst/>
          </a:prstGeom>
        </p:spPr>
      </p:pic>
      <p:sp>
        <p:nvSpPr>
          <p:cNvPr id="4" name="Footer Placeholder 3" hidden="1"/>
          <p:cNvSpPr>
            <a:spLocks noGrp="1"/>
          </p:cNvSpPr>
          <p:nvPr>
            <p:ph type="ftr" sz="quarter" idx="11"/>
          </p:nvPr>
        </p:nvSpPr>
        <p:spPr/>
        <p:txBody>
          <a:bodyPr/>
          <a:lstStyle/>
          <a:p>
            <a:endParaRPr lang="en-US" dirty="0"/>
          </a:p>
        </p:txBody>
      </p:sp>
      <p:pic>
        <p:nvPicPr>
          <p:cNvPr id="40" name="Picture 39"/>
          <p:cNvPicPr>
            <a:picLocks noChangeAspect="1"/>
          </p:cNvPicPr>
          <p:nvPr/>
        </p:nvPicPr>
        <p:blipFill>
          <a:blip r:embed="rId4"/>
          <a:stretch>
            <a:fillRect/>
          </a:stretch>
        </p:blipFill>
        <p:spPr>
          <a:xfrm>
            <a:off x="3934053" y="1046628"/>
            <a:ext cx="55609" cy="27432"/>
          </a:xfrm>
          <a:prstGeom prst="rect">
            <a:avLst/>
          </a:prstGeom>
        </p:spPr>
      </p:pic>
      <p:sp>
        <p:nvSpPr>
          <p:cNvPr id="7" name="Section number">
            <a:extLst>
              <a:ext uri="{FF2B5EF4-FFF2-40B4-BE49-F238E27FC236}">
                <a16:creationId xmlns:a16="http://schemas.microsoft.com/office/drawing/2014/main" id="{D28BA221-2EFC-A91A-7E28-6D744A9DFFDF}"/>
              </a:ext>
            </a:extLst>
          </p:cNvPr>
          <p:cNvSpPr>
            <a:spLocks noGrp="1"/>
          </p:cNvSpPr>
          <p:nvPr>
            <p:ph type="body" sz="quarter" idx="16" hasCustomPrompt="1"/>
          </p:nvPr>
        </p:nvSpPr>
        <p:spPr bwMode="white">
          <a:xfrm>
            <a:off x="2507584" y="2983462"/>
            <a:ext cx="4987324" cy="891075"/>
          </a:xfrm>
          <a:prstGeom prst="rect">
            <a:avLst/>
          </a:prstGeom>
        </p:spPr>
        <p:txBody>
          <a:bodyPr anchor="t" anchorCtr="0">
            <a:noAutofit/>
          </a:bodyPr>
          <a:lstStyle>
            <a:lvl1pPr marL="0" indent="0" algn="l">
              <a:lnSpc>
                <a:spcPct val="100000"/>
              </a:lnSpc>
              <a:spcBef>
                <a:spcPts val="0"/>
              </a:spcBef>
              <a:buNone/>
              <a:defRPr lang="en-US" sz="3400" b="1" i="0" u="none" strike="noStrike" cap="none" dirty="0" smtClean="0">
                <a:solidFill>
                  <a:srgbClr val="FDFDFD"/>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CFF218BD-DA5A-AC04-9FB5-C35CE2375483}"/>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9545352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304331359"/>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Importan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E5F6A3F4-250B-0302-4482-0BE1AAA468E4}"/>
              </a:ext>
            </a:extLst>
          </p:cNvPr>
          <p:cNvSpPr>
            <a:spLocks noGrp="1"/>
          </p:cNvSpPr>
          <p:nvPr>
            <p:ph type="dt" sz="half" idx="15"/>
          </p:nvPr>
        </p:nvSpPr>
        <p:spPr/>
        <p:txBody>
          <a:bodyPr/>
          <a:lstStyle/>
          <a:p>
            <a:endParaRPr lang="en-US" dirty="0"/>
          </a:p>
        </p:txBody>
      </p:sp>
      <p:pic>
        <p:nvPicPr>
          <p:cNvPr id="7" name="Picture 6" descr="Graphical user interface, text  Description automatically generated">
            <a:extLst>
              <a:ext uri="{FF2B5EF4-FFF2-40B4-BE49-F238E27FC236}">
                <a16:creationId xmlns:a16="http://schemas.microsoft.com/office/drawing/2014/main" id="{E5D43081-AE33-D56B-1E40-E30E162D1EA5}"/>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190" y="1975105"/>
            <a:ext cx="2567090" cy="2587757"/>
          </a:xfrm>
          <a:prstGeom prst="rect">
            <a:avLst/>
          </a:prstGeom>
        </p:spPr>
      </p:pic>
    </p:spTree>
    <p:extLst>
      <p:ext uri="{BB962C8B-B14F-4D97-AF65-F5344CB8AC3E}">
        <p14:creationId xmlns:p14="http://schemas.microsoft.com/office/powerpoint/2010/main" val="2093080794"/>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2718"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759" y="1664208"/>
            <a:ext cx="403355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369" y="457200"/>
            <a:ext cx="403355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76167231"/>
      </p:ext>
    </p:extLst>
  </p:cSld>
  <p:clrMapOvr>
    <a:masterClrMapping/>
  </p:clrMapOvr>
  <p:transition>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40486"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994"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2506" y="1525588"/>
            <a:ext cx="5121974"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7409" y="6356351"/>
            <a:ext cx="2843954" cy="365125"/>
          </a:xfrm>
        </p:spPr>
        <p:txBody>
          <a:bodyPr/>
          <a:lstStyle/>
          <a:p>
            <a:endParaRPr lang="en-US" dirty="0"/>
          </a:p>
        </p:txBody>
      </p:sp>
    </p:spTree>
    <p:extLst>
      <p:ext uri="{BB962C8B-B14F-4D97-AF65-F5344CB8AC3E}">
        <p14:creationId xmlns:p14="http://schemas.microsoft.com/office/powerpoint/2010/main" val="97167687"/>
      </p:ext>
    </p:extLst>
  </p:cSld>
  <p:clrMapOvr>
    <a:masterClrMapping/>
  </p:clrMapOvr>
  <p:transition>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995" y="460552"/>
            <a:ext cx="11025242"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995" y="1534474"/>
            <a:ext cx="7323815"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2023" y="6356351"/>
            <a:ext cx="2843954" cy="365125"/>
          </a:xfrm>
        </p:spPr>
        <p:txBody>
          <a:bodyPr/>
          <a:lstStyle/>
          <a:p>
            <a:endParaRPr lang="en-US" dirty="0"/>
          </a:p>
        </p:txBody>
      </p:sp>
    </p:spTree>
    <p:extLst>
      <p:ext uri="{BB962C8B-B14F-4D97-AF65-F5344CB8AC3E}">
        <p14:creationId xmlns:p14="http://schemas.microsoft.com/office/powerpoint/2010/main" val="1357837912"/>
      </p:ext>
    </p:extLst>
  </p:cSld>
  <p:clrMapOvr>
    <a:masterClrMapping/>
  </p:clrMapOvr>
  <p:transition>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Did You Know">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4059" y="518474"/>
            <a:ext cx="7034228"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2" name="Date Placeholder 1" hidden="1">
            <a:extLst>
              <a:ext uri="{FF2B5EF4-FFF2-40B4-BE49-F238E27FC236}">
                <a16:creationId xmlns:a16="http://schemas.microsoft.com/office/drawing/2014/main" id="{C9456F7A-ACAB-900B-AC40-92900FEAAECF}"/>
              </a:ext>
            </a:extLst>
          </p:cNvPr>
          <p:cNvSpPr>
            <a:spLocks noGrp="1"/>
          </p:cNvSpPr>
          <p:nvPr>
            <p:ph type="dt" sz="half" idx="15"/>
          </p:nvPr>
        </p:nvSpPr>
        <p:spPr/>
        <p:txBody>
          <a:bodyPr/>
          <a:lstStyle/>
          <a:p>
            <a:endParaRPr lang="en-US" dirty="0"/>
          </a:p>
        </p:txBody>
      </p:sp>
      <p:pic>
        <p:nvPicPr>
          <p:cNvPr id="3" name="Picture 2" descr="A picture containing text, sign, vector graphics  Description automatically generated">
            <a:extLst>
              <a:ext uri="{FF2B5EF4-FFF2-40B4-BE49-F238E27FC236}">
                <a16:creationId xmlns:a16="http://schemas.microsoft.com/office/drawing/2014/main" id="{954D3A45-5E26-E612-056D-6CD306906F3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50708" y="1975105"/>
            <a:ext cx="2567090" cy="2587757"/>
          </a:xfrm>
          <a:prstGeom prst="rect">
            <a:avLst/>
          </a:prstGeom>
        </p:spPr>
      </p:pic>
    </p:spTree>
    <p:extLst>
      <p:ext uri="{BB962C8B-B14F-4D97-AF65-F5344CB8AC3E}">
        <p14:creationId xmlns:p14="http://schemas.microsoft.com/office/powerpoint/2010/main" val="2517932674"/>
      </p:ext>
    </p:extLst>
  </p:cSld>
  <p:clrMapOvr>
    <a:masterClrMapping/>
  </p:clrMapOvr>
  <p:transition>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995" y="460552"/>
            <a:ext cx="6275791"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994" y="1525588"/>
            <a:ext cx="6275792"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2358" y="1"/>
            <a:ext cx="5249642"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2574615767"/>
      </p:ext>
    </p:extLst>
  </p:cSld>
  <p:clrMapOvr>
    <a:masterClrMapping/>
  </p:clrMapOvr>
  <p:transition>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2165" y="0"/>
            <a:ext cx="8041299"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5264"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5792" y="1484704"/>
            <a:ext cx="6039622"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982" y="2793405"/>
            <a:ext cx="2893880"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06119134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6237" y="85723"/>
            <a:ext cx="7145611"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369" y="1666567"/>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369" y="2500303"/>
            <a:ext cx="3319054"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396347318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18" Type="http://schemas.openxmlformats.org/officeDocument/2006/relationships/slideLayout" Target="../slideLayouts/slideLayout27.xml"/><Relationship Id="rId26" Type="http://schemas.openxmlformats.org/officeDocument/2006/relationships/slideLayout" Target="../slideLayouts/slideLayout35.xml"/><Relationship Id="rId3" Type="http://schemas.openxmlformats.org/officeDocument/2006/relationships/slideLayout" Target="../slideLayouts/slideLayout12.xml"/><Relationship Id="rId21" Type="http://schemas.openxmlformats.org/officeDocument/2006/relationships/slideLayout" Target="../slideLayouts/slideLayout30.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17" Type="http://schemas.openxmlformats.org/officeDocument/2006/relationships/slideLayout" Target="../slideLayouts/slideLayout26.xml"/><Relationship Id="rId25" Type="http://schemas.openxmlformats.org/officeDocument/2006/relationships/slideLayout" Target="../slideLayouts/slideLayout34.xml"/><Relationship Id="rId2" Type="http://schemas.openxmlformats.org/officeDocument/2006/relationships/slideLayout" Target="../slideLayouts/slideLayout11.xml"/><Relationship Id="rId16" Type="http://schemas.openxmlformats.org/officeDocument/2006/relationships/slideLayout" Target="../slideLayouts/slideLayout25.xml"/><Relationship Id="rId20" Type="http://schemas.openxmlformats.org/officeDocument/2006/relationships/slideLayout" Target="../slideLayouts/slideLayout29.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24" Type="http://schemas.openxmlformats.org/officeDocument/2006/relationships/slideLayout" Target="../slideLayouts/slideLayout33.xml"/><Relationship Id="rId5" Type="http://schemas.openxmlformats.org/officeDocument/2006/relationships/slideLayout" Target="../slideLayouts/slideLayout14.xml"/><Relationship Id="rId15" Type="http://schemas.openxmlformats.org/officeDocument/2006/relationships/slideLayout" Target="../slideLayouts/slideLayout24.xml"/><Relationship Id="rId23" Type="http://schemas.openxmlformats.org/officeDocument/2006/relationships/slideLayout" Target="../slideLayouts/slideLayout32.xml"/><Relationship Id="rId28" Type="http://schemas.openxmlformats.org/officeDocument/2006/relationships/image" Target="../media/image10.png"/><Relationship Id="rId10" Type="http://schemas.openxmlformats.org/officeDocument/2006/relationships/slideLayout" Target="../slideLayouts/slideLayout19.xml"/><Relationship Id="rId19" Type="http://schemas.openxmlformats.org/officeDocument/2006/relationships/slideLayout" Target="../slideLayouts/slideLayout28.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slideLayout" Target="../slideLayouts/slideLayout23.xml"/><Relationship Id="rId22" Type="http://schemas.openxmlformats.org/officeDocument/2006/relationships/slideLayout" Target="../slideLayouts/slideLayout31.xml"/><Relationship Id="rId27"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10/24/2025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10/24/2025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28"/>
          <a:stretch>
            <a:fillRect/>
          </a:stretch>
        </p:blipFill>
        <p:spPr>
          <a:xfrm>
            <a:off x="0" y="0"/>
            <a:ext cx="12192000" cy="6858000"/>
          </a:xfrm>
          <a:prstGeom prst="rect">
            <a:avLst/>
          </a:prstGeom>
        </p:spPr>
      </p:pic>
    </p:spTree>
    <p:extLst>
      <p:ext uri="{BB962C8B-B14F-4D97-AF65-F5344CB8AC3E}">
        <p14:creationId xmlns:p14="http://schemas.microsoft.com/office/powerpoint/2010/main" val="52303103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 id="2147483727" r:id="rId20"/>
    <p:sldLayoutId id="2147483728" r:id="rId21"/>
    <p:sldLayoutId id="2147483729" r:id="rId22"/>
    <p:sldLayoutId id="2147483730" r:id="rId23"/>
    <p:sldLayoutId id="2147483731" r:id="rId24"/>
    <p:sldLayoutId id="2147483732" r:id="rId25"/>
    <p:sldLayoutId id="2147483733" r:id="rId2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xml"/><Relationship Id="rId1" Type="http://schemas.openxmlformats.org/officeDocument/2006/relationships/slideLayout" Target="../slideLayouts/slideLayout21.xml"/><Relationship Id="rId4" Type="http://schemas.openxmlformats.org/officeDocument/2006/relationships/image" Target="../media/image23.png"/></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15.svg"/></Relationships>
</file>

<file path=ppt/slides/_rels/slide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8.xml"/><Relationship Id="rId1" Type="http://schemas.openxmlformats.org/officeDocument/2006/relationships/slideLayout" Target="../slideLayouts/slideLayout27.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30.xml"/><Relationship Id="rId5" Type="http://schemas.openxmlformats.org/officeDocument/2006/relationships/image" Target="../media/image32.png"/><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31.xm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40.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15.xml"/><Relationship Id="rId5" Type="http://schemas.openxmlformats.org/officeDocument/2006/relationships/image" Target="../media/image43.pn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15.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49.png"/></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4.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8.xml"/><Relationship Id="rId1" Type="http://schemas.openxmlformats.org/officeDocument/2006/relationships/slideLayout" Target="../slideLayouts/slideLayout27.xml"/><Relationship Id="rId6" Type="http://schemas.openxmlformats.org/officeDocument/2006/relationships/image" Target="../media/image55.jpeg"/><Relationship Id="rId5" Type="http://schemas.openxmlformats.org/officeDocument/2006/relationships/image" Target="../media/image54.jpeg"/><Relationship Id="rId4" Type="http://schemas.microsoft.com/office/2007/relationships/hdphoto" Target="../media/hdphoto1.wdp"/></Relationships>
</file>

<file path=ppt/slides/_rels/slide3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27.xml"/><Relationship Id="rId6" Type="http://schemas.openxmlformats.org/officeDocument/2006/relationships/image" Target="../media/image55.jpeg"/><Relationship Id="rId5" Type="http://schemas.openxmlformats.org/officeDocument/2006/relationships/image" Target="../media/image54.jpeg"/><Relationship Id="rId4" Type="http://schemas.microsoft.com/office/2007/relationships/hdphoto" Target="../media/hdphoto2.wdp"/></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27.xml"/><Relationship Id="rId6" Type="http://schemas.openxmlformats.org/officeDocument/2006/relationships/image" Target="../media/image55.jpeg"/><Relationship Id="rId5" Type="http://schemas.openxmlformats.org/officeDocument/2006/relationships/image" Target="../media/image54.jpeg"/><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1.xml"/><Relationship Id="rId1" Type="http://schemas.openxmlformats.org/officeDocument/2006/relationships/slideLayout" Target="../slideLayouts/slideLayout27.xml"/><Relationship Id="rId6" Type="http://schemas.openxmlformats.org/officeDocument/2006/relationships/image" Target="../media/image55.jpeg"/><Relationship Id="rId5" Type="http://schemas.openxmlformats.org/officeDocument/2006/relationships/image" Target="../media/image54.jpeg"/><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27.xml"/><Relationship Id="rId6" Type="http://schemas.openxmlformats.org/officeDocument/2006/relationships/image" Target="../media/image55.jpeg"/><Relationship Id="rId5" Type="http://schemas.openxmlformats.org/officeDocument/2006/relationships/image" Target="../media/image54.jpeg"/><Relationship Id="rId4" Type="http://schemas.microsoft.com/office/2007/relationships/hdphoto" Target="../media/hdphoto2.wdp"/></Relationships>
</file>

<file path=ppt/slides/_rels/slide3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3.xml"/><Relationship Id="rId1" Type="http://schemas.openxmlformats.org/officeDocument/2006/relationships/slideLayout" Target="../slideLayouts/slideLayout27.xml"/><Relationship Id="rId6" Type="http://schemas.openxmlformats.org/officeDocument/2006/relationships/image" Target="../media/image55.jpeg"/><Relationship Id="rId5" Type="http://schemas.openxmlformats.org/officeDocument/2006/relationships/image" Target="../media/image54.jpeg"/><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4.xml"/><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6.xml"/><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7.xml"/><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6.xml"/></Relationships>
</file>

<file path=ppt/slides/_rels/slide4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9.xml"/><Relationship Id="rId1" Type="http://schemas.openxmlformats.org/officeDocument/2006/relationships/slideLayout" Target="../slideLayouts/slideLayout27.xml"/></Relationships>
</file>

<file path=ppt/slides/_rels/slide4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27.xml"/><Relationship Id="rId4" Type="http://schemas.microsoft.com/office/2007/relationships/hdphoto" Target="../media/hdphoto3.wdp"/></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2.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32.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7.xml"/><Relationship Id="rId1" Type="http://schemas.openxmlformats.org/officeDocument/2006/relationships/slideLayout" Target="../slideLayouts/slideLayout3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3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6.xml"/></Relationships>
</file>

<file path=ppt/slides/_rels/slide5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1.xml"/><Relationship Id="rId1" Type="http://schemas.openxmlformats.org/officeDocument/2006/relationships/slideLayout" Target="../slideLayouts/slideLayout29.xml"/></Relationships>
</file>

<file path=ppt/slides/_rels/slide5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2.xml"/><Relationship Id="rId1" Type="http://schemas.openxmlformats.org/officeDocument/2006/relationships/slideLayout" Target="../slideLayouts/slideLayout29.xml"/><Relationship Id="rId4" Type="http://schemas.openxmlformats.org/officeDocument/2006/relationships/image" Target="../media/image64.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6.xml"/></Relationships>
</file>

<file path=ppt/slides/_rels/slide6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4.xml"/><Relationship Id="rId1" Type="http://schemas.openxmlformats.org/officeDocument/2006/relationships/slideLayout" Target="../slideLayouts/slideLayout27.xml"/></Relationships>
</file>

<file path=ppt/slides/_rels/slide61.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notesSlide" Target="../notesSlides/notesSlide55.xml"/><Relationship Id="rId1" Type="http://schemas.openxmlformats.org/officeDocument/2006/relationships/slideLayout" Target="../slideLayouts/slideLayout27.xml"/></Relationships>
</file>

<file path=ppt/slides/_rels/slide62.xml.rels><?xml version="1.0" encoding="UTF-8" standalone="yes"?>
<Relationships xmlns="http://schemas.openxmlformats.org/package/2006/relationships"><Relationship Id="rId8" Type="http://schemas.openxmlformats.org/officeDocument/2006/relationships/image" Target="../media/image72.png"/><Relationship Id="rId13" Type="http://schemas.openxmlformats.org/officeDocument/2006/relationships/image" Target="../media/image77.pn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png"/><Relationship Id="rId2" Type="http://schemas.openxmlformats.org/officeDocument/2006/relationships/notesSlide" Target="../notesSlides/notesSlide56.xml"/><Relationship Id="rId1" Type="http://schemas.openxmlformats.org/officeDocument/2006/relationships/slideLayout" Target="../slideLayouts/slideLayout27.xml"/><Relationship Id="rId6" Type="http://schemas.openxmlformats.org/officeDocument/2006/relationships/image" Target="../media/image70.pn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png"/><Relationship Id="rId4" Type="http://schemas.openxmlformats.org/officeDocument/2006/relationships/image" Target="../media/image68.png"/><Relationship Id="rId9" Type="http://schemas.openxmlformats.org/officeDocument/2006/relationships/image" Target="../media/image73.png"/></Relationships>
</file>

<file path=ppt/slides/_rels/slide6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57.xml"/><Relationship Id="rId1" Type="http://schemas.openxmlformats.org/officeDocument/2006/relationships/slideLayout" Target="../slideLayouts/slideLayout27.xml"/></Relationships>
</file>

<file path=ppt/slides/_rels/slide6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58.xml"/><Relationship Id="rId1" Type="http://schemas.openxmlformats.org/officeDocument/2006/relationships/slideLayout" Target="../slideLayouts/slideLayout27.xml"/></Relationships>
</file>

<file path=ppt/slides/_rels/slide6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9.xml"/><Relationship Id="rId1" Type="http://schemas.openxmlformats.org/officeDocument/2006/relationships/slideLayout" Target="../slideLayouts/slideLayout27.xml"/></Relationships>
</file>

<file path=ppt/slides/_rels/slide6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60.xml"/><Relationship Id="rId1" Type="http://schemas.openxmlformats.org/officeDocument/2006/relationships/slideLayout" Target="../slideLayouts/slideLayout27.xml"/></Relationships>
</file>

<file path=ppt/slides/_rels/slide6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1.xml"/><Relationship Id="rId1" Type="http://schemas.openxmlformats.org/officeDocument/2006/relationships/slideLayout" Target="../slideLayouts/slideLayout2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34.xml"/></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35.xml"/><Relationship Id="rId1" Type="http://schemas.openxmlformats.org/officeDocument/2006/relationships/tags" Target="../tags/tag1.xml"/><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b="1" dirty="0">
                <a:solidFill>
                  <a:schemeClr val="tx1"/>
                </a:solidFill>
              </a:rPr>
              <a:t>WELCOME        :  MUNYA</a:t>
            </a:r>
          </a:p>
        </p:txBody>
      </p:sp>
      <p:pic>
        <p:nvPicPr>
          <p:cNvPr id="11" name="Picture 10">
            <a:extLst>
              <a:ext uri="{FF2B5EF4-FFF2-40B4-BE49-F238E27FC236}">
                <a16:creationId xmlns:a16="http://schemas.microsoft.com/office/drawing/2014/main" id="{C48FEEA4-FF41-3951-6FCB-EEFD482C3B6A}"/>
              </a:ext>
            </a:extLst>
          </p:cNvPr>
          <p:cNvPicPr>
            <a:picLocks noChangeAspect="1"/>
          </p:cNvPicPr>
          <p:nvPr/>
        </p:nvPicPr>
        <p:blipFill rotWithShape="1">
          <a:blip r:embed="rId3"/>
          <a:srcRect l="59063" r="1" b="1"/>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965B472F-E86F-D3BD-30CA-227B48E6A63D}"/>
              </a:ext>
            </a:extLst>
          </p:cNvPr>
          <p:cNvPicPr>
            <a:picLocks noChangeAspect="1"/>
          </p:cNvPicPr>
          <p:nvPr/>
        </p:nvPicPr>
        <p:blipFill>
          <a:blip r:embed="rId4"/>
          <a:stretch>
            <a:fillRect/>
          </a:stretch>
        </p:blipFill>
        <p:spPr>
          <a:xfrm>
            <a:off x="281670" y="2535358"/>
            <a:ext cx="12054158" cy="2573852"/>
          </a:xfrm>
          <a:prstGeom prst="rect">
            <a:avLst/>
          </a:prstGeom>
        </p:spPr>
      </p:pic>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F85C-60B4-973C-27AC-B64C4BB4E221}"/>
              </a:ext>
            </a:extLst>
          </p:cNvPr>
          <p:cNvSpPr>
            <a:spLocks noGrp="1"/>
          </p:cNvSpPr>
          <p:nvPr>
            <p:ph type="title"/>
          </p:nvPr>
        </p:nvSpPr>
        <p:spPr/>
        <p:txBody>
          <a:bodyPr/>
          <a:lstStyle/>
          <a:p>
            <a:r>
              <a:rPr lang="en-US" b="1" dirty="0">
                <a:solidFill>
                  <a:srgbClr val="FF0000"/>
                </a:solidFill>
              </a:rPr>
              <a:t>Primary Resources</a:t>
            </a:r>
          </a:p>
        </p:txBody>
      </p:sp>
      <p:sp>
        <p:nvSpPr>
          <p:cNvPr id="3" name="Content Placeholder 2">
            <a:extLst>
              <a:ext uri="{FF2B5EF4-FFF2-40B4-BE49-F238E27FC236}">
                <a16:creationId xmlns:a16="http://schemas.microsoft.com/office/drawing/2014/main" id="{80CD9E56-9720-47A6-A3FF-796AFF5C80F0}"/>
              </a:ext>
            </a:extLst>
          </p:cNvPr>
          <p:cNvSpPr>
            <a:spLocks noGrp="1"/>
          </p:cNvSpPr>
          <p:nvPr>
            <p:ph idx="1"/>
          </p:nvPr>
        </p:nvSpPr>
        <p:spPr>
          <a:xfrm>
            <a:off x="585431" y="1534474"/>
            <a:ext cx="5018672" cy="4767267"/>
          </a:xfrm>
        </p:spPr>
        <p:txBody>
          <a:bodyPr/>
          <a:lstStyle/>
          <a:p>
            <a:r>
              <a:rPr lang="en-US" dirty="0"/>
              <a:t>Student</a:t>
            </a:r>
            <a:r>
              <a:rPr lang="fr-FR" dirty="0"/>
              <a:t> Guide:</a:t>
            </a:r>
          </a:p>
          <a:p>
            <a:pPr lvl="1"/>
            <a:r>
              <a:rPr lang="en-US" dirty="0"/>
              <a:t>Chapters</a:t>
            </a:r>
          </a:p>
          <a:p>
            <a:pPr lvl="1"/>
            <a:r>
              <a:rPr lang="en-US" dirty="0"/>
              <a:t>Labs</a:t>
            </a:r>
          </a:p>
          <a:p>
            <a:r>
              <a:rPr lang="en-US" dirty="0"/>
              <a:t>Lab</a:t>
            </a:r>
            <a:r>
              <a:rPr lang="fr-FR" dirty="0"/>
              <a:t> </a:t>
            </a:r>
            <a:r>
              <a:rPr lang="en-US" dirty="0"/>
              <a:t>Environment</a:t>
            </a:r>
            <a:r>
              <a:rPr lang="fr-FR" dirty="0"/>
              <a:t>:</a:t>
            </a:r>
          </a:p>
          <a:p>
            <a:pPr lvl="1"/>
            <a:r>
              <a:rPr lang="en-US" dirty="0"/>
              <a:t>Sandbox</a:t>
            </a:r>
            <a:r>
              <a:rPr lang="fr-FR" dirty="0"/>
              <a:t> </a:t>
            </a:r>
            <a:r>
              <a:rPr lang="en-US" dirty="0"/>
              <a:t>environment</a:t>
            </a:r>
          </a:p>
        </p:txBody>
      </p:sp>
      <p:pic>
        <p:nvPicPr>
          <p:cNvPr id="4" name="Picture 3" descr="Background pattern  Description automatically generated">
            <a:extLst>
              <a:ext uri="{FF2B5EF4-FFF2-40B4-BE49-F238E27FC236}">
                <a16:creationId xmlns:a16="http://schemas.microsoft.com/office/drawing/2014/main" id="{50B4929C-A038-6637-A100-DC0825B7042D}"/>
              </a:ext>
            </a:extLst>
          </p:cNvPr>
          <p:cNvPicPr>
            <a:picLocks noChangeAspect="1"/>
          </p:cNvPicPr>
          <p:nvPr/>
        </p:nvPicPr>
        <p:blipFill rotWithShape="1">
          <a:blip r:embed="rId3">
            <a:extLst>
              <a:ext uri="{28A0092B-C50C-407E-A947-70E740481C1C}">
                <a14:useLocalDpi xmlns:a14="http://schemas.microsoft.com/office/drawing/2010/main" val="0"/>
              </a:ext>
            </a:extLst>
          </a:blip>
          <a:srcRect l="52943" b="4681"/>
          <a:stretch/>
        </p:blipFill>
        <p:spPr>
          <a:xfrm flipH="1">
            <a:off x="5832781" y="0"/>
            <a:ext cx="6366093" cy="6858000"/>
          </a:xfrm>
          <a:prstGeom prst="rect">
            <a:avLst/>
          </a:prstGeom>
        </p:spPr>
      </p:pic>
      <p:sp>
        <p:nvSpPr>
          <p:cNvPr id="5" name="Content Placeholder 6">
            <a:extLst>
              <a:ext uri="{FF2B5EF4-FFF2-40B4-BE49-F238E27FC236}">
                <a16:creationId xmlns:a16="http://schemas.microsoft.com/office/drawing/2014/main" id="{1A9C7802-2699-719D-066E-F8035F1CA436}"/>
              </a:ext>
            </a:extLst>
          </p:cNvPr>
          <p:cNvSpPr txBox="1">
            <a:spLocks/>
          </p:cNvSpPr>
          <p:nvPr/>
        </p:nvSpPr>
        <p:spPr bwMode="auto">
          <a:xfrm>
            <a:off x="6305840" y="282993"/>
            <a:ext cx="5529408" cy="62609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100000"/>
              </a:lnSpc>
              <a:spcBef>
                <a:spcPts val="300"/>
              </a:spcBef>
              <a:spcAft>
                <a:spcPct val="0"/>
              </a:spcAft>
              <a:buClr>
                <a:srgbClr val="44546A"/>
              </a:buClr>
              <a:buSzPct val="85000"/>
              <a:buFont typeface="Arial" panose="020B0604020202020204" pitchFamily="34" charset="0"/>
              <a:buNone/>
              <a:tabLst/>
              <a:defRPr/>
            </a:pPr>
            <a:endPar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100000"/>
              </a:lnSpc>
              <a:spcBef>
                <a:spcPts val="200"/>
              </a:spcBef>
              <a:spcAft>
                <a:spcPct val="0"/>
              </a:spcAft>
              <a:buClr>
                <a:srgbClr val="44546A"/>
              </a:buClr>
              <a:buSzPct val="85000"/>
              <a:buFont typeface="Arial" panose="020B0604020202020204" pitchFamily="34" charset="0"/>
              <a:buNone/>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Preface</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Introduction to Check Point Quantum Security Management</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Check Point Gateway and Server Deployment</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Check Point Security Administration</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Check Point Licensing and Contracts</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5"/>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Security Policy Management</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5"/>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Policy Layers</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5"/>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Network Address Translation</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8"/>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Security Escalation</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8"/>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Site-to-Site VPN</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8"/>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Monitoring Operations</a:t>
            </a:r>
          </a:p>
          <a:p>
            <a:pPr marL="457200" marR="0" lvl="0" indent="-457200" algn="l" defTabSz="914400" rtl="0" eaLnBrk="1" fontAlgn="base" latinLnBrk="0" hangingPunct="1">
              <a:lnSpc>
                <a:spcPct val="100000"/>
              </a:lnSpc>
              <a:spcBef>
                <a:spcPts val="200"/>
              </a:spcBef>
              <a:spcAft>
                <a:spcPct val="0"/>
              </a:spcAft>
              <a:buClr>
                <a:srgbClr val="44546A"/>
              </a:buClr>
              <a:buSzPct val="85000"/>
              <a:buFont typeface="+mj-lt"/>
              <a:buAutoNum type="arabicPeriod" startAt="8"/>
              <a:tabLst/>
              <a:defRPr/>
            </a:pPr>
            <a:r>
              <a:rPr kumimoji="0" lang="en-US" sz="2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Security Maintenance</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6" name="Footer Placeholder 5" hidden="1">
            <a:extLst>
              <a:ext uri="{FF2B5EF4-FFF2-40B4-BE49-F238E27FC236}">
                <a16:creationId xmlns:a16="http://schemas.microsoft.com/office/drawing/2014/main" id="{E70340F5-3005-44B7-8E86-A5AB6076673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Date Placeholder 6" hidden="1">
            <a:extLst>
              <a:ext uri="{FF2B5EF4-FFF2-40B4-BE49-F238E27FC236}">
                <a16:creationId xmlns:a16="http://schemas.microsoft.com/office/drawing/2014/main" id="{2A077D3C-5082-0DFF-0104-424E060C2696}"/>
              </a:ext>
            </a:extLst>
          </p:cNvPr>
          <p:cNvSpPr>
            <a:spLocks noGrp="1"/>
          </p:cNvSpPr>
          <p:nvPr>
            <p:ph type="dt" sz="half"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678050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12600FCA-B2B3-095D-4752-672ED7787E40}"/>
              </a:ext>
            </a:extLst>
          </p:cNvPr>
          <p:cNvSpPr>
            <a:spLocks noGrp="1"/>
          </p:cNvSpPr>
          <p:nvPr>
            <p:ph type="body" sz="quarter" idx="16"/>
          </p:nvPr>
        </p:nvSpPr>
        <p:spPr>
          <a:xfrm>
            <a:off x="586804" y="457201"/>
            <a:ext cx="3185506" cy="656705"/>
          </a:xfrm>
        </p:spPr>
        <p:txBody>
          <a:bodyPr/>
          <a:lstStyle/>
          <a:p>
            <a:r>
              <a:rPr lang="en-US" dirty="0"/>
              <a:t>Prerequisites</a:t>
            </a:r>
          </a:p>
        </p:txBody>
      </p:sp>
      <p:sp>
        <p:nvSpPr>
          <p:cNvPr id="4" name="Content Placeholder 3">
            <a:extLst>
              <a:ext uri="{FF2B5EF4-FFF2-40B4-BE49-F238E27FC236}">
                <a16:creationId xmlns:a16="http://schemas.microsoft.com/office/drawing/2014/main" id="{6B3599FC-6E77-FEC5-9FA4-AB7ECA1F5B46}"/>
              </a:ext>
            </a:extLst>
          </p:cNvPr>
          <p:cNvSpPr>
            <a:spLocks noGrp="1"/>
          </p:cNvSpPr>
          <p:nvPr>
            <p:ph sz="half" idx="12"/>
          </p:nvPr>
        </p:nvSpPr>
        <p:spPr>
          <a:xfrm>
            <a:off x="4438416" y="277502"/>
            <a:ext cx="7166780" cy="5208898"/>
          </a:xfrm>
        </p:spPr>
        <p:txBody>
          <a:bodyPr/>
          <a:lstStyle/>
          <a:p>
            <a:r>
              <a:rPr lang="en-US" dirty="0"/>
              <a:t>Fundamental Knowledge:</a:t>
            </a:r>
          </a:p>
          <a:p>
            <a:pPr lvl="1"/>
            <a:r>
              <a:rPr lang="en-US" dirty="0"/>
              <a:t>Networking Security</a:t>
            </a:r>
          </a:p>
          <a:p>
            <a:r>
              <a:rPr lang="en-US" dirty="0"/>
              <a:t>Working knowledge:</a:t>
            </a:r>
          </a:p>
          <a:p>
            <a:pPr lvl="1"/>
            <a:r>
              <a:rPr lang="en-US" dirty="0"/>
              <a:t>Unix-like and/or Windows operating systems</a:t>
            </a:r>
          </a:p>
          <a:p>
            <a:pPr lvl="1"/>
            <a:r>
              <a:rPr lang="en-US" dirty="0"/>
              <a:t>Networking Fundamentals</a:t>
            </a:r>
          </a:p>
          <a:p>
            <a:pPr lvl="1"/>
            <a:r>
              <a:rPr lang="en-US" dirty="0"/>
              <a:t>TCP/IP Networking</a:t>
            </a:r>
          </a:p>
          <a:p>
            <a:pPr lvl="1"/>
            <a:r>
              <a:rPr lang="en-US" dirty="0"/>
              <a:t>System Administration</a:t>
            </a:r>
          </a:p>
          <a:p>
            <a:r>
              <a:rPr lang="en-US" dirty="0"/>
              <a:t>Check Point training/certification:</a:t>
            </a:r>
          </a:p>
          <a:p>
            <a:pPr lvl="1"/>
            <a:r>
              <a:rPr lang="en-US" dirty="0"/>
              <a:t>None</a:t>
            </a:r>
          </a:p>
          <a:p>
            <a:endParaRPr lang="en-US" dirty="0"/>
          </a:p>
        </p:txBody>
      </p:sp>
      <p:pic>
        <p:nvPicPr>
          <p:cNvPr id="10" name="Graphic 9">
            <a:extLst>
              <a:ext uri="{FF2B5EF4-FFF2-40B4-BE49-F238E27FC236}">
                <a16:creationId xmlns:a16="http://schemas.microsoft.com/office/drawing/2014/main" id="{F37764F4-DCA5-E097-8B20-5D83C369A2D1}"/>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50633" y="1467104"/>
            <a:ext cx="3918808" cy="3916613"/>
          </a:xfrm>
          <a:prstGeom prst="rect">
            <a:avLst/>
          </a:prstGeom>
        </p:spPr>
      </p:pic>
      <p:sp>
        <p:nvSpPr>
          <p:cNvPr id="2" name="Footer Placeholder 1" hidden="1">
            <a:extLst>
              <a:ext uri="{FF2B5EF4-FFF2-40B4-BE49-F238E27FC236}">
                <a16:creationId xmlns:a16="http://schemas.microsoft.com/office/drawing/2014/main" id="{1C1CDCB3-7467-5DE1-1097-321190715CC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9AD42F2E-7F3C-C939-BB9A-8CBA57CA487A}"/>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5890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42A01-4341-7D94-0E47-33AC4B274DD8}"/>
              </a:ext>
            </a:extLst>
          </p:cNvPr>
          <p:cNvSpPr>
            <a:spLocks noGrp="1"/>
          </p:cNvSpPr>
          <p:nvPr>
            <p:ph type="title"/>
          </p:nvPr>
        </p:nvSpPr>
        <p:spPr/>
        <p:txBody>
          <a:bodyPr/>
          <a:lstStyle/>
          <a:p>
            <a:r>
              <a:rPr lang="en-GB" dirty="0"/>
              <a:t>CTF Topology Review</a:t>
            </a:r>
          </a:p>
        </p:txBody>
      </p:sp>
      <p:pic>
        <p:nvPicPr>
          <p:cNvPr id="4" name="Content Placeholder 3" descr="A diagram of a computer network&#10;&#10;AI-generated content may be incorrect.">
            <a:extLst>
              <a:ext uri="{FF2B5EF4-FFF2-40B4-BE49-F238E27FC236}">
                <a16:creationId xmlns:a16="http://schemas.microsoft.com/office/drawing/2014/main" id="{E5432090-51B2-27C7-8B5D-67F6590D1C3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8872" r="13442" b="14004"/>
          <a:stretch>
            <a:fillRect/>
          </a:stretch>
        </p:blipFill>
        <p:spPr bwMode="auto">
          <a:xfrm>
            <a:off x="2053087" y="1299588"/>
            <a:ext cx="7298649" cy="487737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68930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ChangeArrowheads="1"/>
          </p:cNvSpPr>
          <p:nvPr/>
        </p:nvSpPr>
        <p:spPr bwMode="auto">
          <a:xfrm>
            <a:off x="2432748" y="189908"/>
            <a:ext cx="1561864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itle 1">
            <a:extLst>
              <a:ext uri="{FF2B5EF4-FFF2-40B4-BE49-F238E27FC236}">
                <a16:creationId xmlns:a16="http://schemas.microsoft.com/office/drawing/2014/main" id="{B45BCEB1-23AF-46F4-AD49-43D921129F43}"/>
              </a:ext>
            </a:extLst>
          </p:cNvPr>
          <p:cNvSpPr>
            <a:spLocks noGrp="1"/>
          </p:cNvSpPr>
          <p:nvPr>
            <p:ph type="title"/>
          </p:nvPr>
        </p:nvSpPr>
        <p:spPr>
          <a:xfrm>
            <a:off x="541215" y="-7236"/>
            <a:ext cx="2272323" cy="2064636"/>
          </a:xfrm>
        </p:spPr>
        <p:txBody>
          <a:bodyPr/>
          <a:lstStyle/>
          <a:p>
            <a:pPr>
              <a:lnSpc>
                <a:spcPct val="100000"/>
              </a:lnSpc>
            </a:pPr>
            <a:r>
              <a:rPr lang="en-US" sz="3200" b="1" dirty="0">
                <a:solidFill>
                  <a:srgbClr val="FF0000"/>
                </a:solidFill>
              </a:rPr>
              <a:t>CCSA</a:t>
            </a:r>
            <a:br>
              <a:rPr lang="en-US" sz="3200" b="1" dirty="0">
                <a:solidFill>
                  <a:srgbClr val="FF0000"/>
                </a:solidFill>
              </a:rPr>
            </a:br>
            <a:r>
              <a:rPr lang="en-US" sz="3200" b="1" dirty="0">
                <a:solidFill>
                  <a:srgbClr val="FF0000"/>
                </a:solidFill>
              </a:rPr>
              <a:t>Lab Topology</a:t>
            </a:r>
          </a:p>
        </p:txBody>
      </p:sp>
      <p:pic>
        <p:nvPicPr>
          <p:cNvPr id="7" name="Picture 6">
            <a:extLst>
              <a:ext uri="{FF2B5EF4-FFF2-40B4-BE49-F238E27FC236}">
                <a16:creationId xmlns:a16="http://schemas.microsoft.com/office/drawing/2014/main" id="{7D9B1B34-F0E6-CA5F-7D37-DB2F56F4718A}"/>
              </a:ext>
            </a:extLst>
          </p:cNvPr>
          <p:cNvPicPr>
            <a:picLocks noChangeAspect="1"/>
          </p:cNvPicPr>
          <p:nvPr/>
        </p:nvPicPr>
        <p:blipFill>
          <a:blip r:embed="rId3"/>
          <a:stretch>
            <a:fillRect/>
          </a:stretch>
        </p:blipFill>
        <p:spPr>
          <a:xfrm>
            <a:off x="3352801" y="114972"/>
            <a:ext cx="8157675" cy="5485379"/>
          </a:xfrm>
          <a:prstGeom prst="rect">
            <a:avLst/>
          </a:prstGeom>
        </p:spPr>
      </p:pic>
      <p:sp>
        <p:nvSpPr>
          <p:cNvPr id="2" name="Footer Placeholder 1" hidden="1">
            <a:extLst>
              <a:ext uri="{FF2B5EF4-FFF2-40B4-BE49-F238E27FC236}">
                <a16:creationId xmlns:a16="http://schemas.microsoft.com/office/drawing/2014/main" id="{A32159FD-49C7-1152-9A10-1F5DCFACC9B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F71D300B-4993-93CE-7F76-350E526D58CF}"/>
              </a:ext>
            </a:extLst>
          </p:cNvPr>
          <p:cNvSpPr>
            <a:spLocks noGrp="1"/>
          </p:cNvSpPr>
          <p:nvPr>
            <p:ph type="dt" sz="half"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186694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7B1F-F4A8-355D-CAB3-622DECAA6131}"/>
              </a:ext>
            </a:extLst>
          </p:cNvPr>
          <p:cNvSpPr>
            <a:spLocks noGrp="1"/>
          </p:cNvSpPr>
          <p:nvPr>
            <p:ph type="title"/>
          </p:nvPr>
        </p:nvSpPr>
        <p:spPr/>
        <p:txBody>
          <a:bodyPr/>
          <a:lstStyle/>
          <a:p>
            <a:r>
              <a:rPr lang="en-GB" dirty="0"/>
              <a:t>Working Topology</a:t>
            </a:r>
          </a:p>
        </p:txBody>
      </p:sp>
      <p:pic>
        <p:nvPicPr>
          <p:cNvPr id="4" name="Content Placeholder 3" descr="A diagram of a computer network&#10;&#10;AI-generated content may be incorrect.">
            <a:extLst>
              <a:ext uri="{FF2B5EF4-FFF2-40B4-BE49-F238E27FC236}">
                <a16:creationId xmlns:a16="http://schemas.microsoft.com/office/drawing/2014/main" id="{314FCEB7-CF2C-6419-E90E-1C3BE8E1D7C2}"/>
              </a:ext>
            </a:extLst>
          </p:cNvPr>
          <p:cNvPicPr>
            <a:picLocks noGrp="1" noChangeAspect="1"/>
          </p:cNvPicPr>
          <p:nvPr>
            <p:ph idx="1"/>
          </p:nvPr>
        </p:nvPicPr>
        <p:blipFill>
          <a:blip r:embed="rId2"/>
          <a:stretch>
            <a:fillRect/>
          </a:stretch>
        </p:blipFill>
        <p:spPr>
          <a:xfrm>
            <a:off x="2847109" y="1247995"/>
            <a:ext cx="5600700" cy="4746357"/>
          </a:xfrm>
          <a:prstGeom prst="rect">
            <a:avLst/>
          </a:prstGeom>
        </p:spPr>
      </p:pic>
    </p:spTree>
    <p:extLst>
      <p:ext uri="{BB962C8B-B14F-4D97-AF65-F5344CB8AC3E}">
        <p14:creationId xmlns:p14="http://schemas.microsoft.com/office/powerpoint/2010/main" val="566844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Introduction to Check Point Quantum Security Management</a:t>
            </a:r>
          </a:p>
        </p:txBody>
      </p:sp>
      <p:sp>
        <p:nvSpPr>
          <p:cNvPr id="3" name="Text Placeholder 2"/>
          <p:cNvSpPr>
            <a:spLocks noGrp="1"/>
          </p:cNvSpPr>
          <p:nvPr>
            <p:ph type="body" sz="quarter" idx="16"/>
          </p:nvPr>
        </p:nvSpPr>
        <p:spPr/>
        <p:txBody>
          <a:bodyPr/>
          <a:lstStyle/>
          <a:p>
            <a:r>
              <a:rPr lang="en-US" dirty="0"/>
              <a:t>Chapter 1</a:t>
            </a:r>
          </a:p>
        </p:txBody>
      </p:sp>
      <p:sp>
        <p:nvSpPr>
          <p:cNvPr id="4" name="Footer Placeholder 3" hidden="1">
            <a:extLst>
              <a:ext uri="{FF2B5EF4-FFF2-40B4-BE49-F238E27FC236}">
                <a16:creationId xmlns:a16="http://schemas.microsoft.com/office/drawing/2014/main" id="{AA192508-845D-A2BB-D9D5-A2C6D7EE919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89E9E2FD-D8CE-8475-85C5-CCF32060AEA7}"/>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9714964"/>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97459F7-AC03-7A47-0BC8-7A5DC2F4058C}"/>
              </a:ext>
            </a:extLst>
          </p:cNvPr>
          <p:cNvSpPr>
            <a:spLocks noGrp="1"/>
          </p:cNvSpPr>
          <p:nvPr>
            <p:ph type="body" sz="quarter" idx="16"/>
          </p:nvPr>
        </p:nvSpPr>
        <p:spPr/>
        <p:txBody>
          <a:bodyPr/>
          <a:lstStyle/>
          <a:p>
            <a:r>
              <a:rPr lang="en-US" dirty="0"/>
              <a:t>Learning Objectives</a:t>
            </a:r>
          </a:p>
        </p:txBody>
      </p:sp>
      <p:sp>
        <p:nvSpPr>
          <p:cNvPr id="8" name="Content Placeholder 7">
            <a:extLst>
              <a:ext uri="{FF2B5EF4-FFF2-40B4-BE49-F238E27FC236}">
                <a16:creationId xmlns:a16="http://schemas.microsoft.com/office/drawing/2014/main" id="{3D16ADE5-A2B5-F212-B075-2E94F9D74FF4}"/>
              </a:ext>
            </a:extLst>
          </p:cNvPr>
          <p:cNvSpPr>
            <a:spLocks noGrp="1"/>
          </p:cNvSpPr>
          <p:nvPr>
            <p:ph sz="half" idx="2"/>
          </p:nvPr>
        </p:nvSpPr>
        <p:spPr/>
        <p:txBody>
          <a:bodyPr/>
          <a:lstStyle/>
          <a:p>
            <a:r>
              <a:rPr lang="en-US" sz="2400" dirty="0"/>
              <a:t>Describe the primary components of a Check Point Three-Tier Architecture and explain how they work together in the Check Point environment.</a:t>
            </a:r>
          </a:p>
          <a:p>
            <a:r>
              <a:rPr lang="en-US" sz="2400" dirty="0"/>
              <a:t>Define and explain the differences between standalone and distributed deployments.</a:t>
            </a:r>
          </a:p>
          <a:p>
            <a:r>
              <a:rPr lang="en-US" sz="2400" dirty="0"/>
              <a:t>Explain how communication is secured and how traffic is routed in the Check Point environment.</a:t>
            </a:r>
            <a:endParaRPr lang="en-US" dirty="0"/>
          </a:p>
        </p:txBody>
      </p:sp>
      <p:sp>
        <p:nvSpPr>
          <p:cNvPr id="2" name="Footer Placeholder 1" hidden="1">
            <a:extLst>
              <a:ext uri="{FF2B5EF4-FFF2-40B4-BE49-F238E27FC236}">
                <a16:creationId xmlns:a16="http://schemas.microsoft.com/office/drawing/2014/main" id="{0A64E8DA-B696-0A1F-46B3-2EEA1F1378C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6DD6138B-C549-573E-5CBF-85FEC33FB87F}"/>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0203973"/>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152920" y="2691362"/>
            <a:ext cx="5367069" cy="1982239"/>
          </a:xfrm>
        </p:spPr>
        <p:txBody>
          <a:bodyPr/>
          <a:lstStyle/>
          <a:p>
            <a:pPr algn="ctr"/>
            <a:r>
              <a:rPr lang="en-US" sz="4000" dirty="0"/>
              <a:t>SECURITY MANAGEMENT OVERVIEW</a:t>
            </a:r>
          </a:p>
        </p:txBody>
      </p:sp>
      <p:sp>
        <p:nvSpPr>
          <p:cNvPr id="2" name="Footer Placeholder 1" hidden="1">
            <a:extLst>
              <a:ext uri="{FF2B5EF4-FFF2-40B4-BE49-F238E27FC236}">
                <a16:creationId xmlns:a16="http://schemas.microsoft.com/office/drawing/2014/main" id="{C5DE18DB-0D92-DB95-962D-A1A25E9480D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344C227D-79D4-D6D4-7E57-CA2CD00698E3}"/>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766583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785EB60-72FF-D0A5-9CAC-4EED82C818B4}"/>
              </a:ext>
            </a:extLst>
          </p:cNvPr>
          <p:cNvSpPr>
            <a:spLocks noGrp="1"/>
          </p:cNvSpPr>
          <p:nvPr>
            <p:ph type="body" sz="quarter" idx="18"/>
          </p:nvPr>
        </p:nvSpPr>
        <p:spPr>
          <a:xfrm>
            <a:off x="586804" y="457200"/>
            <a:ext cx="11055799" cy="914400"/>
          </a:xfrm>
        </p:spPr>
        <p:txBody>
          <a:bodyPr/>
          <a:lstStyle/>
          <a:p>
            <a:r>
              <a:rPr lang="en-US" dirty="0"/>
              <a:t>Primary Components of the Three-Tier Architecture</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pic>
        <p:nvPicPr>
          <p:cNvPr id="2" name="Content Placeholder 1"/>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08795" y="1596376"/>
            <a:ext cx="11174413" cy="3817651"/>
          </a:xfrm>
        </p:spPr>
      </p:pic>
      <p:sp>
        <p:nvSpPr>
          <p:cNvPr id="4" name="Footer Placeholder 3" hidden="1">
            <a:extLst>
              <a:ext uri="{FF2B5EF4-FFF2-40B4-BE49-F238E27FC236}">
                <a16:creationId xmlns:a16="http://schemas.microsoft.com/office/drawing/2014/main" id="{9534E5DF-9AAD-8A4D-B1D9-1D1E1E39F5D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Date Placeholder 5" hidden="1">
            <a:extLst>
              <a:ext uri="{FF2B5EF4-FFF2-40B4-BE49-F238E27FC236}">
                <a16:creationId xmlns:a16="http://schemas.microsoft.com/office/drawing/2014/main" id="{6BF321EE-FEB2-09DD-8B5E-9E65078AFD83}"/>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6213265"/>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p:txBody>
          <a:bodyPr/>
          <a:lstStyle/>
          <a:p>
            <a:pPr algn="ctr"/>
            <a:r>
              <a:rPr lang="en-US" sz="4000" dirty="0"/>
              <a:t>SMARTCONSOLE</a:t>
            </a:r>
          </a:p>
        </p:txBody>
      </p:sp>
      <p:sp>
        <p:nvSpPr>
          <p:cNvPr id="2" name="Footer Placeholder 1" hidden="1">
            <a:extLst>
              <a:ext uri="{FF2B5EF4-FFF2-40B4-BE49-F238E27FC236}">
                <a16:creationId xmlns:a16="http://schemas.microsoft.com/office/drawing/2014/main" id="{99E12A67-D756-0C79-EA5E-16FFF456A33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5168CFB5-1866-0FC7-9B46-F49C626FB7A0}"/>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5998356"/>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SmartConsole - Common Uses</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7" name="Rectangle 6"/>
          <p:cNvSpPr/>
          <p:nvPr/>
        </p:nvSpPr>
        <p:spPr bwMode="auto">
          <a:xfrm>
            <a:off x="654578"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80000"/>
              </a:lnSpc>
              <a:spcBef>
                <a:spcPts val="1200"/>
              </a:spcBef>
              <a:spcAft>
                <a:spcPts val="0"/>
              </a:spcAft>
              <a:buClrTx/>
              <a:buSzPct val="115000"/>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Create and Manage</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Security Policies</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User and administrator accounts</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Management Servers, Gateways, and other devices</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Settings for Check Point environment</a:t>
            </a:r>
          </a:p>
        </p:txBody>
      </p:sp>
      <p:sp>
        <p:nvSpPr>
          <p:cNvPr id="8" name="Rectangle 7"/>
          <p:cNvSpPr/>
          <p:nvPr/>
        </p:nvSpPr>
        <p:spPr bwMode="auto">
          <a:xfrm>
            <a:off x="4652570"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80000"/>
              </a:lnSpc>
              <a:spcBef>
                <a:spcPts val="1200"/>
              </a:spcBef>
              <a:spcAft>
                <a:spcPts val="0"/>
              </a:spcAft>
              <a:buClrTx/>
              <a:buSzPct val="115000"/>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Monitor</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Logs and events</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Performance</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Regulation compliance</a:t>
            </a:r>
          </a:p>
        </p:txBody>
      </p:sp>
      <p:sp>
        <p:nvSpPr>
          <p:cNvPr id="9" name="Rectangle 8"/>
          <p:cNvSpPr/>
          <p:nvPr/>
        </p:nvSpPr>
        <p:spPr bwMode="auto">
          <a:xfrm>
            <a:off x="8650562" y="1715568"/>
            <a:ext cx="3060283" cy="4411980"/>
          </a:xfrm>
          <a:prstGeom prst="rect">
            <a:avLst/>
          </a:prstGeom>
          <a:solidFill>
            <a:schemeClr val="bg1">
              <a:lumMod val="95000"/>
            </a:schemeClr>
          </a:solidFill>
          <a:ln w="57150" algn="ctr">
            <a:solidFill>
              <a:schemeClr val="bg2">
                <a:lumMod val="60000"/>
                <a:lumOff val="40000"/>
              </a:schemeClr>
            </a:solid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0" marR="0" lvl="0" indent="0" algn="l" defTabSz="914400" rtl="0" eaLnBrk="1" fontAlgn="auto" latinLnBrk="0" hangingPunct="1">
              <a:lnSpc>
                <a:spcPct val="80000"/>
              </a:lnSpc>
              <a:spcBef>
                <a:spcPts val="1200"/>
              </a:spcBef>
              <a:spcAft>
                <a:spcPts val="0"/>
              </a:spcAft>
              <a:buClrTx/>
              <a:buSzPct val="115000"/>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Maintain</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Licenses</a:t>
            </a:r>
          </a:p>
          <a:p>
            <a:pPr marL="342900" marR="0" lvl="0" indent="-342900" algn="l" defTabSz="914400" rtl="0" eaLnBrk="1" fontAlgn="auto" latinLnBrk="0" hangingPunct="1">
              <a:lnSpc>
                <a:spcPct val="80000"/>
              </a:lnSpc>
              <a:spcBef>
                <a:spcPts val="1200"/>
              </a:spcBef>
              <a:spcAft>
                <a:spcPts val="0"/>
              </a:spcAft>
              <a:buClrTx/>
              <a:buSzPct val="115000"/>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Update products</a:t>
            </a:r>
          </a:p>
        </p:txBody>
      </p:sp>
      <p:sp>
        <p:nvSpPr>
          <p:cNvPr id="3" name="Footer Placeholder 2" hidden="1">
            <a:extLst>
              <a:ext uri="{FF2B5EF4-FFF2-40B4-BE49-F238E27FC236}">
                <a16:creationId xmlns:a16="http://schemas.microsoft.com/office/drawing/2014/main" id="{B8A0A0B1-AF9F-236D-A6F5-56B7FDE3D88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7811CAF4-CDA9-FC54-6D99-800268D1414E}"/>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4924373"/>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0D4842A9-F6D8-FBCD-5C1E-93841B08721D}"/>
              </a:ext>
            </a:extLst>
          </p:cNvPr>
          <p:cNvSpPr>
            <a:spLocks noGrp="1"/>
          </p:cNvSpPr>
          <p:nvPr>
            <p:ph type="body" sz="quarter" idx="14"/>
          </p:nvPr>
        </p:nvSpPr>
        <p:spPr/>
        <p:txBody>
          <a:bodyPr/>
          <a:lstStyle/>
          <a:p>
            <a:r>
              <a:rPr lang="en-US" dirty="0"/>
              <a:t>SmartConsole is a tool. It does not store the policy or configuration information.</a:t>
            </a:r>
          </a:p>
          <a:p>
            <a:r>
              <a:rPr lang="en-US" dirty="0"/>
              <a:t>SmartConsole sends this information to the Security Management Server for storage.</a:t>
            </a:r>
          </a:p>
        </p:txBody>
      </p:sp>
      <p:sp>
        <p:nvSpPr>
          <p:cNvPr id="2" name="Footer Placeholder 1" hidden="1">
            <a:extLst>
              <a:ext uri="{FF2B5EF4-FFF2-40B4-BE49-F238E27FC236}">
                <a16:creationId xmlns:a16="http://schemas.microsoft.com/office/drawing/2014/main" id="{26E87F5D-47EB-624A-08CF-EB6B62495B7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144E259E-D7DF-306E-2D50-79E0ECBCED4D}"/>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574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Types of SmartConsole Interfaces</a:t>
            </a:r>
          </a:p>
        </p:txBody>
      </p:sp>
      <p:graphicFrame>
        <p:nvGraphicFramePr>
          <p:cNvPr id="3" name="Content Placeholder 2"/>
          <p:cNvGraphicFramePr>
            <a:graphicFrameLocks noGrp="1"/>
          </p:cNvGraphicFramePr>
          <p:nvPr>
            <p:ph sz="half" idx="2"/>
          </p:nvPr>
        </p:nvGraphicFramePr>
        <p:xfrm>
          <a:off x="585789" y="1636714"/>
          <a:ext cx="11174413" cy="4422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hidden="1">
            <a:extLst>
              <a:ext uri="{FF2B5EF4-FFF2-40B4-BE49-F238E27FC236}">
                <a16:creationId xmlns:a16="http://schemas.microsoft.com/office/drawing/2014/main" id="{705B7493-D7C5-7683-5913-0A98688598A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E9C8EAB2-88E2-056C-8B3A-A3391E5CF528}"/>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4951117"/>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p:cNvSpPr>
            <a:spLocks noGrp="1"/>
          </p:cNvSpPr>
          <p:nvPr>
            <p:ph type="body" sz="quarter" idx="18"/>
          </p:nvPr>
        </p:nvSpPr>
        <p:spPr/>
        <p:txBody>
          <a:bodyPr/>
          <a:lstStyle/>
          <a:p>
            <a:r>
              <a:rPr lang="en-US" dirty="0"/>
              <a:t>SmartConsole Installation Packages</a:t>
            </a:r>
          </a:p>
        </p:txBody>
      </p:sp>
      <p:sp>
        <p:nvSpPr>
          <p:cNvPr id="4" name="Content Placeholder 3">
            <a:extLst>
              <a:ext uri="{FF2B5EF4-FFF2-40B4-BE49-F238E27FC236}">
                <a16:creationId xmlns:a16="http://schemas.microsoft.com/office/drawing/2014/main" id="{81A22BE1-2CA8-D51C-07DF-382A7ACEF150}"/>
              </a:ext>
            </a:extLst>
          </p:cNvPr>
          <p:cNvSpPr>
            <a:spLocks noGrp="1"/>
          </p:cNvSpPr>
          <p:nvPr>
            <p:ph sz="half" idx="2"/>
          </p:nvPr>
        </p:nvSpPr>
        <p:spPr/>
        <p:txBody>
          <a:bodyPr/>
          <a:lstStyle/>
          <a:p>
            <a:r>
              <a:rPr lang="en-US" dirty="0"/>
              <a:t>SmartConsole Client and Portable SmartConsole are available from:</a:t>
            </a:r>
          </a:p>
          <a:p>
            <a:pPr lvl="1">
              <a:spcBef>
                <a:spcPts val="0"/>
              </a:spcBef>
            </a:pPr>
            <a:r>
              <a:rPr lang="en-US" dirty="0"/>
              <a:t>Check Point Quantum R81.20 Home Page (sk173903)</a:t>
            </a:r>
          </a:p>
          <a:p>
            <a:pPr lvl="1">
              <a:spcBef>
                <a:spcPts val="0"/>
              </a:spcBef>
            </a:pPr>
            <a:r>
              <a:rPr lang="en-US" dirty="0"/>
              <a:t>Check Point Support Center</a:t>
            </a:r>
          </a:p>
          <a:p>
            <a:pPr lvl="1">
              <a:spcBef>
                <a:spcPts val="0"/>
              </a:spcBef>
            </a:pPr>
            <a:r>
              <a:rPr lang="en-US" dirty="0"/>
              <a:t>Gaia Portal</a:t>
            </a:r>
          </a:p>
          <a:p>
            <a:pPr lvl="1">
              <a:spcBef>
                <a:spcPts val="0"/>
              </a:spcBef>
            </a:pPr>
            <a:r>
              <a:rPr lang="en-US" dirty="0"/>
              <a:t> Security Management Server</a:t>
            </a:r>
          </a:p>
          <a:p>
            <a:pPr>
              <a:spcBef>
                <a:spcPts val="1500"/>
              </a:spcBef>
            </a:pPr>
            <a:r>
              <a:rPr lang="en-US" dirty="0"/>
              <a:t>The installation packages are downloaded as an executable (exe) file.</a:t>
            </a:r>
          </a:p>
          <a:p>
            <a:pPr>
              <a:spcBef>
                <a:spcPts val="1500"/>
              </a:spcBef>
            </a:pPr>
            <a:r>
              <a:rPr lang="en-US" dirty="0"/>
              <a:t>Web SmartConsole is accessed from a Web browser. No installation is required</a:t>
            </a:r>
          </a:p>
        </p:txBody>
      </p:sp>
      <p:sp>
        <p:nvSpPr>
          <p:cNvPr id="2" name="Footer Placeholder 1" hidden="1">
            <a:extLst>
              <a:ext uri="{FF2B5EF4-FFF2-40B4-BE49-F238E27FC236}">
                <a16:creationId xmlns:a16="http://schemas.microsoft.com/office/drawing/2014/main" id="{B2E52B19-F14A-C052-2467-C27FC1137EE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4EFA10B1-8AA9-8D96-C676-40F05AD2D32D}"/>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57825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SmartConsole Client</a:t>
            </a:r>
          </a:p>
        </p:txBody>
      </p:sp>
      <p:sp>
        <p:nvSpPr>
          <p:cNvPr id="4" name="Content Placeholder 3"/>
          <p:cNvSpPr>
            <a:spLocks noGrp="1"/>
          </p:cNvSpPr>
          <p:nvPr>
            <p:ph sz="half" idx="2"/>
          </p:nvPr>
        </p:nvSpPr>
        <p:spPr/>
        <p:txBody>
          <a:bodyPr/>
          <a:lstStyle/>
          <a:p>
            <a:r>
              <a:rPr lang="en-US" dirty="0"/>
              <a:t>Desktop client is installed on a Windows platform.</a:t>
            </a:r>
          </a:p>
          <a:p>
            <a:pPr lvl="1"/>
            <a:r>
              <a:rPr lang="en-US" dirty="0"/>
              <a:t>Does not support the Check Point Gaia operating system.</a:t>
            </a:r>
          </a:p>
          <a:p>
            <a:r>
              <a:rPr lang="en-US" dirty="0"/>
              <a:t>To log into SmartConsole, you must have one of the following:</a:t>
            </a:r>
          </a:p>
          <a:p>
            <a:pPr lvl="1"/>
            <a:r>
              <a:rPr lang="en-US" dirty="0"/>
              <a:t>Valid credentials (username and password)</a:t>
            </a:r>
          </a:p>
          <a:p>
            <a:pPr lvl="1"/>
            <a:r>
              <a:rPr lang="en-US" dirty="0"/>
              <a:t>Valid certificate</a:t>
            </a:r>
          </a:p>
          <a:p>
            <a:r>
              <a:rPr lang="en-US" dirty="0"/>
              <a:t>SmartConsole must be able to connect to an operational Security Management Server.</a:t>
            </a:r>
          </a:p>
        </p:txBody>
      </p:sp>
      <p:sp>
        <p:nvSpPr>
          <p:cNvPr id="3" name="Footer Placeholder 2" hidden="1">
            <a:extLst>
              <a:ext uri="{FF2B5EF4-FFF2-40B4-BE49-F238E27FC236}">
                <a16:creationId xmlns:a16="http://schemas.microsoft.com/office/drawing/2014/main" id="{F8FA5A18-856A-39E8-D423-1C06058BF98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BC9000FE-ACB2-9A68-FBC0-C8345CE35735}"/>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3481508"/>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5E7298E-60A8-E0C9-9CB8-F5D8957E5C48}"/>
              </a:ext>
            </a:extLst>
          </p:cNvPr>
          <p:cNvSpPr>
            <a:spLocks noGrp="1"/>
          </p:cNvSpPr>
          <p:nvPr>
            <p:ph type="body" sz="quarter" idx="18"/>
          </p:nvPr>
        </p:nvSpPr>
        <p:spPr/>
        <p:txBody>
          <a:bodyPr/>
          <a:lstStyle/>
          <a:p>
            <a:r>
              <a:rPr lang="en-US" dirty="0"/>
              <a:t>Web SmartConsole</a:t>
            </a:r>
          </a:p>
        </p:txBody>
      </p:sp>
      <p:sp>
        <p:nvSpPr>
          <p:cNvPr id="4" name="Content Placeholder 3"/>
          <p:cNvSpPr>
            <a:spLocks noGrp="1"/>
          </p:cNvSpPr>
          <p:nvPr>
            <p:ph sz="half" idx="2"/>
          </p:nvPr>
        </p:nvSpPr>
        <p:spPr>
          <a:xfrm>
            <a:off x="585430" y="1636776"/>
            <a:ext cx="11604983" cy="4422192"/>
          </a:xfrm>
        </p:spPr>
        <p:txBody>
          <a:bodyPr/>
          <a:lstStyle/>
          <a:p>
            <a:r>
              <a:rPr lang="en-US" dirty="0"/>
              <a:t>Clientless access from a web browser.</a:t>
            </a:r>
          </a:p>
          <a:p>
            <a:pPr marL="0" indent="0">
              <a:spcAft>
                <a:spcPts val="0"/>
              </a:spcAft>
              <a:buNone/>
            </a:pPr>
            <a:r>
              <a:rPr lang="en-US" sz="2600" b="1" dirty="0">
                <a:solidFill>
                  <a:schemeClr val="bg2"/>
                </a:solidFill>
                <a:latin typeface="Courier New" panose="02070309020205020404" pitchFamily="49" charset="0"/>
                <a:cs typeface="Courier New" panose="02070309020205020404" pitchFamily="49" charset="0"/>
              </a:rPr>
              <a:t>	</a:t>
            </a:r>
            <a:r>
              <a:rPr lang="en-US" sz="2600" b="1" dirty="0">
                <a:solidFill>
                  <a:srgbClr val="FF0000"/>
                </a:solidFill>
                <a:latin typeface="Courier New" panose="02070309020205020404" pitchFamily="49" charset="0"/>
                <a:cs typeface="Courier New" panose="02070309020205020404" pitchFamily="49" charset="0"/>
              </a:rPr>
              <a:t>https://&lt;management server IP address&gt;/smartconsole</a:t>
            </a:r>
          </a:p>
          <a:p>
            <a:pPr marL="0" indent="0">
              <a:spcBef>
                <a:spcPts val="600"/>
              </a:spcBef>
              <a:spcAft>
                <a:spcPts val="600"/>
              </a:spcAft>
              <a:buSzPct val="100000"/>
              <a:buNone/>
            </a:pPr>
            <a:endParaRPr lang="en-US" dirty="0">
              <a:solidFill>
                <a:srgbClr val="FF0000"/>
              </a:solidFill>
              <a:latin typeface="Arial" panose="020B0604020202020204" pitchFamily="34" charset="0"/>
              <a:cs typeface="Arial" panose="020B0604020202020204" pitchFamily="34" charset="0"/>
            </a:endParaRPr>
          </a:p>
          <a:p>
            <a:pPr marL="342900" indent="-342900">
              <a:spcBef>
                <a:spcPts val="600"/>
              </a:spcBef>
              <a:spcAft>
                <a:spcPts val="600"/>
              </a:spcAft>
              <a:buSzPct val="100000"/>
            </a:pPr>
            <a:r>
              <a:rPr lang="en-US" dirty="0">
                <a:solidFill>
                  <a:srgbClr val="4D4D4F"/>
                </a:solidFill>
                <a:latin typeface="Arial" panose="020B0604020202020204" pitchFamily="34" charset="0"/>
                <a:cs typeface="Arial" panose="020B0604020202020204" pitchFamily="34" charset="0"/>
              </a:rPr>
              <a:t>Google Chrome is recommended browser.</a:t>
            </a:r>
          </a:p>
          <a:p>
            <a:pPr marL="342900" indent="-342900">
              <a:spcBef>
                <a:spcPts val="600"/>
              </a:spcBef>
              <a:spcAft>
                <a:spcPts val="600"/>
              </a:spcAft>
              <a:buSzPct val="100000"/>
            </a:pPr>
            <a:r>
              <a:rPr lang="en-US" dirty="0">
                <a:solidFill>
                  <a:srgbClr val="4D4D4F"/>
                </a:solidFill>
                <a:latin typeface="Arial" panose="020B0604020202020204" pitchFamily="34" charset="0"/>
                <a:cs typeface="Arial" panose="020B0604020202020204" pitchFamily="34" charset="0"/>
              </a:rPr>
              <a:t>See sk170314.</a:t>
            </a:r>
          </a:p>
          <a:p>
            <a:pPr marL="0" indent="0">
              <a:buNone/>
            </a:pPr>
            <a:endParaRPr lang="en-US" dirty="0"/>
          </a:p>
          <a:p>
            <a:pPr>
              <a:spcBef>
                <a:spcPts val="600"/>
              </a:spcBef>
              <a:spcAft>
                <a:spcPts val="600"/>
              </a:spcAft>
            </a:pPr>
            <a:endParaRPr lang="en-US" dirty="0"/>
          </a:p>
          <a:p>
            <a:endParaRPr lang="en-US" dirty="0"/>
          </a:p>
          <a:p>
            <a:endParaRPr lang="en-US" dirty="0"/>
          </a:p>
          <a:p>
            <a:endParaRPr lang="en-US" dirty="0"/>
          </a:p>
        </p:txBody>
      </p:sp>
      <p:sp>
        <p:nvSpPr>
          <p:cNvPr id="3" name="Footer Placeholder 2" hidden="1">
            <a:extLst>
              <a:ext uri="{FF2B5EF4-FFF2-40B4-BE49-F238E27FC236}">
                <a16:creationId xmlns:a16="http://schemas.microsoft.com/office/drawing/2014/main" id="{DD92AFB1-DD63-D2E5-645B-974FE8849AC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2C42CCCC-4A48-7E26-D22C-24E6D1430647}"/>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8064116"/>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Desktop client version provides a Demo Mode.</a:t>
            </a:r>
          </a:p>
          <a:p>
            <a:r>
              <a:rPr lang="en-US" dirty="0"/>
              <a:t>Become familiar with SmartConsole in non-production environment.</a:t>
            </a:r>
          </a:p>
          <a:p>
            <a:endParaRPr lang="en-US" dirty="0"/>
          </a:p>
        </p:txBody>
      </p:sp>
      <p:sp>
        <p:nvSpPr>
          <p:cNvPr id="11" name="Text Placeholder 10"/>
          <p:cNvSpPr>
            <a:spLocks noGrp="1"/>
          </p:cNvSpPr>
          <p:nvPr>
            <p:ph type="body" sz="quarter" idx="16"/>
          </p:nvPr>
        </p:nvSpPr>
        <p:spPr/>
        <p:txBody>
          <a:bodyPr/>
          <a:lstStyle/>
          <a:p>
            <a:r>
              <a:rPr lang="en-US" dirty="0"/>
              <a:t>SmartConsole Demo Mode</a:t>
            </a:r>
          </a:p>
        </p:txBody>
      </p:sp>
      <p:pic>
        <p:nvPicPr>
          <p:cNvPr id="12" name="Picture 11"/>
          <p:cNvPicPr>
            <a:picLocks noChangeAspect="1"/>
          </p:cNvPicPr>
          <p:nvPr/>
        </p:nvPicPr>
        <p:blipFill>
          <a:blip r:embed="rId3"/>
          <a:stretch>
            <a:fillRect/>
          </a:stretch>
        </p:blipFill>
        <p:spPr>
          <a:xfrm>
            <a:off x="5287350" y="928116"/>
            <a:ext cx="6438095" cy="2990476"/>
          </a:xfrm>
          <a:prstGeom prst="rect">
            <a:avLst/>
          </a:prstGeom>
          <a:ln>
            <a:solidFill>
              <a:schemeClr val="tx1"/>
            </a:solidFill>
          </a:ln>
        </p:spPr>
      </p:pic>
      <p:sp>
        <p:nvSpPr>
          <p:cNvPr id="5" name="Rounded Rectangle 4"/>
          <p:cNvSpPr/>
          <p:nvPr/>
        </p:nvSpPr>
        <p:spPr bwMode="auto">
          <a:xfrm>
            <a:off x="5414034" y="4275443"/>
            <a:ext cx="6333892" cy="1388970"/>
          </a:xfrm>
          <a:prstGeom prst="roundRect">
            <a:avLst/>
          </a:prstGeom>
          <a:no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51067"/>
                </a:solidFill>
                <a:effectLst/>
                <a:uLnTx/>
                <a:uFillTx/>
                <a:latin typeface="Arial" panose="020B0604020202020204" pitchFamily="34" charset="0"/>
                <a:ea typeface="+mn-ea"/>
                <a:cs typeface="Arial" panose="020B0604020202020204" pitchFamily="34" charset="0"/>
              </a:rPr>
              <a:t>You can install SmartConsole, but you cannot manage your actual Check Point environment without a connection to an operational Security Management Server.</a:t>
            </a:r>
            <a:endParaRPr kumimoji="0" lang="en-US" sz="2000" b="1" i="0" u="none" strike="noStrike" kern="1200" cap="none" spc="0" normalizeH="0" baseline="0" noProof="0" dirty="0">
              <a:ln>
                <a:noFill/>
              </a:ln>
              <a:solidFill>
                <a:srgbClr val="D51067"/>
              </a:solidFill>
              <a:effectLst/>
              <a:uLnTx/>
              <a:uFillTx/>
              <a:latin typeface="Arial" panose="020B0604020202020204" pitchFamily="34" charset="0"/>
              <a:ea typeface="+mn-ea"/>
              <a:cs typeface="Arial" panose="020B0604020202020204" pitchFamily="34" charset="0"/>
            </a:endParaRPr>
          </a:p>
        </p:txBody>
      </p:sp>
      <p:sp>
        <p:nvSpPr>
          <p:cNvPr id="2" name="Footer Placeholder 1" hidden="1">
            <a:extLst>
              <a:ext uri="{FF2B5EF4-FFF2-40B4-BE49-F238E27FC236}">
                <a16:creationId xmlns:a16="http://schemas.microsoft.com/office/drawing/2014/main" id="{FF186051-22F4-734B-C166-5FBB6E64362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BC051D52-6C63-706A-AE92-2457D150E0C3}"/>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5565665"/>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Running SmartConsole in Demo Mode</a:t>
            </a: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82674" y="4009490"/>
            <a:ext cx="5119688" cy="2387959"/>
          </a:xfrm>
        </p:spPr>
      </p:pic>
      <p:pic>
        <p:nvPicPr>
          <p:cNvPr id="8" name="Content Placeholder 7"/>
          <p:cNvPicPr>
            <a:picLocks noGrp="1" noChangeAspect="1"/>
          </p:cNvPicPr>
          <p:nvPr>
            <p:ph sz="half" idx="12"/>
          </p:nvPr>
        </p:nvPicPr>
        <p:blipFill>
          <a:blip r:embed="rId4">
            <a:extLst>
              <a:ext uri="{28A0092B-C50C-407E-A947-70E740481C1C}">
                <a14:useLocalDpi xmlns:a14="http://schemas.microsoft.com/office/drawing/2010/main" val="0"/>
              </a:ext>
            </a:extLst>
          </a:blip>
          <a:stretch>
            <a:fillRect/>
          </a:stretch>
        </p:blipFill>
        <p:spPr>
          <a:xfrm>
            <a:off x="6252826" y="1290279"/>
            <a:ext cx="5121275" cy="2361782"/>
          </a:xfr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1044" y="1247962"/>
            <a:ext cx="5118311" cy="2377440"/>
          </a:xfrm>
          <a:prstGeom prst="rect">
            <a:avLst/>
          </a:prstGeom>
        </p:spPr>
      </p:pic>
      <p:cxnSp>
        <p:nvCxnSpPr>
          <p:cNvPr id="11" name="Straight Arrow Connector 10"/>
          <p:cNvCxnSpPr/>
          <p:nvPr/>
        </p:nvCxnSpPr>
        <p:spPr bwMode="auto">
          <a:xfrm flipV="1">
            <a:off x="4036378" y="2834640"/>
            <a:ext cx="571500" cy="30861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flipH="1">
            <a:off x="9751378" y="1374952"/>
            <a:ext cx="948690" cy="179528"/>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6710998" y="6069330"/>
            <a:ext cx="731520" cy="11430"/>
          </a:xfrm>
          <a:prstGeom prst="straightConnector1">
            <a:avLst/>
          </a:prstGeom>
          <a:solidFill>
            <a:schemeClr val="bg1"/>
          </a:solidFill>
          <a:ln w="38100"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a:extLst>
              <a:ext uri="{FF2B5EF4-FFF2-40B4-BE49-F238E27FC236}">
                <a16:creationId xmlns:a16="http://schemas.microsoft.com/office/drawing/2014/main" id="{D0C7AA72-CB67-59AF-706D-8600EF22441A}"/>
              </a:ext>
            </a:extLst>
          </p:cNvPr>
          <p:cNvSpPr txBox="1"/>
          <p:nvPr/>
        </p:nvSpPr>
        <p:spPr bwMode="auto">
          <a:xfrm>
            <a:off x="926396" y="4203194"/>
            <a:ext cx="3570992" cy="2000548"/>
          </a:xfrm>
          <a:prstGeom prst="rect">
            <a:avLst/>
          </a:prstGeom>
          <a:noFill/>
          <a:ln>
            <a:noFill/>
          </a:ln>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same login window displays when you connect to an operational System Management Server.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Supply valid SmartConsole credentials.</a:t>
            </a:r>
          </a:p>
        </p:txBody>
      </p:sp>
      <p:sp>
        <p:nvSpPr>
          <p:cNvPr id="2" name="Footer Placeholder 1" hidden="1">
            <a:extLst>
              <a:ext uri="{FF2B5EF4-FFF2-40B4-BE49-F238E27FC236}">
                <a16:creationId xmlns:a16="http://schemas.microsoft.com/office/drawing/2014/main" id="{074A5F88-F392-B346-2B7D-39F6ADC7C88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6D5A0A62-AB35-7388-F550-3F4FFC80E0FC}"/>
              </a:ext>
            </a:extLst>
          </p:cNvPr>
          <p:cNvSpPr>
            <a:spLocks noGrp="1"/>
          </p:cNvSpPr>
          <p:nvPr>
            <p:ph type="dt" sz="half" idx="1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266041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5431" y="231952"/>
            <a:ext cx="11022371" cy="914400"/>
          </a:xfrm>
        </p:spPr>
        <p:txBody>
          <a:bodyPr/>
          <a:lstStyle/>
          <a:p>
            <a:r>
              <a:rPr lang="en-US" dirty="0"/>
              <a:t>SmartConsole Main Window</a:t>
            </a:r>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2797" t="3968" r="2657" b="2382"/>
          <a:stretch/>
        </p:blipFill>
        <p:spPr>
          <a:xfrm>
            <a:off x="3080703" y="917753"/>
            <a:ext cx="9109710" cy="5197298"/>
          </a:xfrm>
          <a:prstGeom prst="rect">
            <a:avLst/>
          </a:prstGeom>
        </p:spPr>
      </p:pic>
      <p:sp>
        <p:nvSpPr>
          <p:cNvPr id="10" name="Text Placeholder 9"/>
          <p:cNvSpPr>
            <a:spLocks noGrp="1"/>
          </p:cNvSpPr>
          <p:nvPr>
            <p:ph type="body" sz="quarter" idx="4294967295"/>
          </p:nvPr>
        </p:nvSpPr>
        <p:spPr>
          <a:xfrm>
            <a:off x="344488" y="984251"/>
            <a:ext cx="3360420" cy="5256213"/>
          </a:xfrm>
        </p:spPr>
        <p:txBody>
          <a:bodyPr/>
          <a:lstStyle/>
          <a:p>
            <a:pPr marL="514350" indent="-514350">
              <a:buFont typeface="+mj-lt"/>
              <a:buAutoNum type="arabicPeriod"/>
            </a:pPr>
            <a:r>
              <a:rPr lang="en-US" sz="2600" dirty="0"/>
              <a:t>Navigation toolbar</a:t>
            </a:r>
          </a:p>
          <a:p>
            <a:pPr marL="514350" indent="-514350">
              <a:buFont typeface="+mj-lt"/>
              <a:buAutoNum type="arabicPeriod"/>
            </a:pPr>
            <a:r>
              <a:rPr lang="en-US" sz="2600" dirty="0"/>
              <a:t>Application menu</a:t>
            </a:r>
          </a:p>
          <a:p>
            <a:pPr marL="514350" indent="-514350">
              <a:buFont typeface="+mj-lt"/>
              <a:buAutoNum type="arabicPeriod"/>
            </a:pPr>
            <a:r>
              <a:rPr lang="en-US" sz="2600" dirty="0"/>
              <a:t>Objects menu</a:t>
            </a:r>
          </a:p>
          <a:p>
            <a:pPr marL="514350" indent="-514350">
              <a:buFont typeface="+mj-lt"/>
              <a:buAutoNum type="arabicPeriod"/>
            </a:pPr>
            <a:r>
              <a:rPr lang="en-US" sz="2600" dirty="0"/>
              <a:t>Install policy button</a:t>
            </a:r>
          </a:p>
          <a:p>
            <a:pPr marL="514350" indent="-514350">
              <a:buFont typeface="+mj-lt"/>
              <a:buAutoNum type="arabicPeriod"/>
            </a:pPr>
            <a:r>
              <a:rPr lang="en-US" sz="2600" dirty="0"/>
              <a:t>Session management controls</a:t>
            </a:r>
          </a:p>
          <a:p>
            <a:pPr marL="514350" indent="-514350">
              <a:buFont typeface="+mj-lt"/>
              <a:buAutoNum type="arabicPeriod"/>
            </a:pPr>
            <a:r>
              <a:rPr lang="en-US" sz="2600" dirty="0"/>
              <a:t>Search box</a:t>
            </a:r>
          </a:p>
          <a:p>
            <a:pPr marL="514350" indent="-514350">
              <a:buFont typeface="+mj-lt"/>
              <a:buAutoNum type="arabicPeriod"/>
            </a:pPr>
            <a:r>
              <a:rPr lang="en-US" sz="2600" dirty="0"/>
              <a:t>Validations pane</a:t>
            </a:r>
          </a:p>
          <a:p>
            <a:endParaRPr lang="en-US" dirty="0"/>
          </a:p>
        </p:txBody>
      </p:sp>
      <p:sp>
        <p:nvSpPr>
          <p:cNvPr id="4" name="Footer Placeholder 3" hidden="1">
            <a:extLst>
              <a:ext uri="{FF2B5EF4-FFF2-40B4-BE49-F238E27FC236}">
                <a16:creationId xmlns:a16="http://schemas.microsoft.com/office/drawing/2014/main" id="{22CCACE1-450E-3AB5-A96D-6B21928D576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E6F5FC77-7622-22B0-9235-92EB8A13FEEA}"/>
              </a:ext>
            </a:extLst>
          </p:cNvPr>
          <p:cNvSpPr>
            <a:spLocks noGrp="1"/>
          </p:cNvSpPr>
          <p:nvPr>
            <p:ph type="dt" sz="half"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4791836"/>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Navigation Toolbar</a:t>
            </a:r>
            <a:br>
              <a:rPr lang="en-US" dirty="0"/>
            </a:br>
            <a:endParaRPr lang="en-US" dirty="0"/>
          </a:p>
        </p:txBody>
      </p:sp>
      <p:graphicFrame>
        <p:nvGraphicFramePr>
          <p:cNvPr id="6" name="Content Placeholder 5"/>
          <p:cNvGraphicFramePr>
            <a:graphicFrameLocks noGrp="1"/>
          </p:cNvGraphicFramePr>
          <p:nvPr>
            <p:ph sz="half" idx="4294967295"/>
          </p:nvPr>
        </p:nvGraphicFramePr>
        <p:xfrm>
          <a:off x="807132" y="1336445"/>
          <a:ext cx="10472057" cy="4444683"/>
        </p:xfrm>
        <a:graphic>
          <a:graphicData uri="http://schemas.openxmlformats.org/drawingml/2006/table">
            <a:tbl>
              <a:tblPr firstRow="1" bandRow="1">
                <a:tableStyleId>{5C22544A-7EE6-4342-B048-85BDC9FD1C3A}</a:tableStyleId>
              </a:tblPr>
              <a:tblGrid>
                <a:gridCol w="1348469">
                  <a:extLst>
                    <a:ext uri="{9D8B030D-6E8A-4147-A177-3AD203B41FA5}">
                      <a16:colId xmlns:a16="http://schemas.microsoft.com/office/drawing/2014/main" val="4142427137"/>
                    </a:ext>
                  </a:extLst>
                </a:gridCol>
                <a:gridCol w="9123588">
                  <a:extLst>
                    <a:ext uri="{9D8B030D-6E8A-4147-A177-3AD203B41FA5}">
                      <a16:colId xmlns:a16="http://schemas.microsoft.com/office/drawing/2014/main" val="3274179436"/>
                    </a:ext>
                  </a:extLst>
                </a:gridCol>
              </a:tblGrid>
              <a:tr h="562293">
                <a:tc>
                  <a:txBody>
                    <a:bodyPr/>
                    <a:lstStyle/>
                    <a:p>
                      <a:pPr algn="ctr"/>
                      <a:r>
                        <a:rPr lang="en-US" dirty="0">
                          <a:latin typeface="Arial" panose="020B0604020202020204" pitchFamily="34" charset="0"/>
                          <a:cs typeface="Arial" panose="020B0604020202020204" pitchFamily="34" charset="0"/>
                        </a:rPr>
                        <a:t>Item</a:t>
                      </a:r>
                    </a:p>
                  </a:txBody>
                  <a:tcPr anchor="ctr"/>
                </a:tc>
                <a:tc>
                  <a:txBody>
                    <a:bodyPr/>
                    <a:lstStyle/>
                    <a:p>
                      <a:pPr algn="ctr"/>
                      <a:r>
                        <a:rPr lang="en-US"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2395226660"/>
                  </a:ext>
                </a:extLst>
              </a:tr>
              <a:tr h="95397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Create and manage Gateways and Security Gateways.</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In this class, you deploy a Security Management Server and a Security Gateway.</a:t>
                      </a:r>
                    </a:p>
                  </a:txBody>
                  <a:tcPr anchor="ctr"/>
                </a:tc>
                <a:extLst>
                  <a:ext uri="{0D108BD9-81ED-4DB2-BD59-A6C34878D82A}">
                    <a16:rowId xmlns:a16="http://schemas.microsoft.com/office/drawing/2014/main" val="2729698061"/>
                  </a:ext>
                </a:extLst>
              </a:tr>
              <a:tr h="96012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Create and manage security policies and related settings.</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Security policies are discussed in Chapters 5 and 6.</a:t>
                      </a:r>
                    </a:p>
                  </a:txBody>
                  <a:tcPr anchor="ctr"/>
                </a:tc>
                <a:extLst>
                  <a:ext uri="{0D108BD9-81ED-4DB2-BD59-A6C34878D82A}">
                    <a16:rowId xmlns:a16="http://schemas.microsoft.com/office/drawing/2014/main" val="482383853"/>
                  </a:ext>
                </a:extLst>
              </a:tr>
              <a:tr h="97155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View</a:t>
                      </a:r>
                      <a:r>
                        <a:rPr lang="en-US" baseline="0" dirty="0">
                          <a:latin typeface="Arial" panose="020B0604020202020204" pitchFamily="34" charset="0"/>
                          <a:cs typeface="Arial" panose="020B0604020202020204" pitchFamily="34" charset="0"/>
                        </a:rPr>
                        <a:t> security events, logs, audit logs, and regulation compliance.</a:t>
                      </a:r>
                    </a:p>
                    <a:p>
                      <a:pPr algn="l"/>
                      <a:r>
                        <a:rPr lang="en-US" sz="2000" b="1" baseline="0" dirty="0">
                          <a:latin typeface="Arial" panose="020B0604020202020204" pitchFamily="34" charset="0"/>
                          <a:cs typeface="Arial" panose="020B0604020202020204" pitchFamily="34" charset="0"/>
                        </a:rPr>
                        <a:t>Note</a:t>
                      </a:r>
                      <a:r>
                        <a:rPr lang="en-US" sz="2000" baseline="0" dirty="0">
                          <a:latin typeface="Arial" panose="020B0604020202020204" pitchFamily="34" charset="0"/>
                          <a:cs typeface="Arial" panose="020B0604020202020204" pitchFamily="34" charset="0"/>
                        </a:rPr>
                        <a:t>: This is discussed in Chapter 10.</a:t>
                      </a:r>
                    </a:p>
                  </a:txBody>
                  <a:tcPr anchor="ctr"/>
                </a:tc>
                <a:extLst>
                  <a:ext uri="{0D108BD9-81ED-4DB2-BD59-A6C34878D82A}">
                    <a16:rowId xmlns:a16="http://schemas.microsoft.com/office/drawing/2014/main" val="128691005"/>
                  </a:ext>
                </a:extLst>
              </a:tr>
              <a:tr h="971550">
                <a:tc>
                  <a:txBody>
                    <a:bodyPr/>
                    <a:lstStyle/>
                    <a:p>
                      <a:endParaRPr lang="en-US" dirty="0">
                        <a:latin typeface="Arial" panose="020B0604020202020204" pitchFamily="34" charset="0"/>
                        <a:cs typeface="Arial" panose="020B0604020202020204" pitchFamily="34" charset="0"/>
                      </a:endParaRPr>
                    </a:p>
                  </a:txBody>
                  <a:tcPr anchor="ctr"/>
                </a:tc>
                <a:tc>
                  <a:txBody>
                    <a:bodyPr/>
                    <a:lstStyle/>
                    <a:p>
                      <a:pPr algn="l"/>
                      <a:r>
                        <a:rPr lang="en-US" dirty="0">
                          <a:latin typeface="Arial" panose="020B0604020202020204" pitchFamily="34" charset="0"/>
                          <a:cs typeface="Arial" panose="020B0604020202020204" pitchFamily="34" charset="0"/>
                        </a:rPr>
                        <a:t>Connect to the cloud-based Infinity Portal. </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Beyond scope of this course. For details, refer to the </a:t>
                      </a:r>
                      <a:r>
                        <a:rPr lang="en-US" sz="2000" i="1" dirty="0">
                          <a:latin typeface="Arial" panose="020B0604020202020204" pitchFamily="34" charset="0"/>
                          <a:cs typeface="Arial" panose="020B0604020202020204" pitchFamily="34" charset="0"/>
                        </a:rPr>
                        <a:t>Infinity Portal</a:t>
                      </a:r>
                    </a:p>
                    <a:p>
                      <a:pPr algn="l"/>
                      <a:r>
                        <a:rPr lang="en-US" sz="2000" i="1" dirty="0">
                          <a:latin typeface="Arial" panose="020B0604020202020204" pitchFamily="34" charset="0"/>
                          <a:cs typeface="Arial" panose="020B0604020202020204" pitchFamily="34" charset="0"/>
                        </a:rPr>
                        <a:t>Administration Guide</a:t>
                      </a:r>
                      <a:r>
                        <a:rPr lang="en-US" sz="2000"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2332191998"/>
                  </a:ext>
                </a:extLst>
              </a:tr>
            </a:tbl>
          </a:graphicData>
        </a:graphic>
      </p:graphicFrame>
      <p:pic>
        <p:nvPicPr>
          <p:cNvPr id="7" name="Picture 6"/>
          <p:cNvPicPr>
            <a:picLocks noChangeAspect="1"/>
          </p:cNvPicPr>
          <p:nvPr/>
        </p:nvPicPr>
        <p:blipFill>
          <a:blip r:embed="rId3"/>
          <a:stretch>
            <a:fillRect/>
          </a:stretch>
        </p:blipFill>
        <p:spPr>
          <a:xfrm>
            <a:off x="1237704" y="2002657"/>
            <a:ext cx="699709" cy="780952"/>
          </a:xfrm>
          <a:prstGeom prst="rect">
            <a:avLst/>
          </a:prstGeom>
        </p:spPr>
      </p:pic>
      <p:pic>
        <p:nvPicPr>
          <p:cNvPr id="8" name="Picture 7"/>
          <p:cNvPicPr>
            <a:picLocks noChangeAspect="1"/>
          </p:cNvPicPr>
          <p:nvPr/>
        </p:nvPicPr>
        <p:blipFill>
          <a:blip r:embed="rId4"/>
          <a:stretch>
            <a:fillRect/>
          </a:stretch>
        </p:blipFill>
        <p:spPr>
          <a:xfrm>
            <a:off x="1237703" y="3050992"/>
            <a:ext cx="669286" cy="761905"/>
          </a:xfrm>
          <a:prstGeom prst="rect">
            <a:avLst/>
          </a:prstGeom>
        </p:spPr>
      </p:pic>
      <p:pic>
        <p:nvPicPr>
          <p:cNvPr id="9" name="Picture 8"/>
          <p:cNvPicPr>
            <a:picLocks noChangeAspect="1"/>
          </p:cNvPicPr>
          <p:nvPr/>
        </p:nvPicPr>
        <p:blipFill>
          <a:blip r:embed="rId5"/>
          <a:stretch>
            <a:fillRect/>
          </a:stretch>
        </p:blipFill>
        <p:spPr>
          <a:xfrm>
            <a:off x="1237703" y="4021725"/>
            <a:ext cx="689568" cy="771429"/>
          </a:xfrm>
          <a:prstGeom prst="rect">
            <a:avLst/>
          </a:prstGeom>
        </p:spPr>
      </p:pic>
      <p:pic>
        <p:nvPicPr>
          <p:cNvPr id="12" name="Picture 11"/>
          <p:cNvPicPr>
            <a:picLocks noChangeAspect="1"/>
          </p:cNvPicPr>
          <p:nvPr/>
        </p:nvPicPr>
        <p:blipFill>
          <a:blip r:embed="rId6"/>
          <a:stretch>
            <a:fillRect/>
          </a:stretch>
        </p:blipFill>
        <p:spPr>
          <a:xfrm>
            <a:off x="1237703" y="4985403"/>
            <a:ext cx="669286" cy="771429"/>
          </a:xfrm>
          <a:prstGeom prst="rect">
            <a:avLst/>
          </a:prstGeom>
        </p:spPr>
      </p:pic>
      <p:sp>
        <p:nvSpPr>
          <p:cNvPr id="2" name="Footer Placeholder 1" hidden="1">
            <a:extLst>
              <a:ext uri="{FF2B5EF4-FFF2-40B4-BE49-F238E27FC236}">
                <a16:creationId xmlns:a16="http://schemas.microsoft.com/office/drawing/2014/main" id="{D02F0EE2-4A44-E492-B783-61E14545BFF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690EF55A-F063-C39B-C9DC-6233C0628F69}"/>
              </a:ext>
            </a:extLst>
          </p:cNvPr>
          <p:cNvSpPr>
            <a:spLocks noGrp="1"/>
          </p:cNvSpPr>
          <p:nvPr>
            <p:ph type="dt" sz="half"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0994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Navigation Toolbar</a:t>
            </a:r>
            <a:br>
              <a:rPr lang="en-US" dirty="0"/>
            </a:br>
            <a:endParaRPr lang="en-US" dirty="0"/>
          </a:p>
        </p:txBody>
      </p:sp>
      <p:graphicFrame>
        <p:nvGraphicFramePr>
          <p:cNvPr id="6" name="Content Placeholder 5"/>
          <p:cNvGraphicFramePr>
            <a:graphicFrameLocks noGrp="1"/>
          </p:cNvGraphicFramePr>
          <p:nvPr>
            <p:ph sz="half" idx="4294967295"/>
          </p:nvPr>
        </p:nvGraphicFramePr>
        <p:xfrm>
          <a:off x="807132" y="1336445"/>
          <a:ext cx="10472057" cy="4411213"/>
        </p:xfrm>
        <a:graphic>
          <a:graphicData uri="http://schemas.openxmlformats.org/drawingml/2006/table">
            <a:tbl>
              <a:tblPr firstRow="1" bandRow="1">
                <a:tableStyleId>{5C22544A-7EE6-4342-B048-85BDC9FD1C3A}</a:tableStyleId>
              </a:tblPr>
              <a:tblGrid>
                <a:gridCol w="1348469">
                  <a:extLst>
                    <a:ext uri="{9D8B030D-6E8A-4147-A177-3AD203B41FA5}">
                      <a16:colId xmlns:a16="http://schemas.microsoft.com/office/drawing/2014/main" val="4142427137"/>
                    </a:ext>
                  </a:extLst>
                </a:gridCol>
                <a:gridCol w="9123588">
                  <a:extLst>
                    <a:ext uri="{9D8B030D-6E8A-4147-A177-3AD203B41FA5}">
                      <a16:colId xmlns:a16="http://schemas.microsoft.com/office/drawing/2014/main" val="3274179436"/>
                    </a:ext>
                  </a:extLst>
                </a:gridCol>
              </a:tblGrid>
              <a:tr h="674655">
                <a:tc>
                  <a:txBody>
                    <a:bodyPr/>
                    <a:lstStyle/>
                    <a:p>
                      <a:pPr algn="ctr"/>
                      <a:r>
                        <a:rPr lang="en-US" dirty="0">
                          <a:latin typeface="Arial" panose="020B0604020202020204" pitchFamily="34" charset="0"/>
                          <a:cs typeface="Arial" panose="020B0604020202020204" pitchFamily="34" charset="0"/>
                        </a:rPr>
                        <a:t>Item</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4460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Create and manage administrators and system settings. </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Introduced in Chapter 3.</a:t>
                      </a:r>
                    </a:p>
                  </a:txBody>
                  <a:tcPr anchor="ctr"/>
                </a:tc>
                <a:extLst>
                  <a:ext uri="{0D108BD9-81ED-4DB2-BD59-A6C34878D82A}">
                    <a16:rowId xmlns:a16="http://schemas.microsoft.com/office/drawing/2014/main" val="2729698061"/>
                  </a:ext>
                </a:extLst>
              </a:tr>
              <a:tr h="1426259">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Open the API command line to run commands and scripts.</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Discussed in CCSE. For details, refer to the </a:t>
                      </a:r>
                      <a:r>
                        <a:rPr lang="en-US" sz="2000" i="1" dirty="0">
                          <a:latin typeface="Arial" panose="020B0604020202020204" pitchFamily="34" charset="0"/>
                          <a:cs typeface="Arial" panose="020B0604020202020204" pitchFamily="34" charset="0"/>
                        </a:rPr>
                        <a:t>Management API Reference</a:t>
                      </a:r>
                      <a:r>
                        <a:rPr lang="en-US" sz="2000"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482383853"/>
                  </a:ext>
                </a:extLst>
              </a:tr>
              <a:tr h="1165692">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Displays changes and enhancements for the release.</a:t>
                      </a:r>
                    </a:p>
                    <a:p>
                      <a:pPr algn="l"/>
                      <a:r>
                        <a:rPr lang="en-US" dirty="0">
                          <a:latin typeface="Arial" panose="020B0604020202020204" pitchFamily="34" charset="0"/>
                          <a:cs typeface="Arial" panose="020B0604020202020204" pitchFamily="34" charset="0"/>
                        </a:rPr>
                        <a:t>This view also links to the online Release Notes.</a:t>
                      </a:r>
                      <a:endParaRPr lang="en-US" sz="2000"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bl>
          </a:graphicData>
        </a:graphic>
      </p:graphicFrame>
      <p:pic>
        <p:nvPicPr>
          <p:cNvPr id="4" name="Picture 3">
            <a:extLst>
              <a:ext uri="{FF2B5EF4-FFF2-40B4-BE49-F238E27FC236}">
                <a16:creationId xmlns:a16="http://schemas.microsoft.com/office/drawing/2014/main" id="{DD515582-ECF0-6CF0-3BB3-216C783A8E36}"/>
              </a:ext>
            </a:extLst>
          </p:cNvPr>
          <p:cNvPicPr>
            <a:picLocks noChangeAspect="1"/>
          </p:cNvPicPr>
          <p:nvPr/>
        </p:nvPicPr>
        <p:blipFill>
          <a:blip r:embed="rId3"/>
          <a:stretch>
            <a:fillRect/>
          </a:stretch>
        </p:blipFill>
        <p:spPr>
          <a:xfrm>
            <a:off x="1171822" y="2185461"/>
            <a:ext cx="638095" cy="790476"/>
          </a:xfrm>
          <a:prstGeom prst="rect">
            <a:avLst/>
          </a:prstGeom>
        </p:spPr>
      </p:pic>
      <p:pic>
        <p:nvPicPr>
          <p:cNvPr id="5" name="Picture 4">
            <a:extLst>
              <a:ext uri="{FF2B5EF4-FFF2-40B4-BE49-F238E27FC236}">
                <a16:creationId xmlns:a16="http://schemas.microsoft.com/office/drawing/2014/main" id="{B7793617-F0DE-B946-FBCE-3BACF7E88851}"/>
              </a:ext>
            </a:extLst>
          </p:cNvPr>
          <p:cNvPicPr>
            <a:picLocks noChangeAspect="1"/>
          </p:cNvPicPr>
          <p:nvPr/>
        </p:nvPicPr>
        <p:blipFill>
          <a:blip r:embed="rId4"/>
          <a:stretch>
            <a:fillRect/>
          </a:stretch>
        </p:blipFill>
        <p:spPr>
          <a:xfrm>
            <a:off x="1171822" y="3413883"/>
            <a:ext cx="690743" cy="786384"/>
          </a:xfrm>
          <a:prstGeom prst="rect">
            <a:avLst/>
          </a:prstGeom>
        </p:spPr>
      </p:pic>
      <p:pic>
        <p:nvPicPr>
          <p:cNvPr id="10" name="Picture 9">
            <a:extLst>
              <a:ext uri="{FF2B5EF4-FFF2-40B4-BE49-F238E27FC236}">
                <a16:creationId xmlns:a16="http://schemas.microsoft.com/office/drawing/2014/main" id="{03050040-AC9B-5885-B029-446636943CF2}"/>
              </a:ext>
            </a:extLst>
          </p:cNvPr>
          <p:cNvPicPr>
            <a:picLocks noChangeAspect="1"/>
          </p:cNvPicPr>
          <p:nvPr/>
        </p:nvPicPr>
        <p:blipFill rotWithShape="1">
          <a:blip r:embed="rId5"/>
          <a:srcRect l="11291" r="-11291"/>
          <a:stretch/>
        </p:blipFill>
        <p:spPr>
          <a:xfrm>
            <a:off x="1171822" y="4735172"/>
            <a:ext cx="809859" cy="786384"/>
          </a:xfrm>
          <a:prstGeom prst="rect">
            <a:avLst/>
          </a:prstGeom>
        </p:spPr>
      </p:pic>
      <p:sp>
        <p:nvSpPr>
          <p:cNvPr id="2" name="Footer Placeholder 1" hidden="1">
            <a:extLst>
              <a:ext uri="{FF2B5EF4-FFF2-40B4-BE49-F238E27FC236}">
                <a16:creationId xmlns:a16="http://schemas.microsoft.com/office/drawing/2014/main" id="{4F17746A-B000-B815-47CF-34C6D81CE82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28BCA0CD-8BDD-F7FA-D4A6-3CD988312973}"/>
              </a:ext>
            </a:extLst>
          </p:cNvPr>
          <p:cNvSpPr>
            <a:spLocks noGrp="1"/>
          </p:cNvSpPr>
          <p:nvPr>
            <p:ph type="dt" sz="half"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8630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Menus and Buttons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86278" y="1374952"/>
          <a:ext cx="10619447" cy="4023314"/>
        </p:xfrm>
        <a:graphic>
          <a:graphicData uri="http://schemas.openxmlformats.org/drawingml/2006/table">
            <a:tbl>
              <a:tblPr firstRow="1" bandRow="1">
                <a:tableStyleId>{5C22544A-7EE6-4342-B048-85BDC9FD1C3A}</a:tableStyleId>
              </a:tblPr>
              <a:tblGrid>
                <a:gridCol w="1367448">
                  <a:extLst>
                    <a:ext uri="{9D8B030D-6E8A-4147-A177-3AD203B41FA5}">
                      <a16:colId xmlns:a16="http://schemas.microsoft.com/office/drawing/2014/main" val="4142427137"/>
                    </a:ext>
                  </a:extLst>
                </a:gridCol>
                <a:gridCol w="9251999">
                  <a:extLst>
                    <a:ext uri="{9D8B030D-6E8A-4147-A177-3AD203B41FA5}">
                      <a16:colId xmlns:a16="http://schemas.microsoft.com/office/drawing/2014/main" val="3274179436"/>
                    </a:ext>
                  </a:extLst>
                </a:gridCol>
              </a:tblGrid>
              <a:tr h="601055">
                <a:tc>
                  <a:txBody>
                    <a:bodyPr/>
                    <a:lstStyle/>
                    <a:p>
                      <a:pPr algn="ctr"/>
                      <a:r>
                        <a:rPr lang="en-US" dirty="0">
                          <a:latin typeface="Arial" panose="020B0604020202020204" pitchFamily="34" charset="0"/>
                          <a:cs typeface="Arial" panose="020B0604020202020204" pitchFamily="34" charset="0"/>
                        </a:rPr>
                        <a:t>Item</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26986">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Applications menu. Used to initiate selected tasks, access other tools, and view online Help. Unavailable actions are dimmed.</a:t>
                      </a:r>
                    </a:p>
                  </a:txBody>
                  <a:tcPr anchor="ctr"/>
                </a:tc>
                <a:extLst>
                  <a:ext uri="{0D108BD9-81ED-4DB2-BD59-A6C34878D82A}">
                    <a16:rowId xmlns:a16="http://schemas.microsoft.com/office/drawing/2014/main" val="2729698061"/>
                  </a:ext>
                </a:extLst>
              </a:tr>
              <a:tr h="1268966">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Objects menu. View and manage </a:t>
                      </a:r>
                      <a:r>
                        <a:rPr lang="en-US" baseline="0" dirty="0">
                          <a:latin typeface="Arial" panose="020B0604020202020204" pitchFamily="34" charset="0"/>
                          <a:cs typeface="Arial" panose="020B0604020202020204" pitchFamily="34" charset="0"/>
                        </a:rPr>
                        <a:t>objects, such as  Host, Network Group, or Cloud. Also accesses Object Explorer.</a:t>
                      </a:r>
                    </a:p>
                    <a:p>
                      <a:pPr algn="l"/>
                      <a:r>
                        <a:rPr lang="en-US" sz="2000" b="1" dirty="0">
                          <a:latin typeface="Arial" panose="020B0604020202020204" pitchFamily="34" charset="0"/>
                          <a:cs typeface="Arial" panose="020B0604020202020204" pitchFamily="34" charset="0"/>
                        </a:rPr>
                        <a:t>Note</a:t>
                      </a:r>
                      <a:r>
                        <a:rPr lang="en-US" sz="2000" dirty="0">
                          <a:latin typeface="Arial" panose="020B0604020202020204" pitchFamily="34" charset="0"/>
                          <a:cs typeface="Arial" panose="020B0604020202020204" pitchFamily="34" charset="0"/>
                        </a:rPr>
                        <a:t>: Discussed in Chapters 3 and 5.</a:t>
                      </a:r>
                    </a:p>
                  </a:txBody>
                  <a:tcPr anchor="ctr"/>
                </a:tc>
                <a:extLst>
                  <a:ext uri="{0D108BD9-81ED-4DB2-BD59-A6C34878D82A}">
                    <a16:rowId xmlns:a16="http://schemas.microsoft.com/office/drawing/2014/main" val="482383853"/>
                  </a:ext>
                </a:extLst>
              </a:tr>
              <a:tr h="1026307">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Install Policy. Install a configured policy on one or more Gateways. You can also press </a:t>
                      </a:r>
                      <a:r>
                        <a:rPr lang="en-US" b="1" dirty="0">
                          <a:latin typeface="Arial" panose="020B0604020202020204" pitchFamily="34" charset="0"/>
                          <a:cs typeface="Arial" panose="020B0604020202020204" pitchFamily="34" charset="0"/>
                        </a:rPr>
                        <a:t>Ctrl + Shift + Enter</a:t>
                      </a:r>
                      <a:r>
                        <a:rPr lang="en-US" dirty="0">
                          <a:latin typeface="Arial" panose="020B0604020202020204" pitchFamily="34" charset="0"/>
                          <a:cs typeface="Arial" panose="020B0604020202020204" pitchFamily="34" charset="0"/>
                        </a:rPr>
                        <a:t>.</a:t>
                      </a:r>
                    </a:p>
                  </a:txBody>
                  <a:tcPr anchor="ctr"/>
                </a:tc>
                <a:extLst>
                  <a:ext uri="{0D108BD9-81ED-4DB2-BD59-A6C34878D82A}">
                    <a16:rowId xmlns:a16="http://schemas.microsoft.com/office/drawing/2014/main" val="534048727"/>
                  </a:ext>
                </a:extLst>
              </a:tr>
            </a:tbl>
          </a:graphicData>
        </a:graphic>
      </p:graphicFrame>
      <p:pic>
        <p:nvPicPr>
          <p:cNvPr id="4" name="Picture 3"/>
          <p:cNvPicPr>
            <a:picLocks noChangeAspect="1"/>
          </p:cNvPicPr>
          <p:nvPr/>
        </p:nvPicPr>
        <p:blipFill>
          <a:blip r:embed="rId3"/>
          <a:stretch>
            <a:fillRect/>
          </a:stretch>
        </p:blipFill>
        <p:spPr>
          <a:xfrm>
            <a:off x="999568" y="3407794"/>
            <a:ext cx="1038095" cy="466667"/>
          </a:xfrm>
          <a:prstGeom prst="rect">
            <a:avLst/>
          </a:prstGeom>
        </p:spPr>
      </p:pic>
      <p:pic>
        <p:nvPicPr>
          <p:cNvPr id="7" name="Picture 6"/>
          <p:cNvPicPr>
            <a:picLocks noChangeAspect="1"/>
          </p:cNvPicPr>
          <p:nvPr/>
        </p:nvPicPr>
        <p:blipFill>
          <a:blip r:embed="rId4"/>
          <a:stretch>
            <a:fillRect/>
          </a:stretch>
        </p:blipFill>
        <p:spPr>
          <a:xfrm>
            <a:off x="985800" y="4710946"/>
            <a:ext cx="1038095" cy="371429"/>
          </a:xfrm>
          <a:prstGeom prst="rect">
            <a:avLst/>
          </a:prstGeom>
        </p:spPr>
      </p:pic>
      <p:pic>
        <p:nvPicPr>
          <p:cNvPr id="8" name="Picture 7"/>
          <p:cNvPicPr>
            <a:picLocks noChangeAspect="1"/>
          </p:cNvPicPr>
          <p:nvPr/>
        </p:nvPicPr>
        <p:blipFill>
          <a:blip r:embed="rId5"/>
          <a:stretch>
            <a:fillRect/>
          </a:stretch>
        </p:blipFill>
        <p:spPr>
          <a:xfrm>
            <a:off x="999570" y="2211438"/>
            <a:ext cx="780952" cy="466667"/>
          </a:xfrm>
          <a:prstGeom prst="rect">
            <a:avLst/>
          </a:prstGeom>
        </p:spPr>
      </p:pic>
      <p:sp>
        <p:nvSpPr>
          <p:cNvPr id="2" name="Footer Placeholder 1" hidden="1">
            <a:extLst>
              <a:ext uri="{FF2B5EF4-FFF2-40B4-BE49-F238E27FC236}">
                <a16:creationId xmlns:a16="http://schemas.microsoft.com/office/drawing/2014/main" id="{E895EFDC-9704-BE88-2BF0-FC590439DD9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5FE87AD4-2908-BA0E-8215-50A8F1257352}"/>
              </a:ext>
            </a:extLst>
          </p:cNvPr>
          <p:cNvSpPr>
            <a:spLocks noGrp="1"/>
          </p:cNvSpPr>
          <p:nvPr>
            <p:ph type="dt" sz="half"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238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Session Management Controls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72887" y="1333500"/>
          <a:ext cx="10646229" cy="4419490"/>
        </p:xfrm>
        <a:graphic>
          <a:graphicData uri="http://schemas.openxmlformats.org/drawingml/2006/table">
            <a:tbl>
              <a:tblPr firstRow="1" bandRow="1">
                <a:tableStyleId>{5C22544A-7EE6-4342-B048-85BDC9FD1C3A}</a:tableStyleId>
              </a:tblPr>
              <a:tblGrid>
                <a:gridCol w="1536634">
                  <a:extLst>
                    <a:ext uri="{9D8B030D-6E8A-4147-A177-3AD203B41FA5}">
                      <a16:colId xmlns:a16="http://schemas.microsoft.com/office/drawing/2014/main" val="4142427137"/>
                    </a:ext>
                  </a:extLst>
                </a:gridCol>
                <a:gridCol w="9109595">
                  <a:extLst>
                    <a:ext uri="{9D8B030D-6E8A-4147-A177-3AD203B41FA5}">
                      <a16:colId xmlns:a16="http://schemas.microsoft.com/office/drawing/2014/main" val="3274179436"/>
                    </a:ext>
                  </a:extLst>
                </a:gridCol>
              </a:tblGrid>
              <a:tr h="562293">
                <a:tc>
                  <a:txBody>
                    <a:bodyPr/>
                    <a:lstStyle/>
                    <a:p>
                      <a:pPr algn="ctr"/>
                      <a:r>
                        <a:rPr lang="en-US" dirty="0">
                          <a:latin typeface="Arial" panose="020B0604020202020204" pitchFamily="34" charset="0"/>
                          <a:cs typeface="Arial" panose="020B0604020202020204" pitchFamily="34" charset="0"/>
                        </a:rPr>
                        <a:t>Icon</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953977">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Session Name. Identify a</a:t>
                      </a:r>
                      <a:r>
                        <a:rPr lang="en-US" baseline="0" dirty="0">
                          <a:latin typeface="Arial" panose="020B0604020202020204" pitchFamily="34" charset="0"/>
                          <a:cs typeface="Arial" panose="020B0604020202020204" pitchFamily="34" charset="0"/>
                        </a:rPr>
                        <a:t> SmartConsole session.</a:t>
                      </a:r>
                      <a:endParaRPr lang="en-US"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96012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Session Changes. SmartConsole tracks the changes you make. You can review the changes for a session before saving them to</a:t>
                      </a:r>
                    </a:p>
                    <a:p>
                      <a:pPr algn="l"/>
                      <a:r>
                        <a:rPr lang="en-US" dirty="0">
                          <a:latin typeface="Arial" panose="020B0604020202020204" pitchFamily="34" charset="0"/>
                          <a:cs typeface="Arial" panose="020B0604020202020204" pitchFamily="34" charset="0"/>
                        </a:rPr>
                        <a:t>the database.</a:t>
                      </a:r>
                    </a:p>
                  </a:txBody>
                  <a:tcPr anchor="ctr"/>
                </a:tc>
                <a:extLst>
                  <a:ext uri="{0D108BD9-81ED-4DB2-BD59-A6C34878D82A}">
                    <a16:rowId xmlns:a16="http://schemas.microsoft.com/office/drawing/2014/main" val="482383853"/>
                  </a:ext>
                </a:extLst>
              </a:tr>
              <a:tr h="97155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Discard changes.</a:t>
                      </a:r>
                      <a:endParaRPr lang="en-US" baseline="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28691005"/>
                  </a:ext>
                </a:extLst>
              </a:tr>
              <a:tr h="971550">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Publish changes. You must publish before you can</a:t>
                      </a:r>
                    </a:p>
                    <a:p>
                      <a:pPr algn="l"/>
                      <a:r>
                        <a:rPr lang="en-US" dirty="0">
                          <a:latin typeface="Arial" panose="020B0604020202020204" pitchFamily="34" charset="0"/>
                          <a:cs typeface="Arial" panose="020B0604020202020204" pitchFamily="34" charset="0"/>
                        </a:rPr>
                        <a:t>install policies.</a:t>
                      </a:r>
                    </a:p>
                  </a:txBody>
                  <a:tcPr anchor="ctr"/>
                </a:tc>
                <a:extLst>
                  <a:ext uri="{0D108BD9-81ED-4DB2-BD59-A6C34878D82A}">
                    <a16:rowId xmlns:a16="http://schemas.microsoft.com/office/drawing/2014/main" val="2332191998"/>
                  </a:ext>
                </a:extLst>
              </a:tr>
            </a:tbl>
          </a:graphicData>
        </a:graphic>
      </p:graphicFrame>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0590" y="2154871"/>
            <a:ext cx="952583" cy="32768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5426" y="3198011"/>
            <a:ext cx="952583" cy="327688"/>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5426" y="4395179"/>
            <a:ext cx="883997" cy="304826"/>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079" y="5341802"/>
            <a:ext cx="1097281" cy="274320"/>
          </a:xfrm>
          <a:prstGeom prst="rect">
            <a:avLst/>
          </a:prstGeom>
        </p:spPr>
      </p:pic>
      <p:sp>
        <p:nvSpPr>
          <p:cNvPr id="7" name="Footer Placeholder 6" hidden="1">
            <a:extLst>
              <a:ext uri="{FF2B5EF4-FFF2-40B4-BE49-F238E27FC236}">
                <a16:creationId xmlns:a16="http://schemas.microsoft.com/office/drawing/2014/main" id="{E568F17D-BDE9-AEC6-8BFA-2BD76BC8369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8" name="Date Placeholder 7" hidden="1">
            <a:extLst>
              <a:ext uri="{FF2B5EF4-FFF2-40B4-BE49-F238E27FC236}">
                <a16:creationId xmlns:a16="http://schemas.microsoft.com/office/drawing/2014/main" id="{D76CA221-E8E9-DAFC-9141-01ED822149F4}"/>
              </a:ext>
            </a:extLst>
          </p:cNvPr>
          <p:cNvSpPr>
            <a:spLocks noGrp="1"/>
          </p:cNvSpPr>
          <p:nvPr>
            <p:ph type="dt" sz="half"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9629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US" dirty="0"/>
              <a:t>SmartConsole Boxes, Objects, and Bars</a:t>
            </a:r>
            <a:br>
              <a:rPr lang="en-US" dirty="0"/>
            </a:br>
            <a:endParaRPr lang="en-US" dirty="0"/>
          </a:p>
        </p:txBody>
      </p:sp>
      <p:graphicFrame>
        <p:nvGraphicFramePr>
          <p:cNvPr id="6" name="Content Placeholder 5"/>
          <p:cNvGraphicFramePr>
            <a:graphicFrameLocks noGrp="1"/>
          </p:cNvGraphicFramePr>
          <p:nvPr>
            <p:ph sz="half" idx="4294967295"/>
          </p:nvPr>
        </p:nvGraphicFramePr>
        <p:xfrm>
          <a:off x="762001" y="1331303"/>
          <a:ext cx="10582501" cy="4361926"/>
        </p:xfrm>
        <a:graphic>
          <a:graphicData uri="http://schemas.openxmlformats.org/drawingml/2006/table">
            <a:tbl>
              <a:tblPr firstRow="1" bandRow="1">
                <a:tableStyleId>{5C22544A-7EE6-4342-B048-85BDC9FD1C3A}</a:tableStyleId>
              </a:tblPr>
              <a:tblGrid>
                <a:gridCol w="1527436">
                  <a:extLst>
                    <a:ext uri="{9D8B030D-6E8A-4147-A177-3AD203B41FA5}">
                      <a16:colId xmlns:a16="http://schemas.microsoft.com/office/drawing/2014/main" val="4142427137"/>
                    </a:ext>
                  </a:extLst>
                </a:gridCol>
                <a:gridCol w="9055065">
                  <a:extLst>
                    <a:ext uri="{9D8B030D-6E8A-4147-A177-3AD203B41FA5}">
                      <a16:colId xmlns:a16="http://schemas.microsoft.com/office/drawing/2014/main" val="3274179436"/>
                    </a:ext>
                  </a:extLst>
                </a:gridCol>
              </a:tblGrid>
              <a:tr h="661853">
                <a:tc>
                  <a:txBody>
                    <a:bodyPr/>
                    <a:lstStyle/>
                    <a:p>
                      <a:pPr algn="ctr"/>
                      <a:r>
                        <a:rPr lang="en-US" dirty="0">
                          <a:latin typeface="Arial" panose="020B0604020202020204" pitchFamily="34" charset="0"/>
                          <a:cs typeface="Arial" panose="020B0604020202020204" pitchFamily="34" charset="0"/>
                        </a:rPr>
                        <a:t>Icon</a:t>
                      </a:r>
                    </a:p>
                  </a:txBody>
                  <a:tcPr/>
                </a:tc>
                <a:tc>
                  <a:txBody>
                    <a:bodyPr/>
                    <a:lstStyle/>
                    <a:p>
                      <a:pPr algn="ctr"/>
                      <a:r>
                        <a:rPr lang="en-US"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2395226660"/>
                  </a:ext>
                </a:extLst>
              </a:tr>
              <a:tr h="1122890">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Search</a:t>
                      </a:r>
                      <a:r>
                        <a:rPr lang="en-US" baseline="0" dirty="0">
                          <a:latin typeface="Arial" panose="020B0604020202020204" pitchFamily="34" charset="0"/>
                          <a:cs typeface="Arial" panose="020B0604020202020204" pitchFamily="34" charset="0"/>
                        </a:rPr>
                        <a:t> for information relevant to a view.</a:t>
                      </a:r>
                      <a:endParaRPr lang="en-US"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29698061"/>
                  </a:ext>
                </a:extLst>
              </a:tr>
              <a:tr h="2577183">
                <a:tc>
                  <a:txBody>
                    <a:bodyPr/>
                    <a:lstStyle/>
                    <a:p>
                      <a:endParaRPr lang="en-US" dirty="0">
                        <a:latin typeface="Arial" panose="020B0604020202020204" pitchFamily="34" charset="0"/>
                        <a:cs typeface="Arial" panose="020B0604020202020204" pitchFamily="34" charset="0"/>
                      </a:endParaRPr>
                    </a:p>
                  </a:txBody>
                  <a:tcPr/>
                </a:tc>
                <a:tc>
                  <a:txBody>
                    <a:bodyPr/>
                    <a:lstStyle/>
                    <a:p>
                      <a:pPr algn="l"/>
                      <a:r>
                        <a:rPr lang="en-US" dirty="0">
                          <a:latin typeface="Arial" panose="020B0604020202020204" pitchFamily="34" charset="0"/>
                          <a:cs typeface="Arial" panose="020B0604020202020204" pitchFamily="34" charset="0"/>
                        </a:rPr>
                        <a:t>Toggle the Objects and Validation panes on and off.</a:t>
                      </a:r>
                    </a:p>
                    <a:p>
                      <a:pPr algn="l">
                        <a:spcBef>
                          <a:spcPts val="800"/>
                        </a:spcBef>
                      </a:pPr>
                      <a:r>
                        <a:rPr lang="en-US" b="1" dirty="0">
                          <a:latin typeface="Arial" panose="020B0604020202020204" pitchFamily="34" charset="0"/>
                          <a:cs typeface="Arial" panose="020B0604020202020204" pitchFamily="34" charset="0"/>
                        </a:rPr>
                        <a:t>Objects Pane</a:t>
                      </a:r>
                    </a:p>
                    <a:p>
                      <a:pPr algn="l"/>
                      <a:r>
                        <a:rPr lang="en-US" dirty="0">
                          <a:latin typeface="Arial" panose="020B0604020202020204" pitchFamily="34" charset="0"/>
                          <a:cs typeface="Arial" panose="020B0604020202020204" pitchFamily="34" charset="0"/>
                        </a:rPr>
                        <a:t>The Objects pane is used to manage security and network</a:t>
                      </a:r>
                    </a:p>
                    <a:p>
                      <a:pPr algn="l"/>
                      <a:r>
                        <a:rPr lang="en-US" dirty="0">
                          <a:latin typeface="Arial" panose="020B0604020202020204" pitchFamily="34" charset="0"/>
                          <a:cs typeface="Arial" panose="020B0604020202020204" pitchFamily="34" charset="0"/>
                        </a:rPr>
                        <a:t>objects.</a:t>
                      </a:r>
                    </a:p>
                    <a:p>
                      <a:pPr algn="l">
                        <a:spcBef>
                          <a:spcPts val="800"/>
                        </a:spcBef>
                      </a:pPr>
                      <a:r>
                        <a:rPr lang="en-US" b="1" dirty="0">
                          <a:latin typeface="Arial" panose="020B0604020202020204" pitchFamily="34" charset="0"/>
                          <a:cs typeface="Arial" panose="020B0604020202020204" pitchFamily="34" charset="0"/>
                        </a:rPr>
                        <a:t>Validations Pane</a:t>
                      </a:r>
                    </a:p>
                    <a:p>
                      <a:pPr algn="l"/>
                      <a:r>
                        <a:rPr lang="en-US" dirty="0">
                          <a:latin typeface="Arial" panose="020B0604020202020204" pitchFamily="34" charset="0"/>
                          <a:cs typeface="Arial" panose="020B0604020202020204" pitchFamily="34" charset="0"/>
                        </a:rPr>
                        <a:t>The Validation pane is used to view validation errors.</a:t>
                      </a:r>
                    </a:p>
                  </a:txBody>
                  <a:tcPr anchor="ctr"/>
                </a:tc>
                <a:extLst>
                  <a:ext uri="{0D108BD9-81ED-4DB2-BD59-A6C34878D82A}">
                    <a16:rowId xmlns:a16="http://schemas.microsoft.com/office/drawing/2014/main" val="482383853"/>
                  </a:ext>
                </a:extLst>
              </a:tr>
            </a:tbl>
          </a:graphicData>
        </a:graphic>
      </p:graphicFrame>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7104" y="2382864"/>
            <a:ext cx="1074419" cy="27432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9434" y="3261286"/>
            <a:ext cx="329757" cy="2099451"/>
          </a:xfrm>
          <a:prstGeom prst="rect">
            <a:avLst/>
          </a:prstGeom>
        </p:spPr>
      </p:pic>
      <p:sp>
        <p:nvSpPr>
          <p:cNvPr id="2" name="Footer Placeholder 1" hidden="1">
            <a:extLst>
              <a:ext uri="{FF2B5EF4-FFF2-40B4-BE49-F238E27FC236}">
                <a16:creationId xmlns:a16="http://schemas.microsoft.com/office/drawing/2014/main" id="{BE5BCD91-5EF3-72C1-5BF0-659337F8CB7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9CABCF2B-40C0-930E-62B3-6B9BC228B6B9}"/>
              </a:ext>
            </a:extLst>
          </p:cNvPr>
          <p:cNvSpPr>
            <a:spLocks noGrp="1"/>
          </p:cNvSpPr>
          <p:nvPr>
            <p:ph type="dt" sz="half"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233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Provides clientless access to logs and reports.</a:t>
            </a:r>
          </a:p>
          <a:p>
            <a:r>
              <a:rPr lang="en-US" dirty="0"/>
              <a:t>Use SmartConsole credentials.</a:t>
            </a:r>
          </a:p>
          <a:p>
            <a:endParaRPr lang="en-US" dirty="0"/>
          </a:p>
        </p:txBody>
      </p:sp>
      <p:sp>
        <p:nvSpPr>
          <p:cNvPr id="11" name="Text Placeholder 10"/>
          <p:cNvSpPr>
            <a:spLocks noGrp="1"/>
          </p:cNvSpPr>
          <p:nvPr>
            <p:ph type="body" sz="quarter" idx="16"/>
          </p:nvPr>
        </p:nvSpPr>
        <p:spPr/>
        <p:txBody>
          <a:bodyPr/>
          <a:lstStyle/>
          <a:p>
            <a:r>
              <a:rPr lang="en-US" dirty="0"/>
              <a:t>SmartView</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3659" y="1399032"/>
            <a:ext cx="6793976" cy="3566160"/>
          </a:xfrm>
          <a:prstGeom prst="rect">
            <a:avLst/>
          </a:prstGeom>
          <a:ln>
            <a:solidFill>
              <a:schemeClr val="tx1"/>
            </a:solidFill>
          </a:ln>
        </p:spPr>
      </p:pic>
      <p:sp>
        <p:nvSpPr>
          <p:cNvPr id="7" name="TextBox 6">
            <a:extLst>
              <a:ext uri="{FF2B5EF4-FFF2-40B4-BE49-F238E27FC236}">
                <a16:creationId xmlns:a16="http://schemas.microsoft.com/office/drawing/2014/main" id="{B1C699B3-C010-260E-506E-59F2E7456107}"/>
              </a:ext>
            </a:extLst>
          </p:cNvPr>
          <p:cNvSpPr txBox="1"/>
          <p:nvPr/>
        </p:nvSpPr>
        <p:spPr bwMode="auto">
          <a:xfrm>
            <a:off x="5705013" y="5262921"/>
            <a:ext cx="6105644" cy="461665"/>
          </a:xfrm>
          <a:prstGeom prst="rect">
            <a:avLst/>
          </a:prstGeom>
          <a:noFill/>
          <a:ln>
            <a:noFill/>
          </a:ln>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D51067"/>
                </a:solidFill>
                <a:effectLst/>
                <a:uLnTx/>
                <a:uFillTx/>
                <a:latin typeface="Arial" panose="020B0604020202020204" pitchFamily="34" charset="0"/>
                <a:ea typeface="+mn-ea"/>
                <a:cs typeface="Arial" panose="020B0604020202020204" pitchFamily="34" charset="0"/>
              </a:rPr>
              <a:t>https://&lt;management Server IP&gt;/smartview</a:t>
            </a:r>
          </a:p>
        </p:txBody>
      </p:sp>
      <p:sp>
        <p:nvSpPr>
          <p:cNvPr id="3" name="Footer Placeholder 2" hidden="1">
            <a:extLst>
              <a:ext uri="{FF2B5EF4-FFF2-40B4-BE49-F238E27FC236}">
                <a16:creationId xmlns:a16="http://schemas.microsoft.com/office/drawing/2014/main" id="{FC9198E5-0202-E269-A323-8FD2D22EA91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F7B8D5D8-9610-DEE5-7B39-2D69DD9B6802}"/>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3021257"/>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2"/>
          </p:nvPr>
        </p:nvSpPr>
        <p:spPr/>
        <p:txBody>
          <a:bodyPr/>
          <a:lstStyle/>
          <a:p>
            <a:r>
              <a:rPr lang="en-US" dirty="0"/>
              <a:t>Legacy tool to manage licenses and contracts. </a:t>
            </a:r>
          </a:p>
          <a:p>
            <a:endParaRPr lang="en-US" dirty="0"/>
          </a:p>
        </p:txBody>
      </p:sp>
      <p:sp>
        <p:nvSpPr>
          <p:cNvPr id="11" name="Text Placeholder 10"/>
          <p:cNvSpPr>
            <a:spLocks noGrp="1"/>
          </p:cNvSpPr>
          <p:nvPr>
            <p:ph type="body" sz="quarter" idx="16"/>
          </p:nvPr>
        </p:nvSpPr>
        <p:spPr/>
        <p:txBody>
          <a:bodyPr/>
          <a:lstStyle/>
          <a:p>
            <a:r>
              <a:rPr lang="en-US" dirty="0"/>
              <a:t>SmartUpdate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4497" y="567491"/>
            <a:ext cx="3581754" cy="5577840"/>
          </a:xfrm>
          <a:prstGeom prst="rect">
            <a:avLst/>
          </a:prstGeom>
        </p:spPr>
      </p:pic>
      <p:sp>
        <p:nvSpPr>
          <p:cNvPr id="2" name="Footer Placeholder 1" hidden="1">
            <a:extLst>
              <a:ext uri="{FF2B5EF4-FFF2-40B4-BE49-F238E27FC236}">
                <a16:creationId xmlns:a16="http://schemas.microsoft.com/office/drawing/2014/main" id="{65489D36-5AF5-3651-B727-C7460C873585}"/>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0AECF09B-B38D-CD97-7B6F-A5DE1D396124}"/>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6562383"/>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SECURITY MANAGEMENT SERVER</a:t>
            </a:r>
          </a:p>
        </p:txBody>
      </p:sp>
      <p:sp>
        <p:nvSpPr>
          <p:cNvPr id="2" name="Footer Placeholder 1" hidden="1">
            <a:extLst>
              <a:ext uri="{FF2B5EF4-FFF2-40B4-BE49-F238E27FC236}">
                <a16:creationId xmlns:a16="http://schemas.microsoft.com/office/drawing/2014/main" id="{2E6C81A4-8B2F-3974-BA43-0F79DC3739D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0C649747-0731-4AC7-F67F-AD7FB545F28E}"/>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1588980"/>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Security Management Server</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942668" y="1619162"/>
            <a:ext cx="8306667" cy="4480560"/>
          </a:xfrm>
        </p:spPr>
      </p:pic>
      <p:sp>
        <p:nvSpPr>
          <p:cNvPr id="3" name="Footer Placeholder 2" hidden="1">
            <a:extLst>
              <a:ext uri="{FF2B5EF4-FFF2-40B4-BE49-F238E27FC236}">
                <a16:creationId xmlns:a16="http://schemas.microsoft.com/office/drawing/2014/main" id="{F068B817-C0B6-2B8E-4A21-0FCFAFC9C79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48BD5873-2EBF-D23E-2A1F-D1F77D67AC56}"/>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2715750"/>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sp>
        <p:nvSpPr>
          <p:cNvPr id="2" name="Text Placeholder 1"/>
          <p:cNvSpPr>
            <a:spLocks noGrp="1"/>
          </p:cNvSpPr>
          <p:nvPr>
            <p:ph type="body" sz="quarter" idx="18"/>
          </p:nvPr>
        </p:nvSpPr>
        <p:spPr/>
        <p:txBody>
          <a:bodyPr/>
          <a:lstStyle/>
          <a:p>
            <a:r>
              <a:rPr lang="en-US" dirty="0"/>
              <a:t>Management Server</a:t>
            </a:r>
          </a:p>
        </p:txBody>
      </p:sp>
      <p:pic>
        <p:nvPicPr>
          <p:cNvPr id="10" name="Content Placeholder 9"/>
          <p:cNvPicPr>
            <a:picLocks noGrp="1" noChangeAspect="1"/>
          </p:cNvPicPr>
          <p:nvPr>
            <p:ph sz="half" idx="2"/>
          </p:nvPr>
        </p:nvPicPr>
        <p:blipFill>
          <a:blip r:embed="rId5" cstate="print">
            <a:extLst>
              <a:ext uri="{28A0092B-C50C-407E-A947-70E740481C1C}">
                <a14:useLocalDpi xmlns:a14="http://schemas.microsoft.com/office/drawing/2010/main" val="0"/>
              </a:ext>
            </a:extLst>
          </a:blip>
          <a:stretch>
            <a:fillRect/>
          </a:stretch>
        </p:blipFill>
        <p:spPr>
          <a:xfrm>
            <a:off x="968835" y="1767078"/>
            <a:ext cx="3471899" cy="1737360"/>
          </a:xfrm>
          <a:prstGeom prst="ellipse">
            <a:avLst/>
          </a:prstGeom>
        </p:spPr>
      </p:pic>
      <p:pic>
        <p:nvPicPr>
          <p:cNvPr id="11" name="Content Placeholder 10"/>
          <p:cNvPicPr>
            <a:picLocks noGrp="1" noChangeAspect="1"/>
          </p:cNvPicPr>
          <p:nvPr>
            <p:ph sz="half" idx="4294967295"/>
          </p:nvPr>
        </p:nvPicPr>
        <p:blipFill>
          <a:blip r:embed="rId6" cstate="print">
            <a:extLst>
              <a:ext uri="{28A0092B-C50C-407E-A947-70E740481C1C}">
                <a14:useLocalDpi xmlns:a14="http://schemas.microsoft.com/office/drawing/2010/main" val="0"/>
              </a:ext>
            </a:extLst>
          </a:blip>
          <a:stretch>
            <a:fillRect/>
          </a:stretch>
        </p:blipFill>
        <p:spPr>
          <a:xfrm>
            <a:off x="966346" y="4385818"/>
            <a:ext cx="3476877" cy="1737360"/>
          </a:xfrm>
          <a:prstGeom prst="ellipse">
            <a:avLst/>
          </a:prstGeom>
        </p:spPr>
      </p:pic>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Database</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Internal Certificate Authority</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Log Server</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Licenses and Contracts Repository</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Monitoring</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Security Automation</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4" name="Footer Placeholder 3" hidden="1">
            <a:extLst>
              <a:ext uri="{FF2B5EF4-FFF2-40B4-BE49-F238E27FC236}">
                <a16:creationId xmlns:a16="http://schemas.microsoft.com/office/drawing/2014/main" id="{48FC5EE6-0624-0610-2678-A0BD84B7BFCA}"/>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132CC9D9-36A2-F535-E88A-9D4134484C71}"/>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675069"/>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rPr>
              <a:t>Database</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Hosts a centralized PostgreSLQ database.</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Securely stores managed data and makes data available upon request.</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0EF0871A-130F-173D-A081-D35BF468860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4A621D31-8D5C-68E7-CD3D-239A3C01F3BE}"/>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5306454"/>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5571116" y="1767079"/>
            <a:ext cx="5894763" cy="2943467"/>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rPr>
              <a:t>Internal Certificate Authority</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Created on the Management Server during initial configuration.</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Issues certificates for:</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Secure Internal Communication (SIC)</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VPN certificates for Gateways</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Users</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658368" marR="0" lvl="2" indent="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None/>
              <a:tabLst/>
              <a:defRPr/>
            </a:pPr>
            <a:endPar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55329832-AAF3-41DD-A01E-598D991EB2E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A56F8AC6-D4AC-155E-75B9-C3F0BFE6B5BF}"/>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9079285"/>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1" i="0" u="none" strike="noStrike" kern="0" cap="none" spc="0" normalizeH="0" baseline="0" noProof="0" dirty="0">
                <a:ln>
                  <a:noFill/>
                </a:ln>
                <a:solidFill>
                  <a:srgbClr val="FF0000"/>
                </a:solidFill>
                <a:effectLst/>
                <a:uLnTx/>
                <a:uFillTx/>
                <a:latin typeface="Arial" panose="020B0604020202020204" pitchFamily="34" charset="0"/>
                <a:ea typeface="+mn-ea"/>
                <a:cs typeface="Arial" pitchFamily="34" charset="0"/>
              </a:rPr>
              <a:t>Licenses and Contracts Repository</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Central repository for licenses and contracts.</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25E95AB2-97FF-C281-A7AD-457201A1189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EB8EB33E-FE09-92AC-B350-5B110C668CD8}"/>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221484"/>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1" i="0" u="none" strike="noStrike" kern="0" cap="none" spc="0" normalizeH="0" baseline="0" noProof="0" dirty="0">
                <a:ln>
                  <a:noFill/>
                </a:ln>
                <a:solidFill>
                  <a:srgbClr val="FF0000"/>
                </a:solidFill>
                <a:effectLst/>
                <a:uLnTx/>
                <a:uFillTx/>
                <a:latin typeface="Arial" panose="020B0604020202020204" pitchFamily="34" charset="0"/>
                <a:ea typeface="+mn-ea"/>
                <a:cs typeface="Arial" pitchFamily="34" charset="0"/>
              </a:rPr>
              <a:t>Monitoring</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rPr>
              <a:t>Display real time information about:</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CPU</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Disk and memory usage</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Traffic statistics</a:t>
            </a: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703AF2E3-1114-C74A-E83F-2AA7CF219D7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DFA29661-4817-FE14-02EB-E775575A3A0A}"/>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033499"/>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Management Server</a:t>
            </a:r>
          </a:p>
        </p:txBody>
      </p:sp>
      <p:sp>
        <p:nvSpPr>
          <p:cNvPr id="8" name="Text Placeholder 9"/>
          <p:cNvSpPr txBox="1">
            <a:spLocks/>
          </p:cNvSpPr>
          <p:nvPr/>
        </p:nvSpPr>
        <p:spPr>
          <a:xfrm>
            <a:off x="6122734" y="1767078"/>
            <a:ext cx="5343144" cy="4334256"/>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1" i="0" u="none" strike="noStrike" kern="0" cap="none" spc="0" normalizeH="0" baseline="0" noProof="0" dirty="0">
                <a:ln>
                  <a:noFill/>
                </a:ln>
                <a:solidFill>
                  <a:srgbClr val="FF0000"/>
                </a:solidFill>
                <a:effectLst/>
                <a:uLnTx/>
                <a:uFillTx/>
                <a:latin typeface="Arial" panose="020B0604020202020204" pitchFamily="34" charset="0"/>
                <a:ea typeface="+mn-ea"/>
                <a:cs typeface="Arial" pitchFamily="34" charset="0"/>
              </a:rPr>
              <a:t>Security Automation</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Used to develop Check Point APIs.</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Allows script creation and Security Policy changes using the command line and web services.</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7" name="Picture 6"/>
          <p:cNvPicPr>
            <a:picLocks noChangeAspect="1"/>
          </p:cNvPicPr>
          <p:nvPr/>
        </p:nvPicPr>
        <p:blipFill rotWithShape="1">
          <a:blip r:embed="rId3" cstate="print">
            <a:extLst>
              <a:ext uri="{BEBA8EAE-BF5A-486C-A8C5-ECC9F3942E4B}">
                <a14:imgProps xmlns:a14="http://schemas.microsoft.com/office/drawing/2010/main">
                  <a14:imgLayer r:embed="rId4">
                    <a14:imgEffect>
                      <a14:artisticPhotocopy/>
                    </a14:imgEffect>
                  </a14:imgLayer>
                </a14:imgProps>
              </a:ext>
              <a:ext uri="{28A0092B-C50C-407E-A947-70E740481C1C}">
                <a14:useLocalDpi xmlns:a14="http://schemas.microsoft.com/office/drawing/2010/main" val="0"/>
              </a:ext>
            </a:extLst>
          </a:blip>
          <a:srcRect t="22743" r="53808"/>
          <a:stretch/>
        </p:blipFill>
        <p:spPr>
          <a:xfrm>
            <a:off x="1588" y="1405890"/>
            <a:ext cx="5406390" cy="5086350"/>
          </a:xfrm>
          <a:prstGeom prst="rect">
            <a:avLst/>
          </a:prstGeom>
        </p:spPr>
      </p:pic>
      <p:pic>
        <p:nvPicPr>
          <p:cNvPr id="9" name="Content Placeholder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bwMode="auto">
          <a:xfrm>
            <a:off x="968835" y="1767078"/>
            <a:ext cx="3471899"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bwMode="auto">
          <a:xfrm>
            <a:off x="966346" y="4385818"/>
            <a:ext cx="3476877" cy="1737360"/>
          </a:xfrm>
          <a:prstGeom prst="ellipse">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hidden="1">
            <a:extLst>
              <a:ext uri="{FF2B5EF4-FFF2-40B4-BE49-F238E27FC236}">
                <a16:creationId xmlns:a16="http://schemas.microsoft.com/office/drawing/2014/main" id="{CE4CF71D-36A2-4987-9972-DB409929AC2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629EE379-019C-4727-C6DF-45E4DAA68F03}"/>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6305546"/>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Security Management Server Options</a:t>
            </a:r>
          </a:p>
        </p:txBody>
      </p:sp>
      <p:sp>
        <p:nvSpPr>
          <p:cNvPr id="8" name="Text Placeholder 9"/>
          <p:cNvSpPr txBox="1">
            <a:spLocks/>
          </p:cNvSpPr>
          <p:nvPr/>
        </p:nvSpPr>
        <p:spPr>
          <a:xfrm>
            <a:off x="724590" y="1605848"/>
            <a:ext cx="4238244" cy="1341882"/>
          </a:xfrm>
          <a:prstGeom prst="rect">
            <a:avLst/>
          </a:prstGeom>
          <a:solidFill>
            <a:schemeClr val="bg1">
              <a:lumMod val="85000"/>
            </a:schemeClr>
          </a:solidFill>
        </p:spPr>
        <p:txBody>
          <a:bodyPr anchor="ct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0" i="0" u="none" strike="noStrike" kern="0" cap="none" spc="0" normalizeH="0" baseline="0" noProof="0" dirty="0">
                <a:ln>
                  <a:noFill/>
                </a:ln>
                <a:solidFill>
                  <a:srgbClr val="FF0000"/>
                </a:solidFill>
                <a:effectLst/>
                <a:uLnTx/>
                <a:uFillTx/>
                <a:latin typeface="Arial" panose="020B0604020202020204" pitchFamily="34" charset="0"/>
                <a:ea typeface="+mn-ea"/>
                <a:cs typeface="Arial" pitchFamily="34" charset="0"/>
              </a:rPr>
              <a:t>Quantum Smart-1 Appliances</a:t>
            </a: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4"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299700" y="1598550"/>
            <a:ext cx="6634162" cy="4422775"/>
          </a:xfrm>
        </p:spPr>
      </p:pic>
      <p:sp>
        <p:nvSpPr>
          <p:cNvPr id="9" name="Text Placeholder 9"/>
          <p:cNvSpPr txBox="1">
            <a:spLocks/>
          </p:cNvSpPr>
          <p:nvPr/>
        </p:nvSpPr>
        <p:spPr>
          <a:xfrm>
            <a:off x="724590" y="3169037"/>
            <a:ext cx="4238244" cy="1341882"/>
          </a:xfrm>
          <a:prstGeom prst="rect">
            <a:avLst/>
          </a:prstGeom>
          <a:solidFill>
            <a:schemeClr val="bg1">
              <a:lumMod val="85000"/>
            </a:schemeClr>
          </a:solidFill>
        </p:spPr>
        <p:txBody>
          <a:bodyPr anchor="ct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0"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rPr>
              <a:t>Open Servers</a:t>
            </a:r>
          </a:p>
          <a:p>
            <a:pPr marL="576072" marR="0" lvl="1" indent="-228600" algn="ctr"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3" name="Footer Placeholder 2" hidden="1">
            <a:extLst>
              <a:ext uri="{FF2B5EF4-FFF2-40B4-BE49-F238E27FC236}">
                <a16:creationId xmlns:a16="http://schemas.microsoft.com/office/drawing/2014/main" id="{787A2878-951C-97D1-5F85-87E01B46D0B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CC94508D-41CE-BE98-299A-4AC829C4A8C7}"/>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10" name="Text Placeholder 9"/>
          <p:cNvSpPr txBox="1">
            <a:spLocks/>
          </p:cNvSpPr>
          <p:nvPr/>
        </p:nvSpPr>
        <p:spPr>
          <a:xfrm>
            <a:off x="724590" y="4732225"/>
            <a:ext cx="4238244" cy="1341882"/>
          </a:xfrm>
          <a:prstGeom prst="rect">
            <a:avLst/>
          </a:prstGeom>
          <a:solidFill>
            <a:schemeClr val="bg1">
              <a:lumMod val="85000"/>
            </a:schemeClr>
          </a:solidFill>
        </p:spPr>
        <p:txBody>
          <a:bodyPr anchor="ct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0" marR="0" lvl="0" indent="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r>
              <a:rPr kumimoji="0" lang="en-US" sz="2800" b="0" i="0" u="none" strike="noStrike" kern="0" cap="none" spc="0" normalizeH="0" baseline="0" noProof="0" dirty="0">
                <a:ln>
                  <a:noFill/>
                </a:ln>
                <a:solidFill>
                  <a:srgbClr val="FF0000"/>
                </a:solidFill>
                <a:effectLst/>
                <a:uLnTx/>
                <a:uFillTx/>
                <a:latin typeface="Arial" panose="020B0604020202020204" pitchFamily="34" charset="0"/>
                <a:ea typeface="+mn-ea"/>
                <a:cs typeface="Arial" pitchFamily="34" charset="0"/>
              </a:rPr>
              <a:t>Quantum Smart-1 Cloud </a:t>
            </a:r>
          </a:p>
          <a:p>
            <a:pPr marL="0" marR="0" lvl="0" indent="0" algn="ctr"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FF0000"/>
              </a:solidFill>
              <a:effectLst/>
              <a:uLnTx/>
              <a:uFillTx/>
              <a:latin typeface="Arial" panose="020B0604020202020204" pitchFamily="34" charset="0"/>
              <a:ea typeface="+mn-ea"/>
              <a:cs typeface="Arial" pitchFamily="34" charset="0"/>
            </a:endParaRPr>
          </a:p>
          <a:p>
            <a:pPr marL="0" marR="0" lvl="0" indent="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None/>
              <a:tabLst/>
              <a:defRPr/>
            </a:pPr>
            <a:endParaRPr kumimoji="0" lang="en-US" sz="2800" b="1" i="0" u="none" strike="noStrike" kern="0" cap="none" spc="0" normalizeH="0" baseline="0" noProof="0" dirty="0">
              <a:ln>
                <a:noFill/>
              </a:ln>
              <a:solidFill>
                <a:srgbClr val="E7E6E6"/>
              </a:solidFill>
              <a:effectLst/>
              <a:uLnTx/>
              <a:uFillTx/>
              <a:latin typeface="Arial" panose="020B0604020202020204" pitchFamily="34" charset="0"/>
              <a:ea typeface="+mn-ea"/>
              <a:cs typeface="Arial" pitchFamily="34" charset="0"/>
            </a:endParaRP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Tree>
    <p:extLst>
      <p:ext uri="{BB962C8B-B14F-4D97-AF65-F5344CB8AC3E}">
        <p14:creationId xmlns:p14="http://schemas.microsoft.com/office/powerpoint/2010/main" val="3416697665"/>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Quantum Smart-1 Appliances</a:t>
            </a:r>
          </a:p>
        </p:txBody>
      </p:sp>
      <p:sp>
        <p:nvSpPr>
          <p:cNvPr id="6" name="Text Placeholder 9"/>
          <p:cNvSpPr txBox="1">
            <a:spLocks/>
          </p:cNvSpPr>
          <p:nvPr/>
        </p:nvSpPr>
        <p:spPr>
          <a:xfrm>
            <a:off x="339154" y="1747648"/>
            <a:ext cx="8200644" cy="5851017"/>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Check Point proprietary hardware</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Run the Check Point Gaia operating system.</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Optimized for performance, hardened for security. </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graphicFrame>
        <p:nvGraphicFramePr>
          <p:cNvPr id="5" name="Table 4"/>
          <p:cNvGraphicFramePr>
            <a:graphicFrameLocks noGrp="1"/>
          </p:cNvGraphicFramePr>
          <p:nvPr/>
        </p:nvGraphicFramePr>
        <p:xfrm>
          <a:off x="1024880" y="3345307"/>
          <a:ext cx="8125884" cy="2011680"/>
        </p:xfrm>
        <a:graphic>
          <a:graphicData uri="http://schemas.openxmlformats.org/drawingml/2006/table">
            <a:tbl>
              <a:tblPr firstRow="1" bandRow="1">
                <a:tableStyleId>{5C22544A-7EE6-4342-B048-85BDC9FD1C3A}</a:tableStyleId>
              </a:tblPr>
              <a:tblGrid>
                <a:gridCol w="4062942">
                  <a:extLst>
                    <a:ext uri="{9D8B030D-6E8A-4147-A177-3AD203B41FA5}">
                      <a16:colId xmlns:a16="http://schemas.microsoft.com/office/drawing/2014/main" val="1213719199"/>
                    </a:ext>
                  </a:extLst>
                </a:gridCol>
                <a:gridCol w="4062942">
                  <a:extLst>
                    <a:ext uri="{9D8B030D-6E8A-4147-A177-3AD203B41FA5}">
                      <a16:colId xmlns:a16="http://schemas.microsoft.com/office/drawing/2014/main" val="4177321611"/>
                    </a:ext>
                  </a:extLst>
                </a:gridCol>
              </a:tblGrid>
              <a:tr h="0">
                <a:tc>
                  <a:txBody>
                    <a:bodyPr/>
                    <a:lstStyle/>
                    <a:p>
                      <a:r>
                        <a:rPr lang="en-US" dirty="0">
                          <a:latin typeface="Arial" panose="020B0604020202020204" pitchFamily="34" charset="0"/>
                          <a:cs typeface="Arial" panose="020B0604020202020204" pitchFamily="34" charset="0"/>
                        </a:rPr>
                        <a:t>Ultra</a:t>
                      </a:r>
                      <a:r>
                        <a:rPr lang="en-US" baseline="0" dirty="0">
                          <a:latin typeface="Arial" panose="020B0604020202020204" pitchFamily="34" charset="0"/>
                          <a:cs typeface="Arial" panose="020B0604020202020204" pitchFamily="34" charset="0"/>
                        </a:rPr>
                        <a:t> High End</a:t>
                      </a:r>
                      <a:endParaRPr lang="en-US" dirty="0">
                        <a:latin typeface="Arial" panose="020B0604020202020204" pitchFamily="34" charset="0"/>
                        <a:cs typeface="Arial" panose="020B0604020202020204" pitchFamily="34" charset="0"/>
                      </a:endParaRPr>
                    </a:p>
                  </a:txBody>
                  <a:tcPr/>
                </a:tc>
                <a:tc>
                  <a:txBody>
                    <a:bodyPr/>
                    <a:lstStyle/>
                    <a:p>
                      <a:r>
                        <a:rPr lang="en-US" dirty="0">
                          <a:latin typeface="Arial" panose="020B0604020202020204" pitchFamily="34" charset="0"/>
                          <a:cs typeface="Arial" panose="020B0604020202020204" pitchFamily="34" charset="0"/>
                        </a:rPr>
                        <a:t>High End</a:t>
                      </a:r>
                    </a:p>
                  </a:txBody>
                  <a:tcPr/>
                </a:tc>
                <a:extLst>
                  <a:ext uri="{0D108BD9-81ED-4DB2-BD59-A6C34878D82A}">
                    <a16:rowId xmlns:a16="http://schemas.microsoft.com/office/drawing/2014/main" val="3133310735"/>
                  </a:ext>
                </a:extLst>
              </a:tr>
              <a:tr h="370840">
                <a:tc>
                  <a:txBody>
                    <a:bodyPr/>
                    <a:lstStyle/>
                    <a:p>
                      <a:r>
                        <a:rPr lang="en-US" dirty="0">
                          <a:latin typeface="Arial" panose="020B0604020202020204" pitchFamily="34" charset="0"/>
                          <a:cs typeface="Arial" panose="020B0604020202020204" pitchFamily="34" charset="0"/>
                        </a:rPr>
                        <a:t>Smart-1</a:t>
                      </a:r>
                      <a:r>
                        <a:rPr lang="en-US" baseline="0" dirty="0">
                          <a:latin typeface="Arial" panose="020B0604020202020204" pitchFamily="34" charset="0"/>
                          <a:cs typeface="Arial" panose="020B0604020202020204" pitchFamily="34" charset="0"/>
                        </a:rPr>
                        <a:t> 6000-XL 200/400 managed Gateways</a:t>
                      </a: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Smart-1 600-M - 25/50 managed Gateway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Smart-1 6000-L - 75/150 managed Gateways</a:t>
                      </a:r>
                      <a:endParaRPr lang="en-US" baseline="0" dirty="0">
                        <a:latin typeface="Arial" panose="020B0604020202020204" pitchFamily="34" charset="0"/>
                        <a:cs typeface="Arial" panose="020B0604020202020204" pitchFamily="34" charset="0"/>
                      </a:endParaRPr>
                    </a:p>
                  </a:txBody>
                  <a:tcPr/>
                </a:tc>
                <a:tc>
                  <a:txBody>
                    <a:bodyPr/>
                    <a:lstStyle/>
                    <a:p>
                      <a:r>
                        <a:rPr lang="en-US" sz="2400" b="0" i="0" u="none" strike="noStrike" kern="1200" baseline="0" dirty="0">
                          <a:solidFill>
                            <a:schemeClr val="dk1"/>
                          </a:solidFill>
                          <a:latin typeface="Arial" panose="020B0604020202020204" pitchFamily="34" charset="0"/>
                          <a:ea typeface="+mn-ea"/>
                          <a:cs typeface="Arial" panose="020B0604020202020204" pitchFamily="34" charset="0"/>
                        </a:rPr>
                        <a:t>Smart-1 600-S - 5/10 managed Gateway</a:t>
                      </a:r>
                      <a:endParaRPr lang="en-US"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sp>
        <p:nvSpPr>
          <p:cNvPr id="3" name="Footer Placeholder 2" hidden="1">
            <a:extLst>
              <a:ext uri="{FF2B5EF4-FFF2-40B4-BE49-F238E27FC236}">
                <a16:creationId xmlns:a16="http://schemas.microsoft.com/office/drawing/2014/main" id="{FD574EE4-26EF-B26B-AAC3-36A07D7644B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834D92AC-2EBE-D60E-143E-0FBD474476F8}"/>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302136"/>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Open Servers</a:t>
            </a:r>
          </a:p>
        </p:txBody>
      </p:sp>
      <p:sp>
        <p:nvSpPr>
          <p:cNvPr id="6" name="Text Placeholder 9"/>
          <p:cNvSpPr txBox="1">
            <a:spLocks/>
          </p:cNvSpPr>
          <p:nvPr/>
        </p:nvSpPr>
        <p:spPr>
          <a:xfrm>
            <a:off x="339154" y="1574157"/>
            <a:ext cx="8200644" cy="6024508"/>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Hardware offered by third-party vendors.</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Run the Check Point Gaia operating system.</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Must be on the Hardware Compatibility List, which ranks open servers by:</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Certified for use with Gaia</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Certified with remarks (exceptions)</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0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Not certified (not supported)</a:t>
            </a: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15179" b="39553"/>
          <a:stretch/>
        </p:blipFill>
        <p:spPr>
          <a:xfrm>
            <a:off x="1589" y="4560570"/>
            <a:ext cx="12188825" cy="1931670"/>
          </a:xfrm>
          <a:prstGeom prst="rect">
            <a:avLst/>
          </a:prstGeom>
        </p:spPr>
      </p:pic>
      <p:sp>
        <p:nvSpPr>
          <p:cNvPr id="3" name="Footer Placeholder 2" hidden="1">
            <a:extLst>
              <a:ext uri="{FF2B5EF4-FFF2-40B4-BE49-F238E27FC236}">
                <a16:creationId xmlns:a16="http://schemas.microsoft.com/office/drawing/2014/main" id="{B0585C3C-6B9B-6121-8696-43B24765B3B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ACFF6838-28E8-20DF-6130-4202136D62EE}"/>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8527225"/>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Security Management Server Software Blades (Features)</a:t>
            </a:r>
          </a:p>
        </p:txBody>
      </p:sp>
      <p:sp>
        <p:nvSpPr>
          <p:cNvPr id="9" name="Content Placeholder 2"/>
          <p:cNvSpPr>
            <a:spLocks noGrp="1"/>
          </p:cNvSpPr>
          <p:nvPr>
            <p:ph sz="half" idx="2"/>
          </p:nvPr>
        </p:nvSpPr>
        <p:spPr>
          <a:xfrm>
            <a:off x="585430" y="1636776"/>
            <a:ext cx="11175342" cy="4422192"/>
          </a:xfrm>
        </p:spPr>
        <p:txBody>
          <a:bodyPr/>
          <a:lstStyle/>
          <a:p>
            <a:r>
              <a:rPr lang="en-US" dirty="0"/>
              <a:t>The R81.20 Management Server Software Blades include:</a:t>
            </a:r>
          </a:p>
          <a:p>
            <a:endParaRPr lang="en-US" dirty="0"/>
          </a:p>
          <a:p>
            <a:endParaRPr lang="en-US" dirty="0"/>
          </a:p>
        </p:txBody>
      </p:sp>
      <p:sp>
        <p:nvSpPr>
          <p:cNvPr id="7" name="Rectangle 6"/>
          <p:cNvSpPr/>
          <p:nvPr/>
        </p:nvSpPr>
        <p:spPr bwMode="auto">
          <a:xfrm>
            <a:off x="2573338" y="3097530"/>
            <a:ext cx="7155180" cy="1783080"/>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ooter Placeholder 2" hidden="1">
            <a:extLst>
              <a:ext uri="{FF2B5EF4-FFF2-40B4-BE49-F238E27FC236}">
                <a16:creationId xmlns:a16="http://schemas.microsoft.com/office/drawing/2014/main" id="{81020162-6384-4D4F-EAB9-F21641B328D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7622CAF4-2171-A307-7237-3714A2CA56F3}"/>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3"/>
          <a:stretch>
            <a:fillRect/>
          </a:stretch>
        </p:blipFill>
        <p:spPr>
          <a:xfrm>
            <a:off x="1428410" y="2521992"/>
            <a:ext cx="9445036" cy="2651760"/>
          </a:xfrm>
          <a:prstGeom prst="rect">
            <a:avLst/>
          </a:prstGeom>
        </p:spPr>
      </p:pic>
    </p:spTree>
    <p:extLst>
      <p:ext uri="{BB962C8B-B14F-4D97-AF65-F5344CB8AC3E}">
        <p14:creationId xmlns:p14="http://schemas.microsoft.com/office/powerpoint/2010/main" val="1076106395"/>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Software Blades (Features)</a:t>
            </a:r>
          </a:p>
        </p:txBody>
      </p:sp>
      <p:graphicFrame>
        <p:nvGraphicFramePr>
          <p:cNvPr id="4" name="Content Placeholder 3"/>
          <p:cNvGraphicFramePr>
            <a:graphicFrameLocks noGrp="1"/>
          </p:cNvGraphicFramePr>
          <p:nvPr>
            <p:ph sz="half" idx="2"/>
          </p:nvPr>
        </p:nvGraphicFramePr>
        <p:xfrm>
          <a:off x="585788" y="1545273"/>
          <a:ext cx="11174414" cy="4754880"/>
        </p:xfrm>
        <a:graphic>
          <a:graphicData uri="http://schemas.openxmlformats.org/drawingml/2006/table">
            <a:tbl>
              <a:tblPr firstRow="1" bandRow="1">
                <a:tableStyleId>{5C22544A-7EE6-4342-B048-85BDC9FD1C3A}</a:tableStyleId>
              </a:tblPr>
              <a:tblGrid>
                <a:gridCol w="2193290">
                  <a:extLst>
                    <a:ext uri="{9D8B030D-6E8A-4147-A177-3AD203B41FA5}">
                      <a16:colId xmlns:a16="http://schemas.microsoft.com/office/drawing/2014/main" val="2280883650"/>
                    </a:ext>
                  </a:extLst>
                </a:gridCol>
                <a:gridCol w="8981124">
                  <a:extLst>
                    <a:ext uri="{9D8B030D-6E8A-4147-A177-3AD203B41FA5}">
                      <a16:colId xmlns:a16="http://schemas.microsoft.com/office/drawing/2014/main" val="874875792"/>
                    </a:ext>
                  </a:extLst>
                </a:gridCol>
              </a:tblGrid>
              <a:tr h="370840">
                <a:tc>
                  <a:txBody>
                    <a:bodyPr/>
                    <a:lstStyle/>
                    <a:p>
                      <a:r>
                        <a:rPr lang="en-US" sz="2200" dirty="0">
                          <a:latin typeface="Arial" panose="020B0604020202020204" pitchFamily="34" charset="0"/>
                          <a:cs typeface="Arial" panose="020B0604020202020204" pitchFamily="34" charset="0"/>
                        </a:rPr>
                        <a:t>Feature</a:t>
                      </a:r>
                    </a:p>
                  </a:txBody>
                  <a:tcPr/>
                </a:tc>
                <a:tc>
                  <a:txBody>
                    <a:bodyPr/>
                    <a:lstStyle/>
                    <a:p>
                      <a:r>
                        <a:rPr lang="en-US" sz="22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56051908"/>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Network Policy</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Management</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Centralized Policy Management</a:t>
                      </a:r>
                    </a:p>
                  </a:txBody>
                  <a:tcPr/>
                </a:tc>
                <a:extLst>
                  <a:ext uri="{0D108BD9-81ED-4DB2-BD59-A6C34878D82A}">
                    <a16:rowId xmlns:a16="http://schemas.microsoft.com/office/drawing/2014/main" val="236951965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Endpoint Policy</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Management</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Unifies Endpoint Security capabilities in a single console.</a:t>
                      </a:r>
                    </a:p>
                  </a:txBody>
                  <a:tcPr/>
                </a:tc>
                <a:extLst>
                  <a:ext uri="{0D108BD9-81ED-4DB2-BD59-A6C34878D82A}">
                    <a16:rowId xmlns:a16="http://schemas.microsoft.com/office/drawing/2014/main" val="3654017642"/>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User Directory</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Obtains user</a:t>
                      </a:r>
                      <a:r>
                        <a:rPr lang="en-US" sz="2200" baseline="0" dirty="0">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identification and security information from LDAP</a:t>
                      </a:r>
                      <a:r>
                        <a:rPr lang="en-US" sz="2200" baseline="0" dirty="0">
                          <a:latin typeface="Arial" panose="020B0604020202020204" pitchFamily="34" charset="0"/>
                          <a:cs typeface="Arial" panose="020B0604020202020204" pitchFamily="34" charset="0"/>
                        </a:rPr>
                        <a:t> servers.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86953281"/>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Provisioning</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Centralized administration and provisioning of devices.</a:t>
                      </a:r>
                    </a:p>
                  </a:txBody>
                  <a:tcPr/>
                </a:tc>
                <a:extLst>
                  <a:ext uri="{0D108BD9-81ED-4DB2-BD59-A6C34878D82A}">
                    <a16:rowId xmlns:a16="http://schemas.microsoft.com/office/drawing/2014/main" val="336022417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Compliance</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Fully automated</a:t>
                      </a:r>
                      <a:r>
                        <a:rPr lang="en-US" sz="2200" baseline="0" dirty="0">
                          <a:latin typeface="Arial" panose="020B0604020202020204" pitchFamily="34" charset="0"/>
                          <a:cs typeface="Arial" panose="020B0604020202020204" pitchFamily="34" charset="0"/>
                        </a:rPr>
                        <a:t> security and compliance monitoring solution.</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89919716"/>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SmartEvent</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Server</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Reads</a:t>
                      </a:r>
                      <a:r>
                        <a:rPr lang="en-US" sz="2200" baseline="0" dirty="0">
                          <a:latin typeface="Arial" panose="020B0604020202020204" pitchFamily="34" charset="0"/>
                          <a:cs typeface="Arial" panose="020B0604020202020204" pitchFamily="34" charset="0"/>
                        </a:rPr>
                        <a:t> and analyzes logs.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4502617"/>
                  </a:ext>
                </a:extLst>
              </a:tr>
              <a:tr h="37084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SmartEvent</a:t>
                      </a:r>
                    </a:p>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Correlation</a:t>
                      </a:r>
                      <a:endParaRPr lang="en-US" sz="2200" dirty="0">
                        <a:latin typeface="Arial" panose="020B0604020202020204" pitchFamily="34" charset="0"/>
                        <a:cs typeface="Arial" panose="020B0604020202020204" pitchFamily="34" charset="0"/>
                      </a:endParaRPr>
                    </a:p>
                  </a:txBody>
                  <a:tcPr/>
                </a:tc>
                <a:tc>
                  <a:txBody>
                    <a:bodyPr/>
                    <a:lstStyle/>
                    <a:p>
                      <a:r>
                        <a:rPr lang="en-US" sz="2200" dirty="0">
                          <a:latin typeface="Arial" panose="020B0604020202020204" pitchFamily="34" charset="0"/>
                          <a:cs typeface="Arial" panose="020B0604020202020204" pitchFamily="34" charset="0"/>
                        </a:rPr>
                        <a:t>Analyzes</a:t>
                      </a:r>
                      <a:r>
                        <a:rPr lang="en-US" sz="2200" baseline="0" dirty="0">
                          <a:latin typeface="Arial" panose="020B0604020202020204" pitchFamily="34" charset="0"/>
                          <a:cs typeface="Arial" panose="020B0604020202020204" pitchFamily="34" charset="0"/>
                        </a:rPr>
                        <a:t> logs and identifies events.</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89978940"/>
                  </a:ext>
                </a:extLst>
              </a:tr>
            </a:tbl>
          </a:graphicData>
        </a:graphic>
      </p:graphicFrame>
      <p:sp>
        <p:nvSpPr>
          <p:cNvPr id="3" name="Footer Placeholder 2" hidden="1">
            <a:extLst>
              <a:ext uri="{FF2B5EF4-FFF2-40B4-BE49-F238E27FC236}">
                <a16:creationId xmlns:a16="http://schemas.microsoft.com/office/drawing/2014/main" id="{E449F9F6-F43C-6663-CEC2-E49DFC079BF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BA70148D-6244-0317-1EE8-19CC116E148D}"/>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0318446"/>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SECURITY GATEWAY</a:t>
            </a:r>
          </a:p>
        </p:txBody>
      </p:sp>
      <p:sp>
        <p:nvSpPr>
          <p:cNvPr id="2" name="Footer Placeholder 1" hidden="1">
            <a:extLst>
              <a:ext uri="{FF2B5EF4-FFF2-40B4-BE49-F238E27FC236}">
                <a16:creationId xmlns:a16="http://schemas.microsoft.com/office/drawing/2014/main" id="{EC11FA41-594B-8026-76D0-B9B585CD576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55FDB70F-AF78-FACF-57C4-272EACF6C92B}"/>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190048"/>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Security Gateway</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98914" y="1988750"/>
            <a:ext cx="9394172" cy="4023360"/>
          </a:xfrm>
        </p:spPr>
      </p:pic>
      <p:sp>
        <p:nvSpPr>
          <p:cNvPr id="3" name="Footer Placeholder 2" hidden="1">
            <a:extLst>
              <a:ext uri="{FF2B5EF4-FFF2-40B4-BE49-F238E27FC236}">
                <a16:creationId xmlns:a16="http://schemas.microsoft.com/office/drawing/2014/main" id="{7CA11AA6-63C8-845F-C01C-7338433887A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A0FE34ED-B0FC-773F-6995-10EF7B36355C}"/>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5552809"/>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Quantum Security Gateways</a:t>
            </a:r>
          </a:p>
        </p:txBody>
      </p:sp>
      <p:pic>
        <p:nvPicPr>
          <p:cNvPr id="4" name="Content Placeholder 3"/>
          <p:cNvPicPr>
            <a:picLocks noGrp="1" noChangeAspect="1"/>
          </p:cNvPicPr>
          <p:nvPr>
            <p:ph sz="half" idx="2"/>
          </p:nvPr>
        </p:nvPicPr>
        <p:blipFill rotWithShape="1">
          <a:blip r:embed="rId3" cstate="print">
            <a:extLst>
              <a:ext uri="{BEBA8EAE-BF5A-486C-A8C5-ECC9F3942E4B}">
                <a14:imgProps xmlns:a14="http://schemas.microsoft.com/office/drawing/2010/main">
                  <a14:imgLayer r:embed="rId4">
                    <a14:imgEffect>
                      <a14:artisticChalkSketch/>
                    </a14:imgEffect>
                  </a14:imgLayer>
                </a14:imgProps>
              </a:ext>
              <a:ext uri="{28A0092B-C50C-407E-A947-70E740481C1C}">
                <a14:useLocalDpi xmlns:a14="http://schemas.microsoft.com/office/drawing/2010/main" val="0"/>
              </a:ext>
            </a:extLst>
          </a:blip>
          <a:srcRect t="50134" b="23699"/>
          <a:stretch/>
        </p:blipFill>
        <p:spPr>
          <a:xfrm>
            <a:off x="1588" y="4697730"/>
            <a:ext cx="12192830" cy="1794510"/>
          </a:xfrm>
        </p:spPr>
      </p:pic>
      <p:sp>
        <p:nvSpPr>
          <p:cNvPr id="5" name="Text Placeholder 9"/>
          <p:cNvSpPr txBox="1">
            <a:spLocks/>
          </p:cNvSpPr>
          <p:nvPr/>
        </p:nvSpPr>
        <p:spPr>
          <a:xfrm>
            <a:off x="339154" y="1747648"/>
            <a:ext cx="8200644" cy="2744343"/>
          </a:xfrm>
          <a:prstGeom prst="rect">
            <a:avLst/>
          </a:prstGeom>
        </p:spPr>
        <p:txBody>
          <a:bodyPr/>
          <a:lst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pPr marL="347472" marR="0" lvl="1" indent="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None/>
              <a:tabLst/>
              <a:defRPr/>
            </a:pPr>
            <a:r>
              <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Proprietary appliances that combine:</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The translation capabilities of network gateways</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The security functions of next-generation firewalls (NGFWs)</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r>
              <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rPr>
              <a:t>Threat prevention</a:t>
            </a:r>
          </a:p>
          <a:p>
            <a:pPr marL="886968" marR="0" lvl="2"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576072" marR="0" lvl="1" indent="-228600" algn="l" defTabSz="914400" rtl="0" eaLnBrk="1" fontAlgn="base" latinLnBrk="0" hangingPunct="1">
              <a:lnSpc>
                <a:spcPct val="95000"/>
              </a:lnSpc>
              <a:spcBef>
                <a:spcPts val="800"/>
              </a:spcBef>
              <a:spcAft>
                <a:spcPct val="0"/>
              </a:spcAft>
              <a:buClr>
                <a:srgbClr val="44546A"/>
              </a:buClr>
              <a:buSzPct val="100000"/>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base" latinLnBrk="0" hangingPunct="1">
              <a:lnSpc>
                <a:spcPct val="95000"/>
              </a:lnSpc>
              <a:spcBef>
                <a:spcPts val="1000"/>
              </a:spcBef>
              <a:spcAft>
                <a:spcPct val="0"/>
              </a:spcAft>
              <a:buClr>
                <a:srgbClr val="44546A"/>
              </a:buClr>
              <a:buSzPct val="85000"/>
              <a:buFont typeface="Arial" panose="020B0604020202020204" pitchFamily="34" charset="0"/>
              <a:buChar char="•"/>
              <a:tabLst/>
              <a:defRPr/>
            </a:pPr>
            <a:endParaRPr kumimoji="0" lang="en-US" sz="3200" b="0" i="0" u="none" strike="noStrike" kern="0" cap="none" spc="0" normalizeH="0" baseline="0" noProof="0" dirty="0">
              <a:ln>
                <a:noFill/>
              </a:ln>
              <a:solidFill>
                <a:prstClr val="black"/>
              </a:solidFill>
              <a:effectLst/>
              <a:uLnTx/>
              <a:uFillTx/>
              <a:latin typeface="Arial" panose="020B0604020202020204" pitchFamily="34" charset="0"/>
              <a:ea typeface="+mn-ea"/>
              <a:cs typeface="Arial" pitchFamily="34" charset="0"/>
            </a:endParaRPr>
          </a:p>
        </p:txBody>
      </p:sp>
      <p:sp>
        <p:nvSpPr>
          <p:cNvPr id="3" name="Footer Placeholder 2" hidden="1">
            <a:extLst>
              <a:ext uri="{FF2B5EF4-FFF2-40B4-BE49-F238E27FC236}">
                <a16:creationId xmlns:a16="http://schemas.microsoft.com/office/drawing/2014/main" id="{C707ED22-B349-4B46-4061-414E8A393C5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Date Placeholder 5" hidden="1">
            <a:extLst>
              <a:ext uri="{FF2B5EF4-FFF2-40B4-BE49-F238E27FC236}">
                <a16:creationId xmlns:a16="http://schemas.microsoft.com/office/drawing/2014/main" id="{6D80DA34-9D02-6FC1-71DA-11204CBB1668}"/>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570688"/>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Quantum Security Gateway Models</a:t>
            </a:r>
          </a:p>
        </p:txBody>
      </p:sp>
      <p:graphicFrame>
        <p:nvGraphicFramePr>
          <p:cNvPr id="5" name="Table 4"/>
          <p:cNvGraphicFramePr>
            <a:graphicFrameLocks noGrp="1"/>
          </p:cNvGraphicFramePr>
          <p:nvPr/>
        </p:nvGraphicFramePr>
        <p:xfrm>
          <a:off x="784850" y="1672046"/>
          <a:ext cx="10921058" cy="4684304"/>
        </p:xfrm>
        <a:graphic>
          <a:graphicData uri="http://schemas.openxmlformats.org/drawingml/2006/table">
            <a:tbl>
              <a:tblPr firstRow="1" bandRow="1">
                <a:tableStyleId>{5C22544A-7EE6-4342-B048-85BDC9FD1C3A}</a:tableStyleId>
              </a:tblPr>
              <a:tblGrid>
                <a:gridCol w="3868748">
                  <a:extLst>
                    <a:ext uri="{9D8B030D-6E8A-4147-A177-3AD203B41FA5}">
                      <a16:colId xmlns:a16="http://schemas.microsoft.com/office/drawing/2014/main" val="1213719199"/>
                    </a:ext>
                  </a:extLst>
                </a:gridCol>
                <a:gridCol w="7052310">
                  <a:extLst>
                    <a:ext uri="{9D8B030D-6E8A-4147-A177-3AD203B41FA5}">
                      <a16:colId xmlns:a16="http://schemas.microsoft.com/office/drawing/2014/main" val="4177321611"/>
                    </a:ext>
                  </a:extLst>
                </a:gridCol>
              </a:tblGrid>
              <a:tr h="478688">
                <a:tc>
                  <a:txBody>
                    <a:bodyPr/>
                    <a:lstStyle/>
                    <a:p>
                      <a:pPr algn="ctr"/>
                      <a:r>
                        <a:rPr lang="en-US" sz="2200" dirty="0">
                          <a:latin typeface="Arial" panose="020B0604020202020204" pitchFamily="34" charset="0"/>
                          <a:cs typeface="Arial" panose="020B0604020202020204" pitchFamily="34" charset="0"/>
                        </a:rPr>
                        <a:t>Category</a:t>
                      </a:r>
                    </a:p>
                  </a:txBody>
                  <a:tcPr/>
                </a:tc>
                <a:tc>
                  <a:txBody>
                    <a:bodyPr/>
                    <a:lstStyle/>
                    <a:p>
                      <a:pPr algn="ctr"/>
                      <a:r>
                        <a:rPr lang="en-US" sz="2200" dirty="0">
                          <a:latin typeface="Arial" panose="020B0604020202020204" pitchFamily="34" charset="0"/>
                          <a:cs typeface="Arial" panose="020B0604020202020204" pitchFamily="34" charset="0"/>
                        </a:rPr>
                        <a:t>Model</a:t>
                      </a:r>
                    </a:p>
                  </a:txBody>
                  <a:tcPr/>
                </a:tc>
                <a:extLst>
                  <a:ext uri="{0D108BD9-81ED-4DB2-BD59-A6C34878D82A}">
                    <a16:rowId xmlns:a16="http://schemas.microsoft.com/office/drawing/2014/main" val="3133310735"/>
                  </a:ext>
                </a:extLst>
              </a:tr>
              <a:tr h="478688">
                <a:tc>
                  <a:txBody>
                    <a:bodyPr/>
                    <a:lstStyle/>
                    <a:p>
                      <a:r>
                        <a:rPr lang="en-US" sz="2200" dirty="0">
                          <a:latin typeface="Arial" panose="020B0604020202020204" pitchFamily="34" charset="0"/>
                          <a:cs typeface="Arial" panose="020B0604020202020204" pitchFamily="34" charset="0"/>
                        </a:rPr>
                        <a:t>Hyperscale</a:t>
                      </a:r>
                      <a:r>
                        <a:rPr lang="en-US" sz="2200" baseline="0" dirty="0">
                          <a:latin typeface="Arial" panose="020B0604020202020204" pitchFamily="34" charset="0"/>
                          <a:cs typeface="Arial" panose="020B0604020202020204" pitchFamily="34" charset="0"/>
                        </a:rPr>
                        <a:t> Network Security</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Maestro</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854800">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Data Center</a:t>
                      </a:r>
                      <a:endParaRPr lang="en-US" sz="2200" baseline="0" dirty="0">
                        <a:latin typeface="Arial" panose="020B0604020202020204" pitchFamily="34" charset="0"/>
                        <a:cs typeface="Arial" panose="020B0604020202020204" pitchFamily="34" charset="0"/>
                      </a:endParaRP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Lightspeed Firewall QLS800, QLS650, QLS450, QLS250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r h="478688">
                <a:tc>
                  <a:txBody>
                    <a:bodyPr/>
                    <a:lstStyle/>
                    <a:p>
                      <a:r>
                        <a:rPr lang="en-US" sz="2200" baseline="0" dirty="0">
                          <a:latin typeface="Arial" panose="020B0604020202020204" pitchFamily="34" charset="0"/>
                          <a:cs typeface="Arial" panose="020B0604020202020204" pitchFamily="34" charset="0"/>
                        </a:rPr>
                        <a:t>High End Enterprise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26000, 28000, 28600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52493328"/>
                  </a:ext>
                </a:extLst>
              </a:tr>
              <a:tr h="478688">
                <a:tc>
                  <a:txBody>
                    <a:bodyPr/>
                    <a:lstStyle/>
                    <a:p>
                      <a:r>
                        <a:rPr lang="en-US" sz="2200" baseline="0" dirty="0">
                          <a:latin typeface="Arial" panose="020B0604020202020204" pitchFamily="34" charset="0"/>
                          <a:cs typeface="Arial" panose="020B0604020202020204" pitchFamily="34" charset="0"/>
                        </a:rPr>
                        <a:t>Large Enterprise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6900-7000, 16200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226195"/>
                  </a:ext>
                </a:extLst>
              </a:tr>
              <a:tr h="478688">
                <a:tc>
                  <a:txBody>
                    <a:bodyPr/>
                    <a:lstStyle/>
                    <a:p>
                      <a:r>
                        <a:rPr lang="en-US" sz="2200" baseline="0" dirty="0">
                          <a:latin typeface="Arial" panose="020B0604020202020204" pitchFamily="34" charset="0"/>
                          <a:cs typeface="Arial" panose="020B0604020202020204" pitchFamily="34" charset="0"/>
                        </a:rPr>
                        <a:t>Midsize Enterprise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6200, 6400 6600, 6900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463457"/>
                  </a:ext>
                </a:extLst>
              </a:tr>
              <a:tr h="478688">
                <a:tc>
                  <a:txBody>
                    <a:bodyPr/>
                    <a:lstStyle/>
                    <a:p>
                      <a:r>
                        <a:rPr lang="en-US" sz="2200" baseline="0" dirty="0">
                          <a:latin typeface="Arial" panose="020B0604020202020204" pitchFamily="34" charset="0"/>
                          <a:cs typeface="Arial" panose="020B0604020202020204" pitchFamily="34" charset="0"/>
                        </a:rPr>
                        <a:t>Branch Office</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 1530-1550, 1570-1590, 3600-3800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55020608"/>
                  </a:ext>
                </a:extLst>
              </a:tr>
              <a:tr h="478688">
                <a:tc>
                  <a:txBody>
                    <a:bodyPr/>
                    <a:lstStyle/>
                    <a:p>
                      <a:r>
                        <a:rPr lang="en-US" sz="2200" baseline="0" dirty="0">
                          <a:latin typeface="Arial" panose="020B0604020202020204" pitchFamily="34" charset="0"/>
                          <a:cs typeface="Arial" panose="020B0604020202020204" pitchFamily="34" charset="0"/>
                        </a:rPr>
                        <a:t>Small Business</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Spark1530-1550, 1570-1590, 1600, 1800</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47551161"/>
                  </a:ext>
                </a:extLst>
              </a:tr>
              <a:tr h="478688">
                <a:tc>
                  <a:txBody>
                    <a:bodyPr/>
                    <a:lstStyle/>
                    <a:p>
                      <a:r>
                        <a:rPr lang="en-US" sz="2200" baseline="0" dirty="0">
                          <a:latin typeface="Arial" panose="020B0604020202020204" pitchFamily="34" charset="0"/>
                          <a:cs typeface="Arial" panose="020B0604020202020204" pitchFamily="34" charset="0"/>
                        </a:rPr>
                        <a:t>Industrial Appliances</a:t>
                      </a:r>
                    </a:p>
                  </a:txBody>
                  <a:tcPr/>
                </a:tc>
                <a:tc>
                  <a:txBody>
                    <a:bodyPr/>
                    <a:lstStyle/>
                    <a:p>
                      <a:r>
                        <a:rPr lang="en-US" sz="2200" b="0" i="0" u="none" strike="noStrike" kern="1200" baseline="0" dirty="0">
                          <a:solidFill>
                            <a:schemeClr val="dk1"/>
                          </a:solidFill>
                          <a:latin typeface="Arial" panose="020B0604020202020204" pitchFamily="34" charset="0"/>
                          <a:ea typeface="+mn-ea"/>
                          <a:cs typeface="Arial" panose="020B0604020202020204" pitchFamily="34" charset="0"/>
                        </a:rPr>
                        <a:t>Quantum Rugged 1570R</a:t>
                      </a:r>
                      <a:endParaRPr lang="en-US" sz="2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9658549"/>
                  </a:ext>
                </a:extLst>
              </a:tr>
            </a:tbl>
          </a:graphicData>
        </a:graphic>
      </p:graphicFrame>
      <p:sp>
        <p:nvSpPr>
          <p:cNvPr id="3" name="Footer Placeholder 2" hidden="1">
            <a:extLst>
              <a:ext uri="{FF2B5EF4-FFF2-40B4-BE49-F238E27FC236}">
                <a16:creationId xmlns:a16="http://schemas.microsoft.com/office/drawing/2014/main" id="{425C1B70-933F-9E61-67BD-B3732E8A8CC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91AD64A3-8E72-D63B-DD8D-F63F141A8F91}"/>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4831445"/>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Security Gateway Software Blades or Features</a:t>
            </a:r>
          </a:p>
        </p:txBody>
      </p:sp>
      <p:sp>
        <p:nvSpPr>
          <p:cNvPr id="9" name="Content Placeholder 2"/>
          <p:cNvSpPr>
            <a:spLocks noGrp="1"/>
          </p:cNvSpPr>
          <p:nvPr>
            <p:ph sz="half" idx="2"/>
          </p:nvPr>
        </p:nvSpPr>
        <p:spPr>
          <a:xfrm>
            <a:off x="585430" y="1636776"/>
            <a:ext cx="2547978" cy="4422192"/>
          </a:xfrm>
        </p:spPr>
        <p:txBody>
          <a:bodyPr/>
          <a:lstStyle/>
          <a:p>
            <a:r>
              <a:rPr lang="en-US" dirty="0"/>
              <a:t>Two main types:</a:t>
            </a:r>
          </a:p>
          <a:p>
            <a:pPr lvl="1"/>
            <a:r>
              <a:rPr lang="en-US" dirty="0"/>
              <a:t>Network Security</a:t>
            </a:r>
          </a:p>
          <a:p>
            <a:pPr lvl="1"/>
            <a:r>
              <a:rPr lang="en-US" dirty="0"/>
              <a:t>Threat Prevention</a:t>
            </a:r>
          </a:p>
          <a:p>
            <a:endParaRPr lang="en-US" dirty="0"/>
          </a:p>
          <a:p>
            <a:endParaRPr lang="en-US"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04858" y="1744752"/>
            <a:ext cx="8225600" cy="3566160"/>
          </a:xfrm>
          <a:prstGeom prst="rect">
            <a:avLst/>
          </a:prstGeom>
          <a:ln>
            <a:solidFill>
              <a:schemeClr val="tx1"/>
            </a:solidFill>
          </a:ln>
        </p:spPr>
      </p:pic>
      <p:sp>
        <p:nvSpPr>
          <p:cNvPr id="7" name="Rectangle 6"/>
          <p:cNvSpPr/>
          <p:nvPr/>
        </p:nvSpPr>
        <p:spPr bwMode="auto">
          <a:xfrm>
            <a:off x="3304858" y="1744752"/>
            <a:ext cx="4994910" cy="369799"/>
          </a:xfrm>
          <a:prstGeom prst="rect">
            <a:avLst/>
          </a:prstGeom>
          <a:no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Footer Placeholder 3" hidden="1">
            <a:extLst>
              <a:ext uri="{FF2B5EF4-FFF2-40B4-BE49-F238E27FC236}">
                <a16:creationId xmlns:a16="http://schemas.microsoft.com/office/drawing/2014/main" id="{9EFB4A1A-6D1F-A31E-C7DE-63500C15FB5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49B70F0C-6E74-789C-7119-42C40E3BAFB2}"/>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5331589"/>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Access Control</a:t>
            </a:r>
          </a:p>
        </p:txBody>
      </p:sp>
      <p:graphicFrame>
        <p:nvGraphicFramePr>
          <p:cNvPr id="8" name="Table 7"/>
          <p:cNvGraphicFramePr>
            <a:graphicFrameLocks noGrp="1"/>
          </p:cNvGraphicFramePr>
          <p:nvPr/>
        </p:nvGraphicFramePr>
        <p:xfrm>
          <a:off x="784850" y="1562226"/>
          <a:ext cx="10921058" cy="46939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373737">
                <a:tc>
                  <a:txBody>
                    <a:bodyPr/>
                    <a:lstStyle/>
                    <a:p>
                      <a:pPr algn="ctr"/>
                      <a:r>
                        <a:rPr lang="en-US" sz="2000" dirty="0">
                          <a:latin typeface="Arial" panose="020B0604020202020204" pitchFamily="34" charset="0"/>
                          <a:cs typeface="Arial" panose="020B0604020202020204" pitchFamily="34" charset="0"/>
                        </a:rPr>
                        <a:t>Feature</a:t>
                      </a:r>
                    </a:p>
                  </a:txBody>
                  <a:tcPr anchor="ctr"/>
                </a:tc>
                <a:tc>
                  <a:txBody>
                    <a:bodyPr/>
                    <a:lstStyle/>
                    <a:p>
                      <a:pPr algn="ctr"/>
                      <a:r>
                        <a:rPr lang="en-US" sz="2000"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3133310735"/>
                  </a:ext>
                </a:extLst>
              </a:tr>
              <a:tr h="661227">
                <a:tc>
                  <a:txBody>
                    <a:bodyPr/>
                    <a:lstStyle/>
                    <a:p>
                      <a:r>
                        <a:rPr lang="en-US" sz="2000" dirty="0">
                          <a:latin typeface="Arial" panose="020B0604020202020204" pitchFamily="34" charset="0"/>
                          <a:cs typeface="Arial" panose="020B0604020202020204" pitchFamily="34" charset="0"/>
                        </a:rPr>
                        <a:t>Firewall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Integrated into the architecture and included automatically when you purchase a Security Gateway product.</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86452187"/>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IPsec VPN</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Encrypts and decrypts traffic between Security Gateways/clients in Site-to-Site and Remote Access VPNs.</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634130382"/>
                  </a:ext>
                </a:extLst>
              </a:tr>
              <a:tr h="37373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Mobile Access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Extends Remote Access to include clients and deployments.</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452493328"/>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Application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Control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Detects/blocks traffic.</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38226195"/>
                  </a:ext>
                </a:extLst>
              </a:tr>
              <a:tr h="37373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URL Filtering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Controls access to web sites and applications based on categorization.</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7463457"/>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Identity</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Awareness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Enforces Access Control policy rules and audit data based on identity.</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855020608"/>
                  </a:ext>
                </a:extLst>
              </a:tr>
              <a:tr h="6612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Content</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Awareness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Provides data visibility and enforcement in the Access Control policy.</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747551161"/>
                  </a:ext>
                </a:extLst>
              </a:tr>
            </a:tbl>
          </a:graphicData>
        </a:graphic>
      </p:graphicFrame>
      <p:sp>
        <p:nvSpPr>
          <p:cNvPr id="3" name="Footer Placeholder 2" hidden="1">
            <a:extLst>
              <a:ext uri="{FF2B5EF4-FFF2-40B4-BE49-F238E27FC236}">
                <a16:creationId xmlns:a16="http://schemas.microsoft.com/office/drawing/2014/main" id="{19A54296-E036-CA49-2BCF-CA09CA2FC02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70C40BF8-8353-BDA3-D5F7-49F56E81C083}"/>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5862774"/>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Advanced Networking</a:t>
            </a:r>
          </a:p>
        </p:txBody>
      </p:sp>
      <p:graphicFrame>
        <p:nvGraphicFramePr>
          <p:cNvPr id="8" name="Table 7"/>
          <p:cNvGraphicFramePr>
            <a:graphicFrameLocks noGrp="1"/>
          </p:cNvGraphicFramePr>
          <p:nvPr/>
        </p:nvGraphicFramePr>
        <p:xfrm>
          <a:off x="784850" y="1905001"/>
          <a:ext cx="10921058" cy="3467099"/>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457919">
                <a:tc>
                  <a:txBody>
                    <a:bodyPr/>
                    <a:lstStyle/>
                    <a:p>
                      <a:pPr algn="ctr"/>
                      <a:r>
                        <a:rPr lang="en-US" sz="2000" dirty="0">
                          <a:latin typeface="Arial" panose="020B0604020202020204" pitchFamily="34" charset="0"/>
                          <a:cs typeface="Arial" panose="020B0604020202020204" pitchFamily="34" charset="0"/>
                        </a:rPr>
                        <a:t>Feature</a:t>
                      </a:r>
                    </a:p>
                  </a:txBody>
                  <a:tcPr anchor="ctr"/>
                </a:tc>
                <a:tc>
                  <a:txBody>
                    <a:bodyPr/>
                    <a:lstStyle/>
                    <a:p>
                      <a:pPr algn="ctr"/>
                      <a:r>
                        <a:rPr lang="en-US" sz="2000" dirty="0">
                          <a:latin typeface="Arial" panose="020B0604020202020204" pitchFamily="34" charset="0"/>
                          <a:cs typeface="Arial" panose="020B0604020202020204" pitchFamily="34" charset="0"/>
                        </a:rPr>
                        <a:t>Description</a:t>
                      </a:r>
                    </a:p>
                  </a:txBody>
                  <a:tcPr anchor="ctr"/>
                </a:tc>
                <a:extLst>
                  <a:ext uri="{0D108BD9-81ED-4DB2-BD59-A6C34878D82A}">
                    <a16:rowId xmlns:a16="http://schemas.microsoft.com/office/drawing/2014/main" val="3133310735"/>
                  </a:ext>
                </a:extLst>
              </a:tr>
              <a:tr h="883129">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Dynamic</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Routing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Determines the best path for traffic to travel through the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network.</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286452187"/>
                  </a:ext>
                </a:extLst>
              </a:tr>
              <a:tr h="817712">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SecureXL</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Software-based cluster solution for Security Gateway</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redundancy and load sharing.</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634130382"/>
                  </a:ext>
                </a:extLst>
              </a:tr>
              <a:tr h="490627">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QoS</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Optimizes the performance of an organization's network.</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452493328"/>
                  </a:ext>
                </a:extLst>
              </a:tr>
              <a:tr h="817712">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Monitoring</a:t>
                      </a:r>
                      <a:endParaRPr lang="en-US" sz="2000" baseline="0" dirty="0">
                        <a:latin typeface="Arial" panose="020B0604020202020204" pitchFamily="34" charset="0"/>
                        <a:cs typeface="Arial" panose="020B0604020202020204" pitchFamily="34" charset="0"/>
                      </a:endParaRPr>
                    </a:p>
                  </a:txBody>
                  <a:tcPr anchor="ct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Monitors system counters, traffic connections, and traffic</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throughput in real-time.</a:t>
                      </a:r>
                      <a:endParaRPr lang="en-US" sz="2000"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38226195"/>
                  </a:ext>
                </a:extLst>
              </a:tr>
            </a:tbl>
          </a:graphicData>
        </a:graphic>
      </p:graphicFrame>
      <p:sp>
        <p:nvSpPr>
          <p:cNvPr id="3" name="Footer Placeholder 2" hidden="1">
            <a:extLst>
              <a:ext uri="{FF2B5EF4-FFF2-40B4-BE49-F238E27FC236}">
                <a16:creationId xmlns:a16="http://schemas.microsoft.com/office/drawing/2014/main" id="{F133EC5F-0BFB-9A6F-60B4-A5CD43D1E7B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364E0F8F-57C4-F444-89AD-EA2B11E6D619}"/>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4678215"/>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Other and Infinity Services</a:t>
            </a:r>
          </a:p>
        </p:txBody>
      </p:sp>
      <p:graphicFrame>
        <p:nvGraphicFramePr>
          <p:cNvPr id="8" name="Table 7"/>
          <p:cNvGraphicFramePr>
            <a:graphicFrameLocks noGrp="1"/>
          </p:cNvGraphicFramePr>
          <p:nvPr/>
        </p:nvGraphicFramePr>
        <p:xfrm>
          <a:off x="784850" y="1638427"/>
          <a:ext cx="10921058" cy="17983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0">
                <a:tc>
                  <a:txBody>
                    <a:bodyPr/>
                    <a:lstStyle/>
                    <a:p>
                      <a:pPr algn="ctr"/>
                      <a:r>
                        <a:rPr lang="en-US" sz="2000" dirty="0">
                          <a:latin typeface="Arial" panose="020B0604020202020204" pitchFamily="34" charset="0"/>
                          <a:cs typeface="Arial" panose="020B0604020202020204" pitchFamily="34" charset="0"/>
                        </a:rPr>
                        <a:t>Feature</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Data Loss</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Prevention</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Identifies, monitors, and protects data movement through deep content inspection and analysis of transaction parameters.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Anti-Spam &amp;</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Email Security</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Blocks spam and malware at the connection level.</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graphicFrame>
        <p:nvGraphicFramePr>
          <p:cNvPr id="4" name="Table 3"/>
          <p:cNvGraphicFramePr>
            <a:graphicFrameLocks noGrp="1"/>
          </p:cNvGraphicFramePr>
          <p:nvPr/>
        </p:nvGraphicFramePr>
        <p:xfrm>
          <a:off x="784850" y="3958844"/>
          <a:ext cx="10921058" cy="17983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0">
                <a:tc>
                  <a:txBody>
                    <a:bodyPr/>
                    <a:lstStyle/>
                    <a:p>
                      <a:pPr algn="ctr"/>
                      <a:r>
                        <a:rPr lang="en-US" sz="2000" dirty="0">
                          <a:latin typeface="Arial" panose="020B0604020202020204" pitchFamily="34" charset="0"/>
                          <a:cs typeface="Arial" panose="020B0604020202020204" pitchFamily="34" charset="0"/>
                        </a:rPr>
                        <a:t>Feature</a:t>
                      </a:r>
                    </a:p>
                  </a:txBody>
                  <a:tcPr/>
                </a:tc>
                <a:tc>
                  <a:txBody>
                    <a:bodyPr/>
                    <a:lstStyle/>
                    <a:p>
                      <a:pPr algn="ctr"/>
                      <a:r>
                        <a:rPr lang="en-US" sz="200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IoT Protection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(R81.20+)</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Instantly discovers and protects Internet of Things (IoT) assets.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370840">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SD-WAN</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(R81.20+)</a:t>
                      </a:r>
                      <a:endParaRPr lang="en-US" sz="2000" baseline="0" dirty="0">
                        <a:latin typeface="Arial" panose="020B0604020202020204" pitchFamily="34" charset="0"/>
                        <a:cs typeface="Arial" panose="020B0604020202020204" pitchFamily="34" charset="0"/>
                      </a:endParaRPr>
                    </a:p>
                  </a:txBody>
                  <a:tcPr/>
                </a:tc>
                <a:tc>
                  <a:txBody>
                    <a:bodyPr/>
                    <a:lstStyle/>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Applies software-defined networking (SDN) concepts to distribute</a:t>
                      </a:r>
                    </a:p>
                    <a:p>
                      <a:r>
                        <a:rPr lang="en-US" sz="2000" b="0" i="0" u="none" strike="noStrike" kern="1200" baseline="0" dirty="0">
                          <a:solidFill>
                            <a:schemeClr val="dk1"/>
                          </a:solidFill>
                          <a:latin typeface="Arial" panose="020B0604020202020204" pitchFamily="34" charset="0"/>
                          <a:ea typeface="+mn-ea"/>
                          <a:cs typeface="Arial" panose="020B0604020202020204" pitchFamily="34" charset="0"/>
                        </a:rPr>
                        <a:t>network traffic throughout a WAN.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34130382"/>
                  </a:ext>
                </a:extLst>
              </a:tr>
            </a:tbl>
          </a:graphicData>
        </a:graphic>
      </p:graphicFrame>
      <p:sp>
        <p:nvSpPr>
          <p:cNvPr id="3" name="Footer Placeholder 2" hidden="1">
            <a:extLst>
              <a:ext uri="{FF2B5EF4-FFF2-40B4-BE49-F238E27FC236}">
                <a16:creationId xmlns:a16="http://schemas.microsoft.com/office/drawing/2014/main" id="{4B997298-C2F9-DCE4-CA14-C07925C665B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D4D1A1B4-BB0C-9056-FFD3-B399113FFE5A}"/>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8873784"/>
      </p:ext>
    </p:extLst>
  </p:cSld>
  <p:clrMapOvr>
    <a:masterClrMapping/>
  </p:clrMapOvr>
  <p:transition>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415DD10-C207-2292-ABE2-D63F6CEB79A5}"/>
              </a:ext>
            </a:extLst>
          </p:cNvPr>
          <p:cNvSpPr>
            <a:spLocks noGrp="1"/>
          </p:cNvSpPr>
          <p:nvPr>
            <p:ph type="body" sz="quarter" idx="14"/>
          </p:nvPr>
        </p:nvSpPr>
        <p:spPr/>
        <p:txBody>
          <a:bodyPr/>
          <a:lstStyle/>
          <a:p>
            <a:r>
              <a:rPr lang="en-US" dirty="0"/>
              <a:t>The Internet of Things, or IoT, is the network of devices connected to the Internet that communicate with one another.</a:t>
            </a:r>
          </a:p>
          <a:p>
            <a:r>
              <a:rPr lang="en-US" dirty="0"/>
              <a:t>IoT technology is present in a wide variety of sectors stretching from the medical field to the agriculture industry.</a:t>
            </a:r>
          </a:p>
          <a:p>
            <a:r>
              <a:rPr lang="en-US" dirty="0"/>
              <a:t>For additional information, refer to:</a:t>
            </a:r>
          </a:p>
          <a:p>
            <a:r>
              <a:rPr lang="en-US" dirty="0"/>
              <a:t>https://www.checkpoint.com/cyber-hub/network-security/what-is-iot</a:t>
            </a:r>
          </a:p>
        </p:txBody>
      </p:sp>
      <p:sp>
        <p:nvSpPr>
          <p:cNvPr id="3" name="Footer Placeholder 2" hidden="1">
            <a:extLst>
              <a:ext uri="{FF2B5EF4-FFF2-40B4-BE49-F238E27FC236}">
                <a16:creationId xmlns:a16="http://schemas.microsoft.com/office/drawing/2014/main" id="{8DEE760E-2E6B-5C4E-8DF5-3F9081B6DEC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049F0DBD-BC30-4B09-08F5-65406ABDBB87}"/>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4262819"/>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7827-9145-27CD-DAC5-4843CEE86B48}"/>
              </a:ext>
            </a:extLst>
          </p:cNvPr>
          <p:cNvSpPr>
            <a:spLocks noGrp="1"/>
          </p:cNvSpPr>
          <p:nvPr>
            <p:ph type="title"/>
          </p:nvPr>
        </p:nvSpPr>
        <p:spPr>
          <a:xfrm>
            <a:off x="585431" y="460552"/>
            <a:ext cx="5634078" cy="914400"/>
          </a:xfrm>
        </p:spPr>
        <p:txBody>
          <a:bodyPr>
            <a:normAutofit fontScale="90000"/>
          </a:bodyPr>
          <a:lstStyle/>
          <a:p>
            <a:r>
              <a:rPr lang="en-US" dirty="0">
                <a:solidFill>
                  <a:srgbClr val="FF0000"/>
                </a:solidFill>
              </a:rPr>
              <a:t>Threat Prevention Features for Gateways</a:t>
            </a:r>
          </a:p>
        </p:txBody>
      </p:sp>
      <p:sp>
        <p:nvSpPr>
          <p:cNvPr id="4" name="Content Placeholder 3">
            <a:extLst>
              <a:ext uri="{FF2B5EF4-FFF2-40B4-BE49-F238E27FC236}">
                <a16:creationId xmlns:a16="http://schemas.microsoft.com/office/drawing/2014/main" id="{C212CC60-A5CE-F179-6C97-039A5C02DFCA}"/>
              </a:ext>
            </a:extLst>
          </p:cNvPr>
          <p:cNvSpPr>
            <a:spLocks noGrp="1"/>
          </p:cNvSpPr>
          <p:nvPr>
            <p:ph sz="half" idx="2"/>
          </p:nvPr>
        </p:nvSpPr>
        <p:spPr>
          <a:xfrm>
            <a:off x="585430" y="1907177"/>
            <a:ext cx="6274158" cy="4151791"/>
          </a:xfrm>
        </p:spPr>
        <p:txBody>
          <a:bodyPr/>
          <a:lstStyle/>
          <a:p>
            <a:r>
              <a:rPr lang="en-US" dirty="0"/>
              <a:t>SandBlast Threat Emulation, Threat Extraction, and Zero Phishing </a:t>
            </a:r>
          </a:p>
          <a:p>
            <a:r>
              <a:rPr lang="en-US" dirty="0"/>
              <a:t>IPS </a:t>
            </a:r>
          </a:p>
          <a:p>
            <a:r>
              <a:rPr lang="en-US" dirty="0"/>
              <a:t>Anti-Bot </a:t>
            </a:r>
          </a:p>
          <a:p>
            <a:r>
              <a:rPr lang="en-US" dirty="0"/>
              <a:t>Anti-Virus </a:t>
            </a:r>
          </a:p>
          <a:p>
            <a:pPr marL="0" indent="0">
              <a:buNone/>
            </a:pPr>
            <a:endParaRPr lang="en-US" dirty="0"/>
          </a:p>
        </p:txBody>
      </p:sp>
      <p:pic>
        <p:nvPicPr>
          <p:cNvPr id="5" name="Picture Placeholder 4">
            <a:extLst>
              <a:ext uri="{FF2B5EF4-FFF2-40B4-BE49-F238E27FC236}">
                <a16:creationId xmlns:a16="http://schemas.microsoft.com/office/drawing/2014/main" id="{9D87F2B8-BA47-3FBC-A116-E7499C5F6989}"/>
              </a:ext>
            </a:extLst>
          </p:cNvPr>
          <p:cNvPicPr>
            <a:picLocks noGrp="1" noChangeAspect="1"/>
          </p:cNvPicPr>
          <p:nvPr>
            <p:ph type="pic" sz="quarter" idx="12"/>
          </p:nvPr>
        </p:nvPicPr>
        <p:blipFill rotWithShape="1">
          <a:blip r:embed="rId3" cstate="print">
            <a:extLst>
              <a:ext uri="{28A0092B-C50C-407E-A947-70E740481C1C}">
                <a14:useLocalDpi xmlns:a14="http://schemas.microsoft.com/office/drawing/2010/main" val="0"/>
              </a:ext>
            </a:extLst>
          </a:blip>
          <a:srcRect l="23282" r="23282"/>
          <a:stretch/>
        </p:blipFill>
        <p:spPr>
          <a:prstGeom prst="rect">
            <a:avLst/>
          </a:prstGeom>
        </p:spPr>
      </p:pic>
      <p:sp>
        <p:nvSpPr>
          <p:cNvPr id="3" name="Footer Placeholder 2" hidden="1">
            <a:extLst>
              <a:ext uri="{FF2B5EF4-FFF2-40B4-BE49-F238E27FC236}">
                <a16:creationId xmlns:a16="http://schemas.microsoft.com/office/drawing/2014/main" id="{1CAE455A-D232-941C-A130-EDF2DF2FAC1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Date Placeholder 5" hidden="1">
            <a:extLst>
              <a:ext uri="{FF2B5EF4-FFF2-40B4-BE49-F238E27FC236}">
                <a16:creationId xmlns:a16="http://schemas.microsoft.com/office/drawing/2014/main" id="{A422A2A9-7BC8-CB8A-6BF2-916AC084A34A}"/>
              </a:ext>
            </a:extLst>
          </p:cNvPr>
          <p:cNvSpPr>
            <a:spLocks noGrp="1"/>
          </p:cNvSpPr>
          <p:nvPr>
            <p:ph type="dt" sz="half" idx="1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1708330"/>
      </p:ext>
    </p:extLst>
  </p:cSld>
  <p:clrMapOvr>
    <a:masterClrMapping/>
  </p:clrMapOvr>
  <p:transition>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652162F-5703-46D5-1403-B24EA5C67120}"/>
              </a:ext>
            </a:extLst>
          </p:cNvPr>
          <p:cNvSpPr>
            <a:spLocks noGrp="1"/>
          </p:cNvSpPr>
          <p:nvPr>
            <p:ph type="body" sz="quarter" idx="14"/>
          </p:nvPr>
        </p:nvSpPr>
        <p:spPr/>
        <p:txBody>
          <a:bodyPr/>
          <a:lstStyle/>
          <a:p>
            <a:r>
              <a:rPr lang="en-US" dirty="0"/>
              <a:t>Autonomous Threat Prevention and Custom Threat Prevention are available.</a:t>
            </a:r>
          </a:p>
          <a:p>
            <a:r>
              <a:rPr lang="en-US" dirty="0"/>
              <a:t>Autonomous Threat Prevention provides out-of-the-box protection that eliminates the need for manual administration of Threat Prevention Policies. Autonomous Threat Prevention is the focus of Chapter 8 of this course.</a:t>
            </a:r>
          </a:p>
          <a:p>
            <a:r>
              <a:rPr lang="en-US" dirty="0"/>
              <a:t>Custom Threat Prevention lets you plan your policy independently based on the needs of your organization. It is the focus of CCSE.</a:t>
            </a:r>
          </a:p>
        </p:txBody>
      </p:sp>
      <p:sp>
        <p:nvSpPr>
          <p:cNvPr id="3" name="Footer Placeholder 2" hidden="1">
            <a:extLst>
              <a:ext uri="{FF2B5EF4-FFF2-40B4-BE49-F238E27FC236}">
                <a16:creationId xmlns:a16="http://schemas.microsoft.com/office/drawing/2014/main" id="{70738156-A1E7-27B4-A7A0-AF518197B03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DE5B8490-F04E-DCBE-049B-E17C114A7527}"/>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7736634"/>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6804" y="217170"/>
            <a:ext cx="9425792" cy="914400"/>
          </a:xfrm>
        </p:spPr>
        <p:txBody>
          <a:bodyPr/>
          <a:lstStyle/>
          <a:p>
            <a:r>
              <a:rPr lang="en-US" dirty="0"/>
              <a:t>Feature Summary - Threat Prevention</a:t>
            </a:r>
          </a:p>
        </p:txBody>
      </p:sp>
      <p:graphicFrame>
        <p:nvGraphicFramePr>
          <p:cNvPr id="8" name="Table 7"/>
          <p:cNvGraphicFramePr>
            <a:graphicFrameLocks noGrp="1"/>
          </p:cNvGraphicFramePr>
          <p:nvPr/>
        </p:nvGraphicFramePr>
        <p:xfrm>
          <a:off x="784850" y="1470659"/>
          <a:ext cx="10921058" cy="4693920"/>
        </p:xfrm>
        <a:graphic>
          <a:graphicData uri="http://schemas.openxmlformats.org/drawingml/2006/table">
            <a:tbl>
              <a:tblPr firstRow="1" bandRow="1">
                <a:tableStyleId>{5C22544A-7EE6-4342-B048-85BDC9FD1C3A}</a:tableStyleId>
              </a:tblPr>
              <a:tblGrid>
                <a:gridCol w="2074238">
                  <a:extLst>
                    <a:ext uri="{9D8B030D-6E8A-4147-A177-3AD203B41FA5}">
                      <a16:colId xmlns:a16="http://schemas.microsoft.com/office/drawing/2014/main" val="1213719199"/>
                    </a:ext>
                  </a:extLst>
                </a:gridCol>
                <a:gridCol w="8846820">
                  <a:extLst>
                    <a:ext uri="{9D8B030D-6E8A-4147-A177-3AD203B41FA5}">
                      <a16:colId xmlns:a16="http://schemas.microsoft.com/office/drawing/2014/main" val="4177321611"/>
                    </a:ext>
                  </a:extLst>
                </a:gridCol>
              </a:tblGrid>
              <a:tr h="366962">
                <a:tc>
                  <a:txBody>
                    <a:bodyPr/>
                    <a:lstStyle/>
                    <a:p>
                      <a:pPr algn="ctr"/>
                      <a:r>
                        <a:rPr lang="en-US" sz="1900" b="0" dirty="0">
                          <a:latin typeface="Arial" panose="020B0604020202020204" pitchFamily="34" charset="0"/>
                          <a:cs typeface="Arial" panose="020B0604020202020204" pitchFamily="34" charset="0"/>
                        </a:rPr>
                        <a:t>Feature</a:t>
                      </a:r>
                    </a:p>
                  </a:txBody>
                  <a:tcPr/>
                </a:tc>
                <a:tc>
                  <a:txBody>
                    <a:bodyPr/>
                    <a:lstStyle/>
                    <a:p>
                      <a:pPr algn="ctr"/>
                      <a:r>
                        <a:rPr lang="en-US" sz="1900" b="0" dirty="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3133310735"/>
                  </a:ext>
                </a:extLst>
              </a:tr>
              <a:tr h="924745">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Emulation</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Uses Internet-connected sandboxes to prevent multi-stage</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attacks at the earliest stage.</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86452187"/>
                  </a:ext>
                </a:extLst>
              </a:tr>
              <a:tr h="924745">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Threat</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Extraction</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Eliminates threats from Microsoft Office and PDFs by removing exploitable content such as macros, embedded objects and files, and external links.</a:t>
                      </a:r>
                    </a:p>
                  </a:txBody>
                  <a:tcPr/>
                </a:tc>
                <a:extLst>
                  <a:ext uri="{0D108BD9-81ED-4DB2-BD59-A6C34878D82A}">
                    <a16:rowId xmlns:a16="http://schemas.microsoft.com/office/drawing/2014/main" val="1634130382"/>
                  </a:ext>
                </a:extLst>
              </a:tr>
              <a:tr h="64585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SandBlast Zero</a:t>
                      </a:r>
                    </a:p>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Phishing</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Prevents unknown zero-day and known phishing attacks on websites in real-time.</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52493328"/>
                  </a:ext>
                </a:extLst>
              </a:tr>
              <a:tr h="645854">
                <a:tc>
                  <a:txBody>
                    <a:bodyPr/>
                    <a:lstStyle/>
                    <a:p>
                      <a:r>
                        <a:rPr lang="en-US" sz="1900" b="0" baseline="0" dirty="0">
                          <a:latin typeface="Arial" panose="020B0604020202020204" pitchFamily="34" charset="0"/>
                          <a:cs typeface="Arial" panose="020B0604020202020204" pitchFamily="34" charset="0"/>
                        </a:rPr>
                        <a:t>IPS</a:t>
                      </a: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Delivers complete and proactive intrusion prevention including thousands of signatures and behavioral and preemptive protections.</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10595573"/>
                  </a:ext>
                </a:extLst>
              </a:tr>
              <a:tr h="366962">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Anti-Bot</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Discovers infections by correlating multiple detection methods.</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38226195"/>
                  </a:ext>
                </a:extLst>
              </a:tr>
              <a:tr h="645854">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Anti-Virus</a:t>
                      </a:r>
                      <a:endParaRPr lang="en-US" sz="1900" b="0" baseline="0" dirty="0">
                        <a:latin typeface="Arial" panose="020B0604020202020204" pitchFamily="34" charset="0"/>
                        <a:cs typeface="Arial" panose="020B0604020202020204" pitchFamily="34" charset="0"/>
                      </a:endParaRPr>
                    </a:p>
                  </a:txBody>
                  <a:tcPr/>
                </a:tc>
                <a:tc>
                  <a:txBody>
                    <a:bodyPr/>
                    <a:lstStyle/>
                    <a:p>
                      <a:r>
                        <a:rPr lang="en-US" sz="1900" b="0" i="0" u="none" strike="noStrike" kern="1200" baseline="0" dirty="0">
                          <a:solidFill>
                            <a:schemeClr val="dk1"/>
                          </a:solidFill>
                          <a:latin typeface="Arial" panose="020B0604020202020204" pitchFamily="34" charset="0"/>
                          <a:ea typeface="+mn-ea"/>
                          <a:cs typeface="Arial" panose="020B0604020202020204" pitchFamily="34" charset="0"/>
                        </a:rPr>
                        <a:t>Performs pre-infection detection and blocking of malware at the Security Gateway.</a:t>
                      </a:r>
                      <a:endParaRPr lang="en-US" sz="19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463457"/>
                  </a:ext>
                </a:extLst>
              </a:tr>
            </a:tbl>
          </a:graphicData>
        </a:graphic>
      </p:graphicFrame>
      <p:sp>
        <p:nvSpPr>
          <p:cNvPr id="3" name="Footer Placeholder 2" hidden="1">
            <a:extLst>
              <a:ext uri="{FF2B5EF4-FFF2-40B4-BE49-F238E27FC236}">
                <a16:creationId xmlns:a16="http://schemas.microsoft.com/office/drawing/2014/main" id="{2ED27ACB-90D4-E80E-13AD-B682D5D204D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E0FC7529-8880-B9AA-DC88-78AFF7C59626}"/>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042515"/>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38CDF5E-C1CB-4612-427B-F935EF0ADD4E}"/>
              </a:ext>
            </a:extLst>
          </p:cNvPr>
          <p:cNvSpPr>
            <a:spLocks noGrp="1"/>
          </p:cNvSpPr>
          <p:nvPr>
            <p:ph type="body" sz="quarter" idx="14"/>
          </p:nvPr>
        </p:nvSpPr>
        <p:spPr/>
        <p:txBody>
          <a:bodyPr/>
          <a:lstStyle/>
          <a:p>
            <a:r>
              <a:rPr lang="en-US" dirty="0"/>
              <a:t>Firewalls deny or permit traffic based on rules defined in the Security Policy. Some industry-standard technologies used to deny or permit network traffic include Packet Filtering, Stateful Inspection, and Application Layer Firewall.</a:t>
            </a:r>
          </a:p>
          <a:p>
            <a:r>
              <a:rPr lang="en-US" dirty="0"/>
              <a:t>For additional information about how these technologies work, see the Appendix for this course.</a:t>
            </a:r>
          </a:p>
        </p:txBody>
      </p:sp>
      <p:sp>
        <p:nvSpPr>
          <p:cNvPr id="3" name="Footer Placeholder 2" hidden="1">
            <a:extLst>
              <a:ext uri="{FF2B5EF4-FFF2-40B4-BE49-F238E27FC236}">
                <a16:creationId xmlns:a16="http://schemas.microsoft.com/office/drawing/2014/main" id="{EA28D200-991E-14FB-90F0-9C2BE31E7655}"/>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2DA81660-3C18-2F68-1AB4-89939379967C}"/>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4046518"/>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COMMON DEPLOYMENT SCENARIOS</a:t>
            </a:r>
          </a:p>
        </p:txBody>
      </p:sp>
      <p:sp>
        <p:nvSpPr>
          <p:cNvPr id="2" name="Footer Placeholder 1" hidden="1">
            <a:extLst>
              <a:ext uri="{FF2B5EF4-FFF2-40B4-BE49-F238E27FC236}">
                <a16:creationId xmlns:a16="http://schemas.microsoft.com/office/drawing/2014/main" id="{4DE382F3-9AF6-9F68-FC17-66487E84A2C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07571A43-D8B9-1EA5-71E5-10AA5846D04C}"/>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1431635"/>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9C9D9848-7F84-7B4F-B1DA-F8591865C334}"/>
              </a:ext>
            </a:extLst>
          </p:cNvPr>
          <p:cNvSpPr>
            <a:spLocks noGrp="1"/>
          </p:cNvSpPr>
          <p:nvPr>
            <p:ph type="body" sz="quarter" idx="16"/>
          </p:nvPr>
        </p:nvSpPr>
        <p:spPr/>
        <p:txBody>
          <a:bodyPr/>
          <a:lstStyle/>
          <a:p>
            <a:r>
              <a:rPr lang="en-US" b="0" dirty="0"/>
              <a:t>Standalone Deployment</a:t>
            </a:r>
          </a:p>
        </p:txBody>
      </p:sp>
      <p:pic>
        <p:nvPicPr>
          <p:cNvPr id="13" name="Picture 12" descr="Graphical user interface, application  Description automatically generated">
            <a:extLst>
              <a:ext uri="{FF2B5EF4-FFF2-40B4-BE49-F238E27FC236}">
                <a16:creationId xmlns:a16="http://schemas.microsoft.com/office/drawing/2014/main" id="{C1AD5EF9-1C72-4023-A7F7-F006221893B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36045" y="869952"/>
            <a:ext cx="5204199" cy="4905207"/>
          </a:xfrm>
          <a:prstGeom prst="rect">
            <a:avLst/>
          </a:prstGeom>
        </p:spPr>
      </p:pic>
      <p:sp>
        <p:nvSpPr>
          <p:cNvPr id="9" name="Text Placeholder 8">
            <a:extLst>
              <a:ext uri="{FF2B5EF4-FFF2-40B4-BE49-F238E27FC236}">
                <a16:creationId xmlns:a16="http://schemas.microsoft.com/office/drawing/2014/main" id="{FFEFBE00-F36D-32C2-EB24-E708F166804B}"/>
              </a:ext>
            </a:extLst>
          </p:cNvPr>
          <p:cNvSpPr>
            <a:spLocks noGrp="1"/>
          </p:cNvSpPr>
          <p:nvPr>
            <p:ph type="body" sz="quarter" idx="12"/>
          </p:nvPr>
        </p:nvSpPr>
        <p:spPr>
          <a:xfrm>
            <a:off x="611188" y="1804086"/>
            <a:ext cx="4434348" cy="3592862"/>
          </a:xfrm>
        </p:spPr>
        <p:txBody>
          <a:bodyPr/>
          <a:lstStyle/>
          <a:p>
            <a:r>
              <a:rPr lang="en-US" dirty="0"/>
              <a:t>Security Management Server and Security Gateway are installed on the same computer or appliance.</a:t>
            </a:r>
          </a:p>
          <a:p>
            <a:r>
              <a:rPr lang="en-US" dirty="0"/>
              <a:t>Not recommended except for small businesses. </a:t>
            </a:r>
          </a:p>
          <a:p>
            <a:endParaRPr lang="en-US" dirty="0"/>
          </a:p>
        </p:txBody>
      </p:sp>
      <p:sp>
        <p:nvSpPr>
          <p:cNvPr id="2" name="Footer Placeholder 1" hidden="1">
            <a:extLst>
              <a:ext uri="{FF2B5EF4-FFF2-40B4-BE49-F238E27FC236}">
                <a16:creationId xmlns:a16="http://schemas.microsoft.com/office/drawing/2014/main" id="{94834FCF-59B0-8EC0-02B0-9D1FB9F48294}"/>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7F0503FC-2CE9-6B50-9F22-CCBBB43FA39F}"/>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9764009"/>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Background pattern  Description automatically generated">
            <a:extLst>
              <a:ext uri="{FF2B5EF4-FFF2-40B4-BE49-F238E27FC236}">
                <a16:creationId xmlns:a16="http://schemas.microsoft.com/office/drawing/2014/main" id="{0EB21BD1-A0F0-844D-2269-0B3FFF7443C5}"/>
              </a:ext>
            </a:extLst>
          </p:cNvPr>
          <p:cNvPicPr>
            <a:picLocks noChangeAspect="1"/>
          </p:cNvPicPr>
          <p:nvPr/>
        </p:nvPicPr>
        <p:blipFill rotWithShape="1">
          <a:blip r:embed="rId3">
            <a:extLst>
              <a:ext uri="{28A0092B-C50C-407E-A947-70E740481C1C}">
                <a14:useLocalDpi xmlns:a14="http://schemas.microsoft.com/office/drawing/2010/main" val="0"/>
              </a:ext>
            </a:extLst>
          </a:blip>
          <a:srcRect l="52943" b="4681"/>
          <a:stretch/>
        </p:blipFill>
        <p:spPr>
          <a:xfrm flipH="1">
            <a:off x="1589" y="893"/>
            <a:ext cx="5101389" cy="6535282"/>
          </a:xfrm>
          <a:prstGeom prst="rect">
            <a:avLst/>
          </a:prstGeom>
        </p:spPr>
      </p:pic>
      <p:pic>
        <p:nvPicPr>
          <p:cNvPr id="14" name="Picture 13" descr="Graphical user interface, timeline  Description automatically generated with medium confidence">
            <a:extLst>
              <a:ext uri="{FF2B5EF4-FFF2-40B4-BE49-F238E27FC236}">
                <a16:creationId xmlns:a16="http://schemas.microsoft.com/office/drawing/2014/main" id="{A9512F96-6F9B-40E1-AECB-E1A4EEB4903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81214" y="869951"/>
            <a:ext cx="4750659" cy="5486400"/>
          </a:xfrm>
          <a:prstGeom prst="rect">
            <a:avLst/>
          </a:prstGeom>
        </p:spPr>
      </p:pic>
      <p:sp>
        <p:nvSpPr>
          <p:cNvPr id="3" name="Content Placeholder 2"/>
          <p:cNvSpPr>
            <a:spLocks noGrp="1"/>
          </p:cNvSpPr>
          <p:nvPr>
            <p:ph type="body" sz="quarter" idx="12"/>
          </p:nvPr>
        </p:nvSpPr>
        <p:spPr>
          <a:xfrm>
            <a:off x="611189" y="2001795"/>
            <a:ext cx="3974757" cy="3395153"/>
          </a:xfrm>
        </p:spPr>
        <p:txBody>
          <a:bodyPr/>
          <a:lstStyle/>
          <a:p>
            <a:pPr marL="0" indent="0">
              <a:lnSpc>
                <a:spcPct val="100000"/>
              </a:lnSpc>
              <a:buNone/>
            </a:pPr>
            <a:r>
              <a:rPr lang="en-US" dirty="0"/>
              <a:t>Security Gateway and the Security Management Server are installed on different computers or appliances.</a:t>
            </a:r>
          </a:p>
        </p:txBody>
      </p:sp>
      <p:sp>
        <p:nvSpPr>
          <p:cNvPr id="5" name="Text Placeholder 4">
            <a:extLst>
              <a:ext uri="{FF2B5EF4-FFF2-40B4-BE49-F238E27FC236}">
                <a16:creationId xmlns:a16="http://schemas.microsoft.com/office/drawing/2014/main" id="{D3BEECE6-FD85-7382-723F-A8679C8898BE}"/>
              </a:ext>
            </a:extLst>
          </p:cNvPr>
          <p:cNvSpPr>
            <a:spLocks noGrp="1"/>
          </p:cNvSpPr>
          <p:nvPr>
            <p:ph type="body" sz="quarter" idx="16"/>
          </p:nvPr>
        </p:nvSpPr>
        <p:spPr>
          <a:xfrm>
            <a:off x="586804" y="457200"/>
            <a:ext cx="2893126" cy="1334530"/>
          </a:xfrm>
        </p:spPr>
        <p:txBody>
          <a:bodyPr/>
          <a:lstStyle/>
          <a:p>
            <a:r>
              <a:rPr lang="en-US" dirty="0"/>
              <a:t>Distributed Deployment</a:t>
            </a:r>
          </a:p>
        </p:txBody>
      </p:sp>
      <p:sp>
        <p:nvSpPr>
          <p:cNvPr id="2" name="Footer Placeholder 1" hidden="1">
            <a:extLst>
              <a:ext uri="{FF2B5EF4-FFF2-40B4-BE49-F238E27FC236}">
                <a16:creationId xmlns:a16="http://schemas.microsoft.com/office/drawing/2014/main" id="{4F23AD6B-0F4A-B561-45C3-474E9CB8277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30F77753-CB61-DE94-4125-08A3A86350AB}"/>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548710"/>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CAC3C97-4470-E1D6-1E5F-DD7BFFA7F67A}"/>
              </a:ext>
            </a:extLst>
          </p:cNvPr>
          <p:cNvSpPr>
            <a:spLocks noGrp="1"/>
          </p:cNvSpPr>
          <p:nvPr>
            <p:ph type="body" sz="quarter" idx="14"/>
          </p:nvPr>
        </p:nvSpPr>
        <p:spPr/>
        <p:txBody>
          <a:bodyPr/>
          <a:lstStyle/>
          <a:p>
            <a:r>
              <a:rPr lang="en-US" dirty="0"/>
              <a:t>A Security Management Server is required even if the deployment system has only a single Security Gateway.</a:t>
            </a:r>
          </a:p>
          <a:p>
            <a:r>
              <a:rPr lang="en-US" dirty="0"/>
              <a:t>A single Security Management Gateway can manage multiple Gateways.</a:t>
            </a:r>
          </a:p>
        </p:txBody>
      </p:sp>
      <p:sp>
        <p:nvSpPr>
          <p:cNvPr id="3" name="Footer Placeholder 2" hidden="1">
            <a:extLst>
              <a:ext uri="{FF2B5EF4-FFF2-40B4-BE49-F238E27FC236}">
                <a16:creationId xmlns:a16="http://schemas.microsoft.com/office/drawing/2014/main" id="{239E4D3E-0ECA-165A-CF2C-3C7FEA4AE4F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6DD27AD9-7A2A-9DCB-E1CD-4687FFF8E0E4}"/>
              </a:ext>
            </a:extLst>
          </p:cNvPr>
          <p:cNvSpPr>
            <a:spLocks noGrp="1"/>
          </p:cNvSpPr>
          <p:nvPr>
            <p:ph type="dt" sz="half" idx="1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2656102"/>
      </p:ext>
    </p:extLst>
  </p:cSld>
  <p:clrMapOvr>
    <a:masterClrMapping/>
  </p:clrMapOvr>
  <p:transition>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691F3B7-1D67-62D6-E4B6-D1AEA8522AF9}"/>
              </a:ext>
            </a:extLst>
          </p:cNvPr>
          <p:cNvSpPr>
            <a:spLocks noGrp="1"/>
          </p:cNvSpPr>
          <p:nvPr>
            <p:ph type="body" sz="quarter" idx="16"/>
          </p:nvPr>
        </p:nvSpPr>
        <p:spPr>
          <a:xfrm>
            <a:off x="2076720" y="2577062"/>
            <a:ext cx="4986025" cy="2375939"/>
          </a:xfrm>
        </p:spPr>
        <p:txBody>
          <a:bodyPr/>
          <a:lstStyle/>
          <a:p>
            <a:pPr algn="ctr"/>
            <a:r>
              <a:rPr lang="en-US" sz="4000" dirty="0"/>
              <a:t>BRINGING IT ALL TOGETHER</a:t>
            </a:r>
          </a:p>
        </p:txBody>
      </p:sp>
      <p:sp>
        <p:nvSpPr>
          <p:cNvPr id="2" name="Footer Placeholder 1" hidden="1">
            <a:extLst>
              <a:ext uri="{FF2B5EF4-FFF2-40B4-BE49-F238E27FC236}">
                <a16:creationId xmlns:a16="http://schemas.microsoft.com/office/drawing/2014/main" id="{EA48E615-A455-4D70-7EB2-BF9AA8CE6A7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554D7758-07F2-6023-21D1-74991DA2B8AF}"/>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3491444"/>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8AF9A9A-CEB3-2C0C-F2C8-8A117D72CDC8}"/>
              </a:ext>
            </a:extLst>
          </p:cNvPr>
          <p:cNvSpPr>
            <a:spLocks noGrp="1"/>
          </p:cNvSpPr>
          <p:nvPr>
            <p:ph type="body" sz="quarter" idx="18"/>
          </p:nvPr>
        </p:nvSpPr>
        <p:spPr/>
        <p:txBody>
          <a:bodyPr/>
          <a:lstStyle/>
          <a:p>
            <a:r>
              <a:rPr lang="en-US" dirty="0"/>
              <a:t>Secure Communications</a:t>
            </a:r>
          </a:p>
        </p:txBody>
      </p:sp>
      <p:sp>
        <p:nvSpPr>
          <p:cNvPr id="3" name="Content Placeholder 2">
            <a:extLst>
              <a:ext uri="{FF2B5EF4-FFF2-40B4-BE49-F238E27FC236}">
                <a16:creationId xmlns:a16="http://schemas.microsoft.com/office/drawing/2014/main" id="{C86F25F7-012D-F7D6-62FF-F0FDB555B8A5}"/>
              </a:ext>
            </a:extLst>
          </p:cNvPr>
          <p:cNvSpPr>
            <a:spLocks noGrp="1"/>
          </p:cNvSpPr>
          <p:nvPr>
            <p:ph sz="half" idx="2"/>
          </p:nvPr>
        </p:nvSpPr>
        <p:spPr/>
        <p:txBody>
          <a:bodyPr/>
          <a:lstStyle/>
          <a:p>
            <a:pPr>
              <a:spcBef>
                <a:spcPts val="0"/>
              </a:spcBef>
            </a:pPr>
            <a:r>
              <a:rPr lang="en-US" sz="2400" dirty="0"/>
              <a:t>Authentication using SIC (Secure Internal Communication).</a:t>
            </a:r>
          </a:p>
          <a:p>
            <a:pPr>
              <a:spcBef>
                <a:spcPts val="0"/>
              </a:spcBef>
            </a:pPr>
            <a:r>
              <a:rPr lang="en-US" sz="2400" dirty="0"/>
              <a:t>SIC uses the SSL protocol to encrypt data.</a:t>
            </a:r>
          </a:p>
          <a:p>
            <a:pPr>
              <a:spcBef>
                <a:spcPts val="0"/>
              </a:spcBef>
            </a:pPr>
            <a:r>
              <a:rPr lang="en-US" sz="2400" dirty="0"/>
              <a:t>Management Server acts as an ICA (Internal Certificate Authority) for the environment. </a:t>
            </a:r>
          </a:p>
          <a:p>
            <a:pPr marL="0" indent="0">
              <a:buNone/>
            </a:pPr>
            <a:endParaRPr lang="en-US" dirty="0"/>
          </a:p>
        </p:txBody>
      </p:sp>
      <p:pic>
        <p:nvPicPr>
          <p:cNvPr id="6" name="Picture 5">
            <a:extLst>
              <a:ext uri="{FF2B5EF4-FFF2-40B4-BE49-F238E27FC236}">
                <a16:creationId xmlns:a16="http://schemas.microsoft.com/office/drawing/2014/main" id="{B411DB68-6698-BA0F-18A4-E41FF29362FB}"/>
              </a:ext>
            </a:extLst>
          </p:cNvPr>
          <p:cNvPicPr>
            <a:picLocks noChangeAspect="1"/>
          </p:cNvPicPr>
          <p:nvPr/>
        </p:nvPicPr>
        <p:blipFill>
          <a:blip r:embed="rId3"/>
          <a:stretch>
            <a:fillRect/>
          </a:stretch>
        </p:blipFill>
        <p:spPr>
          <a:xfrm>
            <a:off x="585431" y="3697691"/>
            <a:ext cx="10820032" cy="1818956"/>
          </a:xfrm>
          <a:prstGeom prst="rect">
            <a:avLst/>
          </a:prstGeom>
        </p:spPr>
      </p:pic>
      <p:sp>
        <p:nvSpPr>
          <p:cNvPr id="4" name="Footer Placeholder 3" hidden="1">
            <a:extLst>
              <a:ext uri="{FF2B5EF4-FFF2-40B4-BE49-F238E27FC236}">
                <a16:creationId xmlns:a16="http://schemas.microsoft.com/office/drawing/2014/main" id="{4A5E4866-7463-7FAF-AA0E-96AE9E2BB6A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F1D1D5B8-2B2A-7930-6012-AEE16063B854}"/>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228524"/>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8"/>
          </p:nvPr>
        </p:nvSpPr>
        <p:spPr>
          <a:xfrm>
            <a:off x="586804" y="314325"/>
            <a:ext cx="9425792" cy="914400"/>
          </a:xfrm>
        </p:spPr>
        <p:txBody>
          <a:bodyPr/>
          <a:lstStyle/>
          <a:p>
            <a:r>
              <a:rPr lang="en-US" dirty="0"/>
              <a:t>Basic Workflow: Create, Store, Enforce</a:t>
            </a:r>
          </a:p>
        </p:txBody>
      </p:sp>
      <p:pic>
        <p:nvPicPr>
          <p:cNvPr id="8" name="Content Placeholder 7"/>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b="16952"/>
          <a:stretch/>
        </p:blipFill>
        <p:spPr>
          <a:xfrm>
            <a:off x="1625600" y="1416880"/>
            <a:ext cx="8940800" cy="4176640"/>
          </a:xfrm>
        </p:spPr>
      </p:pic>
      <p:grpSp>
        <p:nvGrpSpPr>
          <p:cNvPr id="14" name="Group 13"/>
          <p:cNvGrpSpPr/>
          <p:nvPr/>
        </p:nvGrpSpPr>
        <p:grpSpPr>
          <a:xfrm>
            <a:off x="2079886" y="5598948"/>
            <a:ext cx="8215115" cy="756723"/>
            <a:chOff x="2231993" y="5615942"/>
            <a:chExt cx="8215115" cy="756723"/>
          </a:xfrm>
        </p:grpSpPr>
        <p:sp>
          <p:nvSpPr>
            <p:cNvPr id="11" name="Rounded Rectangle 10"/>
            <p:cNvSpPr/>
            <p:nvPr/>
          </p:nvSpPr>
          <p:spPr bwMode="auto">
            <a:xfrm>
              <a:off x="2231993" y="5641145"/>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Create</a:t>
              </a:r>
            </a:p>
          </p:txBody>
        </p:sp>
        <p:sp>
          <p:nvSpPr>
            <p:cNvPr id="12" name="Rounded Rectangle 11"/>
            <p:cNvSpPr/>
            <p:nvPr/>
          </p:nvSpPr>
          <p:spPr bwMode="auto">
            <a:xfrm>
              <a:off x="5251569" y="5641145"/>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Store</a:t>
              </a:r>
            </a:p>
          </p:txBody>
        </p:sp>
        <p:sp>
          <p:nvSpPr>
            <p:cNvPr id="13" name="Rounded Rectangle 12"/>
            <p:cNvSpPr/>
            <p:nvPr/>
          </p:nvSpPr>
          <p:spPr bwMode="auto">
            <a:xfrm>
              <a:off x="8285213" y="5615942"/>
              <a:ext cx="2161895" cy="731520"/>
            </a:xfrm>
            <a:prstGeom prst="roundRect">
              <a:avLst/>
            </a:prstGeom>
            <a:solidFill>
              <a:srgbClr val="0C0C0C"/>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r>
                <a:rPr kumimoji="0" lang="en-US" sz="3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Enforce</a:t>
              </a:r>
            </a:p>
          </p:txBody>
        </p:sp>
      </p:grpSp>
      <p:sp>
        <p:nvSpPr>
          <p:cNvPr id="2" name="Footer Placeholder 1" hidden="1">
            <a:extLst>
              <a:ext uri="{FF2B5EF4-FFF2-40B4-BE49-F238E27FC236}">
                <a16:creationId xmlns:a16="http://schemas.microsoft.com/office/drawing/2014/main" id="{4E4AD643-1052-721A-19DA-AFF5F98DF1A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F668E982-EEF1-8956-61B4-BD8188BF9012}"/>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5876991"/>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Detailed Workflow: Create, Store, and Enforce</a:t>
            </a:r>
          </a:p>
          <a:p>
            <a:endParaRPr lang="en-US" dirty="0"/>
          </a:p>
        </p:txBody>
      </p:sp>
      <p:grpSp>
        <p:nvGrpSpPr>
          <p:cNvPr id="19" name="Group 18"/>
          <p:cNvGrpSpPr/>
          <p:nvPr/>
        </p:nvGrpSpPr>
        <p:grpSpPr>
          <a:xfrm>
            <a:off x="491238" y="1844342"/>
            <a:ext cx="11209524" cy="4238095"/>
            <a:chOff x="489650" y="1844341"/>
            <a:chExt cx="11209524" cy="4238095"/>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650" y="1844341"/>
              <a:ext cx="11209524" cy="4238095"/>
            </a:xfrm>
            <a:prstGeom prst="rect">
              <a:avLst/>
            </a:prstGeom>
          </p:spPr>
        </p:pic>
        <p:pic>
          <p:nvPicPr>
            <p:cNvPr id="7" name="Picture 6"/>
            <p:cNvPicPr>
              <a:picLocks noChangeAspect="1"/>
            </p:cNvPicPr>
            <p:nvPr/>
          </p:nvPicPr>
          <p:blipFill>
            <a:blip r:embed="rId4"/>
            <a:stretch>
              <a:fillRect/>
            </a:stretch>
          </p:blipFill>
          <p:spPr>
            <a:xfrm>
              <a:off x="852656" y="3286143"/>
              <a:ext cx="2428571" cy="285714"/>
            </a:xfrm>
            <a:prstGeom prst="rect">
              <a:avLst/>
            </a:prstGeom>
          </p:spPr>
        </p:pic>
        <p:pic>
          <p:nvPicPr>
            <p:cNvPr id="8" name="Picture 7"/>
            <p:cNvPicPr>
              <a:picLocks noChangeAspect="1"/>
            </p:cNvPicPr>
            <p:nvPr/>
          </p:nvPicPr>
          <p:blipFill rotWithShape="1">
            <a:blip r:embed="rId5"/>
            <a:srcRect l="3612" t="4977" r="77406" b="6685"/>
            <a:stretch/>
          </p:blipFill>
          <p:spPr>
            <a:xfrm>
              <a:off x="2887037" y="3298004"/>
              <a:ext cx="466108" cy="277634"/>
            </a:xfrm>
            <a:prstGeom prst="rect">
              <a:avLst/>
            </a:prstGeom>
          </p:spPr>
        </p:pic>
        <p:pic>
          <p:nvPicPr>
            <p:cNvPr id="9" name="Picture 8"/>
            <p:cNvPicPr>
              <a:picLocks noChangeAspect="1"/>
            </p:cNvPicPr>
            <p:nvPr/>
          </p:nvPicPr>
          <p:blipFill>
            <a:blip r:embed="rId6"/>
            <a:stretch>
              <a:fillRect/>
            </a:stretch>
          </p:blipFill>
          <p:spPr>
            <a:xfrm>
              <a:off x="953145" y="3820531"/>
              <a:ext cx="2400000" cy="285714"/>
            </a:xfrm>
            <a:prstGeom prst="rect">
              <a:avLst/>
            </a:prstGeom>
          </p:spPr>
        </p:pic>
        <p:pic>
          <p:nvPicPr>
            <p:cNvPr id="10" name="Picture 9"/>
            <p:cNvPicPr>
              <a:picLocks noChangeAspect="1"/>
            </p:cNvPicPr>
            <p:nvPr/>
          </p:nvPicPr>
          <p:blipFill>
            <a:blip r:embed="rId7"/>
            <a:stretch>
              <a:fillRect/>
            </a:stretch>
          </p:blipFill>
          <p:spPr>
            <a:xfrm>
              <a:off x="905526" y="4388524"/>
              <a:ext cx="2495238" cy="342857"/>
            </a:xfrm>
            <a:prstGeom prst="rect">
              <a:avLst/>
            </a:prstGeom>
          </p:spPr>
        </p:pic>
        <p:pic>
          <p:nvPicPr>
            <p:cNvPr id="11" name="Picture 10"/>
            <p:cNvPicPr>
              <a:picLocks noChangeAspect="1"/>
            </p:cNvPicPr>
            <p:nvPr/>
          </p:nvPicPr>
          <p:blipFill>
            <a:blip r:embed="rId8"/>
            <a:stretch>
              <a:fillRect/>
            </a:stretch>
          </p:blipFill>
          <p:spPr>
            <a:xfrm>
              <a:off x="4874875" y="3798872"/>
              <a:ext cx="2295238" cy="390476"/>
            </a:xfrm>
            <a:prstGeom prst="rect">
              <a:avLst/>
            </a:prstGeom>
          </p:spPr>
        </p:pic>
        <p:pic>
          <p:nvPicPr>
            <p:cNvPr id="12" name="Picture 11"/>
            <p:cNvPicPr>
              <a:picLocks noChangeAspect="1"/>
            </p:cNvPicPr>
            <p:nvPr/>
          </p:nvPicPr>
          <p:blipFill>
            <a:blip r:embed="rId9"/>
            <a:stretch>
              <a:fillRect/>
            </a:stretch>
          </p:blipFill>
          <p:spPr>
            <a:xfrm>
              <a:off x="4774875" y="4353708"/>
              <a:ext cx="2495238" cy="352381"/>
            </a:xfrm>
            <a:prstGeom prst="rect">
              <a:avLst/>
            </a:prstGeom>
          </p:spPr>
        </p:pic>
        <p:pic>
          <p:nvPicPr>
            <p:cNvPr id="13" name="Picture 12"/>
            <p:cNvPicPr>
              <a:picLocks noChangeAspect="1"/>
            </p:cNvPicPr>
            <p:nvPr/>
          </p:nvPicPr>
          <p:blipFill>
            <a:blip r:embed="rId10"/>
            <a:stretch>
              <a:fillRect/>
            </a:stretch>
          </p:blipFill>
          <p:spPr>
            <a:xfrm>
              <a:off x="4812970" y="3244036"/>
              <a:ext cx="2419048" cy="390476"/>
            </a:xfrm>
            <a:prstGeom prst="rect">
              <a:avLst/>
            </a:prstGeom>
          </p:spPr>
        </p:pic>
        <p:pic>
          <p:nvPicPr>
            <p:cNvPr id="14" name="Picture 13"/>
            <p:cNvPicPr>
              <a:picLocks noChangeAspect="1"/>
            </p:cNvPicPr>
            <p:nvPr/>
          </p:nvPicPr>
          <p:blipFill>
            <a:blip r:embed="rId11"/>
            <a:stretch>
              <a:fillRect/>
            </a:stretch>
          </p:blipFill>
          <p:spPr>
            <a:xfrm>
              <a:off x="8831467" y="3847625"/>
              <a:ext cx="2419048" cy="352381"/>
            </a:xfrm>
            <a:prstGeom prst="rect">
              <a:avLst/>
            </a:prstGeom>
          </p:spPr>
        </p:pic>
        <p:pic>
          <p:nvPicPr>
            <p:cNvPr id="15" name="Picture 14"/>
            <p:cNvPicPr>
              <a:picLocks noChangeAspect="1"/>
            </p:cNvPicPr>
            <p:nvPr/>
          </p:nvPicPr>
          <p:blipFill>
            <a:blip r:embed="rId12"/>
            <a:stretch>
              <a:fillRect/>
            </a:stretch>
          </p:blipFill>
          <p:spPr>
            <a:xfrm>
              <a:off x="8743373" y="4353708"/>
              <a:ext cx="2428571" cy="342857"/>
            </a:xfrm>
            <a:prstGeom prst="rect">
              <a:avLst/>
            </a:prstGeom>
          </p:spPr>
        </p:pic>
        <p:pic>
          <p:nvPicPr>
            <p:cNvPr id="16" name="Picture 15"/>
            <p:cNvPicPr>
              <a:picLocks noChangeAspect="1"/>
            </p:cNvPicPr>
            <p:nvPr/>
          </p:nvPicPr>
          <p:blipFill>
            <a:blip r:embed="rId13"/>
            <a:stretch>
              <a:fillRect/>
            </a:stretch>
          </p:blipFill>
          <p:spPr>
            <a:xfrm>
              <a:off x="8706874" y="3302243"/>
              <a:ext cx="2523809" cy="323810"/>
            </a:xfrm>
            <a:prstGeom prst="rect">
              <a:avLst/>
            </a:prstGeom>
          </p:spPr>
        </p:pic>
        <p:pic>
          <p:nvPicPr>
            <p:cNvPr id="18" name="Picture 17"/>
            <p:cNvPicPr>
              <a:picLocks noChangeAspect="1"/>
            </p:cNvPicPr>
            <p:nvPr/>
          </p:nvPicPr>
          <p:blipFill rotWithShape="1">
            <a:blip r:embed="rId11"/>
            <a:srcRect l="76450" t="10470"/>
            <a:stretch/>
          </p:blipFill>
          <p:spPr>
            <a:xfrm>
              <a:off x="10759440" y="4398684"/>
              <a:ext cx="569682" cy="315487"/>
            </a:xfrm>
            <a:prstGeom prst="rect">
              <a:avLst/>
            </a:prstGeom>
          </p:spPr>
        </p:pic>
      </p:grpSp>
      <p:sp>
        <p:nvSpPr>
          <p:cNvPr id="3" name="Footer Placeholder 2" hidden="1">
            <a:extLst>
              <a:ext uri="{FF2B5EF4-FFF2-40B4-BE49-F238E27FC236}">
                <a16:creationId xmlns:a16="http://schemas.microsoft.com/office/drawing/2014/main" id="{D4F29812-5AB0-674C-B7AD-8D9524F4C94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3D98A5F1-D244-11DF-2E85-93E80B6F3731}"/>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2930501"/>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Authentication</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65572"/>
            <a:ext cx="11257143" cy="4342857"/>
          </a:xfrm>
          <a:prstGeom prst="rect">
            <a:avLst/>
          </a:prstGeom>
        </p:spPr>
      </p:pic>
      <p:sp>
        <p:nvSpPr>
          <p:cNvPr id="3" name="Footer Placeholder 2" hidden="1">
            <a:extLst>
              <a:ext uri="{FF2B5EF4-FFF2-40B4-BE49-F238E27FC236}">
                <a16:creationId xmlns:a16="http://schemas.microsoft.com/office/drawing/2014/main" id="{8AD3DDC6-77E1-916A-A1AE-B3C66A3F0DA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6D62E265-6123-A53E-BE57-B353C5C996E9}"/>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4288030"/>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Policies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04612"/>
            <a:ext cx="11257143" cy="4342857"/>
          </a:xfrm>
          <a:prstGeom prst="rect">
            <a:avLst/>
          </a:prstGeom>
        </p:spPr>
      </p:pic>
      <p:sp>
        <p:nvSpPr>
          <p:cNvPr id="3" name="Footer Placeholder 2" hidden="1">
            <a:extLst>
              <a:ext uri="{FF2B5EF4-FFF2-40B4-BE49-F238E27FC236}">
                <a16:creationId xmlns:a16="http://schemas.microsoft.com/office/drawing/2014/main" id="{FFC54C3C-DA9A-FCC5-17D3-BBD554760D1C}"/>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D4BBCC1D-E2A7-2CE7-D1B0-696C89C3D5D8}"/>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2215941"/>
      </p:ext>
    </p:extLst>
  </p:cSld>
  <p:clrMapOvr>
    <a:masterClrMapping/>
  </p:clrMapOvr>
  <p:transition>
    <p:fade/>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Logs</a:t>
            </a:r>
          </a:p>
          <a:p>
            <a:endParaRPr lang="en-US" dirty="0"/>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785892"/>
            <a:ext cx="11257143" cy="4342857"/>
          </a:xfrm>
          <a:prstGeom prst="rect">
            <a:avLst/>
          </a:prstGeom>
        </p:spPr>
      </p:pic>
      <p:sp>
        <p:nvSpPr>
          <p:cNvPr id="3" name="Footer Placeholder 2" hidden="1">
            <a:extLst>
              <a:ext uri="{FF2B5EF4-FFF2-40B4-BE49-F238E27FC236}">
                <a16:creationId xmlns:a16="http://schemas.microsoft.com/office/drawing/2014/main" id="{3CBE813C-2581-B562-CAE0-6178A924A80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9F4AD3B8-AADC-0077-F76D-A0592964389F}"/>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0847923"/>
      </p:ext>
    </p:extLst>
  </p:cSld>
  <p:clrMapOvr>
    <a:masterClrMapping/>
  </p:clrMapOvr>
  <p:transition>
    <p:fade/>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Statistics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816372"/>
            <a:ext cx="11257143" cy="4342857"/>
          </a:xfrm>
          <a:prstGeom prst="rect">
            <a:avLst/>
          </a:prstGeom>
        </p:spPr>
      </p:pic>
      <p:sp>
        <p:nvSpPr>
          <p:cNvPr id="3" name="Footer Placeholder 2" hidden="1">
            <a:extLst>
              <a:ext uri="{FF2B5EF4-FFF2-40B4-BE49-F238E27FC236}">
                <a16:creationId xmlns:a16="http://schemas.microsoft.com/office/drawing/2014/main" id="{8CA1EDC1-7B59-F87C-9A19-1BAB899EADC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B79A73F5-A9C1-D978-BC1A-9062FF2E8341}"/>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126023"/>
      </p:ext>
    </p:extLst>
  </p:cSld>
  <p:clrMapOvr>
    <a:masterClrMapping/>
  </p:clrMapOvr>
  <p:transition>
    <p:fad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p:txBody>
          <a:bodyPr/>
          <a:lstStyle/>
          <a:p>
            <a:r>
              <a:rPr lang="en-US" dirty="0"/>
              <a:t>Licenses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430" y="1928132"/>
            <a:ext cx="11257143" cy="4342857"/>
          </a:xfrm>
          <a:prstGeom prst="rect">
            <a:avLst/>
          </a:prstGeom>
        </p:spPr>
      </p:pic>
      <p:sp>
        <p:nvSpPr>
          <p:cNvPr id="3" name="Footer Placeholder 2" hidden="1">
            <a:extLst>
              <a:ext uri="{FF2B5EF4-FFF2-40B4-BE49-F238E27FC236}">
                <a16:creationId xmlns:a16="http://schemas.microsoft.com/office/drawing/2014/main" id="{0ED2A474-CBD1-324B-5450-89F620CD4A6B}"/>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C5F18C58-3358-7EDF-7DA7-418C8C5A88BC}"/>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9948097"/>
      </p:ext>
    </p:extLst>
  </p:cSld>
  <p:clrMapOvr>
    <a:masterClrMapping/>
  </p:clrMapOvr>
  <p:transition>
    <p:fade/>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EEE5A65-E491-830C-D751-F3E25506D132}"/>
              </a:ext>
            </a:extLst>
          </p:cNvPr>
          <p:cNvSpPr>
            <a:spLocks noGrp="1"/>
          </p:cNvSpPr>
          <p:nvPr>
            <p:ph type="body" sz="quarter" idx="18"/>
          </p:nvPr>
        </p:nvSpPr>
        <p:spPr>
          <a:xfrm>
            <a:off x="586804" y="457200"/>
            <a:ext cx="11603609" cy="914400"/>
          </a:xfrm>
        </p:spPr>
        <p:txBody>
          <a:bodyPr/>
          <a:lstStyle/>
          <a:p>
            <a:r>
              <a:rPr lang="en-US" dirty="0"/>
              <a:t>Resource – Information Flow</a:t>
            </a:r>
          </a:p>
          <a:p>
            <a:endParaRPr lang="en-US" dirty="0"/>
          </a:p>
        </p:txBody>
      </p:sp>
      <p:graphicFrame>
        <p:nvGraphicFramePr>
          <p:cNvPr id="4" name="Table 3"/>
          <p:cNvGraphicFramePr>
            <a:graphicFrameLocks noGrp="1"/>
          </p:cNvGraphicFramePr>
          <p:nvPr/>
        </p:nvGraphicFramePr>
        <p:xfrm>
          <a:off x="306388" y="1621158"/>
          <a:ext cx="11684000" cy="4511040"/>
        </p:xfrm>
        <a:graphic>
          <a:graphicData uri="http://schemas.openxmlformats.org/drawingml/2006/table">
            <a:tbl>
              <a:tblPr firstRow="1" bandRow="1">
                <a:tableStyleId>{5C22544A-7EE6-4342-B048-85BDC9FD1C3A}</a:tableStyleId>
              </a:tblPr>
              <a:tblGrid>
                <a:gridCol w="2641600">
                  <a:extLst>
                    <a:ext uri="{9D8B030D-6E8A-4147-A177-3AD203B41FA5}">
                      <a16:colId xmlns:a16="http://schemas.microsoft.com/office/drawing/2014/main" val="2064768103"/>
                    </a:ext>
                  </a:extLst>
                </a:gridCol>
                <a:gridCol w="1611442">
                  <a:extLst>
                    <a:ext uri="{9D8B030D-6E8A-4147-A177-3AD203B41FA5}">
                      <a16:colId xmlns:a16="http://schemas.microsoft.com/office/drawing/2014/main" val="1990553940"/>
                    </a:ext>
                  </a:extLst>
                </a:gridCol>
                <a:gridCol w="3224718">
                  <a:extLst>
                    <a:ext uri="{9D8B030D-6E8A-4147-A177-3AD203B41FA5}">
                      <a16:colId xmlns:a16="http://schemas.microsoft.com/office/drawing/2014/main" val="1075869583"/>
                    </a:ext>
                  </a:extLst>
                </a:gridCol>
                <a:gridCol w="1619494">
                  <a:extLst>
                    <a:ext uri="{9D8B030D-6E8A-4147-A177-3AD203B41FA5}">
                      <a16:colId xmlns:a16="http://schemas.microsoft.com/office/drawing/2014/main" val="3382666091"/>
                    </a:ext>
                  </a:extLst>
                </a:gridCol>
                <a:gridCol w="2586746">
                  <a:extLst>
                    <a:ext uri="{9D8B030D-6E8A-4147-A177-3AD203B41FA5}">
                      <a16:colId xmlns:a16="http://schemas.microsoft.com/office/drawing/2014/main" val="796843358"/>
                    </a:ext>
                  </a:extLst>
                </a:gridCol>
              </a:tblGrid>
              <a:tr h="696329">
                <a:tc>
                  <a:txBody>
                    <a:bodyPr/>
                    <a:lstStyle/>
                    <a:p>
                      <a:pPr algn="ctr"/>
                      <a:r>
                        <a:rPr lang="en-US" sz="2000" dirty="0">
                          <a:latin typeface="Arial" panose="020B0604020202020204" pitchFamily="34" charset="0"/>
                          <a:cs typeface="Arial" panose="020B0604020202020204" pitchFamily="34" charset="0"/>
                        </a:rPr>
                        <a:t>SmartConsole</a:t>
                      </a:r>
                    </a:p>
                  </a:txBody>
                  <a:tcPr anchor="ctr"/>
                </a:tc>
                <a:tc>
                  <a:txBody>
                    <a:bodyPr/>
                    <a:lstStyle/>
                    <a:p>
                      <a:pPr algn="ctr"/>
                      <a:r>
                        <a:rPr lang="en-US" sz="2000" dirty="0">
                          <a:latin typeface="Arial" panose="020B0604020202020204" pitchFamily="34" charset="0"/>
                          <a:cs typeface="Arial" panose="020B0604020202020204" pitchFamily="34" charset="0"/>
                        </a:rPr>
                        <a:t>Information Flow</a:t>
                      </a:r>
                    </a:p>
                  </a:txBody>
                  <a:tcPr anchor="ctr"/>
                </a:tc>
                <a:tc>
                  <a:txBody>
                    <a:bodyPr/>
                    <a:lstStyle/>
                    <a:p>
                      <a:pPr algn="ctr"/>
                      <a:r>
                        <a:rPr lang="en-US" sz="2000" dirty="0">
                          <a:latin typeface="Arial" panose="020B0604020202020204" pitchFamily="34" charset="0"/>
                          <a:cs typeface="Arial" panose="020B0604020202020204" pitchFamily="34" charset="0"/>
                        </a:rPr>
                        <a:t>Management</a:t>
                      </a:r>
                      <a:r>
                        <a:rPr lang="en-US" sz="2000" baseline="0" dirty="0">
                          <a:latin typeface="Arial" panose="020B0604020202020204" pitchFamily="34" charset="0"/>
                          <a:cs typeface="Arial" panose="020B0604020202020204" pitchFamily="34" charset="0"/>
                        </a:rPr>
                        <a:t> Server</a:t>
                      </a:r>
                      <a:endParaRPr lang="en-US" sz="2000" dirty="0">
                        <a:latin typeface="Arial" panose="020B0604020202020204" pitchFamily="34" charset="0"/>
                        <a:cs typeface="Arial" panose="020B0604020202020204" pitchFamily="34" charset="0"/>
                      </a:endParaRPr>
                    </a:p>
                  </a:txBody>
                  <a:tcPr anchor="ctr"/>
                </a:tc>
                <a:tc>
                  <a:txBody>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Information Flow</a:t>
                      </a:r>
                    </a:p>
                  </a:txBody>
                  <a:tcPr anchor="ctr"/>
                </a:tc>
                <a:tc>
                  <a:txBody>
                    <a:bodyPr/>
                    <a:lstStyle/>
                    <a:p>
                      <a:pPr algn="ctr"/>
                      <a:r>
                        <a:rPr lang="en-US" sz="2000" dirty="0">
                          <a:latin typeface="Arial" panose="020B0604020202020204" pitchFamily="34" charset="0"/>
                          <a:cs typeface="Arial" panose="020B0604020202020204" pitchFamily="34" charset="0"/>
                        </a:rPr>
                        <a:t>Security Gateway</a:t>
                      </a:r>
                    </a:p>
                  </a:txBody>
                  <a:tcPr anchor="ctr"/>
                </a:tc>
                <a:extLst>
                  <a:ext uri="{0D108BD9-81ED-4DB2-BD59-A6C34878D82A}">
                    <a16:rowId xmlns:a16="http://schemas.microsoft.com/office/drawing/2014/main" val="1674468306"/>
                  </a:ext>
                </a:extLst>
              </a:tr>
              <a:tr h="370840">
                <a:tc>
                  <a:txBody>
                    <a:bodyPr/>
                    <a:lstStyle/>
                    <a:p>
                      <a:r>
                        <a:rPr lang="en-US" sz="2000" dirty="0">
                          <a:latin typeface="Arial" panose="020B0604020202020204" pitchFamily="34" charset="0"/>
                          <a:cs typeface="Arial" panose="020B0604020202020204" pitchFamily="34" charset="0"/>
                        </a:rPr>
                        <a:t>SIC authentication</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Issues certificates</a:t>
                      </a:r>
                      <a:r>
                        <a:rPr lang="en-US" sz="2000" baseline="0" dirty="0">
                          <a:latin typeface="Arial" panose="020B0604020202020204" pitchFamily="34" charset="0"/>
                          <a:cs typeface="Arial" panose="020B0604020202020204" pitchFamily="34" charset="0"/>
                        </a:rPr>
                        <a:t> for authentication</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SIC,</a:t>
                      </a:r>
                      <a:r>
                        <a:rPr lang="en-US" sz="2000" baseline="0" dirty="0">
                          <a:latin typeface="Arial" panose="020B0604020202020204" pitchFamily="34" charset="0"/>
                          <a:cs typeface="Arial" panose="020B0604020202020204" pitchFamily="34" charset="0"/>
                        </a:rPr>
                        <a:t> user, and VPN authentication</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7333281"/>
                  </a:ext>
                </a:extLst>
              </a:tr>
              <a:tr h="370840">
                <a:tc>
                  <a:txBody>
                    <a:bodyPr/>
                    <a:lstStyle/>
                    <a:p>
                      <a:r>
                        <a:rPr lang="en-US" sz="2000" dirty="0">
                          <a:latin typeface="Arial" panose="020B0604020202020204" pitchFamily="34" charset="0"/>
                          <a:cs typeface="Arial" panose="020B0604020202020204" pitchFamily="34" charset="0"/>
                        </a:rPr>
                        <a:t>Create, manage, and view policies</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policy information in database</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Install</a:t>
                      </a:r>
                      <a:r>
                        <a:rPr lang="en-US" sz="2000" baseline="0" dirty="0">
                          <a:latin typeface="Arial" panose="020B0604020202020204" pitchFamily="34" charset="0"/>
                          <a:cs typeface="Arial" panose="020B0604020202020204" pitchFamily="34" charset="0"/>
                        </a:rPr>
                        <a:t> and enforce policies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75012452"/>
                  </a:ext>
                </a:extLst>
              </a:tr>
              <a:tr h="370840">
                <a:tc>
                  <a:txBody>
                    <a:bodyPr/>
                    <a:lstStyle/>
                    <a:p>
                      <a:r>
                        <a:rPr lang="en-US" sz="2000" dirty="0">
                          <a:latin typeface="Arial" panose="020B0604020202020204" pitchFamily="34" charset="0"/>
                          <a:cs typeface="Arial" panose="020B0604020202020204" pitchFamily="34" charset="0"/>
                        </a:rPr>
                        <a:t>View logs and events</a:t>
                      </a: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a:t>
                      </a:r>
                      <a:r>
                        <a:rPr lang="en-US" sz="2000" baseline="0" dirty="0">
                          <a:latin typeface="Arial" panose="020B0604020202020204" pitchFamily="34" charset="0"/>
                          <a:cs typeface="Arial" panose="020B0604020202020204" pitchFamily="34" charset="0"/>
                        </a:rPr>
                        <a:t> logs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Send logs</a:t>
                      </a:r>
                      <a:r>
                        <a:rPr lang="en-US" sz="2000" baseline="0" dirty="0">
                          <a:latin typeface="Arial" panose="020B0604020202020204" pitchFamily="34" charset="0"/>
                          <a:cs typeface="Arial" panose="020B0604020202020204" pitchFamily="34" charset="0"/>
                        </a:rPr>
                        <a:t> and events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96316868"/>
                  </a:ext>
                </a:extLst>
              </a:tr>
              <a:tr h="370840">
                <a:tc>
                  <a:txBody>
                    <a:bodyPr/>
                    <a:lstStyle/>
                    <a:p>
                      <a:r>
                        <a:rPr lang="en-US" sz="2000" dirty="0">
                          <a:latin typeface="Arial" panose="020B0604020202020204" pitchFamily="34" charset="0"/>
                          <a:cs typeface="Arial" panose="020B0604020202020204" pitchFamily="34" charset="0"/>
                        </a:rPr>
                        <a:t>View</a:t>
                      </a:r>
                      <a:r>
                        <a:rPr lang="en-US" sz="2000" baseline="0" dirty="0">
                          <a:latin typeface="Arial" panose="020B0604020202020204" pitchFamily="34" charset="0"/>
                          <a:cs typeface="Arial" panose="020B0604020202020204" pitchFamily="34" charset="0"/>
                        </a:rPr>
                        <a:t> real time stats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traffic, CPU, disk</a:t>
                      </a:r>
                      <a:r>
                        <a:rPr lang="en-US" sz="2000" baseline="0" dirty="0">
                          <a:latin typeface="Arial" panose="020B0604020202020204" pitchFamily="34" charset="0"/>
                          <a:cs typeface="Arial" panose="020B0604020202020204" pitchFamily="34" charset="0"/>
                        </a:rPr>
                        <a:t>, and memory status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Send</a:t>
                      </a:r>
                      <a:r>
                        <a:rPr lang="en-US" sz="2000" baseline="0" dirty="0">
                          <a:latin typeface="Arial" panose="020B0604020202020204" pitchFamily="34" charset="0"/>
                          <a:cs typeface="Arial" panose="020B0604020202020204" pitchFamily="34" charset="0"/>
                        </a:rPr>
                        <a:t> real time stats</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7517307"/>
                  </a:ext>
                </a:extLst>
              </a:tr>
              <a:tr h="370840">
                <a:tc>
                  <a:txBody>
                    <a:bodyPr/>
                    <a:lstStyle/>
                    <a:p>
                      <a:r>
                        <a:rPr lang="en-US" sz="2000" dirty="0">
                          <a:latin typeface="Arial" panose="020B0604020202020204" pitchFamily="34" charset="0"/>
                          <a:cs typeface="Arial" panose="020B0604020202020204" pitchFamily="34" charset="0"/>
                        </a:rPr>
                        <a:t>Manage</a:t>
                      </a:r>
                      <a:r>
                        <a:rPr lang="en-US" sz="2000" baseline="0" dirty="0">
                          <a:latin typeface="Arial" panose="020B0604020202020204" pitchFamily="34" charset="0"/>
                          <a:cs typeface="Arial" panose="020B0604020202020204" pitchFamily="34" charset="0"/>
                        </a:rPr>
                        <a:t> and view licenses and contracts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Store licenses</a:t>
                      </a:r>
                      <a:r>
                        <a:rPr lang="en-US" sz="2000" baseline="0" dirty="0">
                          <a:latin typeface="Arial" panose="020B0604020202020204" pitchFamily="34" charset="0"/>
                          <a:cs typeface="Arial" panose="020B0604020202020204" pitchFamily="34" charset="0"/>
                        </a:rPr>
                        <a:t> and contracts</a:t>
                      </a:r>
                      <a:endParaRPr lang="en-US" sz="2000" dirty="0">
                        <a:latin typeface="Arial" panose="020B0604020202020204" pitchFamily="34" charset="0"/>
                        <a:cs typeface="Arial" panose="020B0604020202020204" pitchFamily="34" charset="0"/>
                      </a:endParaRPr>
                    </a:p>
                  </a:txBody>
                  <a:tcPr/>
                </a:tc>
                <a:tc>
                  <a:txBody>
                    <a:bodyPr/>
                    <a:lstStyle/>
                    <a:p>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Install licenses</a:t>
                      </a:r>
                    </a:p>
                  </a:txBody>
                  <a:tcPr/>
                </a:tc>
                <a:extLst>
                  <a:ext uri="{0D108BD9-81ED-4DB2-BD59-A6C34878D82A}">
                    <a16:rowId xmlns:a16="http://schemas.microsoft.com/office/drawing/2014/main" val="3770183148"/>
                  </a:ext>
                </a:extLst>
              </a:tr>
            </a:tbl>
          </a:graphicData>
        </a:graphic>
      </p:graphicFrame>
      <p:sp>
        <p:nvSpPr>
          <p:cNvPr id="8" name="Left-Right Arrow 7"/>
          <p:cNvSpPr/>
          <p:nvPr/>
        </p:nvSpPr>
        <p:spPr bwMode="auto">
          <a:xfrm>
            <a:off x="3257733" y="3050384"/>
            <a:ext cx="931333" cy="609600"/>
          </a:xfrm>
          <a:prstGeom prst="lef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Left-Right Arrow 10"/>
          <p:cNvSpPr/>
          <p:nvPr/>
        </p:nvSpPr>
        <p:spPr bwMode="auto">
          <a:xfrm>
            <a:off x="3257733" y="5299529"/>
            <a:ext cx="931333" cy="609600"/>
          </a:xfrm>
          <a:prstGeom prst="lef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Right Arrow 13"/>
          <p:cNvSpPr/>
          <p:nvPr/>
        </p:nvSpPr>
        <p:spPr bwMode="auto">
          <a:xfrm rot="10800000">
            <a:off x="3333933" y="4449984"/>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Right Arrow 14"/>
          <p:cNvSpPr/>
          <p:nvPr/>
        </p:nvSpPr>
        <p:spPr bwMode="auto">
          <a:xfrm rot="10800000">
            <a:off x="8236297" y="3728296"/>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Right Arrow 15"/>
          <p:cNvSpPr/>
          <p:nvPr/>
        </p:nvSpPr>
        <p:spPr bwMode="auto">
          <a:xfrm rot="10800000">
            <a:off x="8236297" y="4479609"/>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Right Arrow 16"/>
          <p:cNvSpPr/>
          <p:nvPr/>
        </p:nvSpPr>
        <p:spPr bwMode="auto">
          <a:xfrm>
            <a:off x="8236297" y="2346911"/>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Right Arrow 17"/>
          <p:cNvSpPr/>
          <p:nvPr/>
        </p:nvSpPr>
        <p:spPr bwMode="auto">
          <a:xfrm>
            <a:off x="8236297" y="5339028"/>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Right Arrow 18"/>
          <p:cNvSpPr/>
          <p:nvPr/>
        </p:nvSpPr>
        <p:spPr bwMode="auto">
          <a:xfrm>
            <a:off x="8236297" y="3028686"/>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Right Arrow 19"/>
          <p:cNvSpPr/>
          <p:nvPr/>
        </p:nvSpPr>
        <p:spPr bwMode="auto">
          <a:xfrm rot="10800000">
            <a:off x="3333933" y="3773887"/>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ooter Placeholder 2" hidden="1">
            <a:extLst>
              <a:ext uri="{FF2B5EF4-FFF2-40B4-BE49-F238E27FC236}">
                <a16:creationId xmlns:a16="http://schemas.microsoft.com/office/drawing/2014/main" id="{FFA19C8B-9D8E-41AA-5AEB-23A7F9A8172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6BA63B04-BD01-581A-C068-222CB317201A}"/>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4" name="Right Arrow 23"/>
          <p:cNvSpPr/>
          <p:nvPr/>
        </p:nvSpPr>
        <p:spPr bwMode="auto">
          <a:xfrm rot="10800000">
            <a:off x="3333933" y="2343715"/>
            <a:ext cx="778933" cy="626534"/>
          </a:xfrm>
          <a:prstGeom prst="rightArrow">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80000"/>
              </a:lnSpc>
              <a:spcBef>
                <a:spcPts val="1200"/>
              </a:spcBef>
              <a:spcAft>
                <a:spcPts val="0"/>
              </a:spcAft>
              <a:buClrTx/>
              <a:buSzPct val="115000"/>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0769665"/>
      </p:ext>
    </p:extLst>
  </p:cSld>
  <p:clrMapOvr>
    <a:masterClrMapping/>
  </p:clrMapOvr>
  <p:transition>
    <p:fade/>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905A3D-FF59-6364-EF19-E476E4A2C36E}"/>
              </a:ext>
            </a:extLst>
          </p:cNvPr>
          <p:cNvSpPr>
            <a:spLocks noGrp="1"/>
          </p:cNvSpPr>
          <p:nvPr>
            <p:ph type="body" sz="quarter" idx="18"/>
          </p:nvPr>
        </p:nvSpPr>
        <p:spPr/>
        <p:txBody>
          <a:bodyPr/>
          <a:lstStyle/>
          <a:p>
            <a:r>
              <a:rPr lang="en-US" dirty="0"/>
              <a:t>Further Learning - Advanced Deployments</a:t>
            </a:r>
          </a:p>
        </p:txBody>
      </p:sp>
      <p:graphicFrame>
        <p:nvGraphicFramePr>
          <p:cNvPr id="4" name="Table 4">
            <a:extLst>
              <a:ext uri="{FF2B5EF4-FFF2-40B4-BE49-F238E27FC236}">
                <a16:creationId xmlns:a16="http://schemas.microsoft.com/office/drawing/2014/main" id="{BB6B9659-5E8A-DE30-8526-FD937ED7449E}"/>
              </a:ext>
            </a:extLst>
          </p:cNvPr>
          <p:cNvGraphicFramePr>
            <a:graphicFrameLocks noGrp="1"/>
          </p:cNvGraphicFramePr>
          <p:nvPr>
            <p:ph sz="half" idx="2"/>
          </p:nvPr>
        </p:nvGraphicFramePr>
        <p:xfrm>
          <a:off x="585788" y="1636712"/>
          <a:ext cx="11174412" cy="4632960"/>
        </p:xfrm>
        <a:graphic>
          <a:graphicData uri="http://schemas.openxmlformats.org/drawingml/2006/table">
            <a:tbl>
              <a:tblPr firstRow="1" bandRow="1">
                <a:tableStyleId>{793D81CF-94F2-401A-BA57-92F5A7B2D0C5}</a:tableStyleId>
              </a:tblPr>
              <a:tblGrid>
                <a:gridCol w="5587206">
                  <a:extLst>
                    <a:ext uri="{9D8B030D-6E8A-4147-A177-3AD203B41FA5}">
                      <a16:colId xmlns:a16="http://schemas.microsoft.com/office/drawing/2014/main" val="2191390506"/>
                    </a:ext>
                  </a:extLst>
                </a:gridCol>
                <a:gridCol w="5587206">
                  <a:extLst>
                    <a:ext uri="{9D8B030D-6E8A-4147-A177-3AD203B41FA5}">
                      <a16:colId xmlns:a16="http://schemas.microsoft.com/office/drawing/2014/main" val="42915376"/>
                    </a:ext>
                  </a:extLst>
                </a:gridCol>
              </a:tblGrid>
              <a:tr h="383834">
                <a:tc>
                  <a:txBody>
                    <a:bodyPr/>
                    <a:lstStyle/>
                    <a:p>
                      <a:r>
                        <a:rPr lang="en-US" sz="2000" dirty="0">
                          <a:latin typeface="Arial" panose="020B0604020202020204" pitchFamily="34" charset="0"/>
                          <a:cs typeface="Arial" panose="020B0604020202020204" pitchFamily="34" charset="0"/>
                        </a:rPr>
                        <a:t>Deployment</a:t>
                      </a:r>
                    </a:p>
                  </a:txBody>
                  <a:tcPr>
                    <a:lnB w="12700" cap="flat" cmpd="sng" algn="ctr">
                      <a:solidFill>
                        <a:schemeClr val="tx1"/>
                      </a:solidFill>
                      <a:prstDash val="solid"/>
                      <a:round/>
                      <a:headEnd type="none" w="med" len="med"/>
                      <a:tailEnd type="none" w="med" len="med"/>
                    </a:lnB>
                    <a:solidFill>
                      <a:srgbClr val="D51067"/>
                    </a:solidFill>
                  </a:tcPr>
                </a:tc>
                <a:tc>
                  <a:txBody>
                    <a:bodyPr/>
                    <a:lstStyle/>
                    <a:p>
                      <a:r>
                        <a:rPr lang="en-US" sz="2000" dirty="0">
                          <a:latin typeface="Arial" panose="020B0604020202020204" pitchFamily="34" charset="0"/>
                          <a:cs typeface="Arial" panose="020B0604020202020204" pitchFamily="34" charset="0"/>
                        </a:rPr>
                        <a:t>Resources</a:t>
                      </a:r>
                    </a:p>
                  </a:txBody>
                  <a:tcPr>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1008844159"/>
                  </a:ext>
                </a:extLst>
              </a:tr>
              <a:tr h="1305034">
                <a:tc>
                  <a:txBody>
                    <a:bodyPr/>
                    <a:lstStyle/>
                    <a:p>
                      <a:r>
                        <a:rPr lang="en-US" sz="2000" dirty="0">
                          <a:latin typeface="Arial" panose="020B0604020202020204" pitchFamily="34" charset="0"/>
                          <a:cs typeface="Arial" panose="020B0604020202020204" pitchFamily="34" charset="0"/>
                        </a:rPr>
                        <a:t>Management High Availability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Documentation: </a:t>
                      </a:r>
                      <a:r>
                        <a:rPr lang="en-US" sz="2000" i="1" dirty="0">
                          <a:latin typeface="Arial" panose="020B0604020202020204" pitchFamily="34" charset="0"/>
                          <a:cs typeface="Arial" panose="020B0604020202020204" pitchFamily="34" charset="0"/>
                        </a:rPr>
                        <a:t>Quantum Security Management Administration Guide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Training: Check Point Certified Security Expert (CCSE)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9763465"/>
                  </a:ext>
                </a:extLst>
              </a:tr>
              <a:tr h="1305034">
                <a:tc>
                  <a:txBody>
                    <a:bodyPr/>
                    <a:lstStyle/>
                    <a:p>
                      <a:r>
                        <a:rPr lang="en-US" sz="2000" dirty="0">
                          <a:latin typeface="Arial" panose="020B0604020202020204" pitchFamily="34" charset="0"/>
                          <a:cs typeface="Arial" panose="020B0604020202020204" pitchFamily="34" charset="0"/>
                        </a:rPr>
                        <a:t>Clustering for Security Gateway</a:t>
                      </a:r>
                    </a:p>
                    <a:p>
                      <a:r>
                        <a:rPr lang="en-US" sz="2000" dirty="0">
                          <a:latin typeface="Arial" panose="020B0604020202020204" pitchFamily="34" charset="0"/>
                          <a:cs typeface="Arial" panose="020B0604020202020204" pitchFamily="34" charset="0"/>
                        </a:rPr>
                        <a:t>redundancy and Load Sharing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Documentation: </a:t>
                      </a:r>
                      <a:r>
                        <a:rPr lang="en-US" sz="2000" i="1" dirty="0">
                          <a:latin typeface="Arial" panose="020B0604020202020204" pitchFamily="34" charset="0"/>
                          <a:cs typeface="Arial" panose="020B0604020202020204" pitchFamily="34" charset="0"/>
                        </a:rPr>
                        <a:t>Quantum Security Management Administration Guide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Training: Check Point Certified Security Expert (CCSE)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3301765"/>
                  </a:ext>
                </a:extLst>
              </a:tr>
              <a:tr h="1305034">
                <a:tc>
                  <a:txBody>
                    <a:bodyPr/>
                    <a:lstStyle/>
                    <a:p>
                      <a:r>
                        <a:rPr lang="en-US" sz="2000" dirty="0">
                          <a:latin typeface="Arial" panose="020B0604020202020204" pitchFamily="34" charset="0"/>
                          <a:cs typeface="Arial" panose="020B0604020202020204" pitchFamily="34" charset="0"/>
                        </a:rPr>
                        <a:t>Multi-domain security for largescale, distributed environments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Documentation:</a:t>
                      </a:r>
                      <a:r>
                        <a:rPr lang="en-US" sz="2000" i="1" dirty="0">
                          <a:latin typeface="Arial" panose="020B0604020202020204" pitchFamily="34" charset="0"/>
                          <a:cs typeface="Arial" panose="020B0604020202020204" pitchFamily="34" charset="0"/>
                        </a:rPr>
                        <a:t> Multi-Domain Security Management Administration Guide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Training: Check Point Certified Multi- Domain Security Management Specialist (CCMS)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1878907"/>
                  </a:ext>
                </a:extLst>
              </a:tr>
            </a:tbl>
          </a:graphicData>
        </a:graphic>
      </p:graphicFrame>
      <p:sp>
        <p:nvSpPr>
          <p:cNvPr id="3" name="Footer Placeholder 2" hidden="1">
            <a:extLst>
              <a:ext uri="{FF2B5EF4-FFF2-40B4-BE49-F238E27FC236}">
                <a16:creationId xmlns:a16="http://schemas.microsoft.com/office/drawing/2014/main" id="{0797E69F-731F-20AA-FA84-245464A55A3E}"/>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5" name="Date Placeholder 4" hidden="1">
            <a:extLst>
              <a:ext uri="{FF2B5EF4-FFF2-40B4-BE49-F238E27FC236}">
                <a16:creationId xmlns:a16="http://schemas.microsoft.com/office/drawing/2014/main" id="{01319E9F-8077-08FA-6311-085F6159154A}"/>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4781359"/>
      </p:ext>
    </p:extLst>
  </p:cSld>
  <p:clrMapOvr>
    <a:masterClrMapping/>
  </p:clrMapOvr>
  <p:transition>
    <p:fade/>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905A3D-FF59-6364-EF19-E476E4A2C36E}"/>
              </a:ext>
            </a:extLst>
          </p:cNvPr>
          <p:cNvSpPr>
            <a:spLocks noGrp="1"/>
          </p:cNvSpPr>
          <p:nvPr>
            <p:ph type="body" sz="quarter" idx="18"/>
          </p:nvPr>
        </p:nvSpPr>
        <p:spPr/>
        <p:txBody>
          <a:bodyPr/>
          <a:lstStyle/>
          <a:p>
            <a:r>
              <a:rPr lang="en-US" dirty="0"/>
              <a:t>Advanced Deployments (Continued)</a:t>
            </a:r>
          </a:p>
        </p:txBody>
      </p:sp>
      <p:graphicFrame>
        <p:nvGraphicFramePr>
          <p:cNvPr id="4" name="Table 4">
            <a:extLst>
              <a:ext uri="{FF2B5EF4-FFF2-40B4-BE49-F238E27FC236}">
                <a16:creationId xmlns:a16="http://schemas.microsoft.com/office/drawing/2014/main" id="{BB6B9659-5E8A-DE30-8526-FD937ED7449E}"/>
              </a:ext>
            </a:extLst>
          </p:cNvPr>
          <p:cNvGraphicFramePr>
            <a:graphicFrameLocks noGrp="1"/>
          </p:cNvGraphicFramePr>
          <p:nvPr>
            <p:ph sz="half" idx="2"/>
          </p:nvPr>
        </p:nvGraphicFramePr>
        <p:xfrm>
          <a:off x="585788" y="1636712"/>
          <a:ext cx="11174412" cy="3333542"/>
        </p:xfrm>
        <a:graphic>
          <a:graphicData uri="http://schemas.openxmlformats.org/drawingml/2006/table">
            <a:tbl>
              <a:tblPr firstRow="1" bandRow="1">
                <a:tableStyleId>{793D81CF-94F2-401A-BA57-92F5A7B2D0C5}</a:tableStyleId>
              </a:tblPr>
              <a:tblGrid>
                <a:gridCol w="5587206">
                  <a:extLst>
                    <a:ext uri="{9D8B030D-6E8A-4147-A177-3AD203B41FA5}">
                      <a16:colId xmlns:a16="http://schemas.microsoft.com/office/drawing/2014/main" val="2191390506"/>
                    </a:ext>
                  </a:extLst>
                </a:gridCol>
                <a:gridCol w="5587206">
                  <a:extLst>
                    <a:ext uri="{9D8B030D-6E8A-4147-A177-3AD203B41FA5}">
                      <a16:colId xmlns:a16="http://schemas.microsoft.com/office/drawing/2014/main" val="42915376"/>
                    </a:ext>
                  </a:extLst>
                </a:gridCol>
              </a:tblGrid>
              <a:tr h="383834">
                <a:tc>
                  <a:txBody>
                    <a:bodyPr/>
                    <a:lstStyle/>
                    <a:p>
                      <a:r>
                        <a:rPr lang="en-US" sz="2000" dirty="0">
                          <a:latin typeface="Arial" panose="020B0604020202020204" pitchFamily="34" charset="0"/>
                          <a:cs typeface="Arial" panose="020B0604020202020204" pitchFamily="34" charset="0"/>
                        </a:rPr>
                        <a:t>Deployment</a:t>
                      </a:r>
                    </a:p>
                  </a:txBody>
                  <a:tcPr>
                    <a:lnB w="12700" cap="flat" cmpd="sng" algn="ctr">
                      <a:solidFill>
                        <a:schemeClr val="tx1"/>
                      </a:solidFill>
                      <a:prstDash val="solid"/>
                      <a:round/>
                      <a:headEnd type="none" w="med" len="med"/>
                      <a:tailEnd type="none" w="med" len="med"/>
                    </a:lnB>
                    <a:solidFill>
                      <a:srgbClr val="D51067"/>
                    </a:solidFill>
                  </a:tcPr>
                </a:tc>
                <a:tc>
                  <a:txBody>
                    <a:bodyPr/>
                    <a:lstStyle/>
                    <a:p>
                      <a:r>
                        <a:rPr lang="en-US" sz="2000" dirty="0">
                          <a:latin typeface="Arial" panose="020B0604020202020204" pitchFamily="34" charset="0"/>
                          <a:cs typeface="Arial" panose="020B0604020202020204" pitchFamily="34" charset="0"/>
                        </a:rPr>
                        <a:t>Resources</a:t>
                      </a:r>
                    </a:p>
                  </a:txBody>
                  <a:tcPr>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1008844159"/>
                  </a:ext>
                </a:extLst>
              </a:tr>
              <a:tr h="1305034">
                <a:tc>
                  <a:txBody>
                    <a:bodyPr/>
                    <a:lstStyle/>
                    <a:p>
                      <a:r>
                        <a:rPr lang="en-US" dirty="0"/>
                        <a:t>Virtual System eXtension solution that runs multiple virtual firewalls on the same hardware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dirty="0"/>
                        <a:t>Documentation: </a:t>
                      </a:r>
                      <a:r>
                        <a:rPr lang="en-US" i="1" dirty="0"/>
                        <a:t>VSX Administration Guide</a:t>
                      </a:r>
                    </a:p>
                    <a:p>
                      <a:pPr marL="342900" indent="-342900">
                        <a:buFont typeface="Arial" panose="020B0604020202020204" pitchFamily="34" charset="0"/>
                        <a:buChar char="•"/>
                      </a:pPr>
                      <a:r>
                        <a:rPr lang="en-US" dirty="0"/>
                        <a:t>Training: Check Point Virtual System</a:t>
                      </a:r>
                      <a:r>
                        <a:rPr lang="en-US" baseline="0" dirty="0"/>
                        <a:t> </a:t>
                      </a:r>
                      <a:r>
                        <a:rPr lang="en-US" dirty="0"/>
                        <a:t>eXtension (VSX) Specialist (CCVS)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9763465"/>
                  </a:ext>
                </a:extLst>
              </a:tr>
              <a:tr h="1632268">
                <a:tc>
                  <a:txBody>
                    <a:bodyPr/>
                    <a:lstStyle/>
                    <a:p>
                      <a:r>
                        <a:rPr lang="en-US" dirty="0"/>
                        <a:t>Scalable Network Security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US" dirty="0"/>
                        <a:t>Documentation: </a:t>
                      </a:r>
                      <a:r>
                        <a:rPr lang="en-US" i="1" dirty="0"/>
                        <a:t>Quantum Maestro Administration Guide</a:t>
                      </a:r>
                    </a:p>
                    <a:p>
                      <a:pPr marL="342900" indent="-342900">
                        <a:buFont typeface="Arial" panose="020B0604020202020204" pitchFamily="34" charset="0"/>
                        <a:buChar char="•"/>
                      </a:pPr>
                      <a:r>
                        <a:rPr lang="en-US" dirty="0"/>
                        <a:t>Training: Check Point Certified Maestro Expert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33301765"/>
                  </a:ext>
                </a:extLst>
              </a:tr>
            </a:tbl>
          </a:graphicData>
        </a:graphic>
      </p:graphicFrame>
      <p:sp>
        <p:nvSpPr>
          <p:cNvPr id="5" name="TextBox 4">
            <a:extLst>
              <a:ext uri="{FF2B5EF4-FFF2-40B4-BE49-F238E27FC236}">
                <a16:creationId xmlns:a16="http://schemas.microsoft.com/office/drawing/2014/main" id="{0D8C8990-C59B-38EB-861E-1CEB4EA7AFC8}"/>
              </a:ext>
            </a:extLst>
          </p:cNvPr>
          <p:cNvSpPr txBox="1"/>
          <p:nvPr/>
        </p:nvSpPr>
        <p:spPr bwMode="auto">
          <a:xfrm>
            <a:off x="967297" y="5221288"/>
            <a:ext cx="10411395" cy="707886"/>
          </a:xfrm>
          <a:prstGeom prst="rect">
            <a:avLst/>
          </a:prstGeom>
          <a:noFill/>
          <a:ln>
            <a:noFill/>
          </a:ln>
          <a:effectLst/>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51067"/>
                </a:solidFill>
                <a:effectLst/>
                <a:uLnTx/>
                <a:uFillTx/>
                <a:latin typeface="Arial" panose="020B0604020202020204" pitchFamily="34" charset="0"/>
                <a:ea typeface="+mn-ea"/>
                <a:cs typeface="Arial" panose="020B0604020202020204" pitchFamily="34" charset="0"/>
              </a:rPr>
              <a:t>For information about training, go to https://trainingcertifications.checkpoint.com.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51067"/>
                </a:solidFill>
                <a:effectLst/>
                <a:uLnTx/>
                <a:uFillTx/>
                <a:latin typeface="Arial" panose="020B0604020202020204" pitchFamily="34" charset="0"/>
                <a:ea typeface="+mn-ea"/>
                <a:cs typeface="Arial" panose="020B0604020202020204" pitchFamily="34" charset="0"/>
              </a:rPr>
              <a:t>For documentation, go to the Check Point Quantum 81.20 Home page (sk173903).</a:t>
            </a:r>
          </a:p>
        </p:txBody>
      </p:sp>
      <p:sp>
        <p:nvSpPr>
          <p:cNvPr id="3" name="Footer Placeholder 2" hidden="1">
            <a:extLst>
              <a:ext uri="{FF2B5EF4-FFF2-40B4-BE49-F238E27FC236}">
                <a16:creationId xmlns:a16="http://schemas.microsoft.com/office/drawing/2014/main" id="{4B543917-F1C0-9BE8-691A-19E36F8570C5}"/>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Date Placeholder 5" hidden="1">
            <a:extLst>
              <a:ext uri="{FF2B5EF4-FFF2-40B4-BE49-F238E27FC236}">
                <a16:creationId xmlns:a16="http://schemas.microsoft.com/office/drawing/2014/main" id="{09928FEB-0161-EC64-C4BE-E5EDE789F716}"/>
              </a:ext>
            </a:extLst>
          </p:cNvPr>
          <p:cNvSpPr>
            <a:spLocks noGrp="1"/>
          </p:cNvSpPr>
          <p:nvPr>
            <p:ph type="dt" sz="half" idx="19"/>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9585394"/>
      </p:ext>
    </p:extLst>
  </p:cSld>
  <p:clrMapOvr>
    <a:masterClrMapping/>
  </p:clrMapOvr>
  <p:transition>
    <p:fade/>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1B721C85-4400-74A1-10FA-7D14E968879E}"/>
              </a:ext>
            </a:extLst>
          </p:cNvPr>
          <p:cNvSpPr>
            <a:spLocks noGrp="1"/>
          </p:cNvSpPr>
          <p:nvPr>
            <p:ph type="body" sz="quarter" idx="16"/>
          </p:nvPr>
        </p:nvSpPr>
        <p:spPr/>
        <p:txBody>
          <a:bodyPr/>
          <a:lstStyle/>
          <a:p>
            <a:r>
              <a:rPr lang="en-US" b="0" dirty="0"/>
              <a:t>Review Questions</a:t>
            </a:r>
          </a:p>
        </p:txBody>
      </p:sp>
      <p:sp>
        <p:nvSpPr>
          <p:cNvPr id="3" name="TextBox 2"/>
          <p:cNvSpPr txBox="1"/>
          <p:nvPr/>
        </p:nvSpPr>
        <p:spPr bwMode="auto">
          <a:xfrm>
            <a:off x="4910473" y="1556767"/>
            <a:ext cx="6785810" cy="3370153"/>
          </a:xfrm>
          <a:prstGeom prst="rect">
            <a:avLst/>
          </a:prstGeom>
          <a:noFill/>
          <a:ln>
            <a:noFill/>
          </a:ln>
          <a:effectLst/>
        </p:spPr>
        <p:txBody>
          <a:bodyPr vert="horz" wrap="square" lIns="91440" tIns="45720" rIns="91440" bIns="45720" numCol="1" rtlCol="0" anchor="ctr" anchorCtr="0" compatLnSpc="1">
            <a:prstTxWarp prst="textNoShape">
              <a:avLst/>
            </a:prstTxWarp>
            <a:spAutoFit/>
          </a:bodyPr>
          <a:lstStyle/>
          <a:p>
            <a:pPr marL="457200" marR="0" lvl="0" indent="-457200" algn="l" defTabSz="914400" rtl="0" eaLnBrk="1" fontAlgn="auto" latinLnBrk="0" hangingPunct="1">
              <a:lnSpc>
                <a:spcPct val="100000"/>
              </a:lnSpc>
              <a:spcBef>
                <a:spcPts val="1000"/>
              </a:spcBef>
              <a:spcAft>
                <a:spcPts val="800"/>
              </a:spcAft>
              <a:buClr>
                <a:srgbClr val="44546A"/>
              </a:buClr>
              <a:buSzPct val="100000"/>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are the three main components of the Check Point Three-Tier Architecture?</a:t>
            </a:r>
          </a:p>
          <a:p>
            <a:pPr marL="457200" marR="0" lvl="0" indent="-457200" algn="l" defTabSz="914400" rtl="0" eaLnBrk="1" fontAlgn="auto" latinLnBrk="0" hangingPunct="1">
              <a:lnSpc>
                <a:spcPct val="100000"/>
              </a:lnSpc>
              <a:spcBef>
                <a:spcPts val="1000"/>
              </a:spcBef>
              <a:spcAft>
                <a:spcPts val="800"/>
              </a:spcAft>
              <a:buClr>
                <a:srgbClr val="44546A"/>
              </a:buClr>
              <a:buSzPct val="100000"/>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the main purpose of SmartConsole?</a:t>
            </a:r>
          </a:p>
          <a:p>
            <a:pPr marL="457200" marR="0" lvl="0" indent="-457200" algn="l" defTabSz="914400" rtl="0" eaLnBrk="1" fontAlgn="auto" latinLnBrk="0" hangingPunct="1">
              <a:lnSpc>
                <a:spcPct val="100000"/>
              </a:lnSpc>
              <a:spcBef>
                <a:spcPts val="1000"/>
              </a:spcBef>
              <a:spcAft>
                <a:spcPts val="800"/>
              </a:spcAft>
              <a:buClr>
                <a:srgbClr val="44546A"/>
              </a:buClr>
              <a:buSzPct val="100000"/>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the main purpose of a Security Management Server?</a:t>
            </a:r>
          </a:p>
          <a:p>
            <a:pPr marL="457200" marR="0" lvl="0" indent="-457200" algn="l" defTabSz="914400" rtl="0" eaLnBrk="1" fontAlgn="auto" latinLnBrk="0" hangingPunct="1">
              <a:lnSpc>
                <a:spcPct val="100000"/>
              </a:lnSpc>
              <a:spcBef>
                <a:spcPts val="1000"/>
              </a:spcBef>
              <a:spcAft>
                <a:spcPts val="800"/>
              </a:spcAft>
              <a:buClr>
                <a:srgbClr val="44546A"/>
              </a:buClr>
              <a:buSzPct val="100000"/>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the main purpose of a Security Gateway?</a:t>
            </a:r>
          </a:p>
        </p:txBody>
      </p:sp>
      <p:sp>
        <p:nvSpPr>
          <p:cNvPr id="2" name="Footer Placeholder 1" hidden="1">
            <a:extLst>
              <a:ext uri="{FF2B5EF4-FFF2-40B4-BE49-F238E27FC236}">
                <a16:creationId xmlns:a16="http://schemas.microsoft.com/office/drawing/2014/main" id="{8DB655A0-7730-C915-1AA8-FEABE139076D}"/>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4" name="Date Placeholder 3" hidden="1">
            <a:extLst>
              <a:ext uri="{FF2B5EF4-FFF2-40B4-BE49-F238E27FC236}">
                <a16:creationId xmlns:a16="http://schemas.microsoft.com/office/drawing/2014/main" id="{C7258E26-CA25-6E38-9BC8-8C1B6ABD1D0A}"/>
              </a:ext>
            </a:extLst>
          </p:cNvPr>
          <p:cNvSpPr>
            <a:spLocks noGrp="1"/>
          </p:cNvSpPr>
          <p:nvPr>
            <p:ph type="dt" sz="half" idx="17"/>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361752"/>
      </p:ext>
    </p:extLst>
  </p:cSld>
  <p:clrMapOvr>
    <a:masterClrMapping/>
  </p:clrMapOvr>
  <p:transition>
    <p:fade/>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47ACDDE3-E3BB-CCD5-E303-F4D7C41E51C8}"/>
              </a:ext>
            </a:extLst>
          </p:cNvPr>
          <p:cNvSpPr>
            <a:spLocks noGrp="1"/>
          </p:cNvSpPr>
          <p:nvPr>
            <p:ph type="body" sz="quarter" idx="17"/>
          </p:nvPr>
        </p:nvSpPr>
        <p:spPr/>
        <p:txBody>
          <a:bodyPr/>
          <a:lstStyle/>
          <a:p>
            <a:r>
              <a:rPr lang="en-US" dirty="0"/>
              <a:t>Lab 1A</a:t>
            </a:r>
          </a:p>
        </p:txBody>
      </p:sp>
      <p:sp>
        <p:nvSpPr>
          <p:cNvPr id="14" name="Text Placeholder 13">
            <a:extLst>
              <a:ext uri="{FF2B5EF4-FFF2-40B4-BE49-F238E27FC236}">
                <a16:creationId xmlns:a16="http://schemas.microsoft.com/office/drawing/2014/main" id="{ADF0F9C9-EFC2-0CBB-2B79-8305C4A96872}"/>
              </a:ext>
            </a:extLst>
          </p:cNvPr>
          <p:cNvSpPr>
            <a:spLocks noGrp="1"/>
          </p:cNvSpPr>
          <p:nvPr>
            <p:ph type="body" sz="quarter" idx="18"/>
          </p:nvPr>
        </p:nvSpPr>
        <p:spPr/>
        <p:txBody>
          <a:bodyPr/>
          <a:lstStyle/>
          <a:p>
            <a:r>
              <a:rPr lang="en-US" dirty="0"/>
              <a:t>Deploying SmartConsole</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9509"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marL="0" marR="0" lvl="0" indent="0" algn="l" defTabSz="914400" rtl="0" eaLnBrk="1" fontAlgn="base" latinLnBrk="0" hangingPunct="1">
              <a:lnSpc>
                <a:spcPct val="100000"/>
              </a:lnSpc>
              <a:spcBef>
                <a:spcPts val="0"/>
              </a:spcBef>
              <a:spcAft>
                <a:spcPct val="0"/>
              </a:spcAft>
              <a:buClr>
                <a:srgbClr val="ED7D31"/>
              </a:buClr>
              <a:buSzPct val="65000"/>
              <a:buFont typeface="Wingdings" pitchFamily="2" charset="2"/>
              <a:buNone/>
              <a:tabLst/>
              <a:defRPr/>
            </a:pPr>
            <a:r>
              <a:rPr kumimoji="0" lang="en-US" sz="600" b="0" i="0" u="none" strike="noStrike" kern="1200" cap="none" spc="0" normalizeH="0" baseline="0" noProof="0" dirty="0">
                <a:ln>
                  <a:noFill/>
                </a:ln>
                <a:solidFill>
                  <a:prstClr val="black">
                    <a:lumMod val="50000"/>
                    <a:alpha val="25000"/>
                  </a:prstClr>
                </a:solidFill>
                <a:effectLst/>
                <a:uLnTx/>
                <a:uFillTx/>
                <a:latin typeface="Stencil" panose="040409050D0802020404" pitchFamily="82" charset="0"/>
                <a:ea typeface="+mn-ea"/>
                <a:cs typeface="+mn-cs"/>
              </a:rPr>
              <a:t>LAB</a:t>
            </a:r>
          </a:p>
          <a:p>
            <a:pPr marL="0" marR="0" lvl="0" indent="0" algn="l" defTabSz="914400" rtl="0" eaLnBrk="1" fontAlgn="base" latinLnBrk="0" hangingPunct="1">
              <a:lnSpc>
                <a:spcPct val="100000"/>
              </a:lnSpc>
              <a:spcBef>
                <a:spcPts val="0"/>
              </a:spcBef>
              <a:spcAft>
                <a:spcPct val="0"/>
              </a:spcAft>
              <a:buClr>
                <a:srgbClr val="ED7D31"/>
              </a:buClr>
              <a:buSzPct val="65000"/>
              <a:buFont typeface="Wingdings" pitchFamily="2" charset="2"/>
              <a:buNone/>
              <a:tabLst/>
              <a:defRPr/>
            </a:pPr>
            <a:r>
              <a:rPr kumimoji="0" lang="en-US" sz="600" b="0" i="0" u="none" strike="noStrike" kern="1200" cap="none" spc="0" normalizeH="0" baseline="0" noProof="0" dirty="0">
                <a:ln>
                  <a:noFill/>
                </a:ln>
                <a:solidFill>
                  <a:prstClr val="black">
                    <a:lumMod val="50000"/>
                    <a:alpha val="25000"/>
                  </a:prstClr>
                </a:solidFill>
                <a:effectLst/>
                <a:uLnTx/>
                <a:uFillTx/>
                <a:latin typeface="Stencil" panose="040409050D0802020404" pitchFamily="82" charset="0"/>
                <a:ea typeface="+mn-ea"/>
                <a:cs typeface="+mn-cs"/>
              </a:rPr>
              <a:t>BREAK</a:t>
            </a:r>
            <a:endParaRPr kumimoji="0" lang="en-US" sz="1050" b="0" i="0" u="none" strike="noStrike" kern="1200" cap="none" spc="0" normalizeH="0" baseline="0" noProof="0" dirty="0">
              <a:ln>
                <a:noFill/>
              </a:ln>
              <a:solidFill>
                <a:prstClr val="black">
                  <a:lumMod val="50000"/>
                  <a:alpha val="25000"/>
                </a:prstClr>
              </a:solidFill>
              <a:effectLst/>
              <a:uLnTx/>
              <a:uFillTx/>
              <a:latin typeface="Stencil" panose="040409050D0802020404" pitchFamily="82" charset="0"/>
              <a:ea typeface="+mn-ea"/>
              <a:cs typeface="+mn-cs"/>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6519" y="85723"/>
            <a:ext cx="7143750" cy="6372215"/>
          </a:xfrm>
          <a:prstGeom prst="rect">
            <a:avLst/>
          </a:prstGeom>
        </p:spPr>
      </p:pic>
      <p:sp>
        <p:nvSpPr>
          <p:cNvPr id="2" name="Footer Placeholder 1" hidden="1">
            <a:extLst>
              <a:ext uri="{FF2B5EF4-FFF2-40B4-BE49-F238E27FC236}">
                <a16:creationId xmlns:a16="http://schemas.microsoft.com/office/drawing/2014/main" id="{7A1D1432-D0D2-BB0F-2C6C-99F91FBCB638}"/>
              </a:ext>
            </a:extLst>
          </p:cNvPr>
          <p:cNvSpPr>
            <a:spLocks noGrp="1"/>
          </p:cNvSpPr>
          <p:nvPr>
            <p:ph type="ftr"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3" name="Date Placeholder 2" hidden="1">
            <a:extLst>
              <a:ext uri="{FF2B5EF4-FFF2-40B4-BE49-F238E27FC236}">
                <a16:creationId xmlns:a16="http://schemas.microsoft.com/office/drawing/2014/main" id="{ADD85070-B110-8975-2012-CA906068E279}"/>
              </a:ext>
            </a:extLst>
          </p:cNvPr>
          <p:cNvSpPr>
            <a:spLocks noGrp="1"/>
          </p:cNvSpPr>
          <p:nvPr>
            <p:ph type="dt" sz="half"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custDataLst>
      <p:tags r:id="rId1"/>
    </p:custDataLst>
    <p:extLst>
      <p:ext uri="{BB962C8B-B14F-4D97-AF65-F5344CB8AC3E}">
        <p14:creationId xmlns:p14="http://schemas.microsoft.com/office/powerpoint/2010/main" val="3591950599"/>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4556</Words>
  <Application>Microsoft Office PowerPoint</Application>
  <PresentationFormat>Widescreen</PresentationFormat>
  <Paragraphs>721</Paragraphs>
  <Slides>72</Slides>
  <Notes>66</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72</vt:i4>
      </vt:variant>
    </vt:vector>
  </HeadingPairs>
  <TitlesOfParts>
    <vt:vector size="83" baseType="lpstr">
      <vt:lpstr>Aptos</vt:lpstr>
      <vt:lpstr>Arial</vt:lpstr>
      <vt:lpstr>Calibri</vt:lpstr>
      <vt:lpstr>Calibri Light</vt:lpstr>
      <vt:lpstr>Courier New</vt:lpstr>
      <vt:lpstr>Stencil</vt:lpstr>
      <vt:lpstr>Wingdings</vt:lpstr>
      <vt:lpstr>UWTSD Holding Page</vt:lpstr>
      <vt:lpstr>UWTSD Text 2</vt:lpstr>
      <vt:lpstr>UWTSD Logo Variations place image in Background</vt:lpstr>
      <vt:lpstr>Office Theme</vt:lpstr>
      <vt:lpstr>PowerPoint Presentation</vt:lpstr>
      <vt:lpstr>WELCOME        :  MUNYA</vt:lpstr>
      <vt:lpstr>Primary Resources</vt:lpstr>
      <vt:lpstr>PowerPoint Presentation</vt:lpstr>
      <vt:lpstr>CTF Topology Review</vt:lpstr>
      <vt:lpstr>CCSA Lab Topology</vt:lpstr>
      <vt:lpstr>Working Topology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Running SmartConsole in Demo Mode</vt:lpstr>
      <vt:lpstr>SmartConsole Main Window</vt:lpstr>
      <vt:lpstr>SmartConsole Navigation Toolbar </vt:lpstr>
      <vt:lpstr>SmartConsole Navigation Toolbar </vt:lpstr>
      <vt:lpstr>SmartConsole Menus and Buttons </vt:lpstr>
      <vt:lpstr>SmartConsole Session Management Controls </vt:lpstr>
      <vt:lpstr>SmartConsole Boxes, Objects, and Bars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Threat Prevention Features for Gateways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Munyaradzi Nicholas Murira</cp:lastModifiedBy>
  <cp:revision>19</cp:revision>
  <dcterms:created xsi:type="dcterms:W3CDTF">2021-03-09T15:35:42Z</dcterms:created>
  <dcterms:modified xsi:type="dcterms:W3CDTF">2025-10-24T08:03:38Z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