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7"/>
  </p:notesMasterIdLst>
  <p:sldIdLst>
    <p:sldId id="299" r:id="rId2"/>
    <p:sldId id="500" r:id="rId3"/>
    <p:sldId id="523" r:id="rId4"/>
    <p:sldId id="529" r:id="rId5"/>
    <p:sldId id="530" r:id="rId6"/>
    <p:sldId id="531" r:id="rId7"/>
    <p:sldId id="532" r:id="rId8"/>
    <p:sldId id="533" r:id="rId9"/>
    <p:sldId id="534" r:id="rId10"/>
    <p:sldId id="535" r:id="rId11"/>
    <p:sldId id="519" r:id="rId12"/>
    <p:sldId id="501" r:id="rId13"/>
    <p:sldId id="524" r:id="rId14"/>
    <p:sldId id="466" r:id="rId15"/>
    <p:sldId id="525" r:id="rId16"/>
    <p:sldId id="526" r:id="rId17"/>
    <p:sldId id="521" r:id="rId18"/>
    <p:sldId id="484" r:id="rId19"/>
    <p:sldId id="528" r:id="rId20"/>
    <p:sldId id="527" r:id="rId21"/>
    <p:sldId id="516" r:id="rId22"/>
    <p:sldId id="518" r:id="rId23"/>
    <p:sldId id="340" r:id="rId24"/>
    <p:sldId id="426" r:id="rId25"/>
    <p:sldId id="33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D893F2-160B-42BC-9DBE-31967943AC4C}">
          <p14:sldIdLst>
            <p14:sldId id="299"/>
            <p14:sldId id="500"/>
            <p14:sldId id="523"/>
            <p14:sldId id="529"/>
            <p14:sldId id="530"/>
            <p14:sldId id="531"/>
            <p14:sldId id="532"/>
            <p14:sldId id="533"/>
            <p14:sldId id="534"/>
            <p14:sldId id="535"/>
            <p14:sldId id="519"/>
            <p14:sldId id="501"/>
            <p14:sldId id="524"/>
            <p14:sldId id="466"/>
            <p14:sldId id="525"/>
            <p14:sldId id="526"/>
            <p14:sldId id="521"/>
            <p14:sldId id="484"/>
            <p14:sldId id="528"/>
            <p14:sldId id="527"/>
            <p14:sldId id="516"/>
            <p14:sldId id="518"/>
            <p14:sldId id="340"/>
            <p14:sldId id="426"/>
            <p14:sldId id="334"/>
          </p14:sldIdLst>
        </p14:section>
        <p14:section name="Untitled Section" id="{2519D357-BA92-4A34-B4A5-E23287E3AC6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4C0698-6D1A-D259-1654-5A643E957660}" v="204" dt="2024-10-02T13:24:39.1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952" autoAdjust="0"/>
  </p:normalViewPr>
  <p:slideViewPr>
    <p:cSldViewPr snapToGrid="0" snapToObjects="1">
      <p:cViewPr varScale="1">
        <p:scale>
          <a:sx n="58" d="100"/>
          <a:sy n="58" d="100"/>
        </p:scale>
        <p:origin x="964" y="52"/>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10/2/2024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2-Oct-24</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02/10/2024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bcg.com/publications/2013/bcg-classics-revisited-time-based-competition"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132201" y="1388125"/>
            <a:ext cx="11909235" cy="5100809"/>
          </a:xfrm>
        </p:spPr>
        <p:txBody>
          <a:bodyPr rtlCol="0">
            <a:normAutofit fontScale="90000"/>
          </a:bodyPr>
          <a:lstStyle/>
          <a:p>
            <a:pPr algn="ct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r>
              <a:rPr lang="en-GB" altLang="en-US" b="1" dirty="0">
                <a:effectLst>
                  <a:outerShdw blurRad="38100" dist="38100" dir="2700000" algn="tl">
                    <a:srgbClr val="000000">
                      <a:alpha val="43137"/>
                    </a:srgbClr>
                  </a:outerShdw>
                </a:effectLst>
                <a:latin typeface="Myriad Pro"/>
              </a:rPr>
              <a:t>Strategic Management for Business – LCLM 6001</a:t>
            </a:r>
            <a:br>
              <a:rPr lang="en-GB" altLang="en-US" b="1" dirty="0">
                <a:effectLst>
                  <a:outerShdw blurRad="38100" dist="38100" dir="2700000" algn="tl">
                    <a:srgbClr val="000000">
                      <a:alpha val="43137"/>
                    </a:srgbClr>
                  </a:outerShdw>
                </a:effectLst>
                <a:latin typeface="Myriad Pro"/>
              </a:rPr>
            </a:br>
            <a:r>
              <a:rPr lang="en-GB" altLang="en-US" sz="4900" b="1" dirty="0">
                <a:effectLst>
                  <a:outerShdw blurRad="38100" dist="38100" dir="2700000" algn="tl">
                    <a:srgbClr val="000000">
                      <a:alpha val="43137"/>
                    </a:srgbClr>
                  </a:outerShdw>
                </a:effectLst>
                <a:latin typeface="Myriad Pro"/>
              </a:rPr>
              <a:t>Week 6 :</a:t>
            </a:r>
            <a:br>
              <a:rPr lang="en-GB" altLang="en-US" b="1" dirty="0">
                <a:effectLst>
                  <a:outerShdw blurRad="38100" dist="38100" dir="2700000" algn="tl">
                    <a:srgbClr val="000000">
                      <a:alpha val="43137"/>
                    </a:srgbClr>
                  </a:outerShdw>
                </a:effectLst>
                <a:latin typeface="Myriad Pro"/>
              </a:rPr>
            </a:br>
            <a:br>
              <a:rPr lang="en-GB" sz="3600" dirty="0">
                <a:ea typeface="Calibri" panose="020F0502020204030204" pitchFamily="34" charset="0"/>
                <a:cs typeface="Times New Roman" panose="02020603050405020304" pitchFamily="18" charset="0"/>
              </a:rPr>
            </a:br>
            <a:r>
              <a:rPr lang="en-GB" sz="4900" b="1" dirty="0">
                <a:latin typeface="Myriad Pro"/>
              </a:rPr>
              <a:t>Sustainable Competitive Advantage, Case Studies, Discussions &amp;</a:t>
            </a:r>
            <a:br>
              <a:rPr lang="en-GB" sz="4900" b="1" dirty="0">
                <a:latin typeface="Myriad Pro"/>
              </a:rPr>
            </a:br>
            <a:r>
              <a:rPr lang="en-GB" sz="4900" b="1" dirty="0">
                <a:latin typeface="Myriad Pro"/>
              </a:rPr>
              <a:t>Academic Surgery I.</a:t>
            </a:r>
            <a:br>
              <a:rPr lang="en-GB" sz="4900" b="1" dirty="0">
                <a:latin typeface="Myriad Pro"/>
              </a:rPr>
            </a:br>
            <a:br>
              <a:rPr lang="en-GB" sz="3200" b="1" dirty="0">
                <a:latin typeface="Myriad Pro"/>
              </a:rPr>
            </a:br>
            <a:br>
              <a:rPr lang="en-GB" altLang="en-US" sz="3100" b="1" dirty="0">
                <a:effectLst>
                  <a:outerShdw blurRad="38100" dist="38100" dir="2700000" algn="tl">
                    <a:srgbClr val="000000">
                      <a:alpha val="43137"/>
                    </a:srgbClr>
                  </a:outerShdw>
                </a:effectLst>
                <a:latin typeface="Myriad Pro"/>
              </a:rPr>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p:cTn id="7" dur="1000" fill="hold"/>
                                        <p:tgtEl>
                                          <p:spTgt spid="3074"/>
                                        </p:tgtEl>
                                        <p:attrNameLst>
                                          <p:attrName>ppt_w</p:attrName>
                                        </p:attrNameLst>
                                      </p:cBhvr>
                                      <p:tavLst>
                                        <p:tav tm="0">
                                          <p:val>
                                            <p:fltVal val="0"/>
                                          </p:val>
                                        </p:tav>
                                        <p:tav tm="100000">
                                          <p:val>
                                            <p:strVal val="#ppt_w"/>
                                          </p:val>
                                        </p:tav>
                                      </p:tavLst>
                                    </p:anim>
                                    <p:anim calcmode="lin" valueType="num">
                                      <p:cBhvr>
                                        <p:cTn id="8" dur="1000" fill="hold"/>
                                        <p:tgtEl>
                                          <p:spTgt spid="3074"/>
                                        </p:tgtEl>
                                        <p:attrNameLst>
                                          <p:attrName>ppt_h</p:attrName>
                                        </p:attrNameLst>
                                      </p:cBhvr>
                                      <p:tavLst>
                                        <p:tav tm="0">
                                          <p:val>
                                            <p:fltVal val="0"/>
                                          </p:val>
                                        </p:tav>
                                        <p:tav tm="100000">
                                          <p:val>
                                            <p:strVal val="#ppt_h"/>
                                          </p:val>
                                        </p:tav>
                                      </p:tavLst>
                                    </p:anim>
                                    <p:anim calcmode="lin" valueType="num">
                                      <p:cBhvr>
                                        <p:cTn id="9" dur="1000" fill="hold"/>
                                        <p:tgtEl>
                                          <p:spTgt spid="3074"/>
                                        </p:tgtEl>
                                        <p:attrNameLst>
                                          <p:attrName>style.rotation</p:attrName>
                                        </p:attrNameLst>
                                      </p:cBhvr>
                                      <p:tavLst>
                                        <p:tav tm="0">
                                          <p:val>
                                            <p:fltVal val="90"/>
                                          </p:val>
                                        </p:tav>
                                        <p:tav tm="100000">
                                          <p:val>
                                            <p:fltVal val="0"/>
                                          </p:val>
                                        </p:tav>
                                      </p:tavLst>
                                    </p:anim>
                                    <p:animEffect transition="in" filter="fade">
                                      <p:cBhvr>
                                        <p:cTn id="10" dur="1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Last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647426"/>
          </a:xfrm>
          <a:prstGeom prst="rect">
            <a:avLst/>
          </a:prstGeom>
          <a:noFill/>
        </p:spPr>
        <p:txBody>
          <a:bodyPr wrap="square">
            <a:spAutoFit/>
          </a:bodyPr>
          <a:lstStyle/>
          <a:p>
            <a:r>
              <a:rPr lang="en-GB" sz="4000" b="1" dirty="0">
                <a:latin typeface="Myriad Pro"/>
              </a:rPr>
              <a:t>We examined…..</a:t>
            </a:r>
          </a:p>
          <a:p>
            <a:r>
              <a:rPr lang="en-GB" sz="4000" b="1" dirty="0">
                <a:latin typeface="Myriad Pro"/>
                <a:cs typeface="Arial" panose="020B0604020202020204" pitchFamily="34" charset="0"/>
              </a:rPr>
              <a:t>Strategic Capabilities: - </a:t>
            </a:r>
            <a:r>
              <a:rPr lang="en-GB" sz="3600" b="1" dirty="0">
                <a:latin typeface="Myriad Pro"/>
              </a:rPr>
              <a:t>Resources and Competences</a:t>
            </a:r>
          </a:p>
          <a:p>
            <a:endParaRPr lang="en-GB" sz="3600" b="1" dirty="0">
              <a:latin typeface="Myriad Pro"/>
            </a:endParaRPr>
          </a:p>
          <a:p>
            <a:pPr marL="571500" indent="-571500">
              <a:buFont typeface="Wingdings" panose="05000000000000000000" pitchFamily="2" charset="2"/>
              <a:buChar char="q"/>
            </a:pPr>
            <a:r>
              <a:rPr lang="en-US" sz="3600" b="1" dirty="0">
                <a:latin typeface="Myriad Pro"/>
              </a:rPr>
              <a:t>Organizational </a:t>
            </a:r>
            <a:r>
              <a:rPr lang="en-GB" sz="3600" b="1" dirty="0">
                <a:latin typeface="Myriad Pro"/>
              </a:rPr>
              <a:t>Resources.</a:t>
            </a:r>
          </a:p>
          <a:p>
            <a:endParaRPr lang="en-US" sz="3600" b="1" dirty="0">
              <a:latin typeface="Myriad Pro"/>
            </a:endParaRPr>
          </a:p>
          <a:p>
            <a:pPr marL="571500" indent="-571500">
              <a:buFont typeface="Wingdings" panose="05000000000000000000" pitchFamily="2" charset="2"/>
              <a:buChar char="q"/>
            </a:pPr>
            <a:r>
              <a:rPr lang="en-US" sz="3600" b="1" dirty="0">
                <a:latin typeface="Myriad Pro"/>
                <a:cs typeface="Arial" panose="020B0604020202020204" pitchFamily="34" charset="0"/>
              </a:rPr>
              <a:t>Competences. </a:t>
            </a:r>
          </a:p>
          <a:p>
            <a:pPr marL="571500" indent="-571500">
              <a:buFont typeface="Wingdings" panose="05000000000000000000" pitchFamily="2" charset="2"/>
              <a:buChar char="q"/>
            </a:pPr>
            <a:endParaRPr lang="en-US" sz="3600" b="1" dirty="0">
              <a:latin typeface="Myriad Pro"/>
              <a:cs typeface="Arial" panose="020B0604020202020204" pitchFamily="34" charset="0"/>
            </a:endParaRPr>
          </a:p>
          <a:p>
            <a:pPr marL="571500" indent="-571500">
              <a:buFont typeface="Wingdings" panose="05000000000000000000" pitchFamily="2" charset="2"/>
              <a:buChar char="q"/>
            </a:pPr>
            <a:r>
              <a:rPr lang="en-GB" sz="3600" b="1" dirty="0">
                <a:latin typeface="Myriad Pro"/>
              </a:rPr>
              <a:t>Unique Resources and Core Competences.</a:t>
            </a:r>
            <a:endParaRPr lang="en-GB" sz="36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1026" name="Picture 2" descr="The Internal Organization: Resources ...">
            <a:extLst>
              <a:ext uri="{FF2B5EF4-FFF2-40B4-BE49-F238E27FC236}">
                <a16:creationId xmlns:a16="http://schemas.microsoft.com/office/drawing/2014/main" id="{E9EB54AE-95F5-0393-A1DF-0B217AE9E5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8588" y="2209996"/>
            <a:ext cx="4425107" cy="2339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594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This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955203"/>
          </a:xfrm>
          <a:prstGeom prst="rect">
            <a:avLst/>
          </a:prstGeom>
          <a:noFill/>
        </p:spPr>
        <p:txBody>
          <a:bodyPr wrap="square" lIns="91440" tIns="45720" rIns="91440" bIns="45720" anchor="t">
            <a:spAutoFit/>
          </a:bodyPr>
          <a:lstStyle/>
          <a:p>
            <a:r>
              <a:rPr lang="en-GB" sz="4000" b="1" dirty="0">
                <a:latin typeface="Myriad Pro"/>
              </a:rPr>
              <a:t>We will do the following…..</a:t>
            </a:r>
          </a:p>
          <a:p>
            <a:pPr marL="571500" indent="-571500">
              <a:buFont typeface="Wingdings"/>
              <a:buChar char="v"/>
            </a:pPr>
            <a:r>
              <a:rPr lang="en-GB" sz="4000" b="1" dirty="0">
                <a:latin typeface="Myriad Pro"/>
              </a:rPr>
              <a:t>Achieving sustainable competitive advantage </a:t>
            </a:r>
          </a:p>
          <a:p>
            <a:pPr marL="571500" indent="-571500">
              <a:buFont typeface="Wingdings" panose="05000000000000000000" pitchFamily="2" charset="2"/>
              <a:buChar char="v"/>
            </a:pPr>
            <a:r>
              <a:rPr lang="en-GB" sz="4000" b="1" dirty="0">
                <a:latin typeface="Myriad Pro"/>
              </a:rPr>
              <a:t>Examine Case Studies, </a:t>
            </a:r>
          </a:p>
          <a:p>
            <a:pPr marL="571500" indent="-571500">
              <a:buFont typeface="Wingdings" panose="05000000000000000000" pitchFamily="2" charset="2"/>
              <a:buChar char="v"/>
            </a:pPr>
            <a:r>
              <a:rPr lang="en-GB" sz="4000" b="1" dirty="0">
                <a:latin typeface="Myriad Pro"/>
              </a:rPr>
              <a:t>Have Intellectual Discussions &amp;, </a:t>
            </a:r>
          </a:p>
          <a:p>
            <a:pPr marL="571500" indent="-571500">
              <a:buFont typeface="Wingdings" panose="05000000000000000000" pitchFamily="2" charset="2"/>
              <a:buChar char="v"/>
            </a:pPr>
            <a:r>
              <a:rPr lang="en-GB" sz="4000" b="1" dirty="0">
                <a:latin typeface="Myriad Pro"/>
              </a:rPr>
              <a:t>Conduct Academic Surgery I on C1 Assignment.</a:t>
            </a:r>
            <a:br>
              <a:rPr lang="en-GB" sz="4000" b="1" dirty="0">
                <a:latin typeface="Myriad Pro"/>
              </a:rPr>
            </a:br>
            <a:endParaRPr lang="en-GB" sz="4000" b="1" dirty="0">
              <a:latin typeface="Myriad Pro"/>
            </a:endParaRPr>
          </a:p>
          <a:p>
            <a:pPr marL="571500" indent="-571500">
              <a:buFont typeface="Wingdings" panose="05000000000000000000" pitchFamily="2" charset="2"/>
              <a:buChar char="v"/>
            </a:pPr>
            <a:endParaRPr lang="en-GB" sz="36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94688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1A9F4-430B-DD2A-5F76-12B657EEF038}"/>
              </a:ext>
            </a:extLst>
          </p:cNvPr>
          <p:cNvSpPr>
            <a:spLocks noGrp="1"/>
          </p:cNvSpPr>
          <p:nvPr>
            <p:ph type="title"/>
          </p:nvPr>
        </p:nvSpPr>
        <p:spPr/>
        <p:txBody>
          <a:bodyPr/>
          <a:lstStyle/>
          <a:p>
            <a:r>
              <a:rPr lang="en-US" sz="3200" b="1" dirty="0">
                <a:solidFill>
                  <a:srgbClr val="363F49"/>
                </a:solidFill>
                <a:latin typeface="Myriad Pro"/>
              </a:rPr>
              <a:t>What enables sustainable competitive advantage?</a:t>
            </a:r>
            <a:endParaRPr lang="en-US" sz="3200" b="1">
              <a:latin typeface="Myriad Pro"/>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4505A82-93C3-B9FC-3936-734CFDAF4470}"/>
              </a:ext>
            </a:extLst>
          </p:cNvPr>
          <p:cNvSpPr>
            <a:spLocks noGrp="1"/>
          </p:cNvSpPr>
          <p:nvPr>
            <p:ph idx="1"/>
          </p:nvPr>
        </p:nvSpPr>
        <p:spPr/>
        <p:txBody>
          <a:bodyPr vert="horz" lIns="91440" tIns="45720" rIns="91440" bIns="45720" rtlCol="0" anchor="t">
            <a:noAutofit/>
          </a:bodyPr>
          <a:lstStyle/>
          <a:p>
            <a:pPr marL="0" indent="0">
              <a:lnSpc>
                <a:spcPct val="150000"/>
              </a:lnSpc>
              <a:buNone/>
            </a:pPr>
            <a:r>
              <a:rPr lang="en-US" sz="1800" dirty="0">
                <a:latin typeface="Myriad Pro"/>
                <a:cs typeface="Arial"/>
              </a:rPr>
              <a:t>Most markets today are technology-enabled markets - even markets that you would not intuitively associate with technology.</a:t>
            </a:r>
            <a:endParaRPr lang="en-US" sz="1800">
              <a:latin typeface="Myriad Pro"/>
              <a:ea typeface="Calibri"/>
              <a:cs typeface="Calibri"/>
            </a:endParaRPr>
          </a:p>
          <a:p>
            <a:pPr marL="0" indent="0">
              <a:lnSpc>
                <a:spcPct val="150000"/>
              </a:lnSpc>
              <a:buNone/>
            </a:pPr>
            <a:r>
              <a:rPr lang="en-US" sz="1800" dirty="0">
                <a:latin typeface="Myriad Pro"/>
                <a:cs typeface="Arial"/>
              </a:rPr>
              <a:t>Whatever market you think about, there is some technology impact; if technology is not used in the processes to create products and services, then technology is in the flow of information, in linking the supply chain, or in extending market reach (e.g., via e-commerce). Technology is pervasive in contemporary business.</a:t>
            </a:r>
            <a:endParaRPr lang="en-US" sz="1800">
              <a:latin typeface="Myriad Pro"/>
            </a:endParaRPr>
          </a:p>
          <a:p>
            <a:endParaRPr lang="en-US" sz="1800" dirty="0">
              <a:latin typeface="Myriad Pro"/>
              <a:ea typeface="Calibri"/>
              <a:cs typeface="Calibri"/>
            </a:endParaRPr>
          </a:p>
        </p:txBody>
      </p:sp>
    </p:spTree>
    <p:extLst>
      <p:ext uri="{BB962C8B-B14F-4D97-AF65-F5344CB8AC3E}">
        <p14:creationId xmlns:p14="http://schemas.microsoft.com/office/powerpoint/2010/main" val="708021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1A9F4-430B-DD2A-5F76-12B657EEF038}"/>
              </a:ext>
            </a:extLst>
          </p:cNvPr>
          <p:cNvSpPr>
            <a:spLocks noGrp="1"/>
          </p:cNvSpPr>
          <p:nvPr>
            <p:ph type="title"/>
          </p:nvPr>
        </p:nvSpPr>
        <p:spPr/>
        <p:txBody>
          <a:bodyPr/>
          <a:lstStyle/>
          <a:p>
            <a:r>
              <a:rPr lang="en-US" sz="3200" b="1" dirty="0">
                <a:solidFill>
                  <a:srgbClr val="363F49"/>
                </a:solidFill>
                <a:latin typeface="Myriad Pro"/>
              </a:rPr>
              <a:t>What enables sustainable competitive advantage?</a:t>
            </a:r>
            <a:endParaRPr lang="en-US" sz="3200" b="1">
              <a:latin typeface="Myriad Pro"/>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4505A82-93C3-B9FC-3936-734CFDAF4470}"/>
              </a:ext>
            </a:extLst>
          </p:cNvPr>
          <p:cNvSpPr>
            <a:spLocks noGrp="1"/>
          </p:cNvSpPr>
          <p:nvPr>
            <p:ph idx="1"/>
          </p:nvPr>
        </p:nvSpPr>
        <p:spPr/>
        <p:txBody>
          <a:bodyPr vert="horz" lIns="91440" tIns="45720" rIns="91440" bIns="45720" rtlCol="0" anchor="t">
            <a:noAutofit/>
          </a:bodyPr>
          <a:lstStyle/>
          <a:p>
            <a:pPr marL="0" indent="0">
              <a:lnSpc>
                <a:spcPct val="150000"/>
              </a:lnSpc>
              <a:buNone/>
            </a:pPr>
            <a:r>
              <a:rPr lang="en-US" sz="1800" dirty="0">
                <a:solidFill>
                  <a:srgbClr val="363F49"/>
                </a:solidFill>
                <a:latin typeface="Arial"/>
                <a:cs typeface="Arial"/>
              </a:rPr>
              <a:t>In today’s technology-driven environment, the classic strategic management approach of Porter’s five forces model has its limitations. Porter’s analysis essentially takes a company-centric view of competition (a company’s suppliers, customers, existing competitors, new entrants and substitutes). This leaves the focus on strategy implementation within its market position and the differentiation of its offerings. In mature markets, which have little technological impact, this works very well. In the case of technology-driven environments, however, the market dynamic is quite different. Market power is frequently achieved by companies who master disruptive technologies and create discontinuous innovations. This is uncomfortable, risky and not just an issue about technology. It requires the right mindset and culture within the workforce to be able to embrace this level of discontinuous change.</a:t>
            </a:r>
            <a:endParaRPr lang="en-US" sz="1800" dirty="0">
              <a:solidFill>
                <a:srgbClr val="000000"/>
              </a:solidFill>
              <a:latin typeface="Arial"/>
              <a:cs typeface="Arial"/>
            </a:endParaRPr>
          </a:p>
          <a:p>
            <a:pPr marL="0" indent="0">
              <a:lnSpc>
                <a:spcPct val="150000"/>
              </a:lnSpc>
              <a:buNone/>
            </a:pPr>
            <a:endParaRPr lang="en-US" sz="1800" dirty="0">
              <a:solidFill>
                <a:srgbClr val="363F49"/>
              </a:solidFill>
              <a:latin typeface="Myriad Pro"/>
              <a:cs typeface="Arial"/>
            </a:endParaRPr>
          </a:p>
          <a:p>
            <a:endParaRPr lang="en-US" sz="1800" dirty="0">
              <a:latin typeface="Myriad Pro"/>
              <a:ea typeface="Calibri"/>
              <a:cs typeface="Calibri"/>
            </a:endParaRPr>
          </a:p>
        </p:txBody>
      </p:sp>
    </p:spTree>
    <p:extLst>
      <p:ext uri="{BB962C8B-B14F-4D97-AF65-F5344CB8AC3E}">
        <p14:creationId xmlns:p14="http://schemas.microsoft.com/office/powerpoint/2010/main" val="1473169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D7DE8-1DD5-CEED-3DFF-B741C29D603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solidFill>
                  <a:srgbClr val="FFFFFF"/>
                </a:solidFill>
                <a:latin typeface="+mj-lt"/>
                <a:ea typeface="+mj-ea"/>
                <a:cs typeface="+mj-cs"/>
              </a:rPr>
              <a:t>Competitive advantage hierarchy (Moore,2000)</a:t>
            </a:r>
          </a:p>
        </p:txBody>
      </p:sp>
      <p:pic>
        <p:nvPicPr>
          <p:cNvPr id="4" name="Content Placeholder 3" descr="A diagram of a company&#10;&#10;Description automatically generated">
            <a:extLst>
              <a:ext uri="{FF2B5EF4-FFF2-40B4-BE49-F238E27FC236}">
                <a16:creationId xmlns:a16="http://schemas.microsoft.com/office/drawing/2014/main" id="{9AC4E708-F7E3-44CB-8D9D-AA2FB71F1188}"/>
              </a:ext>
            </a:extLst>
          </p:cNvPr>
          <p:cNvPicPr>
            <a:picLocks noGrp="1" noChangeAspect="1"/>
          </p:cNvPicPr>
          <p:nvPr>
            <p:ph idx="1"/>
          </p:nvPr>
        </p:nvPicPr>
        <p:blipFill>
          <a:blip r:embed="rId2"/>
          <a:stretch>
            <a:fillRect/>
          </a:stretch>
        </p:blipFill>
        <p:spPr>
          <a:xfrm>
            <a:off x="4207933" y="1454837"/>
            <a:ext cx="7347537" cy="3949301"/>
          </a:xfrm>
          <a:prstGeom prst="rect">
            <a:avLst/>
          </a:prstGeom>
        </p:spPr>
      </p:pic>
    </p:spTree>
    <p:extLst>
      <p:ext uri="{BB962C8B-B14F-4D97-AF65-F5344CB8AC3E}">
        <p14:creationId xmlns:p14="http://schemas.microsoft.com/office/powerpoint/2010/main" val="2197953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6732E-0EC4-93BE-654E-43195E1908DF}"/>
              </a:ext>
            </a:extLst>
          </p:cNvPr>
          <p:cNvSpPr>
            <a:spLocks noGrp="1"/>
          </p:cNvSpPr>
          <p:nvPr>
            <p:ph type="title"/>
          </p:nvPr>
        </p:nvSpPr>
        <p:spPr/>
        <p:txBody>
          <a:bodyPr/>
          <a:lstStyle/>
          <a:p>
            <a:r>
              <a:rPr lang="en-US" dirty="0">
                <a:ea typeface="Calibri Light"/>
                <a:cs typeface="Calibri Light"/>
              </a:rPr>
              <a:t>Competitive advantage hierarchy</a:t>
            </a:r>
            <a:endParaRPr lang="en-US" dirty="0"/>
          </a:p>
        </p:txBody>
      </p:sp>
      <p:sp>
        <p:nvSpPr>
          <p:cNvPr id="3" name="Content Placeholder 2">
            <a:extLst>
              <a:ext uri="{FF2B5EF4-FFF2-40B4-BE49-F238E27FC236}">
                <a16:creationId xmlns:a16="http://schemas.microsoft.com/office/drawing/2014/main" id="{25C6ACC2-A0C3-DE46-2DE0-FDF09D2D0A0C}"/>
              </a:ext>
            </a:extLst>
          </p:cNvPr>
          <p:cNvSpPr>
            <a:spLocks noGrp="1"/>
          </p:cNvSpPr>
          <p:nvPr>
            <p:ph idx="1"/>
          </p:nvPr>
        </p:nvSpPr>
        <p:spPr/>
        <p:txBody>
          <a:bodyPr vert="horz" lIns="91440" tIns="45720" rIns="91440" bIns="45720" rtlCol="0" anchor="t">
            <a:normAutofit/>
          </a:bodyPr>
          <a:lstStyle/>
          <a:p>
            <a:pPr marL="0" indent="0">
              <a:lnSpc>
                <a:spcPct val="150000"/>
              </a:lnSpc>
              <a:buNone/>
            </a:pPr>
            <a:r>
              <a:rPr lang="en-US" sz="2400" dirty="0">
                <a:solidFill>
                  <a:srgbClr val="363F49"/>
                </a:solidFill>
                <a:latin typeface="Myriad Pro"/>
                <a:cs typeface="Arial"/>
              </a:rPr>
              <a:t>Geoffrey Moore, a leading author on new management paradigms and founder of the Chasm Group, describes competitive advantage in a technology-driven environment as an inverted hierarchy  Each lower layer in the hierarchy provides a stronger basis for power in the marketplace.</a:t>
            </a:r>
            <a:endParaRPr lang="en-US" sz="2400">
              <a:latin typeface="Myriad Pro"/>
            </a:endParaRPr>
          </a:p>
        </p:txBody>
      </p:sp>
    </p:spTree>
    <p:extLst>
      <p:ext uri="{BB962C8B-B14F-4D97-AF65-F5344CB8AC3E}">
        <p14:creationId xmlns:p14="http://schemas.microsoft.com/office/powerpoint/2010/main" val="65832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299C9-A426-F940-44E4-3E4DA04BA126}"/>
              </a:ext>
            </a:extLst>
          </p:cNvPr>
          <p:cNvSpPr>
            <a:spLocks noGrp="1"/>
          </p:cNvSpPr>
          <p:nvPr>
            <p:ph type="title"/>
          </p:nvPr>
        </p:nvSpPr>
        <p:spPr/>
        <p:txBody>
          <a:bodyPr/>
          <a:lstStyle/>
          <a:p>
            <a:r>
              <a:rPr lang="en-US" sz="4000">
                <a:solidFill>
                  <a:srgbClr val="363F49"/>
                </a:solidFill>
                <a:latin typeface="Myriad Pro"/>
              </a:rPr>
              <a:t>Technology</a:t>
            </a:r>
            <a:endParaRPr lang="en-US" sz="4000">
              <a:latin typeface="Myriad Pro"/>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5412FEC-9115-9BD1-A7C3-262D12F909A9}"/>
              </a:ext>
            </a:extLst>
          </p:cNvPr>
          <p:cNvSpPr>
            <a:spLocks noGrp="1"/>
          </p:cNvSpPr>
          <p:nvPr>
            <p:ph idx="1"/>
          </p:nvPr>
        </p:nvSpPr>
        <p:spPr/>
        <p:txBody>
          <a:bodyPr vert="horz" lIns="91440" tIns="45720" rIns="91440" bIns="45720" rtlCol="0" anchor="t">
            <a:noAutofit/>
          </a:bodyPr>
          <a:lstStyle/>
          <a:p>
            <a:pPr marL="0" indent="0">
              <a:lnSpc>
                <a:spcPct val="150000"/>
              </a:lnSpc>
              <a:buNone/>
            </a:pPr>
            <a:r>
              <a:rPr lang="en-US" sz="2400" dirty="0">
                <a:solidFill>
                  <a:srgbClr val="363F49"/>
                </a:solidFill>
                <a:latin typeface="Myriad Pro"/>
                <a:cs typeface="Arial"/>
              </a:rPr>
              <a:t>Moore (2000) describes the technology layer, the highest form of competitive advantage, as follows:</a:t>
            </a:r>
            <a:endParaRPr lang="en-US" sz="2400" dirty="0">
              <a:latin typeface="Myriad Pro"/>
              <a:ea typeface="Calibri"/>
              <a:cs typeface="Calibri"/>
            </a:endParaRPr>
          </a:p>
          <a:p>
            <a:pPr marL="0" indent="0">
              <a:lnSpc>
                <a:spcPct val="150000"/>
              </a:lnSpc>
              <a:buNone/>
            </a:pPr>
            <a:r>
              <a:rPr lang="en-US" sz="2400">
                <a:solidFill>
                  <a:srgbClr val="363F49"/>
                </a:solidFill>
                <a:latin typeface="Myriad Pro"/>
                <a:cs typeface="Arial"/>
              </a:rPr>
              <a:t>The highest form of competitive leverage comes from riding the adoption of new wave technology as it displaces an older paradigm. … New paradigms rewrite all the rules of competition, making obsolete all market positions secured in the prior generation of technology.</a:t>
            </a:r>
            <a:endParaRPr lang="en-US" sz="2400">
              <a:latin typeface="Myriad Pro"/>
            </a:endParaRPr>
          </a:p>
          <a:p>
            <a:pPr>
              <a:lnSpc>
                <a:spcPct val="150000"/>
              </a:lnSpc>
            </a:pPr>
            <a:endParaRPr lang="en-US" sz="2400" dirty="0">
              <a:latin typeface="Myriad Pro"/>
              <a:ea typeface="Calibri"/>
              <a:cs typeface="Calibri"/>
            </a:endParaRPr>
          </a:p>
        </p:txBody>
      </p:sp>
    </p:spTree>
    <p:extLst>
      <p:ext uri="{BB962C8B-B14F-4D97-AF65-F5344CB8AC3E}">
        <p14:creationId xmlns:p14="http://schemas.microsoft.com/office/powerpoint/2010/main" val="4235575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AC335-0458-A801-7A4E-1660BCBB3404}"/>
              </a:ext>
            </a:extLst>
          </p:cNvPr>
          <p:cNvSpPr>
            <a:spLocks noGrp="1"/>
          </p:cNvSpPr>
          <p:nvPr>
            <p:ph type="title"/>
          </p:nvPr>
        </p:nvSpPr>
        <p:spPr>
          <a:xfrm>
            <a:off x="1075767" y="1188637"/>
            <a:ext cx="2988234" cy="4480726"/>
          </a:xfrm>
        </p:spPr>
        <p:txBody>
          <a:bodyPr>
            <a:normAutofit/>
          </a:bodyPr>
          <a:lstStyle/>
          <a:p>
            <a:pPr algn="r"/>
            <a:r>
              <a:rPr lang="en-US" sz="6100">
                <a:ea typeface="Calibri Light"/>
                <a:cs typeface="Calibri Light"/>
              </a:rPr>
              <a:t>Pause for thoughts </a:t>
            </a:r>
            <a:endParaRPr lang="en-US" sz="61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17DFA9-808F-4B3D-A8E5-FF8E23187B87}"/>
              </a:ext>
            </a:extLst>
          </p:cNvPr>
          <p:cNvSpPr>
            <a:spLocks noGrp="1"/>
          </p:cNvSpPr>
          <p:nvPr>
            <p:ph idx="1"/>
          </p:nvPr>
        </p:nvSpPr>
        <p:spPr>
          <a:xfrm>
            <a:off x="5255260" y="1648870"/>
            <a:ext cx="4702848" cy="3560260"/>
          </a:xfrm>
        </p:spPr>
        <p:txBody>
          <a:bodyPr vert="horz" lIns="91440" tIns="45720" rIns="91440" bIns="45720" rtlCol="0" anchor="ctr">
            <a:normAutofit/>
          </a:bodyPr>
          <a:lstStyle/>
          <a:p>
            <a:pPr marL="0" indent="0">
              <a:buNone/>
            </a:pPr>
            <a:r>
              <a:rPr lang="en-US" sz="2400">
                <a:latin typeface="Myriad Pro"/>
                <a:cs typeface="Arial"/>
              </a:rPr>
              <a:t>Can you think of an example where old paradigms have been overturned by new technologies?</a:t>
            </a:r>
            <a:endParaRPr lang="en-US" sz="2400">
              <a:latin typeface="Myriad Pro"/>
              <a:ea typeface="Calibri"/>
              <a:cs typeface="Calibri"/>
            </a:endParaRPr>
          </a:p>
        </p:txBody>
      </p:sp>
    </p:spTree>
    <p:extLst>
      <p:ext uri="{BB962C8B-B14F-4D97-AF65-F5344CB8AC3E}">
        <p14:creationId xmlns:p14="http://schemas.microsoft.com/office/powerpoint/2010/main" val="107256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49F99-75DD-5D7A-7287-329B67044CB6}"/>
              </a:ext>
            </a:extLst>
          </p:cNvPr>
          <p:cNvSpPr>
            <a:spLocks noGrp="1"/>
          </p:cNvSpPr>
          <p:nvPr>
            <p:ph type="title"/>
          </p:nvPr>
        </p:nvSpPr>
        <p:spPr/>
        <p:txBody>
          <a:bodyPr/>
          <a:lstStyle/>
          <a:p>
            <a:r>
              <a:rPr lang="en-US" dirty="0">
                <a:ea typeface="Calibri Light"/>
                <a:cs typeface="Calibri Light"/>
              </a:rPr>
              <a:t>Technological </a:t>
            </a:r>
            <a:r>
              <a:rPr lang="en-US">
                <a:ea typeface="Calibri Light"/>
                <a:cs typeface="Calibri Light"/>
              </a:rPr>
              <a:t>advancement</a:t>
            </a:r>
            <a:r>
              <a:rPr lang="en-US" dirty="0">
                <a:ea typeface="Calibri Light"/>
                <a:cs typeface="Calibri Light"/>
              </a:rPr>
              <a:t> </a:t>
            </a:r>
            <a:endParaRPr lang="en-US" dirty="0"/>
          </a:p>
        </p:txBody>
      </p:sp>
      <p:sp>
        <p:nvSpPr>
          <p:cNvPr id="3" name="Content Placeholder 2">
            <a:extLst>
              <a:ext uri="{FF2B5EF4-FFF2-40B4-BE49-F238E27FC236}">
                <a16:creationId xmlns:a16="http://schemas.microsoft.com/office/drawing/2014/main" id="{68DA7F43-B07E-C4BC-708E-B609D6976ACC}"/>
              </a:ext>
            </a:extLst>
          </p:cNvPr>
          <p:cNvSpPr>
            <a:spLocks noGrp="1"/>
          </p:cNvSpPr>
          <p:nvPr>
            <p:ph idx="1"/>
          </p:nvPr>
        </p:nvSpPr>
        <p:spPr/>
        <p:txBody>
          <a:bodyPr vert="horz" lIns="91440" tIns="45720" rIns="91440" bIns="45720" rtlCol="0" anchor="t">
            <a:noAutofit/>
          </a:bodyPr>
          <a:lstStyle/>
          <a:p>
            <a:pPr marL="0" indent="0">
              <a:buNone/>
            </a:pPr>
            <a:r>
              <a:rPr lang="en-US" sz="1600" dirty="0">
                <a:solidFill>
                  <a:srgbClr val="363F49"/>
                </a:solidFill>
                <a:latin typeface="Myriad Pro"/>
                <a:cs typeface="Arial"/>
              </a:rPr>
              <a:t>Small and medium enterprises (SME), in particular, are now able to achieve competitive advantage by exploiting the latest technological advancements, such as enterprise resource management (ERP), application outsourcing, cloud computing, and smart mobile devices. </a:t>
            </a:r>
            <a:r>
              <a:rPr lang="en-US" sz="1600" err="1">
                <a:solidFill>
                  <a:srgbClr val="363F49"/>
                </a:solidFill>
                <a:latin typeface="Myriad Pro"/>
                <a:cs typeface="Arial"/>
              </a:rPr>
              <a:t>Utilisation</a:t>
            </a:r>
            <a:r>
              <a:rPr lang="en-US" sz="1600" dirty="0">
                <a:solidFill>
                  <a:srgbClr val="363F49"/>
                </a:solidFill>
                <a:latin typeface="Myriad Pro"/>
                <a:cs typeface="Arial"/>
              </a:rPr>
              <a:t> of these technologies can result in lower costs and improved customer service.</a:t>
            </a:r>
            <a:endParaRPr lang="en-US" sz="1600" dirty="0">
              <a:latin typeface="Myriad Pro"/>
              <a:ea typeface="Calibri"/>
              <a:cs typeface="Calibri"/>
            </a:endParaRPr>
          </a:p>
          <a:p>
            <a:pPr marL="0" indent="0">
              <a:buNone/>
            </a:pPr>
            <a:r>
              <a:rPr lang="en-US" sz="1600" dirty="0">
                <a:solidFill>
                  <a:srgbClr val="363F49"/>
                </a:solidFill>
                <a:latin typeface="Myriad Pro"/>
                <a:cs typeface="Arial"/>
              </a:rPr>
              <a:t>There has been a growth in strategic alliances and technology partnerships. Limited corporate resources, escalating R&amp;D costs and today’s much larger pool of innovation sources make technology alliances a practical strategy for achieving competitive advantage. Arguably, technology and innovation are inextricably linked.</a:t>
            </a:r>
            <a:endParaRPr lang="en-US" sz="1600" dirty="0">
              <a:latin typeface="Myriad Pro"/>
              <a:ea typeface="Calibri"/>
              <a:cs typeface="Calibri"/>
            </a:endParaRPr>
          </a:p>
          <a:p>
            <a:pPr marL="0" indent="0">
              <a:buNone/>
            </a:pPr>
            <a:r>
              <a:rPr lang="en-US" sz="1600" b="1" dirty="0">
                <a:solidFill>
                  <a:srgbClr val="363F49"/>
                </a:solidFill>
                <a:latin typeface="Myriad Pro"/>
                <a:cs typeface="Arial"/>
              </a:rPr>
              <a:t>Examples of multinational corporations (MNCs) using technology successfully in order to sustain competitiveness include:</a:t>
            </a:r>
            <a:endParaRPr lang="en-US" sz="1600" b="1">
              <a:latin typeface="Myriad Pro"/>
              <a:ea typeface="Calibri"/>
              <a:cs typeface="Calibri"/>
            </a:endParaRPr>
          </a:p>
          <a:p>
            <a:pPr marL="0" indent="0">
              <a:buNone/>
            </a:pPr>
            <a:r>
              <a:rPr lang="en-US" sz="1600" dirty="0">
                <a:solidFill>
                  <a:srgbClr val="363F49"/>
                </a:solidFill>
                <a:latin typeface="Myriad Pro"/>
                <a:cs typeface="Arial"/>
              </a:rPr>
              <a:t>Walmart, which has been able to manage its costs through IT</a:t>
            </a:r>
            <a:endParaRPr lang="en-US" sz="1600" dirty="0">
              <a:latin typeface="Myriad Pro"/>
              <a:ea typeface="Calibri"/>
              <a:cs typeface="Calibri"/>
            </a:endParaRPr>
          </a:p>
          <a:p>
            <a:pPr marL="0" indent="0">
              <a:buNone/>
            </a:pPr>
            <a:r>
              <a:rPr lang="en-US" sz="1600" dirty="0">
                <a:solidFill>
                  <a:srgbClr val="363F49"/>
                </a:solidFill>
                <a:latin typeface="Myriad Pro"/>
                <a:cs typeface="Arial"/>
              </a:rPr>
              <a:t>General Electric, which has been able to differentiate its services from competitors by exploiting IT</a:t>
            </a:r>
            <a:endParaRPr lang="en-US" sz="1600" dirty="0">
              <a:latin typeface="Myriad Pro"/>
              <a:ea typeface="Calibri"/>
              <a:cs typeface="Calibri"/>
            </a:endParaRPr>
          </a:p>
          <a:p>
            <a:pPr marL="0" indent="0">
              <a:buNone/>
            </a:pPr>
            <a:r>
              <a:rPr lang="en-US" sz="1600" dirty="0">
                <a:solidFill>
                  <a:srgbClr val="363F49"/>
                </a:solidFill>
                <a:latin typeface="Myriad Pro"/>
                <a:cs typeface="Arial"/>
              </a:rPr>
              <a:t>The recent strategic alliance forged between Marks and Spencer’s food stores and Ocado, allowing online ordering and delivery.</a:t>
            </a:r>
            <a:endParaRPr lang="en-US" sz="1600" dirty="0">
              <a:latin typeface="Myriad Pro"/>
              <a:ea typeface="Calibri"/>
              <a:cs typeface="Calibri"/>
            </a:endParaRPr>
          </a:p>
          <a:p>
            <a:endParaRPr lang="en-US" sz="1600" dirty="0">
              <a:latin typeface="Myriad Pro"/>
              <a:ea typeface="Calibri"/>
              <a:cs typeface="Calibri"/>
            </a:endParaRPr>
          </a:p>
        </p:txBody>
      </p:sp>
    </p:spTree>
    <p:extLst>
      <p:ext uri="{BB962C8B-B14F-4D97-AF65-F5344CB8AC3E}">
        <p14:creationId xmlns:p14="http://schemas.microsoft.com/office/powerpoint/2010/main" val="3201576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GB" sz="4200" b="1" dirty="0">
                <a:latin typeface="Myriad Pro"/>
                <a:cs typeface="Arial" panose="020B0604020202020204" pitchFamily="34" charset="0"/>
              </a:rPr>
              <a:t>What’s Next?</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69" y="982074"/>
            <a:ext cx="11898217" cy="5201424"/>
          </a:xfrm>
          <a:prstGeom prst="rect">
            <a:avLst/>
          </a:prstGeom>
          <a:noFill/>
        </p:spPr>
        <p:txBody>
          <a:bodyPr wrap="square">
            <a:spAutoFit/>
          </a:bodyPr>
          <a:lstStyle/>
          <a:p>
            <a:pPr algn="ctr"/>
            <a:r>
              <a:rPr lang="en-GB" sz="4000" b="1" dirty="0">
                <a:latin typeface="Myriad Pro"/>
                <a:cs typeface="Arial" panose="020B0604020202020204" pitchFamily="34" charset="0"/>
              </a:rPr>
              <a:t>Break Time!</a:t>
            </a:r>
            <a:endParaRPr lang="en-US" sz="4000" b="1" dirty="0">
              <a:latin typeface="Myriad Pro"/>
              <a:cs typeface="Arial" panose="020B0604020202020204" pitchFamily="34" charset="0"/>
            </a:endParaRPr>
          </a:p>
          <a:p>
            <a:pPr algn="ctr"/>
            <a:r>
              <a:rPr lang="en-GB" sz="4000" b="1" i="1" dirty="0">
                <a:latin typeface="Myriad Pro"/>
              </a:rPr>
              <a:t>Let’s go for cuppa!</a:t>
            </a:r>
          </a:p>
          <a:p>
            <a:pPr algn="ctr"/>
            <a:endParaRPr lang="en-GB" sz="4000" b="1" i="1" dirty="0">
              <a:latin typeface="Myriad Pro"/>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1026" name="Picture 2" descr="A cup of coffee with a text Break Time">
            <a:extLst>
              <a:ext uri="{FF2B5EF4-FFF2-40B4-BE49-F238E27FC236}">
                <a16:creationId xmlns:a16="http://schemas.microsoft.com/office/drawing/2014/main" id="{920B60A4-1E98-12D2-CADF-736DC89925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2689" y="2456761"/>
            <a:ext cx="6709272" cy="2963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439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GB" sz="4400" b="1" dirty="0">
                <a:latin typeface="Myriad Pro"/>
              </a:rPr>
              <a:t>Case Studies</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299912"/>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endParaRPr lang="en-US" sz="4800" b="1" dirty="0">
              <a:solidFill>
                <a:srgbClr val="FF0000"/>
              </a:solidFill>
              <a:latin typeface="Myriad Pro"/>
            </a:endParaRPr>
          </a:p>
          <a:p>
            <a:pPr algn="ctr"/>
            <a:r>
              <a:rPr lang="en-GB" sz="4800" b="1" dirty="0">
                <a:latin typeface="Myriad Pro"/>
              </a:rPr>
              <a:t>Case Studies 1 &amp; 2.</a:t>
            </a:r>
          </a:p>
          <a:p>
            <a:pPr algn="ctr"/>
            <a:endParaRPr lang="en-GB" altLang="en-US" sz="4800" b="1" u="sng" dirty="0">
              <a:latin typeface="Myriad Pro"/>
            </a:endParaRPr>
          </a:p>
          <a:p>
            <a:pPr algn="ctr"/>
            <a:endParaRPr lang="en-GB" altLang="en-US" sz="4800" b="1" u="sng" dirty="0">
              <a:latin typeface="Myriad Pro"/>
            </a:endParaRPr>
          </a:p>
          <a:p>
            <a:pPr algn="ctr"/>
            <a:endParaRPr lang="en-GB" altLang="en-US" sz="48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90041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GB" sz="4400" b="1" dirty="0">
                <a:latin typeface="Myriad Pro"/>
              </a:rPr>
              <a:t>Case Study 1</a:t>
            </a:r>
            <a:r>
              <a:rPr lang="en-US" sz="4400" b="1" dirty="0">
                <a:latin typeface="Myriad Pro"/>
                <a:cs typeface="Arial" panose="020B0604020202020204" pitchFamily="34" charset="0"/>
              </a:rPr>
              <a:t>.</a:t>
            </a:r>
            <a:endParaRPr lang="en-GB"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01205"/>
          </a:xfrm>
          <a:prstGeom prst="rect">
            <a:avLst/>
          </a:prstGeom>
          <a:noFill/>
        </p:spPr>
        <p:txBody>
          <a:bodyPr wrap="square">
            <a:spAutoFit/>
          </a:bodyPr>
          <a:lstStyle/>
          <a:p>
            <a:pPr algn="ctr"/>
            <a:endParaRPr lang="en-GB" sz="4000" b="1" dirty="0">
              <a:latin typeface="Myriad Pro"/>
            </a:endParaRPr>
          </a:p>
          <a:p>
            <a:pPr algn="ctr"/>
            <a:endParaRPr lang="en-GB" sz="4000" b="1" dirty="0">
              <a:latin typeface="Myriad Pro"/>
            </a:endParaRPr>
          </a:p>
          <a:p>
            <a:pPr algn="ctr"/>
            <a:r>
              <a:rPr lang="en-GB" sz="4000" b="1" dirty="0">
                <a:solidFill>
                  <a:srgbClr val="FF0000"/>
                </a:solidFill>
                <a:latin typeface="Myriad Pro"/>
              </a:rPr>
              <a:t>Read the Article:</a:t>
            </a:r>
          </a:p>
          <a:p>
            <a:pPr algn="ctr"/>
            <a:r>
              <a:rPr lang="en-GB" sz="4000" b="1" dirty="0">
                <a:latin typeface="Myriad Pro"/>
              </a:rPr>
              <a:t>2024 - How to Build a Competitive Advantage for Your Brand Using Generative AI.</a:t>
            </a:r>
          </a:p>
          <a:p>
            <a:pPr algn="ctr"/>
            <a:endParaRPr lang="en-GB" sz="4000" dirty="0">
              <a:latin typeface="Myriad Pro"/>
            </a:endParaRPr>
          </a:p>
          <a:p>
            <a:pPr algn="just"/>
            <a:endParaRPr lang="en-GB"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548712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GB" sz="4400" b="1" dirty="0">
                <a:latin typeface="Myriad Pro"/>
              </a:rPr>
              <a:t>Case Study 1</a:t>
            </a:r>
            <a:r>
              <a:rPr lang="en-US" sz="4400" b="1" dirty="0">
                <a:latin typeface="Myriad Pro"/>
                <a:cs typeface="Arial" panose="020B0604020202020204" pitchFamily="34" charset="0"/>
              </a:rPr>
              <a:t>.</a:t>
            </a:r>
            <a:endParaRPr lang="en-GB"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16758"/>
          </a:xfrm>
          <a:prstGeom prst="rect">
            <a:avLst/>
          </a:prstGeom>
          <a:noFill/>
        </p:spPr>
        <p:txBody>
          <a:bodyPr wrap="square">
            <a:spAutoFit/>
          </a:bodyPr>
          <a:lstStyle/>
          <a:p>
            <a:pPr algn="ctr"/>
            <a:r>
              <a:rPr lang="en-GB" sz="4000" b="1" dirty="0">
                <a:latin typeface="Myriad Pro"/>
              </a:rPr>
              <a:t>Summarise your key findings/highlights on:</a:t>
            </a:r>
          </a:p>
          <a:p>
            <a:pPr algn="ctr"/>
            <a:endParaRPr lang="en-GB" sz="4000" b="1" dirty="0">
              <a:latin typeface="Myriad Pro"/>
            </a:endParaRPr>
          </a:p>
          <a:p>
            <a:pPr algn="ctr"/>
            <a:r>
              <a:rPr lang="en-GB" sz="4000" b="1" dirty="0">
                <a:solidFill>
                  <a:srgbClr val="FF0000"/>
                </a:solidFill>
                <a:latin typeface="Myriad Pro"/>
              </a:rPr>
              <a:t>2024 - How to Build a Competitive Advantage for Your Brand Using Generative AI.</a:t>
            </a:r>
          </a:p>
          <a:p>
            <a:pPr algn="ctr"/>
            <a:endParaRPr lang="en-GB" sz="4000" b="1" dirty="0">
              <a:latin typeface="Myriad Pro"/>
            </a:endParaRPr>
          </a:p>
          <a:p>
            <a:pPr algn="ctr"/>
            <a:r>
              <a:rPr lang="en-GB" sz="4000" b="1" dirty="0">
                <a:latin typeface="Myriad Pro"/>
              </a:rPr>
              <a:t>Email it to your lecturer</a:t>
            </a:r>
          </a:p>
          <a:p>
            <a:pPr algn="ctr"/>
            <a:r>
              <a:rPr lang="en-GB" sz="4000" b="1" dirty="0">
                <a:latin typeface="Myriad Pro"/>
              </a:rPr>
              <a:t>(500 words).</a:t>
            </a:r>
          </a:p>
          <a:p>
            <a:pPr algn="ctr"/>
            <a:endParaRPr lang="en-GB" sz="40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63939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GB" sz="4400" b="1" dirty="0">
                <a:latin typeface="Myriad Pro"/>
              </a:rPr>
              <a:t>Case Study 2</a:t>
            </a:r>
            <a:r>
              <a:rPr lang="en-US" sz="4400" b="1" dirty="0">
                <a:latin typeface="Myriad Pro"/>
                <a:cs typeface="Arial" panose="020B0604020202020204" pitchFamily="34" charset="0"/>
              </a:rPr>
              <a:t>.</a:t>
            </a:r>
            <a:endParaRPr lang="en-GB"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01205"/>
          </a:xfrm>
          <a:prstGeom prst="rect">
            <a:avLst/>
          </a:prstGeom>
          <a:noFill/>
        </p:spPr>
        <p:txBody>
          <a:bodyPr wrap="square">
            <a:spAutoFit/>
          </a:bodyPr>
          <a:lstStyle/>
          <a:p>
            <a:pPr algn="ctr"/>
            <a:endParaRPr lang="en-GB" sz="4000" b="1" dirty="0">
              <a:latin typeface="Myriad Pro"/>
            </a:endParaRPr>
          </a:p>
          <a:p>
            <a:pPr algn="ctr"/>
            <a:endParaRPr lang="en-GB" sz="4000" b="1" dirty="0">
              <a:latin typeface="Myriad Pro"/>
            </a:endParaRPr>
          </a:p>
          <a:p>
            <a:pPr algn="ctr"/>
            <a:r>
              <a:rPr lang="en-GB" sz="4000" b="1" dirty="0">
                <a:solidFill>
                  <a:srgbClr val="FF0000"/>
                </a:solidFill>
                <a:latin typeface="Myriad Pro"/>
              </a:rPr>
              <a:t>Read the Article:</a:t>
            </a:r>
          </a:p>
          <a:p>
            <a:pPr algn="ctr"/>
            <a:r>
              <a:rPr lang="en-GB" sz="4000" b="1" dirty="0">
                <a:latin typeface="Myriad Pro"/>
              </a:rPr>
              <a:t>2013 - BCG Time Based Competition.</a:t>
            </a:r>
          </a:p>
          <a:p>
            <a:pPr algn="ctr"/>
            <a:endParaRPr lang="en-GB" sz="4000" b="1" dirty="0">
              <a:latin typeface="Myriad Pro"/>
            </a:endParaRPr>
          </a:p>
          <a:p>
            <a:pPr algn="ctr"/>
            <a:endParaRPr lang="en-GB" sz="4000" dirty="0">
              <a:latin typeface="Myriad Pro"/>
            </a:endParaRPr>
          </a:p>
          <a:p>
            <a:pPr algn="just"/>
            <a:endParaRPr lang="en-GB"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017041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GB" sz="4400" b="1" dirty="0">
                <a:latin typeface="Myriad Pro"/>
              </a:rPr>
              <a:t>Case Study 2</a:t>
            </a:r>
            <a:r>
              <a:rPr lang="en-US" sz="4400" b="1" dirty="0">
                <a:latin typeface="Myriad Pro"/>
                <a:cs typeface="Arial" panose="020B0604020202020204" pitchFamily="34" charset="0"/>
              </a:rPr>
              <a:t>.</a:t>
            </a:r>
            <a:endParaRPr lang="en-GB"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01205"/>
          </a:xfrm>
          <a:prstGeom prst="rect">
            <a:avLst/>
          </a:prstGeom>
          <a:noFill/>
        </p:spPr>
        <p:txBody>
          <a:bodyPr wrap="square">
            <a:spAutoFit/>
          </a:bodyPr>
          <a:lstStyle/>
          <a:p>
            <a:pPr algn="ctr"/>
            <a:r>
              <a:rPr lang="en-GB" sz="4000" b="1" dirty="0">
                <a:latin typeface="Myriad Pro"/>
              </a:rPr>
              <a:t>Summarise your key findings/highlights on:</a:t>
            </a:r>
          </a:p>
          <a:p>
            <a:pPr algn="ctr"/>
            <a:endParaRPr lang="en-GB" sz="4000" b="1" dirty="0">
              <a:latin typeface="Myriad Pro"/>
            </a:endParaRPr>
          </a:p>
          <a:p>
            <a:pPr algn="ctr"/>
            <a:r>
              <a:rPr lang="en-GB" sz="4000" b="1" dirty="0">
                <a:solidFill>
                  <a:srgbClr val="FF0000"/>
                </a:solidFill>
                <a:latin typeface="Myriad Pro"/>
              </a:rPr>
              <a:t>2013 - BCG Time Based Competition.</a:t>
            </a:r>
          </a:p>
          <a:p>
            <a:pPr algn="ctr"/>
            <a:endParaRPr lang="en-GB" sz="4000" b="1" dirty="0">
              <a:latin typeface="Myriad Pro"/>
            </a:endParaRPr>
          </a:p>
          <a:p>
            <a:pPr algn="ctr"/>
            <a:r>
              <a:rPr lang="en-GB" sz="4000" b="1" dirty="0">
                <a:latin typeface="Myriad Pro"/>
              </a:rPr>
              <a:t>Email it to your lecturer.</a:t>
            </a:r>
          </a:p>
          <a:p>
            <a:pPr algn="ctr"/>
            <a:r>
              <a:rPr lang="en-GB" sz="4000" b="1" dirty="0">
                <a:latin typeface="Myriad Pro"/>
              </a:rPr>
              <a:t>(250 words).</a:t>
            </a:r>
          </a:p>
          <a:p>
            <a:pPr algn="ctr"/>
            <a:endParaRPr lang="en-GB" sz="40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944524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What’s Next?</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r>
              <a:rPr lang="en-GB" sz="3200" b="1" dirty="0">
                <a:latin typeface="Myriad Pro"/>
                <a:cs typeface="Arial" panose="020B0604020202020204" pitchFamily="34" charset="0"/>
              </a:rPr>
              <a:t>Break Time!</a:t>
            </a:r>
            <a:endParaRPr lang="en-US" sz="3200" b="1" dirty="0">
              <a:latin typeface="Myriad Pro"/>
              <a:cs typeface="Arial" panose="020B0604020202020204" pitchFamily="34" charset="0"/>
            </a:endParaRPr>
          </a:p>
          <a:p>
            <a:pPr algn="ctr"/>
            <a:r>
              <a:rPr lang="en-GB" sz="3200" b="1" i="1" dirty="0">
                <a:latin typeface="Myriad Pro"/>
              </a:rPr>
              <a:t>You care for another cuppa time?</a:t>
            </a: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4A333ABB-CB28-24EB-57C0-2DACA739BFE6}"/>
              </a:ext>
            </a:extLst>
          </p:cNvPr>
          <p:cNvPicPr>
            <a:picLocks noChangeAspect="1"/>
          </p:cNvPicPr>
          <p:nvPr/>
        </p:nvPicPr>
        <p:blipFill>
          <a:blip r:embed="rId3"/>
          <a:stretch>
            <a:fillRect/>
          </a:stretch>
        </p:blipFill>
        <p:spPr>
          <a:xfrm>
            <a:off x="2883658" y="2181340"/>
            <a:ext cx="6436612" cy="3325049"/>
          </a:xfrm>
          <a:prstGeom prst="rect">
            <a:avLst/>
          </a:prstGeom>
        </p:spPr>
      </p:pic>
    </p:spTree>
    <p:extLst>
      <p:ext uri="{BB962C8B-B14F-4D97-AF65-F5344CB8AC3E}">
        <p14:creationId xmlns:p14="http://schemas.microsoft.com/office/powerpoint/2010/main" val="330615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Academic Discussions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0" y="826266"/>
            <a:ext cx="12015730" cy="5047536"/>
          </a:xfrm>
          <a:prstGeom prst="rect">
            <a:avLst/>
          </a:prstGeom>
          <a:noFill/>
        </p:spPr>
        <p:txBody>
          <a:bodyPr wrap="square">
            <a:spAutoFit/>
          </a:bodyPr>
          <a:lstStyle/>
          <a:p>
            <a:pPr algn="just"/>
            <a:r>
              <a:rPr lang="en-GB" sz="3200" dirty="0">
                <a:latin typeface="Myriad Pro"/>
              </a:rPr>
              <a:t>Lecturer to lead academic discussions on the 2 case studies considered today:</a:t>
            </a:r>
          </a:p>
          <a:p>
            <a:pPr algn="just"/>
            <a:endParaRPr lang="en-GB" sz="4000" dirty="0">
              <a:latin typeface="Myriad Pro"/>
            </a:endParaRPr>
          </a:p>
          <a:p>
            <a:r>
              <a:rPr lang="en-GB" sz="3000" b="1" dirty="0">
                <a:latin typeface="Myriad Pro"/>
              </a:rPr>
              <a:t>2024 - How to Build a Competitive Advantage for Your Brand Using Generative AI.</a:t>
            </a:r>
            <a:endParaRPr lang="en-US" sz="3000" dirty="0">
              <a:latin typeface="Myriad Pro"/>
            </a:endParaRPr>
          </a:p>
          <a:p>
            <a:endParaRPr lang="en-GB" sz="3000" b="1" dirty="0">
              <a:latin typeface="Myriad Pro"/>
            </a:endParaRPr>
          </a:p>
          <a:p>
            <a:r>
              <a:rPr lang="en-GB" sz="3000" b="1" dirty="0">
                <a:latin typeface="Myriad Pro"/>
              </a:rPr>
              <a:t>2013 - BCG Time Based Competition.</a:t>
            </a:r>
          </a:p>
          <a:p>
            <a:endParaRPr lang="en-GB" sz="3400" b="1" dirty="0">
              <a:latin typeface="Myriad Pro"/>
            </a:endParaRPr>
          </a:p>
          <a:p>
            <a:r>
              <a:rPr lang="en-GB" sz="3200" dirty="0">
                <a:latin typeface="Myriad Pro"/>
              </a:rPr>
              <a:t>Lecturer need to provide further insights and guidance on the articles read and implications for businesses.</a:t>
            </a:r>
            <a:endParaRPr lang="en-GB" sz="40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34892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Academic Discussions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01205"/>
          </a:xfrm>
          <a:prstGeom prst="rect">
            <a:avLst/>
          </a:prstGeom>
          <a:noFill/>
        </p:spPr>
        <p:txBody>
          <a:bodyPr wrap="square">
            <a:spAutoFit/>
          </a:bodyPr>
          <a:lstStyle/>
          <a:p>
            <a:pPr algn="ctr"/>
            <a:r>
              <a:rPr lang="en-GB" sz="4000" b="1" dirty="0">
                <a:latin typeface="Myriad Pro"/>
              </a:rPr>
              <a:t>Lecturer should guide students on how they can use some insights gained in the case studies in completing their C1 assignment as may be appropriate.</a:t>
            </a:r>
          </a:p>
          <a:p>
            <a:pPr algn="ctr"/>
            <a:endParaRPr lang="en-GB" sz="4000" b="1" dirty="0">
              <a:latin typeface="Myriad Pro"/>
            </a:endParaRPr>
          </a:p>
          <a:p>
            <a:pPr algn="ctr"/>
            <a:r>
              <a:rPr lang="en-GB" sz="4000" b="1" dirty="0">
                <a:latin typeface="Myriad Pro"/>
              </a:rPr>
              <a:t>Lecturer may consider citing similar examples to help students.</a:t>
            </a:r>
            <a:endParaRPr lang="en-GB"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357204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What’s Next?</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r>
              <a:rPr lang="en-GB" sz="3200" b="1" dirty="0">
                <a:latin typeface="Myriad Pro"/>
                <a:cs typeface="Arial" panose="020B0604020202020204" pitchFamily="34" charset="0"/>
              </a:rPr>
              <a:t>Break Time!</a:t>
            </a:r>
            <a:endParaRPr lang="en-US" sz="3200" b="1" dirty="0">
              <a:latin typeface="Myriad Pro"/>
              <a:cs typeface="Arial" panose="020B0604020202020204" pitchFamily="34" charset="0"/>
            </a:endParaRPr>
          </a:p>
          <a:p>
            <a:pPr algn="ctr"/>
            <a:r>
              <a:rPr lang="en-GB" sz="3200" b="1" i="1" dirty="0">
                <a:latin typeface="Myriad Pro"/>
              </a:rPr>
              <a:t>You care for another cuppa time?</a:t>
            </a: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4A333ABB-CB28-24EB-57C0-2DACA739BFE6}"/>
              </a:ext>
            </a:extLst>
          </p:cNvPr>
          <p:cNvPicPr>
            <a:picLocks noChangeAspect="1"/>
          </p:cNvPicPr>
          <p:nvPr/>
        </p:nvPicPr>
        <p:blipFill>
          <a:blip r:embed="rId3"/>
          <a:stretch>
            <a:fillRect/>
          </a:stretch>
        </p:blipFill>
        <p:spPr>
          <a:xfrm>
            <a:off x="2883658" y="2181340"/>
            <a:ext cx="6436612" cy="3325049"/>
          </a:xfrm>
          <a:prstGeom prst="rect">
            <a:avLst/>
          </a:prstGeom>
        </p:spPr>
      </p:pic>
    </p:spTree>
    <p:extLst>
      <p:ext uri="{BB962C8B-B14F-4D97-AF65-F5344CB8AC3E}">
        <p14:creationId xmlns:p14="http://schemas.microsoft.com/office/powerpoint/2010/main" val="1575751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07886"/>
          </a:xfrm>
          <a:prstGeom prst="rect">
            <a:avLst/>
          </a:prstGeom>
          <a:noFill/>
        </p:spPr>
        <p:txBody>
          <a:bodyPr wrap="square">
            <a:spAutoFit/>
          </a:bodyPr>
          <a:lstStyle/>
          <a:p>
            <a:pPr algn="ctr"/>
            <a:r>
              <a:rPr lang="en-US" sz="4000" b="1" dirty="0">
                <a:latin typeface="Myriad Pro"/>
                <a:cs typeface="Arial" panose="020B0604020202020204" pitchFamily="34" charset="0"/>
              </a:rPr>
              <a:t>Session 3 - </a:t>
            </a:r>
            <a:r>
              <a:rPr lang="en-GB" sz="4000" b="1" dirty="0">
                <a:latin typeface="Myriad Pro"/>
              </a:rPr>
              <a:t>Academic Surgery I.</a:t>
            </a:r>
            <a:endParaRPr lang="en-US" sz="40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16758"/>
          </a:xfrm>
          <a:prstGeom prst="rect">
            <a:avLst/>
          </a:prstGeom>
          <a:noFill/>
        </p:spPr>
        <p:txBody>
          <a:bodyPr wrap="square">
            <a:spAutoFit/>
          </a:bodyPr>
          <a:lstStyle/>
          <a:p>
            <a:pPr algn="ctr"/>
            <a:r>
              <a:rPr lang="en-GB" sz="4000" b="1" dirty="0">
                <a:latin typeface="Myriad Pro"/>
              </a:rPr>
              <a:t>Are there any sections of the C1 assignment you are not cleared of? And/or struggling with?</a:t>
            </a:r>
          </a:p>
          <a:p>
            <a:pPr algn="ctr"/>
            <a:endParaRPr lang="en-GB" sz="4000" b="1" dirty="0">
              <a:latin typeface="Myriad Pro"/>
            </a:endParaRPr>
          </a:p>
          <a:p>
            <a:pPr algn="ctr"/>
            <a:endParaRPr lang="en-GB" sz="4000" b="1" dirty="0">
              <a:latin typeface="Myriad Pro"/>
            </a:endParaRPr>
          </a:p>
          <a:p>
            <a:pPr algn="ctr"/>
            <a:r>
              <a:rPr lang="en-GB" sz="4000" b="1" dirty="0">
                <a:latin typeface="Myriad Pro"/>
              </a:rPr>
              <a:t>Let your lecturer know, he will provide in-class clarification to the whole class and on 1-2-1 basis. </a:t>
            </a:r>
          </a:p>
          <a:p>
            <a:pPr algn="ctr"/>
            <a:endParaRPr lang="en-US"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24610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Task to Complete</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93647"/>
          </a:xfrm>
          <a:prstGeom prst="rect">
            <a:avLst/>
          </a:prstGeom>
          <a:noFill/>
        </p:spPr>
        <p:txBody>
          <a:bodyPr wrap="square">
            <a:spAutoFit/>
          </a:bodyPr>
          <a:lstStyle/>
          <a:p>
            <a:r>
              <a:rPr lang="en-GB" sz="3400" b="1" dirty="0">
                <a:latin typeface="Myriad Pro"/>
              </a:rPr>
              <a:t>Use the remainder of the session to work on your C1 assignment.</a:t>
            </a:r>
          </a:p>
          <a:p>
            <a:endParaRPr lang="en-GB" sz="3400" b="1" dirty="0">
              <a:latin typeface="Myriad Pro"/>
            </a:endParaRPr>
          </a:p>
          <a:p>
            <a:r>
              <a:rPr lang="en-GB" sz="3400" b="1" dirty="0">
                <a:latin typeface="Myriad Pro"/>
              </a:rPr>
              <a:t>Incorporate the insights gained from the case studies examined today in completing some sections of your C1 assignment as may be applicable.</a:t>
            </a:r>
          </a:p>
          <a:p>
            <a:endParaRPr lang="en-GB" sz="3400" b="1" dirty="0">
              <a:latin typeface="Myriad Pro"/>
            </a:endParaRPr>
          </a:p>
          <a:p>
            <a:pPr algn="just"/>
            <a:r>
              <a:rPr lang="en-GB" sz="3400" b="1" dirty="0">
                <a:solidFill>
                  <a:srgbClr val="FF0000"/>
                </a:solidFill>
                <a:latin typeface="Myriad Pro"/>
              </a:rPr>
              <a:t>You can liaise with your lecturer for further support with understanding the C1 assignment, if you need such help</a:t>
            </a:r>
            <a:r>
              <a:rPr lang="en-GB" sz="4000" b="1" dirty="0">
                <a:solidFill>
                  <a:srgbClr val="FF0000"/>
                </a:solidFill>
                <a:latin typeface="Myriad Pro"/>
              </a:rPr>
              <a:t>.</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66684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Summary of Today’s Lecture</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48300"/>
            <a:ext cx="11898217" cy="5139869"/>
          </a:xfrm>
          <a:prstGeom prst="rect">
            <a:avLst/>
          </a:prstGeom>
          <a:noFill/>
        </p:spPr>
        <p:txBody>
          <a:bodyPr wrap="square">
            <a:spAutoFit/>
          </a:bodyPr>
          <a:lstStyle/>
          <a:p>
            <a:r>
              <a:rPr lang="en-GB" sz="4400" b="1" dirty="0">
                <a:latin typeface="Myriad Pro"/>
              </a:rPr>
              <a:t>Today …….</a:t>
            </a:r>
          </a:p>
          <a:p>
            <a:endParaRPr lang="en-GB" sz="4400" dirty="0">
              <a:latin typeface="Myriad Pro"/>
            </a:endParaRPr>
          </a:p>
          <a:p>
            <a:pPr marL="571500" indent="-571500">
              <a:buFont typeface="Wingdings" panose="05000000000000000000" pitchFamily="2" charset="2"/>
              <a:buChar char="v"/>
            </a:pPr>
            <a:r>
              <a:rPr lang="en-GB" sz="4000" b="1" dirty="0">
                <a:latin typeface="Myriad Pro"/>
              </a:rPr>
              <a:t>Examined relevant strategic Case Studies, </a:t>
            </a:r>
          </a:p>
          <a:p>
            <a:pPr marL="571500" indent="-571500">
              <a:buFont typeface="Wingdings" panose="05000000000000000000" pitchFamily="2" charset="2"/>
              <a:buChar char="v"/>
            </a:pPr>
            <a:r>
              <a:rPr lang="en-GB" sz="4000" b="1" dirty="0">
                <a:latin typeface="Myriad Pro"/>
              </a:rPr>
              <a:t>Had Academic Discussions &amp;, </a:t>
            </a:r>
          </a:p>
          <a:p>
            <a:pPr marL="571500" indent="-571500">
              <a:buFont typeface="Wingdings" panose="05000000000000000000" pitchFamily="2" charset="2"/>
              <a:buChar char="v"/>
            </a:pPr>
            <a:r>
              <a:rPr lang="en-GB" sz="4000" b="1" dirty="0">
                <a:latin typeface="Myriad Pro"/>
              </a:rPr>
              <a:t>Conducted Academic Surgery I on C1 Assignment.</a:t>
            </a:r>
          </a:p>
          <a:p>
            <a:br>
              <a:rPr lang="en-GB" sz="4000" b="1" dirty="0">
                <a:latin typeface="Myriad Pro"/>
              </a:rPr>
            </a:br>
            <a:endParaRPr lang="en-GB" sz="40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51E70AE-F383-4776-A6DA-B627EC9027E7}"/>
              </a:ext>
            </a:extLst>
          </p:cNvPr>
          <p:cNvPicPr>
            <a:picLocks noChangeAspect="1"/>
          </p:cNvPicPr>
          <p:nvPr/>
        </p:nvPicPr>
        <p:blipFill>
          <a:blip r:embed="rId3"/>
          <a:stretch>
            <a:fillRect/>
          </a:stretch>
        </p:blipFill>
        <p:spPr>
          <a:xfrm>
            <a:off x="6944298" y="4101961"/>
            <a:ext cx="5188945" cy="1752600"/>
          </a:xfrm>
          <a:prstGeom prst="rect">
            <a:avLst/>
          </a:prstGeom>
        </p:spPr>
      </p:pic>
    </p:spTree>
    <p:extLst>
      <p:ext uri="{BB962C8B-B14F-4D97-AF65-F5344CB8AC3E}">
        <p14:creationId xmlns:p14="http://schemas.microsoft.com/office/powerpoint/2010/main" val="288277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Next Week, We will look at…</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4" y="1090670"/>
            <a:ext cx="11956974" cy="4216539"/>
          </a:xfrm>
          <a:prstGeom prst="rect">
            <a:avLst/>
          </a:prstGeom>
          <a:noFill/>
        </p:spPr>
        <p:txBody>
          <a:bodyPr wrap="square">
            <a:spAutoFit/>
          </a:bodyPr>
          <a:lstStyle/>
          <a:p>
            <a:endParaRPr lang="en-GB" sz="3200" dirty="0"/>
          </a:p>
          <a:p>
            <a:pPr algn="ctr"/>
            <a:endParaRPr lang="en-GB" sz="4800" b="1" dirty="0"/>
          </a:p>
          <a:p>
            <a:pPr algn="ctr"/>
            <a:r>
              <a:rPr lang="en-GB" sz="4800" b="1" dirty="0">
                <a:latin typeface="Myriad Pro"/>
              </a:rPr>
              <a:t>Emerging Technological Trends.</a:t>
            </a:r>
          </a:p>
          <a:p>
            <a:pPr algn="ctr"/>
            <a:endParaRPr lang="en-GB" sz="4400" b="1" dirty="0">
              <a:solidFill>
                <a:srgbClr val="C00000"/>
              </a:solidFill>
              <a:latin typeface="Myriad Pro"/>
              <a:cs typeface="Arial" panose="020B0604020202020204" pitchFamily="34" charset="0"/>
            </a:endParaRPr>
          </a:p>
          <a:p>
            <a:pPr algn="ctr"/>
            <a:endParaRPr lang="en-US" sz="3200" b="1" dirty="0">
              <a:latin typeface="Myriad Pro"/>
              <a:cs typeface="Arial" panose="020B0604020202020204" pitchFamily="34" charset="0"/>
            </a:endParaRPr>
          </a:p>
          <a:p>
            <a:pPr algn="ctr"/>
            <a:endParaRPr lang="en-US" sz="3200" b="1" dirty="0">
              <a:latin typeface="Myriad Pro"/>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90076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latin typeface="Myriad Pro"/>
              </a:rPr>
              <a:t>References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93214"/>
            <a:ext cx="11898217" cy="4832092"/>
          </a:xfrm>
          <a:prstGeom prst="rect">
            <a:avLst/>
          </a:prstGeom>
          <a:noFill/>
        </p:spPr>
        <p:txBody>
          <a:bodyPr wrap="square">
            <a:spAutoFit/>
          </a:bodyPr>
          <a:lstStyle/>
          <a:p>
            <a:endParaRPr lang="en-GB" sz="2800" dirty="0">
              <a:latin typeface="Myriad Pro"/>
            </a:endParaRPr>
          </a:p>
          <a:p>
            <a:r>
              <a:rPr lang="en-GB" sz="2800" dirty="0">
                <a:latin typeface="Myriad Pro"/>
              </a:rPr>
              <a:t>Cui, Y., G., </a:t>
            </a:r>
            <a:r>
              <a:rPr lang="en-GB" sz="2800" dirty="0" err="1">
                <a:latin typeface="Myriad Pro"/>
              </a:rPr>
              <a:t>Esch</a:t>
            </a:r>
            <a:r>
              <a:rPr lang="en-GB" sz="2800" dirty="0">
                <a:latin typeface="Myriad Pro"/>
              </a:rPr>
              <a:t>, P., V., Phelan, S., (2024) - How to Build a Competitive Advantage for Your Brand Using Generative AI, Business Horizons, Vol. 67, 583 – 594,</a:t>
            </a:r>
          </a:p>
          <a:p>
            <a:endParaRPr lang="en-GB" sz="2800" dirty="0">
              <a:latin typeface="Myriad Pro"/>
            </a:endParaRPr>
          </a:p>
          <a:p>
            <a:endParaRPr lang="en-GB" sz="2800" dirty="0">
              <a:latin typeface="Myriad Pro"/>
            </a:endParaRPr>
          </a:p>
          <a:p>
            <a:r>
              <a:rPr lang="en-GB" sz="2800" dirty="0">
                <a:latin typeface="Myriad Pro"/>
              </a:rPr>
              <a:t>Lesser, R., Reeves, M., and Goulet, K., (2013) BCG Classics Revisited: Time-Based Competition, available @: </a:t>
            </a:r>
            <a:r>
              <a:rPr lang="en-GB" sz="2000" u="sng" dirty="0">
                <a:latin typeface="Myriad Pro"/>
                <a:hlinkClick r:id="rId2"/>
              </a:rPr>
              <a:t>https://www.bcg.com/publications/2013/bcg-classics-revisited-time-based-competition</a:t>
            </a:r>
            <a:r>
              <a:rPr lang="en-GB" sz="2000" dirty="0">
                <a:latin typeface="Myriad Pro"/>
              </a:rPr>
              <a:t>, </a:t>
            </a:r>
            <a:r>
              <a:rPr lang="en-GB" sz="2800" dirty="0">
                <a:latin typeface="Myriad Pro"/>
              </a:rPr>
              <a:t>(Accessed 24/09/2024).</a:t>
            </a:r>
          </a:p>
          <a:p>
            <a:endParaRPr lang="en-GB" sz="2800" dirty="0">
              <a:latin typeface="Myriad Pro"/>
            </a:endParaRPr>
          </a:p>
          <a:p>
            <a:endParaRPr lang="en-GB" sz="28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63147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18978</TotalTime>
  <Words>592</Words>
  <Application>Microsoft Office PowerPoint</Application>
  <PresentationFormat>Widescreen</PresentationFormat>
  <Paragraphs>114</Paragraphs>
  <Slides>25</Slides>
  <Notes>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Kogan Page</vt:lpstr>
      <vt:lpstr>       Strategic Management for Business – LCLM 6001 Week 6 :  Sustainable Competitive Advantage, Case Studies, Discussions &amp; Academic Surgery I.      </vt:lpstr>
      <vt:lpstr>PowerPoint Presentation</vt:lpstr>
      <vt:lpstr>PowerPoint Presentation</vt:lpstr>
      <vt:lpstr>What enables sustainable competitive advantage? </vt:lpstr>
      <vt:lpstr>What enables sustainable competitive advantage? </vt:lpstr>
      <vt:lpstr>Competitive advantage hierarchy (Moore,2000)</vt:lpstr>
      <vt:lpstr>Competitive advantage hierarchy</vt:lpstr>
      <vt:lpstr>Technology </vt:lpstr>
      <vt:lpstr>Pause for thoughts </vt:lpstr>
      <vt:lpstr>Technological advancement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Adegbite, Oluwaseun</cp:lastModifiedBy>
  <cp:revision>385</cp:revision>
  <dcterms:created xsi:type="dcterms:W3CDTF">2021-05-12T10:15:20Z</dcterms:created>
  <dcterms:modified xsi:type="dcterms:W3CDTF">2024-10-02T13:25:02Z</dcterms:modified>
</cp:coreProperties>
</file>