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1"/>
  </p:notesMasterIdLst>
  <p:sldIdLst>
    <p:sldId id="256" r:id="rId4"/>
    <p:sldId id="606" r:id="rId5"/>
    <p:sldId id="618" r:id="rId6"/>
    <p:sldId id="619" r:id="rId7"/>
    <p:sldId id="624" r:id="rId8"/>
    <p:sldId id="625" r:id="rId9"/>
    <p:sldId id="622" r:id="rId10"/>
    <p:sldId id="623" r:id="rId11"/>
    <p:sldId id="431" r:id="rId12"/>
    <p:sldId id="592" r:id="rId13"/>
    <p:sldId id="601" r:id="rId14"/>
    <p:sldId id="612" r:id="rId15"/>
    <p:sldId id="616" r:id="rId16"/>
    <p:sldId id="604" r:id="rId17"/>
    <p:sldId id="617" r:id="rId18"/>
    <p:sldId id="615" r:id="rId19"/>
    <p:sldId id="614" r:id="rId2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99" autoAdjust="0"/>
    <p:restoredTop sz="51332" autoAdjust="0"/>
  </p:normalViewPr>
  <p:slideViewPr>
    <p:cSldViewPr>
      <p:cViewPr varScale="1">
        <p:scale>
          <a:sx n="115" d="100"/>
          <a:sy n="115" d="100"/>
        </p:scale>
        <p:origin x="1524" y="108"/>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notesMaster" Target="notesMasters/notes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12/10/2018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smtClean="0"/>
              <a:t>Full-time students,   a great university:                   No Exam / 10 modules 1 x month</a:t>
            </a:r>
          </a:p>
          <a:p>
            <a:pPr eaLnBrk="1" hangingPunct="1">
              <a:spcBef>
                <a:spcPct val="0"/>
              </a:spcBef>
            </a:pPr>
            <a:endParaRPr lang="en-GB" altLang="en-US" smtClean="0"/>
          </a:p>
          <a:p>
            <a:pPr eaLnBrk="1" hangingPunct="1">
              <a:spcBef>
                <a:spcPct val="0"/>
              </a:spcBef>
            </a:pPr>
            <a:r>
              <a:rPr lang="en-GB" altLang="en-US" smtClean="0"/>
              <a:t>Improve Your Workplace Skills 	        Only way fail – can’t be bothered / we can’t be bothered</a:t>
            </a:r>
          </a:p>
          <a:p>
            <a:pPr eaLnBrk="1" hangingPunct="1">
              <a:spcBef>
                <a:spcPct val="0"/>
              </a:spcBef>
            </a:pPr>
            <a:endParaRPr lang="en-GB" altLang="en-US" smtClean="0"/>
          </a:p>
          <a:p>
            <a:pPr eaLnBrk="1" hangingPunct="1">
              <a:spcBef>
                <a:spcPct val="0"/>
              </a:spcBef>
            </a:pPr>
            <a:r>
              <a:rPr lang="en-GB" altLang="en-US" smtClean="0"/>
              <a:t>First module - Personal Development for Improvement:            Always slides &amp; Hand-outs</a:t>
            </a:r>
          </a:p>
          <a:p>
            <a:pPr eaLnBrk="1" hangingPunct="1">
              <a:spcBef>
                <a:spcPct val="0"/>
              </a:spcBef>
            </a:pPr>
            <a:endParaRPr lang="en-GB" altLang="en-US" smtClean="0"/>
          </a:p>
        </p:txBody>
      </p:sp>
      <p:sp>
        <p:nvSpPr>
          <p:cNvPr id="61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0E1A8B-BF8E-4B64-A3FF-A21AD4703EAB}" type="slidenum">
              <a:rPr lang="en-GB" altLang="en-US" smtClean="0">
                <a:latin typeface="Calibri" panose="020F0502020204030204" pitchFamily="34" charset="0"/>
              </a:rPr>
              <a:pPr/>
              <a:t>1</a:t>
            </a:fld>
            <a:endParaRPr lang="en-GB" altLang="en-US" smtClean="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53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09E87F9-8765-46C6-8985-8FCF401F1DB2}" type="slidenum">
              <a:rPr lang="en-GB" altLang="en-US" smtClean="0">
                <a:latin typeface="Calibri" panose="020F0502020204030204" pitchFamily="34" charset="0"/>
              </a:rPr>
              <a:pPr/>
              <a:t>9</a:t>
            </a:fld>
            <a:endParaRPr lang="en-GB" altLang="en-US" smtClean="0">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174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BAE96D-9D2D-47D9-B2A4-1467649F7858}" type="slidenum">
              <a:rPr lang="en-GB" altLang="en-US" smtClean="0">
                <a:latin typeface="Calibri" panose="020F0502020204030204" pitchFamily="34" charset="0"/>
              </a:rPr>
              <a:pPr/>
              <a:t>10</a:t>
            </a:fld>
            <a:endParaRPr lang="en-GB" altLang="en-US" smtClean="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12/10/2018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12/10/2018</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12/10/2018</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12/10/2018</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12/10/2018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12/10/2018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12/10/2018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12/10/2018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12/10/2018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12/10/2018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12/10/2018</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12/10/2018</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12/10/2018</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12/10/2018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12/10/2018</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12/10/2018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12/10/2018</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12/10/2018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12/10/2018</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12/10/2018</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12/10/2018</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12/10/2018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12/10/2018</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12/10/2018</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12/10/2018</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12/10/2018</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12/10/2018</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1"/>
          <p:cNvSpPr>
            <a:spLocks noGrp="1"/>
          </p:cNvSpPr>
          <p:nvPr>
            <p:ph type="dt" sz="quarter" idx="10"/>
          </p:nvPr>
        </p:nvSpPr>
        <p:spPr/>
        <p:txBody>
          <a:bodyPr/>
          <a:lstStyle/>
          <a:p>
            <a:pPr>
              <a:defRPr/>
            </a:pPr>
            <a:fld id="{E2BFEC33-052E-4C68-AAC1-C01CC2015D29}" type="datetime1">
              <a:rPr lang="en-GB"/>
              <a:pPr>
                <a:defRPr/>
              </a:pPr>
              <a:t>12/10/2018</a:t>
            </a:fld>
            <a:endParaRPr lang="en-GB"/>
          </a:p>
        </p:txBody>
      </p:sp>
      <p:sp>
        <p:nvSpPr>
          <p:cNvPr id="3074" name="Title 1"/>
          <p:cNvSpPr>
            <a:spLocks noGrp="1"/>
          </p:cNvSpPr>
          <p:nvPr>
            <p:ph type="ctrTitle" idx="4294967295"/>
          </p:nvPr>
        </p:nvSpPr>
        <p:spPr>
          <a:xfrm>
            <a:off x="-323850" y="620713"/>
            <a:ext cx="8496300" cy="4679950"/>
          </a:xfrm>
        </p:spPr>
        <p:txBody>
          <a:bodyPr/>
          <a:lstStyle/>
          <a:p>
            <a:pPr marL="838200" indent="-838200" eaLnBrk="1" hangingPunct="1">
              <a:defRPr/>
            </a:pPr>
            <a:r>
              <a:rPr lang="en-GB" altLang="en-US" sz="4000" i="1" dirty="0" smtClean="0"/>
              <a:t/>
            </a:r>
            <a:br>
              <a:rPr lang="en-GB" altLang="en-US" sz="4000" i="1" dirty="0" smtClean="0"/>
            </a:br>
            <a:r>
              <a:rPr lang="en-GB" altLang="en-US" sz="4000" b="1" dirty="0" err="1" smtClean="0">
                <a:effectLst>
                  <a:outerShdw blurRad="38100" dist="38100" dir="2700000" algn="tl">
                    <a:srgbClr val="C0C0C0"/>
                  </a:outerShdw>
                </a:effectLst>
              </a:rPr>
              <a:t>CertHE</a:t>
            </a:r>
            <a:r>
              <a:rPr lang="en-GB" altLang="en-US" sz="4000" b="1" dirty="0" smtClean="0">
                <a:effectLst>
                  <a:outerShdw blurRad="38100" dist="38100" dir="2700000" algn="tl">
                    <a:srgbClr val="C0C0C0"/>
                  </a:outerShdw>
                </a:effectLst>
              </a:rPr>
              <a:t> Skills for the Workplace</a:t>
            </a:r>
            <a:r>
              <a:rPr lang="en-GB" altLang="en-US" sz="4000" dirty="0" smtClean="0"/>
              <a:t/>
            </a:r>
            <a:br>
              <a:rPr lang="en-GB" altLang="en-US" sz="4000" dirty="0" smtClean="0"/>
            </a:br>
            <a:r>
              <a:rPr lang="en-GB" altLang="en-US" sz="4000" dirty="0" smtClean="0"/>
              <a:t/>
            </a:r>
            <a:br>
              <a:rPr lang="en-GB" altLang="en-US" sz="4000" dirty="0" smtClean="0"/>
            </a:br>
            <a:r>
              <a:rPr lang="en-GB" altLang="en-US" sz="4000" dirty="0" smtClean="0"/>
              <a:t>Module: BMSK4001</a:t>
            </a:r>
            <a:br>
              <a:rPr lang="en-GB" altLang="en-US" sz="4000" dirty="0" smtClean="0"/>
            </a:br>
            <a:r>
              <a:rPr lang="en-GB" b="1" dirty="0" smtClean="0"/>
              <a:t>Academic and Employability Skills</a:t>
            </a:r>
            <a:br>
              <a:rPr lang="en-GB" b="1" dirty="0" smtClean="0"/>
            </a:br>
            <a:r>
              <a:rPr lang="en-GB" altLang="en-US" sz="4000" b="1" dirty="0" smtClean="0"/>
              <a:t/>
            </a:r>
            <a:br>
              <a:rPr lang="en-GB" altLang="en-US" sz="4000" b="1" dirty="0" smtClean="0"/>
            </a:br>
            <a:endParaRPr lang="en-GB" altLang="en-US" sz="18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47A67A07-EFE9-441C-B838-B2EB38E5E88B}" type="datetime1">
              <a:rPr lang="en-GB"/>
              <a:pPr>
                <a:defRPr/>
              </a:pPr>
              <a:t>12/10/2018</a:t>
            </a:fld>
            <a:endParaRPr lang="en-GB"/>
          </a:p>
        </p:txBody>
      </p:sp>
      <p:sp>
        <p:nvSpPr>
          <p:cNvPr id="7171" name="Rectangle 2"/>
          <p:cNvSpPr>
            <a:spLocks noGrp="1"/>
          </p:cNvSpPr>
          <p:nvPr>
            <p:ph type="title"/>
          </p:nvPr>
        </p:nvSpPr>
        <p:spPr>
          <a:xfrm>
            <a:off x="-22225" y="188913"/>
            <a:ext cx="8229600" cy="1143000"/>
          </a:xfrm>
        </p:spPr>
        <p:txBody>
          <a:bodyPr/>
          <a:lstStyle/>
          <a:p>
            <a:r>
              <a:rPr lang="en-GB" altLang="en-US" smtClean="0"/>
              <a:t>	Teaching Team – Oct 2018</a:t>
            </a:r>
          </a:p>
        </p:txBody>
      </p:sp>
      <p:sp>
        <p:nvSpPr>
          <p:cNvPr id="7172" name="Rectangle 3"/>
          <p:cNvSpPr>
            <a:spLocks noGrp="1"/>
          </p:cNvSpPr>
          <p:nvPr>
            <p:ph type="body" idx="1"/>
          </p:nvPr>
        </p:nvSpPr>
        <p:spPr/>
        <p:txBody>
          <a:bodyPr/>
          <a:lstStyle/>
          <a:p>
            <a:pPr marL="609600" indent="-609600"/>
            <a:r>
              <a:rPr lang="en-GB" altLang="en-US" dirty="0" smtClean="0"/>
              <a:t>Sylvia Hoffmann</a:t>
            </a:r>
            <a:r>
              <a:rPr lang="en-GB" altLang="en-US" b="1" dirty="0" smtClean="0"/>
              <a:t> </a:t>
            </a:r>
            <a:r>
              <a:rPr lang="en-GB" altLang="en-US" dirty="0" smtClean="0"/>
              <a:t>– Programme Director</a:t>
            </a:r>
          </a:p>
          <a:p>
            <a:pPr marL="609600" indent="-609600"/>
            <a:r>
              <a:rPr lang="en-GB" altLang="en-US" dirty="0" smtClean="0"/>
              <a:t>Thea Jaffe – Term 1 </a:t>
            </a:r>
          </a:p>
          <a:p>
            <a:pPr marL="609600" indent="-609600"/>
            <a:r>
              <a:rPr lang="en-GB" altLang="en-US" dirty="0" smtClean="0"/>
              <a:t>Anita Nan – Term 1 and Term 2</a:t>
            </a:r>
          </a:p>
          <a:p>
            <a:pPr marL="609600" indent="-609600"/>
            <a:r>
              <a:rPr lang="en-GB" altLang="en-US" dirty="0" smtClean="0"/>
              <a:t>Peter Allen – Term </a:t>
            </a:r>
            <a:r>
              <a:rPr lang="en-GB" altLang="en-US" dirty="0" smtClean="0"/>
              <a:t>2</a:t>
            </a:r>
          </a:p>
          <a:p>
            <a:pPr marL="609600" indent="-609600"/>
            <a:r>
              <a:rPr lang="en-GB" altLang="en-US" dirty="0" smtClean="0"/>
              <a:t>Shao Yuen </a:t>
            </a:r>
            <a:r>
              <a:rPr lang="en-GB" altLang="en-US" smtClean="0"/>
              <a:t>- </a:t>
            </a:r>
            <a:r>
              <a:rPr lang="en-GB" altLang="en-US"/>
              <a:t>Term 2</a:t>
            </a:r>
          </a:p>
          <a:p>
            <a:pPr marL="609600" indent="-609600"/>
            <a:endParaRPr lang="en-GB" altLang="en-US" dirty="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p:txBody>
          <a:bodyPr/>
          <a:lstStyle/>
          <a:p>
            <a:endParaRPr lang="en-GB" altLang="en-US" smtClean="0"/>
          </a:p>
        </p:txBody>
      </p:sp>
      <p:pic>
        <p:nvPicPr>
          <p:cNvPr id="8195" name="Picture 2" descr="E:\WORK\01 - TSD\ads\photos of students\8616251744_1708243a8b_z.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458788"/>
            <a:ext cx="5834062" cy="3892550"/>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411413" y="4568825"/>
            <a:ext cx="5326062" cy="831850"/>
          </a:xfrm>
          <a:prstGeom prst="rect">
            <a:avLst/>
          </a:prstGeom>
          <a:noFill/>
        </p:spPr>
        <p:txBody>
          <a:bodyPr>
            <a:spAutoFit/>
          </a:bodyPr>
          <a:lstStyle/>
          <a:p>
            <a:pPr>
              <a:defRPr/>
            </a:pPr>
            <a:r>
              <a:rPr lang="en-GB" sz="4800" b="1" dirty="0">
                <a:effectLst>
                  <a:outerShdw blurRad="38100" dist="38100" dir="2700000" algn="tl">
                    <a:srgbClr val="000000">
                      <a:alpha val="43137"/>
                    </a:srgbClr>
                  </a:outerShdw>
                </a:effectLst>
              </a:rPr>
              <a:t>WELCOME!!!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GB" altLang="en-US" sz="3600" b="1" dirty="0" smtClean="0">
                <a:effectLst>
                  <a:outerShdw blurRad="38100" dist="38100" dir="2700000" algn="tl">
                    <a:srgbClr val="000000">
                      <a:alpha val="43137"/>
                    </a:srgbClr>
                  </a:outerShdw>
                </a:effectLst>
              </a:rPr>
              <a:t>Rules and General Housekeeping</a:t>
            </a:r>
          </a:p>
        </p:txBody>
      </p:sp>
      <p:sp>
        <p:nvSpPr>
          <p:cNvPr id="3" name="Content Placeholder 2"/>
          <p:cNvSpPr>
            <a:spLocks noGrp="1"/>
          </p:cNvSpPr>
          <p:nvPr>
            <p:ph idx="1"/>
          </p:nvPr>
        </p:nvSpPr>
        <p:spPr>
          <a:xfrm>
            <a:off x="395288" y="1268413"/>
            <a:ext cx="8280400" cy="5040312"/>
          </a:xfrm>
        </p:spPr>
        <p:txBody>
          <a:bodyPr/>
          <a:lstStyle/>
          <a:p>
            <a:r>
              <a:rPr lang="en-GB" altLang="en-US" sz="2400" u="sng" smtClean="0"/>
              <a:t>Punctuality and attendance</a:t>
            </a:r>
          </a:p>
          <a:p>
            <a:pPr lvl="1">
              <a:buFont typeface="Arial" panose="020B0604020202020204" pitchFamily="34" charset="0"/>
              <a:buChar char="•"/>
            </a:pPr>
            <a:r>
              <a:rPr lang="en-GB" altLang="en-US" sz="2000" smtClean="0"/>
              <a:t>Aim to get to class early. In London there are always delays.</a:t>
            </a:r>
          </a:p>
          <a:p>
            <a:pPr lvl="1">
              <a:buFont typeface="Arial" panose="020B0604020202020204" pitchFamily="34" charset="0"/>
              <a:buChar char="•"/>
            </a:pPr>
            <a:r>
              <a:rPr lang="en-GB" altLang="en-US" sz="2000" smtClean="0"/>
              <a:t>In the classroom at the start of the class = full attendance</a:t>
            </a:r>
          </a:p>
          <a:p>
            <a:pPr lvl="1">
              <a:buFont typeface="Arial" panose="020B0604020202020204" pitchFamily="34" charset="0"/>
              <a:buChar char="•"/>
            </a:pPr>
            <a:r>
              <a:rPr lang="en-GB" altLang="en-US" sz="2000" smtClean="0"/>
              <a:t>Arriving within 1-10 minutes = marked as PRESENT</a:t>
            </a:r>
          </a:p>
          <a:p>
            <a:pPr lvl="1">
              <a:buFont typeface="Arial" panose="020B0604020202020204" pitchFamily="34" charset="0"/>
              <a:buChar char="•"/>
            </a:pPr>
            <a:r>
              <a:rPr lang="en-GB" altLang="en-US" sz="2000" smtClean="0"/>
              <a:t>Arriving 11-40 minutes late = marked as LATE</a:t>
            </a:r>
          </a:p>
          <a:p>
            <a:pPr lvl="1">
              <a:buFont typeface="Arial" panose="020B0604020202020204" pitchFamily="34" charset="0"/>
              <a:buChar char="•"/>
            </a:pPr>
            <a:r>
              <a:rPr lang="en-GB" altLang="en-US" sz="2000" smtClean="0"/>
              <a:t>Arriving more than 40 minutes late = allowed into the class but marked as ABSENT</a:t>
            </a:r>
          </a:p>
          <a:p>
            <a:pPr lvl="1">
              <a:buFont typeface="Arial" panose="020B0604020202020204" pitchFamily="34" charset="0"/>
              <a:buChar char="•"/>
            </a:pPr>
            <a:r>
              <a:rPr lang="en-GB" altLang="en-US" sz="2000" smtClean="0"/>
              <a:t>The same rules apply at the end of the class</a:t>
            </a:r>
          </a:p>
          <a:p>
            <a:pPr lvl="1">
              <a:buFont typeface="Arial" panose="020B0604020202020204" pitchFamily="34" charset="0"/>
              <a:buChar char="•"/>
            </a:pPr>
            <a:r>
              <a:rPr lang="en-GB" altLang="en-US" sz="2000" smtClean="0"/>
              <a:t>Minimum required attendance is 80%, so the 20% is for unseen circumstances (train delays, etc.) </a:t>
            </a:r>
          </a:p>
          <a:p>
            <a:endParaRPr lang="en-GB" altLang="en-US"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barn(inVertical)">
                                      <p:cBhvr>
                                        <p:cTn id="17" dur="500"/>
                                        <p:tgtEl>
                                          <p:spTgt spid="3">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barn(inVertical)">
                                      <p:cBhvr>
                                        <p:cTn id="27" dur="500"/>
                                        <p:tgtEl>
                                          <p:spTgt spid="3">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1"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barn(inVertical)">
                                      <p:cBhvr>
                                        <p:cTn id="32" dur="500"/>
                                        <p:tgtEl>
                                          <p:spTgt spid="3">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barn(inVertical)">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pPr>
              <a:defRPr/>
            </a:pPr>
            <a:r>
              <a:rPr lang="en-GB" altLang="en-US" sz="3600" b="1" dirty="0" smtClean="0">
                <a:effectLst>
                  <a:outerShdw blurRad="38100" dist="38100" dir="2700000" algn="tl">
                    <a:srgbClr val="000000">
                      <a:alpha val="43137"/>
                    </a:srgbClr>
                  </a:outerShdw>
                </a:effectLst>
              </a:rPr>
              <a:t>Rules and General Housekeeping</a:t>
            </a:r>
          </a:p>
        </p:txBody>
      </p:sp>
      <p:sp>
        <p:nvSpPr>
          <p:cNvPr id="10243" name="Content Placeholder 2"/>
          <p:cNvSpPr>
            <a:spLocks noGrp="1"/>
          </p:cNvSpPr>
          <p:nvPr>
            <p:ph idx="1"/>
          </p:nvPr>
        </p:nvSpPr>
        <p:spPr>
          <a:xfrm>
            <a:off x="395288" y="1268413"/>
            <a:ext cx="8280400" cy="5040312"/>
          </a:xfrm>
        </p:spPr>
        <p:txBody>
          <a:bodyPr/>
          <a:lstStyle/>
          <a:p>
            <a:r>
              <a:rPr lang="en-GB" altLang="en-US" sz="2000" smtClean="0"/>
              <a:t>Mobiles phones off and in your bag – out of sight, out of mind!</a:t>
            </a:r>
          </a:p>
          <a:p>
            <a:r>
              <a:rPr lang="en-GB" altLang="en-US" sz="2000" smtClean="0"/>
              <a:t>Remember to bring a pen and some paper to take notes</a:t>
            </a:r>
          </a:p>
          <a:p>
            <a:endParaRPr lang="en-GB" altLang="en-US"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11267" name="Footer Placeholder 4"/>
          <p:cNvSpPr>
            <a:spLocks noGrp="1" noChangeArrowheads="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smtClean="0">
              <a:latin typeface="Arial" panose="020B0604020202020204" pitchFamily="34" charset="0"/>
            </a:endParaRPr>
          </a:p>
        </p:txBody>
      </p:sp>
      <p:sp>
        <p:nvSpPr>
          <p:cNvPr id="11268"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08C03B2-434D-4778-8EA5-8A250F96DC12}" type="slidenum">
              <a:rPr lang="en-GB" altLang="en-US" sz="1200" smtClean="0">
                <a:latin typeface="Arial" panose="020B0604020202020204" pitchFamily="34" charset="0"/>
              </a:rPr>
              <a:pPr>
                <a:spcBef>
                  <a:spcPct val="0"/>
                </a:spcBef>
                <a:buFontTx/>
                <a:buNone/>
              </a:pPr>
              <a:t>6</a:t>
            </a:fld>
            <a:endParaRPr lang="en-GB" altLang="en-US" sz="1200" smtClean="0">
              <a:latin typeface="Arial" panose="020B0604020202020204" pitchFamily="34" charset="0"/>
            </a:endParaRPr>
          </a:p>
        </p:txBody>
      </p:sp>
      <p:sp>
        <p:nvSpPr>
          <p:cNvPr id="11269" name="Rectangle 2"/>
          <p:cNvSpPr>
            <a:spLocks noGrp="1"/>
          </p:cNvSpPr>
          <p:nvPr>
            <p:ph type="title"/>
          </p:nvPr>
        </p:nvSpPr>
        <p:spPr/>
        <p:txBody>
          <a:bodyPr/>
          <a:lstStyle/>
          <a:p>
            <a:pPr eaLnBrk="1" hangingPunct="1"/>
            <a:r>
              <a:rPr lang="en-GB" altLang="en-US" sz="3200" b="1" smtClean="0"/>
              <a:t>LEARNING AND TEACHING STRATEGIES</a:t>
            </a:r>
          </a:p>
        </p:txBody>
      </p:sp>
      <p:sp>
        <p:nvSpPr>
          <p:cNvPr id="9222" name="Rectangle 3"/>
          <p:cNvSpPr>
            <a:spLocks noGrp="1"/>
          </p:cNvSpPr>
          <p:nvPr>
            <p:ph type="body" idx="1"/>
          </p:nvPr>
        </p:nvSpPr>
        <p:spPr>
          <a:xfrm>
            <a:off x="465138" y="1268413"/>
            <a:ext cx="8229600" cy="3916362"/>
          </a:xfrm>
        </p:spPr>
        <p:txBody>
          <a:bodyPr/>
          <a:lstStyle/>
          <a:p>
            <a:pPr>
              <a:defRPr/>
            </a:pPr>
            <a:r>
              <a:rPr lang="en-GB" sz="2000" dirty="0"/>
              <a:t>Lectures</a:t>
            </a:r>
          </a:p>
          <a:p>
            <a:pPr lvl="1">
              <a:defRPr/>
            </a:pPr>
            <a:r>
              <a:rPr lang="en-GB" sz="2000" dirty="0"/>
              <a:t>For the explanation of key themes and concepts</a:t>
            </a:r>
          </a:p>
          <a:p>
            <a:pPr lvl="2">
              <a:defRPr/>
            </a:pPr>
            <a:r>
              <a:rPr lang="en-GB" sz="1600" dirty="0"/>
              <a:t>principally lecturer talking but feel free to ask questions</a:t>
            </a:r>
          </a:p>
          <a:p>
            <a:pPr>
              <a:defRPr/>
            </a:pPr>
            <a:r>
              <a:rPr lang="en-GB" sz="2000" dirty="0"/>
              <a:t>Workshops</a:t>
            </a:r>
          </a:p>
          <a:p>
            <a:pPr lvl="1">
              <a:defRPr/>
            </a:pPr>
            <a:r>
              <a:rPr lang="en-GB" sz="2000" dirty="0"/>
              <a:t>Various activities and cases</a:t>
            </a:r>
          </a:p>
          <a:p>
            <a:pPr>
              <a:defRPr/>
            </a:pPr>
            <a:r>
              <a:rPr lang="en-GB" sz="2000" dirty="0" smtClean="0"/>
              <a:t>Moodle</a:t>
            </a:r>
            <a:endParaRPr lang="en-GB" sz="2000" dirty="0"/>
          </a:p>
          <a:p>
            <a:pPr lvl="1">
              <a:defRPr/>
            </a:pPr>
            <a:r>
              <a:rPr lang="en-GB" sz="2000" dirty="0"/>
              <a:t>Web-pages devoted to the module</a:t>
            </a:r>
          </a:p>
          <a:p>
            <a:pPr lvl="1">
              <a:defRPr/>
            </a:pPr>
            <a:r>
              <a:rPr lang="en-GB" sz="2000" dirty="0"/>
              <a:t>Repository for resources</a:t>
            </a:r>
          </a:p>
          <a:p>
            <a:pPr lvl="1">
              <a:defRPr/>
            </a:pPr>
            <a:r>
              <a:rPr lang="en-GB" sz="2000" dirty="0"/>
              <a:t>Communication</a:t>
            </a:r>
          </a:p>
          <a:p>
            <a:pPr>
              <a:defRPr/>
            </a:pPr>
            <a:r>
              <a:rPr lang="en-GB" sz="2000" dirty="0"/>
              <a:t>Reading/personal study – see reading list</a:t>
            </a:r>
          </a:p>
          <a:p>
            <a:pPr lvl="1">
              <a:defRPr/>
            </a:pPr>
            <a:r>
              <a:rPr lang="en-GB" sz="2000" dirty="0"/>
              <a:t>Most important of all!!</a:t>
            </a:r>
          </a:p>
          <a:p>
            <a:pPr>
              <a:defRPr/>
            </a:pPr>
            <a:endParaRPr lang="en-GB" dirty="0"/>
          </a:p>
          <a:p>
            <a:pPr marL="0" indent="0">
              <a:buFont typeface="Arial" panose="020B0604020202020204" pitchFamily="34" charset="0"/>
              <a:buNone/>
              <a:defRPr/>
            </a:pPr>
            <a:r>
              <a:rPr lang="en-GB" b="1" dirty="0"/>
              <a:t/>
            </a:r>
            <a:br>
              <a:rPr lang="en-GB" b="1" dirty="0"/>
            </a:b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a:xfrm>
            <a:off x="323850" y="260350"/>
            <a:ext cx="8229600" cy="725488"/>
          </a:xfrm>
        </p:spPr>
        <p:txBody>
          <a:bodyPr/>
          <a:lstStyle/>
          <a:p>
            <a:pPr eaLnBrk="1" hangingPunct="1"/>
            <a:r>
              <a:rPr lang="en-GB" altLang="en-US" sz="3600" b="1" smtClean="0"/>
              <a:t>Mini presentations</a:t>
            </a:r>
            <a:endParaRPr lang="en-GB" altLang="en-US" sz="3200" b="1" smtClean="0"/>
          </a:p>
        </p:txBody>
      </p:sp>
      <p:sp>
        <p:nvSpPr>
          <p:cNvPr id="12291" name="Rectangle 3"/>
          <p:cNvSpPr>
            <a:spLocks noGrp="1" noChangeArrowheads="1"/>
          </p:cNvSpPr>
          <p:nvPr>
            <p:ph type="body" idx="1"/>
          </p:nvPr>
        </p:nvSpPr>
        <p:spPr>
          <a:xfrm>
            <a:off x="346075" y="1006475"/>
            <a:ext cx="8207375" cy="5040313"/>
          </a:xfrm>
        </p:spPr>
        <p:txBody>
          <a:bodyPr/>
          <a:lstStyle/>
          <a:p>
            <a:pPr eaLnBrk="1" hangingPunct="1">
              <a:lnSpc>
                <a:spcPct val="90000"/>
              </a:lnSpc>
              <a:buFont typeface="Wingdings" panose="05000000000000000000" pitchFamily="2" charset="2"/>
              <a:buNone/>
            </a:pPr>
            <a:endParaRPr lang="en-GB" altLang="en-US" sz="2400" smtClean="0"/>
          </a:p>
          <a:p>
            <a:pPr eaLnBrk="1" hangingPunct="1">
              <a:lnSpc>
                <a:spcPct val="90000"/>
              </a:lnSpc>
              <a:buFont typeface="Wingdings" panose="05000000000000000000" pitchFamily="2" charset="2"/>
              <a:buNone/>
            </a:pPr>
            <a:r>
              <a:rPr lang="en-GB" altLang="en-US" sz="2400" smtClean="0"/>
              <a:t>Talk to your partner  and find out their: </a:t>
            </a:r>
          </a:p>
          <a:p>
            <a:pPr lvl="1" eaLnBrk="1" hangingPunct="1">
              <a:lnSpc>
                <a:spcPct val="90000"/>
              </a:lnSpc>
              <a:buFont typeface="Arial" panose="020B0604020202020204" pitchFamily="34" charset="0"/>
              <a:buChar char="•"/>
            </a:pPr>
            <a:r>
              <a:rPr lang="en-GB" altLang="en-US" sz="2200" smtClean="0"/>
              <a:t>Name</a:t>
            </a:r>
          </a:p>
          <a:p>
            <a:pPr lvl="1" eaLnBrk="1" hangingPunct="1">
              <a:lnSpc>
                <a:spcPct val="90000"/>
              </a:lnSpc>
              <a:buFont typeface="Arial" panose="020B0604020202020204" pitchFamily="34" charset="0"/>
              <a:buChar char="•"/>
            </a:pPr>
            <a:r>
              <a:rPr lang="en-GB" altLang="en-US" sz="2200" smtClean="0"/>
              <a:t>Background</a:t>
            </a:r>
          </a:p>
          <a:p>
            <a:pPr lvl="1" eaLnBrk="1" hangingPunct="1">
              <a:lnSpc>
                <a:spcPct val="90000"/>
              </a:lnSpc>
              <a:buFont typeface="Arial" panose="020B0604020202020204" pitchFamily="34" charset="0"/>
              <a:buChar char="•"/>
            </a:pPr>
            <a:r>
              <a:rPr lang="en-GB" altLang="en-US" sz="2200" smtClean="0"/>
              <a:t>Why they are here – on this programme</a:t>
            </a:r>
          </a:p>
          <a:p>
            <a:pPr lvl="1" eaLnBrk="1" hangingPunct="1">
              <a:lnSpc>
                <a:spcPct val="90000"/>
              </a:lnSpc>
              <a:buFont typeface="Arial" panose="020B0604020202020204" pitchFamily="34" charset="0"/>
              <a:buChar char="•"/>
            </a:pPr>
            <a:r>
              <a:rPr lang="en-GB" altLang="en-US" sz="2200" smtClean="0"/>
              <a:t>Whether they have been to university before</a:t>
            </a:r>
          </a:p>
          <a:p>
            <a:pPr lvl="1" eaLnBrk="1" hangingPunct="1">
              <a:lnSpc>
                <a:spcPct val="90000"/>
              </a:lnSpc>
              <a:buFont typeface="Arial" panose="020B0604020202020204" pitchFamily="34" charset="0"/>
              <a:buChar char="•"/>
            </a:pPr>
            <a:r>
              <a:rPr lang="en-GB" altLang="en-US" sz="2200" smtClean="0"/>
              <a:t>What their goals are for work and study</a:t>
            </a:r>
          </a:p>
          <a:p>
            <a:pPr lvl="1" eaLnBrk="1" hangingPunct="1">
              <a:lnSpc>
                <a:spcPct val="90000"/>
              </a:lnSpc>
              <a:buFont typeface="Arial" panose="020B0604020202020204" pitchFamily="34" charset="0"/>
              <a:buChar char="•"/>
            </a:pPr>
            <a:r>
              <a:rPr lang="en-GB" altLang="en-US" sz="2200" smtClean="0"/>
              <a:t>Two interesting things about them</a:t>
            </a:r>
          </a:p>
          <a:p>
            <a:pPr eaLnBrk="1" hangingPunct="1">
              <a:lnSpc>
                <a:spcPct val="90000"/>
              </a:lnSpc>
              <a:buFont typeface="Wingdings" panose="05000000000000000000" pitchFamily="2" charset="2"/>
              <a:buNone/>
            </a:pPr>
            <a:endParaRPr lang="en-GB" altLang="en-US" sz="2800" smtClean="0"/>
          </a:p>
          <a:p>
            <a:pPr eaLnBrk="1" hangingPunct="1">
              <a:lnSpc>
                <a:spcPct val="90000"/>
              </a:lnSpc>
              <a:buFont typeface="Wingdings" panose="05000000000000000000" pitchFamily="2" charset="2"/>
              <a:buNone/>
            </a:pPr>
            <a:r>
              <a:rPr lang="en-GB" altLang="en-US" sz="2800" smtClean="0"/>
              <a:t>In groups give a 2-3 minute presentation about your partner.</a:t>
            </a:r>
          </a:p>
          <a:p>
            <a:pPr eaLnBrk="1" hangingPunct="1">
              <a:lnSpc>
                <a:spcPct val="90000"/>
              </a:lnSpc>
              <a:buFont typeface="Wingdings" panose="05000000000000000000" pitchFamily="2" charset="2"/>
              <a:buNone/>
            </a:pPr>
            <a:endParaRPr lang="en-GB" altLang="en-US" sz="2800" smtClean="0"/>
          </a:p>
          <a:p>
            <a:pPr eaLnBrk="1" hangingPunct="1">
              <a:lnSpc>
                <a:spcPct val="90000"/>
              </a:lnSpc>
              <a:buFont typeface="Wingdings" panose="05000000000000000000" pitchFamily="2" charset="2"/>
              <a:buNone/>
            </a:pPr>
            <a:endParaRPr lang="en-GB" altLang="en-US" sz="280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p:txBody>
          <a:bodyPr/>
          <a:lstStyle/>
          <a:p>
            <a:pPr eaLnBrk="1" hangingPunct="1">
              <a:lnSpc>
                <a:spcPct val="90000"/>
              </a:lnSpc>
            </a:pPr>
            <a:r>
              <a:rPr lang="en-GB" altLang="en-US" sz="3600" b="1" smtClean="0"/>
              <a:t>Activity: class discussion</a:t>
            </a:r>
          </a:p>
        </p:txBody>
      </p:sp>
      <p:sp>
        <p:nvSpPr>
          <p:cNvPr id="13315" name="Rectangle 3"/>
          <p:cNvSpPr>
            <a:spLocks noGrp="1" noChangeArrowheads="1"/>
          </p:cNvSpPr>
          <p:nvPr>
            <p:ph type="body" idx="1"/>
          </p:nvPr>
        </p:nvSpPr>
        <p:spPr>
          <a:xfrm>
            <a:off x="457200" y="1630363"/>
            <a:ext cx="8229600" cy="4386262"/>
          </a:xfrm>
        </p:spPr>
        <p:txBody>
          <a:bodyPr/>
          <a:lstStyle/>
          <a:p>
            <a:pPr eaLnBrk="1" hangingPunct="1">
              <a:lnSpc>
                <a:spcPct val="90000"/>
              </a:lnSpc>
              <a:buFont typeface="Wingdings" panose="05000000000000000000" pitchFamily="2" charset="2"/>
              <a:buNone/>
            </a:pPr>
            <a:endParaRPr lang="en-GB" altLang="en-US" smtClean="0"/>
          </a:p>
          <a:p>
            <a:pPr eaLnBrk="1" hangingPunct="1">
              <a:lnSpc>
                <a:spcPct val="90000"/>
              </a:lnSpc>
              <a:buFont typeface="Wingdings" panose="05000000000000000000" pitchFamily="2" charset="2"/>
              <a:buNone/>
            </a:pPr>
            <a:r>
              <a:rPr lang="en-GB" altLang="en-US" sz="2400" smtClean="0"/>
              <a:t>	What factors have influenced you in deciding to study the Certificate programme? </a:t>
            </a:r>
          </a:p>
          <a:p>
            <a:pPr eaLnBrk="1" hangingPunct="1">
              <a:lnSpc>
                <a:spcPct val="90000"/>
              </a:lnSpc>
              <a:buFont typeface="Wingdings" panose="05000000000000000000" pitchFamily="2" charset="2"/>
              <a:buNone/>
            </a:pPr>
            <a:endParaRPr lang="en-GB" altLang="en-US" sz="2400" smtClean="0"/>
          </a:p>
          <a:p>
            <a:pPr eaLnBrk="1" hangingPunct="1">
              <a:lnSpc>
                <a:spcPct val="90000"/>
              </a:lnSpc>
              <a:buFont typeface="Wingdings" panose="05000000000000000000" pitchFamily="2" charset="2"/>
              <a:buNone/>
            </a:pPr>
            <a:r>
              <a:rPr lang="en-GB" altLang="en-US" sz="2400" smtClean="0"/>
              <a:t>	What are the major challenges you will face and how will you overcome them?</a:t>
            </a:r>
          </a:p>
          <a:p>
            <a:pPr eaLnBrk="1" hangingPunct="1">
              <a:lnSpc>
                <a:spcPct val="90000"/>
              </a:lnSpc>
              <a:buFont typeface="Wingdings" panose="05000000000000000000" pitchFamily="2" charset="2"/>
              <a:buNone/>
            </a:pPr>
            <a:endParaRPr lang="en-GB" altLang="en-US" smtClean="0"/>
          </a:p>
          <a:p>
            <a:pPr eaLnBrk="1" hangingPunct="1">
              <a:lnSpc>
                <a:spcPct val="90000"/>
              </a:lnSpc>
              <a:buFont typeface="Wingdings" panose="05000000000000000000" pitchFamily="2" charset="2"/>
              <a:buNone/>
            </a:pPr>
            <a:endParaRPr lang="en-GB" alt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1"/>
          <p:cNvSpPr>
            <a:spLocks noGrp="1"/>
          </p:cNvSpPr>
          <p:nvPr>
            <p:ph type="dt" sz="quarter" idx="10"/>
          </p:nvPr>
        </p:nvSpPr>
        <p:spPr/>
        <p:txBody>
          <a:bodyPr/>
          <a:lstStyle/>
          <a:p>
            <a:pPr>
              <a:defRPr/>
            </a:pPr>
            <a:fld id="{16AC8A14-ACC9-4950-BA75-D32E0CADA2AF}" type="datetime1">
              <a:rPr lang="en-GB"/>
              <a:pPr>
                <a:defRPr/>
              </a:pPr>
              <a:t>12/10/2018</a:t>
            </a:fld>
            <a:endParaRPr lang="en-GB"/>
          </a:p>
        </p:txBody>
      </p:sp>
      <p:sp>
        <p:nvSpPr>
          <p:cNvPr id="40962" name="Title 1"/>
          <p:cNvSpPr>
            <a:spLocks noGrp="1"/>
          </p:cNvSpPr>
          <p:nvPr>
            <p:ph type="title" idx="4294967295"/>
          </p:nvPr>
        </p:nvSpPr>
        <p:spPr>
          <a:xfrm>
            <a:off x="827088" y="250825"/>
            <a:ext cx="7870825" cy="114300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a:t>
            </a:r>
            <a:r>
              <a:rPr lang="en-GB" altLang="en-US" sz="3600" b="1"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a:t>
            </a: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p:txBody>
      </p:sp>
      <p:sp>
        <p:nvSpPr>
          <p:cNvPr id="16386" name="Content Placeholder 2"/>
          <p:cNvSpPr>
            <a:spLocks noGrp="1"/>
          </p:cNvSpPr>
          <p:nvPr>
            <p:ph idx="4294967295"/>
          </p:nvPr>
        </p:nvSpPr>
        <p:spPr>
          <a:xfrm>
            <a:off x="838200" y="1697038"/>
            <a:ext cx="7416800" cy="4033837"/>
          </a:xfrm>
        </p:spPr>
        <p:txBody>
          <a:bodyPr/>
          <a:lstStyle/>
          <a:p>
            <a:pPr>
              <a:defRPr/>
            </a:pPr>
            <a:r>
              <a:rPr lang="en-GB" sz="2000" dirty="0" smtClean="0"/>
              <a:t>To learn study/research strategies and software </a:t>
            </a:r>
          </a:p>
          <a:p>
            <a:pPr marL="0" indent="0">
              <a:buFont typeface="Arial" panose="020B0604020202020204" pitchFamily="34" charset="0"/>
              <a:buNone/>
              <a:defRPr/>
            </a:pPr>
            <a:r>
              <a:rPr lang="en-GB" sz="2000" dirty="0" smtClean="0"/>
              <a:t>      skills to cope with effective study in Higher Education. </a:t>
            </a:r>
          </a:p>
          <a:p>
            <a:pPr marL="0" indent="0">
              <a:buFont typeface="Arial" panose="020B0604020202020204" pitchFamily="34" charset="0"/>
              <a:buNone/>
              <a:defRPr/>
            </a:pPr>
            <a:endParaRPr lang="en-GB" sz="2000" dirty="0" smtClean="0"/>
          </a:p>
          <a:p>
            <a:pPr>
              <a:defRPr/>
            </a:pPr>
            <a:r>
              <a:rPr lang="en-GB" sz="2000" dirty="0" smtClean="0"/>
              <a:t>To learn to take responsibility for your own learning. </a:t>
            </a:r>
          </a:p>
          <a:p>
            <a:pPr>
              <a:defRPr/>
            </a:pPr>
            <a:endParaRPr lang="en-GB" sz="2000" dirty="0" smtClean="0"/>
          </a:p>
          <a:p>
            <a:pPr>
              <a:defRPr/>
            </a:pPr>
            <a:r>
              <a:rPr lang="en-GB" sz="2000" dirty="0" smtClean="0"/>
              <a:t>To gain confidence and competence as effective employees by developing a range of employability skills such as reflection, time management and presentation skills. </a:t>
            </a: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2800" dirty="0" smtClean="0">
              <a:latin typeface="Arial" panose="020B0604020202020204" pitchFamily="34" charset="0"/>
              <a:cs typeface="Arial" panose="020B0604020202020204" pitchFamily="34" charset="0"/>
            </a:endParaRPr>
          </a:p>
        </p:txBody>
      </p:sp>
      <p:sp>
        <p:nvSpPr>
          <p:cNvPr id="1434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F7CE8A-5A37-4E36-934B-9790F5F3E111}" type="slidenum">
              <a:rPr lang="en-GB" altLang="en-US" sz="1200" smtClean="0">
                <a:solidFill>
                  <a:srgbClr val="898989"/>
                </a:solidFill>
                <a:latin typeface="Calibri" panose="020F0502020204030204" pitchFamily="34" charset="0"/>
              </a:rPr>
              <a:pPr>
                <a:spcBef>
                  <a:spcPct val="0"/>
                </a:spcBef>
                <a:buFontTx/>
                <a:buNone/>
              </a:pPr>
              <a:t>9</a:t>
            </a:fld>
            <a:endParaRPr lang="en-GB" altLang="en-US" sz="1200" smtClean="0">
              <a:solidFill>
                <a:srgbClr val="898989"/>
              </a:solidFill>
              <a:latin typeface="Calibri" panose="020F0502020204030204" pitchFamily="34" charset="0"/>
            </a:endParaRPr>
          </a:p>
        </p:txBody>
      </p:sp>
      <p:pic>
        <p:nvPicPr>
          <p:cNvPr id="1434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Date Placeholder 1"/>
          <p:cNvSpPr>
            <a:spLocks noGrp="1"/>
          </p:cNvSpPr>
          <p:nvPr>
            <p:ph type="dt" sz="quarter" idx="10"/>
          </p:nvPr>
        </p:nvSpPr>
        <p:spPr/>
        <p:txBody>
          <a:bodyPr/>
          <a:lstStyle/>
          <a:p>
            <a:pPr>
              <a:defRPr/>
            </a:pPr>
            <a:fld id="{255CC579-750A-481E-B20A-B1592FE603F4}" type="datetime1">
              <a:rPr lang="en-GB"/>
              <a:pPr>
                <a:defRPr/>
              </a:pPr>
              <a:t>12/10/2018</a:t>
            </a:fld>
            <a:endParaRPr lang="en-GB"/>
          </a:p>
        </p:txBody>
      </p:sp>
      <p:sp>
        <p:nvSpPr>
          <p:cNvPr id="36866" name="Title 1"/>
          <p:cNvSpPr>
            <a:spLocks noGrp="1"/>
          </p:cNvSpPr>
          <p:nvPr>
            <p:ph type="title" idx="4294967295"/>
          </p:nvPr>
        </p:nvSpPr>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Outcomes</a:t>
            </a:r>
          </a:p>
        </p:txBody>
      </p:sp>
      <p:sp>
        <p:nvSpPr>
          <p:cNvPr id="39939" name="Content Placeholder 2"/>
          <p:cNvSpPr>
            <a:spLocks noGrp="1"/>
          </p:cNvSpPr>
          <p:nvPr>
            <p:ph idx="4294967295"/>
          </p:nvPr>
        </p:nvSpPr>
        <p:spPr>
          <a:xfrm>
            <a:off x="576263" y="1835150"/>
            <a:ext cx="7993062" cy="3676650"/>
          </a:xfrm>
        </p:spPr>
        <p:txBody>
          <a:bodyPr/>
          <a:lstStyle/>
          <a:p>
            <a:pPr>
              <a:buFont typeface="Arial" panose="020B0604020202020204" pitchFamily="34" charset="0"/>
              <a:buNone/>
            </a:pPr>
            <a:r>
              <a:rPr lang="en-GB" altLang="en-US" sz="2400" smtClean="0"/>
              <a:t>By the end of this module, students should be able to:</a:t>
            </a:r>
          </a:p>
          <a:p>
            <a:pPr>
              <a:buFont typeface="Arial" panose="020B0604020202020204" pitchFamily="34" charset="0"/>
              <a:buNone/>
            </a:pPr>
            <a:endParaRPr lang="en-GB" altLang="en-US" sz="2000" smtClean="0"/>
          </a:p>
          <a:p>
            <a:r>
              <a:rPr lang="en-GB" altLang="en-US" sz="2200" smtClean="0"/>
              <a:t>analyse published literature relating to a specific topic or subject area and produce a fully referenced, appropriately structured academic report; </a:t>
            </a:r>
          </a:p>
          <a:p>
            <a:r>
              <a:rPr lang="en-GB" altLang="en-US" sz="2200" smtClean="0"/>
              <a:t>reflect on their learning using recognised models of reflection; </a:t>
            </a:r>
          </a:p>
          <a:p>
            <a:r>
              <a:rPr lang="en-GB" altLang="en-US" sz="2200" smtClean="0"/>
              <a:t>research and present their findings in a variety of formats on a range of employability skills and collect and analyse feedback on their delivery. </a:t>
            </a:r>
          </a:p>
          <a:p>
            <a:pPr>
              <a:buFont typeface="Arial" panose="020B0604020202020204" pitchFamily="34" charset="0"/>
              <a:buNone/>
            </a:pPr>
            <a:endParaRPr lang="en-GB" altLang="en-US" b="1" i="1" smtClean="0">
              <a:latin typeface="Arial" panose="020B0604020202020204" pitchFamily="34" charset="0"/>
              <a:cs typeface="Arial" panose="020B0604020202020204" pitchFamily="34" charset="0"/>
            </a:endParaRPr>
          </a:p>
        </p:txBody>
      </p:sp>
      <p:sp>
        <p:nvSpPr>
          <p:cNvPr id="16389"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996C05E-74E0-4DE5-BE2B-6A09392E9657}" type="slidenum">
              <a:rPr lang="en-GB" altLang="en-US" sz="1200" smtClean="0">
                <a:solidFill>
                  <a:srgbClr val="898989"/>
                </a:solidFill>
                <a:latin typeface="Calibri" panose="020F0502020204030204" pitchFamily="34" charset="0"/>
              </a:rPr>
              <a:pPr>
                <a:spcBef>
                  <a:spcPct val="0"/>
                </a:spcBef>
                <a:buFontTx/>
                <a:buNone/>
              </a:pPr>
              <a:t>10</a:t>
            </a:fld>
            <a:endParaRPr lang="en-GB" altLang="en-US" sz="1200" smtClean="0">
              <a:solidFill>
                <a:srgbClr val="898989"/>
              </a:solidFill>
              <a:latin typeface="Calibri" panose="020F0502020204030204" pitchFamily="34" charset="0"/>
            </a:endParaRPr>
          </a:p>
        </p:txBody>
      </p:sp>
      <p:pic>
        <p:nvPicPr>
          <p:cNvPr id="163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7625" y="60325"/>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 name="Straight Connector 2"/>
          <p:cNvCxnSpPr/>
          <p:nvPr/>
        </p:nvCxnSpPr>
        <p:spPr>
          <a:xfrm>
            <a:off x="611188" y="1412875"/>
            <a:ext cx="5329237"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p:cNvSpPr>
            <a:spLocks noGrp="1"/>
          </p:cNvSpPr>
          <p:nvPr>
            <p:ph type="dt" sz="quarter" idx="10"/>
          </p:nvPr>
        </p:nvSpPr>
        <p:spPr/>
        <p:txBody>
          <a:bodyPr/>
          <a:lstStyle/>
          <a:p>
            <a:pPr>
              <a:defRPr/>
            </a:pPr>
            <a:fld id="{9853D54D-3D5C-4E98-A15E-3818F4C7E971}" type="datetime1">
              <a:rPr lang="en-GB"/>
              <a:pPr>
                <a:defRPr/>
              </a:pPr>
              <a:t>12/10/2018</a:t>
            </a:fld>
            <a:endParaRPr lang="en-GB"/>
          </a:p>
        </p:txBody>
      </p:sp>
      <p:sp>
        <p:nvSpPr>
          <p:cNvPr id="18435" name="Title 1"/>
          <p:cNvSpPr>
            <a:spLocks noGrp="1"/>
          </p:cNvSpPr>
          <p:nvPr>
            <p:ph type="title" idx="4294967295"/>
          </p:nvPr>
        </p:nvSpPr>
        <p:spPr/>
        <p:txBody>
          <a:bodyPr/>
          <a:lstStyle/>
          <a:p>
            <a:pPr algn="l"/>
            <a:r>
              <a:rPr lang="en-GB" altLang="en-US" b="1" smtClean="0"/>
              <a:t>Module Content</a:t>
            </a:r>
          </a:p>
        </p:txBody>
      </p:sp>
      <p:sp>
        <p:nvSpPr>
          <p:cNvPr id="18436" name="Content Placeholder 2"/>
          <p:cNvSpPr>
            <a:spLocks noGrp="1"/>
          </p:cNvSpPr>
          <p:nvPr>
            <p:ph idx="4294967295"/>
          </p:nvPr>
        </p:nvSpPr>
        <p:spPr/>
        <p:txBody>
          <a:bodyPr/>
          <a:lstStyle/>
          <a:p>
            <a:pPr>
              <a:buFont typeface="Arial" panose="020B0604020202020204" pitchFamily="34" charset="0"/>
              <a:buNone/>
            </a:pPr>
            <a:r>
              <a:rPr lang="en-GB" altLang="en-US" sz="2800" smtClean="0"/>
              <a:t>Through task-based study, students will explore:</a:t>
            </a:r>
          </a:p>
          <a:p>
            <a:r>
              <a:rPr lang="en-GB" altLang="en-US" sz="2200" smtClean="0"/>
              <a:t>Organising study and gathering relevant information</a:t>
            </a:r>
          </a:p>
          <a:p>
            <a:r>
              <a:rPr lang="en-GB" altLang="en-US" sz="2200" smtClean="0"/>
              <a:t>Identifying skills </a:t>
            </a:r>
          </a:p>
          <a:p>
            <a:r>
              <a:rPr lang="en-GB" altLang="en-US" sz="2200" smtClean="0"/>
              <a:t>Analysing literature and researching and presenting findings. </a:t>
            </a:r>
          </a:p>
          <a:p>
            <a:r>
              <a:rPr lang="en-GB" altLang="en-US" sz="2200" smtClean="0"/>
              <a:t>Communicating and presenting information</a:t>
            </a:r>
          </a:p>
          <a:p>
            <a:r>
              <a:rPr lang="en-GB" altLang="en-US" sz="2200" smtClean="0"/>
              <a:t>Developing an appropriate writing style </a:t>
            </a:r>
          </a:p>
          <a:p>
            <a:r>
              <a:rPr lang="en-GB" altLang="en-US" sz="2200" smtClean="0"/>
              <a:t>Understanding and applying a referencing convention</a:t>
            </a:r>
          </a:p>
          <a:p>
            <a:r>
              <a:rPr lang="en-GB" altLang="en-US" sz="2200" smtClean="0"/>
              <a:t>Making use of digital technologies to support learning </a:t>
            </a:r>
          </a:p>
          <a:p>
            <a:endParaRPr lang="en-GB" altLang="en-US" sz="2800" smtClean="0"/>
          </a:p>
        </p:txBody>
      </p:sp>
      <p:sp>
        <p:nvSpPr>
          <p:cNvPr id="18437"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956A76-57CE-44E2-A046-DB57D4D2CA06}" type="slidenum">
              <a:rPr lang="en-GB" altLang="en-US" sz="1200" smtClean="0">
                <a:solidFill>
                  <a:srgbClr val="898989"/>
                </a:solidFill>
                <a:latin typeface="Calibri" panose="020F0502020204030204" pitchFamily="34" charset="0"/>
              </a:rPr>
              <a:pPr>
                <a:spcBef>
                  <a:spcPct val="0"/>
                </a:spcBef>
                <a:buFontTx/>
                <a:buNone/>
              </a:pPr>
              <a:t>11</a:t>
            </a:fld>
            <a:endParaRPr lang="en-GB" altLang="en-US" sz="1200" smtClean="0">
              <a:solidFill>
                <a:srgbClr val="898989"/>
              </a:solidFill>
              <a:latin typeface="Calibri" panose="020F0502020204030204"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a:pPr>
                <a:defRPr/>
              </a:pPr>
              <a:t>12/10/2018</a:t>
            </a:fld>
            <a:endParaRPr lang="en-GB"/>
          </a:p>
        </p:txBody>
      </p:sp>
      <p:sp>
        <p:nvSpPr>
          <p:cNvPr id="19459" name="Rectangle 2"/>
          <p:cNvSpPr>
            <a:spLocks noGrp="1"/>
          </p:cNvSpPr>
          <p:nvPr>
            <p:ph type="title"/>
          </p:nvPr>
        </p:nvSpPr>
        <p:spPr/>
        <p:txBody>
          <a:bodyPr/>
          <a:lstStyle/>
          <a:p>
            <a:r>
              <a:rPr lang="en-GB" altLang="en-US" smtClean="0"/>
              <a:t>Assignment 1 – term 1</a:t>
            </a:r>
          </a:p>
        </p:txBody>
      </p:sp>
      <p:sp>
        <p:nvSpPr>
          <p:cNvPr id="19460" name="Rectangle 3"/>
          <p:cNvSpPr>
            <a:spLocks noGrp="1"/>
          </p:cNvSpPr>
          <p:nvPr>
            <p:ph type="body" idx="1"/>
          </p:nvPr>
        </p:nvSpPr>
        <p:spPr>
          <a:xfrm>
            <a:off x="457200" y="1557338"/>
            <a:ext cx="8229600" cy="3916362"/>
          </a:xfrm>
        </p:spPr>
        <p:txBody>
          <a:bodyPr/>
          <a:lstStyle/>
          <a:p>
            <a:r>
              <a:rPr lang="en-GB" altLang="en-US" sz="2000" smtClean="0"/>
              <a:t>Employability skills are very important in all industries, both to you as graduate looking for an employment opportunity and to the employers looking to recruit talented people. </a:t>
            </a:r>
          </a:p>
          <a:p>
            <a:endParaRPr lang="en-GB" altLang="en-US" sz="2000" smtClean="0"/>
          </a:p>
          <a:p>
            <a:r>
              <a:rPr lang="en-GB" altLang="en-US" sz="2000" b="1" smtClean="0"/>
              <a:t>Task: Write a report of 2,000 words, in which you provide an analysis of relevant employability skills that you have, or need to able to develop in the future to able to gain credibility is search of employment opportunity. You need to consider the perspective of an employer trying to recruit. </a:t>
            </a:r>
            <a:endParaRPr lang="en-GB" altLang="en-US" sz="200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1849A8CA-2E65-42F0-A218-F0489CA062D2}" type="datetime1">
              <a:rPr lang="en-GB"/>
              <a:pPr>
                <a:defRPr/>
              </a:pPr>
              <a:t>12/10/2018</a:t>
            </a:fld>
            <a:endParaRPr lang="en-GB"/>
          </a:p>
        </p:txBody>
      </p:sp>
      <p:sp>
        <p:nvSpPr>
          <p:cNvPr id="20483" name="Rectangle 2"/>
          <p:cNvSpPr>
            <a:spLocks noGrp="1"/>
          </p:cNvSpPr>
          <p:nvPr>
            <p:ph type="title"/>
          </p:nvPr>
        </p:nvSpPr>
        <p:spPr/>
        <p:txBody>
          <a:bodyPr/>
          <a:lstStyle/>
          <a:p>
            <a:r>
              <a:rPr lang="en-GB" altLang="en-US" smtClean="0"/>
              <a:t>Assignment 2 – term 2</a:t>
            </a:r>
          </a:p>
        </p:txBody>
      </p:sp>
      <p:sp>
        <p:nvSpPr>
          <p:cNvPr id="20484" name="Rectangle 3"/>
          <p:cNvSpPr>
            <a:spLocks noGrp="1"/>
          </p:cNvSpPr>
          <p:nvPr>
            <p:ph type="body" idx="1"/>
          </p:nvPr>
        </p:nvSpPr>
        <p:spPr>
          <a:xfrm>
            <a:off x="457200" y="1557338"/>
            <a:ext cx="8229600" cy="3916362"/>
          </a:xfrm>
        </p:spPr>
        <p:txBody>
          <a:bodyPr/>
          <a:lstStyle/>
          <a:p>
            <a:r>
              <a:rPr lang="en-GB" altLang="en-US" sz="2400" smtClean="0"/>
              <a:t>In this Module you have covered some grounds in terms of: academic writing, research methods, and learning about academic referencing techniques. </a:t>
            </a:r>
          </a:p>
          <a:p>
            <a:endParaRPr lang="en-GB" altLang="en-US" sz="2400" smtClean="0"/>
          </a:p>
          <a:p>
            <a:r>
              <a:rPr lang="en-GB" altLang="en-US" sz="2400" b="1" smtClean="0"/>
              <a:t>Task: Produce a reflective paper of 2,000 words, explaining how the learning in the module has helped you develop both your academic and employability skills. Reflect also on any skills gaps and suggest ways you might improve on these gaps. </a:t>
            </a:r>
            <a:endParaRPr lang="en-GB" altLang="en-US" sz="1600" smtClean="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p:cNvSpPr>
            <a:spLocks noGrp="1"/>
          </p:cNvSpPr>
          <p:nvPr>
            <p:ph type="dt" sz="quarter" idx="10"/>
          </p:nvPr>
        </p:nvSpPr>
        <p:spPr/>
        <p:txBody>
          <a:bodyPr/>
          <a:lstStyle/>
          <a:p>
            <a:pPr>
              <a:defRPr/>
            </a:pPr>
            <a:fld id="{4D9A7227-CC8D-4048-9E6D-5B303CC11459}" type="datetime1">
              <a:rPr lang="en-GB"/>
              <a:pPr>
                <a:defRPr/>
              </a:pPr>
              <a:t>12/10/2018</a:t>
            </a:fld>
            <a:endParaRPr lang="en-GB"/>
          </a:p>
        </p:txBody>
      </p:sp>
      <p:sp>
        <p:nvSpPr>
          <p:cNvPr id="21507" name="Title 1"/>
          <p:cNvSpPr>
            <a:spLocks noGrp="1"/>
          </p:cNvSpPr>
          <p:nvPr>
            <p:ph type="title" idx="4294967295"/>
          </p:nvPr>
        </p:nvSpPr>
        <p:spPr/>
        <p:txBody>
          <a:bodyPr/>
          <a:lstStyle/>
          <a:p>
            <a:pPr algn="l"/>
            <a:r>
              <a:rPr lang="en-GB" altLang="en-US" b="1" smtClean="0"/>
              <a:t>Essential Reading</a:t>
            </a:r>
          </a:p>
        </p:txBody>
      </p:sp>
      <p:sp>
        <p:nvSpPr>
          <p:cNvPr id="21508" name="Content Placeholder 2"/>
          <p:cNvSpPr>
            <a:spLocks noGrp="1"/>
          </p:cNvSpPr>
          <p:nvPr>
            <p:ph idx="4294967295"/>
          </p:nvPr>
        </p:nvSpPr>
        <p:spPr>
          <a:xfrm>
            <a:off x="457200" y="1285875"/>
            <a:ext cx="8229600" cy="5072063"/>
          </a:xfrm>
        </p:spPr>
        <p:txBody>
          <a:bodyPr/>
          <a:lstStyle/>
          <a:p>
            <a:r>
              <a:rPr lang="en-GB" altLang="en-US" sz="2400" smtClean="0"/>
              <a:t>Cottrell, S. (2008) The Study Skills Handbook 3rd edition. Hampshire: Palgrave MacMillan. 		</a:t>
            </a:r>
          </a:p>
          <a:p>
            <a:r>
              <a:rPr lang="en-GB" altLang="en-US" sz="2400" smtClean="0"/>
              <a:t>Cottrell, S. (2010) Skills for Success: Personal Development and Employability (Palgrave Study Skills) Hampshire: Palgrave MacMillan. 		</a:t>
            </a:r>
          </a:p>
          <a:p>
            <a:r>
              <a:rPr lang="en-GB" altLang="en-US" sz="2400" smtClean="0"/>
              <a:t>Cottrell, S. (2010) Skills for Success: The Personal Development Planning Handbook (2nd edition). Hampshire: Palgrave MacMillan 		</a:t>
            </a:r>
          </a:p>
          <a:p>
            <a:endParaRPr lang="en-GB" altLang="en-US" smtClean="0"/>
          </a:p>
          <a:p>
            <a:endParaRPr lang="en-GB" altLang="en-US" sz="2800" smtClean="0"/>
          </a:p>
          <a:p>
            <a:endParaRPr lang="en-GB" altLang="en-US" smtClean="0"/>
          </a:p>
        </p:txBody>
      </p:sp>
      <p:sp>
        <p:nvSpPr>
          <p:cNvPr id="21509"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84EF45E-0A44-42BE-B553-D22BF9957868}" type="slidenum">
              <a:rPr lang="en-GB" altLang="en-US" sz="1200" smtClean="0">
                <a:solidFill>
                  <a:srgbClr val="898989"/>
                </a:solidFill>
                <a:latin typeface="Calibri" panose="020F0502020204030204" pitchFamily="34" charset="0"/>
              </a:rPr>
              <a:pPr>
                <a:spcBef>
                  <a:spcPct val="0"/>
                </a:spcBef>
                <a:buFontTx/>
                <a:buNone/>
              </a:pPr>
              <a:t>14</a:t>
            </a:fld>
            <a:endParaRPr lang="en-GB" altLang="en-US" sz="1200" smtClean="0">
              <a:solidFill>
                <a:srgbClr val="898989"/>
              </a:solidFill>
              <a:latin typeface="Calibri" panose="020F0502020204030204"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p:cNvSpPr>
            <a:spLocks noGrp="1"/>
          </p:cNvSpPr>
          <p:nvPr>
            <p:ph type="dt" sz="quarter" idx="10"/>
          </p:nvPr>
        </p:nvSpPr>
        <p:spPr/>
        <p:txBody>
          <a:bodyPr/>
          <a:lstStyle/>
          <a:p>
            <a:pPr>
              <a:defRPr/>
            </a:pPr>
            <a:fld id="{4D9A7227-CC8D-4048-9E6D-5B303CC11459}" type="datetime1">
              <a:rPr lang="en-GB"/>
              <a:pPr>
                <a:defRPr/>
              </a:pPr>
              <a:t>12/10/2018</a:t>
            </a:fld>
            <a:endParaRPr lang="en-GB"/>
          </a:p>
        </p:txBody>
      </p:sp>
      <p:sp>
        <p:nvSpPr>
          <p:cNvPr id="22531" name="Title 1"/>
          <p:cNvSpPr>
            <a:spLocks noGrp="1"/>
          </p:cNvSpPr>
          <p:nvPr>
            <p:ph type="title" idx="4294967295"/>
          </p:nvPr>
        </p:nvSpPr>
        <p:spPr/>
        <p:txBody>
          <a:bodyPr/>
          <a:lstStyle/>
          <a:p>
            <a:pPr algn="l"/>
            <a:r>
              <a:rPr lang="en-GB" altLang="en-US" b="1" smtClean="0"/>
              <a:t>Suggested Reading</a:t>
            </a:r>
          </a:p>
        </p:txBody>
      </p:sp>
      <p:sp>
        <p:nvSpPr>
          <p:cNvPr id="22532" name="Content Placeholder 2"/>
          <p:cNvSpPr>
            <a:spLocks noGrp="1"/>
          </p:cNvSpPr>
          <p:nvPr>
            <p:ph idx="4294967295"/>
          </p:nvPr>
        </p:nvSpPr>
        <p:spPr>
          <a:xfrm>
            <a:off x="457200" y="1285875"/>
            <a:ext cx="8229600" cy="5072063"/>
          </a:xfrm>
        </p:spPr>
        <p:txBody>
          <a:bodyPr/>
          <a:lstStyle/>
          <a:p>
            <a:r>
              <a:rPr lang="en-GB" altLang="en-US" sz="2400" smtClean="0"/>
              <a:t>Cottrell, S. (2008) The Study Skills Handbook 3rd edition. Hampshire: Palgrave MacMillan. 		</a:t>
            </a:r>
          </a:p>
          <a:p>
            <a:r>
              <a:rPr lang="en-GB" altLang="en-US" sz="2400" smtClean="0"/>
              <a:t>Cottrell, S. (2010) Skills for Success: Personal Development and Employability (Palgrave Study Skills) Hampshire: Palgrave MacMillan. 		</a:t>
            </a:r>
          </a:p>
          <a:p>
            <a:r>
              <a:rPr lang="en-GB" altLang="en-US" sz="2400" smtClean="0"/>
              <a:t>Cottrell, S. (2010) Skills for Success: The Personal Development Planning Handbook (2nd edition). Hampshire: Palgrave MacMillan 		</a:t>
            </a:r>
          </a:p>
          <a:p>
            <a:endParaRPr lang="en-GB" altLang="en-US" smtClean="0"/>
          </a:p>
          <a:p>
            <a:endParaRPr lang="en-GB" altLang="en-US" sz="2800" smtClean="0"/>
          </a:p>
          <a:p>
            <a:endParaRPr lang="en-GB" altLang="en-US" smtClean="0"/>
          </a:p>
        </p:txBody>
      </p:sp>
      <p:sp>
        <p:nvSpPr>
          <p:cNvPr id="22533"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75B9D6F-B7E0-4542-BB68-3A4F2E2CF4DF}" type="slidenum">
              <a:rPr lang="en-GB" altLang="en-US" sz="1200" smtClean="0">
                <a:solidFill>
                  <a:srgbClr val="898989"/>
                </a:solidFill>
                <a:latin typeface="Calibri" panose="020F0502020204030204" pitchFamily="34" charset="0"/>
              </a:rPr>
              <a:pPr>
                <a:spcBef>
                  <a:spcPct val="0"/>
                </a:spcBef>
                <a:buFontTx/>
                <a:buNone/>
              </a:pPr>
              <a:t>15</a:t>
            </a:fld>
            <a:endParaRPr lang="en-GB" altLang="en-US" sz="1200" smtClean="0">
              <a:solidFill>
                <a:srgbClr val="898989"/>
              </a:solidFill>
              <a:latin typeface="Calibri" panose="020F0502020204030204"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p:cNvSpPr>
            <a:spLocks noGrp="1"/>
          </p:cNvSpPr>
          <p:nvPr>
            <p:ph type="dt" sz="quarter" idx="10"/>
          </p:nvPr>
        </p:nvSpPr>
        <p:spPr/>
        <p:txBody>
          <a:bodyPr/>
          <a:lstStyle/>
          <a:p>
            <a:pPr>
              <a:defRPr/>
            </a:pPr>
            <a:fld id="{4D9A7227-CC8D-4048-9E6D-5B303CC11459}" type="datetime1">
              <a:rPr lang="en-GB"/>
              <a:pPr>
                <a:defRPr/>
              </a:pPr>
              <a:t>12/10/2018</a:t>
            </a:fld>
            <a:endParaRPr lang="en-GB"/>
          </a:p>
        </p:txBody>
      </p:sp>
      <p:sp>
        <p:nvSpPr>
          <p:cNvPr id="23555" name="Title 1"/>
          <p:cNvSpPr>
            <a:spLocks noGrp="1"/>
          </p:cNvSpPr>
          <p:nvPr>
            <p:ph type="title" idx="4294967295"/>
          </p:nvPr>
        </p:nvSpPr>
        <p:spPr/>
        <p:txBody>
          <a:bodyPr/>
          <a:lstStyle/>
          <a:p>
            <a:pPr algn="l"/>
            <a:r>
              <a:rPr lang="en-GB" altLang="en-US" b="1" smtClean="0"/>
              <a:t>Suggested Reading</a:t>
            </a:r>
          </a:p>
        </p:txBody>
      </p:sp>
      <p:sp>
        <p:nvSpPr>
          <p:cNvPr id="14340" name="Content Placeholder 2"/>
          <p:cNvSpPr>
            <a:spLocks noGrp="1"/>
          </p:cNvSpPr>
          <p:nvPr>
            <p:ph idx="4294967295"/>
          </p:nvPr>
        </p:nvSpPr>
        <p:spPr>
          <a:xfrm>
            <a:off x="457200" y="1285875"/>
            <a:ext cx="8229600" cy="5072063"/>
          </a:xfrm>
        </p:spPr>
        <p:txBody>
          <a:bodyPr/>
          <a:lstStyle/>
          <a:p>
            <a:pPr>
              <a:defRPr/>
            </a:pPr>
            <a:r>
              <a:rPr lang="en-GB" sz="2400" dirty="0"/>
              <a:t>Gibbs, G. (1988) Learning by doing: A guide to teaching and learning methods. London: FEU. 	</a:t>
            </a:r>
            <a:r>
              <a:rPr lang="en-GB" sz="2400" dirty="0" smtClean="0"/>
              <a:t> </a:t>
            </a:r>
            <a:r>
              <a:rPr lang="en-GB" sz="2400" dirty="0"/>
              <a:t>	</a:t>
            </a:r>
          </a:p>
          <a:p>
            <a:pPr>
              <a:defRPr/>
            </a:pPr>
            <a:r>
              <a:rPr lang="en-GB" sz="2400" dirty="0" err="1" smtClean="0"/>
              <a:t>Greetham</a:t>
            </a:r>
            <a:r>
              <a:rPr lang="en-GB" sz="2400" dirty="0"/>
              <a:t>, B. (2013) How to write better essays. Basingstoke: Palgrave Macmillan. 		</a:t>
            </a:r>
          </a:p>
          <a:p>
            <a:pPr>
              <a:defRPr/>
            </a:pPr>
            <a:r>
              <a:rPr lang="en-GB" sz="2400" dirty="0" err="1" smtClean="0"/>
              <a:t>Mackevic</a:t>
            </a:r>
            <a:r>
              <a:rPr lang="en-GB" sz="2400" dirty="0"/>
              <a:t>, V. (2014) From confusion to conclusion. How to write a First-Class </a:t>
            </a:r>
            <a:r>
              <a:rPr lang="en-GB" sz="2400" dirty="0" smtClean="0"/>
              <a:t>essay.2nd </a:t>
            </a:r>
            <a:r>
              <a:rPr lang="en-GB" sz="2400" dirty="0"/>
              <a:t>edition. Edited by Tom Wild. United States: </a:t>
            </a:r>
            <a:r>
              <a:rPr lang="en-GB" sz="2400" dirty="0" err="1"/>
              <a:t>Createspace</a:t>
            </a:r>
            <a:r>
              <a:rPr lang="en-GB" sz="2400" dirty="0"/>
              <a:t>. </a:t>
            </a:r>
            <a:r>
              <a:rPr lang="en-GB" dirty="0"/>
              <a:t>	</a:t>
            </a:r>
          </a:p>
          <a:p>
            <a:pPr marL="0" indent="0">
              <a:buFont typeface="Arial" panose="020B0604020202020204" pitchFamily="34" charset="0"/>
              <a:buNone/>
              <a:defRPr/>
            </a:pPr>
            <a:endParaRPr lang="en-GB" altLang="en-US" dirty="0" smtClean="0"/>
          </a:p>
        </p:txBody>
      </p:sp>
      <p:sp>
        <p:nvSpPr>
          <p:cNvPr id="23557"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152F4F7-308B-4EA2-9D5E-D333766CCE87}" type="slidenum">
              <a:rPr lang="en-GB" altLang="en-US" sz="1200" smtClean="0">
                <a:solidFill>
                  <a:srgbClr val="898989"/>
                </a:solidFill>
                <a:latin typeface="Calibri" panose="020F0502020204030204" pitchFamily="34" charset="0"/>
              </a:rPr>
              <a:pPr>
                <a:spcBef>
                  <a:spcPct val="0"/>
                </a:spcBef>
                <a:buFontTx/>
                <a:buNone/>
              </a:pPr>
              <a:t>16</a:t>
            </a:fld>
            <a:endParaRPr lang="en-GB" altLang="en-US" sz="1200" smtClean="0">
              <a:solidFill>
                <a:srgbClr val="898989"/>
              </a:solidFill>
              <a:latin typeface="Calibri" panose="020F0502020204030204"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p:cNvSpPr>
            <a:spLocks noGrp="1"/>
          </p:cNvSpPr>
          <p:nvPr>
            <p:ph type="dt" sz="quarter" idx="10"/>
          </p:nvPr>
        </p:nvSpPr>
        <p:spPr/>
        <p:txBody>
          <a:bodyPr/>
          <a:lstStyle/>
          <a:p>
            <a:pPr>
              <a:defRPr/>
            </a:pPr>
            <a:fld id="{4D9A7227-CC8D-4048-9E6D-5B303CC11459}" type="datetime1">
              <a:rPr lang="en-GB"/>
              <a:pPr>
                <a:defRPr/>
              </a:pPr>
              <a:t>12/10/2018</a:t>
            </a:fld>
            <a:endParaRPr lang="en-GB"/>
          </a:p>
        </p:txBody>
      </p:sp>
      <p:sp>
        <p:nvSpPr>
          <p:cNvPr id="24579" name="Title 1"/>
          <p:cNvSpPr>
            <a:spLocks noGrp="1"/>
          </p:cNvSpPr>
          <p:nvPr>
            <p:ph type="title" idx="4294967295"/>
          </p:nvPr>
        </p:nvSpPr>
        <p:spPr/>
        <p:txBody>
          <a:bodyPr/>
          <a:lstStyle/>
          <a:p>
            <a:pPr algn="l"/>
            <a:r>
              <a:rPr lang="en-GB" altLang="en-US" b="1" smtClean="0"/>
              <a:t>Suggested Reading</a:t>
            </a:r>
          </a:p>
        </p:txBody>
      </p:sp>
      <p:sp>
        <p:nvSpPr>
          <p:cNvPr id="24580" name="Content Placeholder 2"/>
          <p:cNvSpPr>
            <a:spLocks noGrp="1"/>
          </p:cNvSpPr>
          <p:nvPr>
            <p:ph idx="4294967295"/>
          </p:nvPr>
        </p:nvSpPr>
        <p:spPr>
          <a:xfrm>
            <a:off x="457200" y="1285875"/>
            <a:ext cx="8229600" cy="5072063"/>
          </a:xfrm>
        </p:spPr>
        <p:txBody>
          <a:bodyPr/>
          <a:lstStyle/>
          <a:p>
            <a:r>
              <a:rPr lang="en-GB" altLang="en-US" sz="2400" smtClean="0"/>
              <a:t>Corfield, R. (2006) </a:t>
            </a:r>
            <a:r>
              <a:rPr lang="en-GB" altLang="en-US" sz="2400" i="1" smtClean="0"/>
              <a:t>Successful Interview Skills:  How to Present Yourself with Confidence </a:t>
            </a:r>
            <a:r>
              <a:rPr lang="en-GB" altLang="en-US" sz="2400" smtClean="0"/>
              <a:t>(4</a:t>
            </a:r>
            <a:r>
              <a:rPr lang="en-GB" altLang="en-US" sz="2400" baseline="30000" smtClean="0"/>
              <a:t>th</a:t>
            </a:r>
            <a:r>
              <a:rPr lang="en-GB" altLang="en-US" sz="2400" smtClean="0"/>
              <a:t> Ed)  London:  Kogan Page</a:t>
            </a:r>
          </a:p>
          <a:p>
            <a:r>
              <a:rPr lang="en-GB" altLang="en-US" sz="2400" smtClean="0"/>
              <a:t>Cottrell, S. (2010) </a:t>
            </a:r>
            <a:r>
              <a:rPr lang="en-GB" altLang="en-US" sz="2400" i="1" smtClean="0"/>
              <a:t>Skills for Success:  Personal Development and Employability</a:t>
            </a:r>
            <a:r>
              <a:rPr lang="en-GB" altLang="en-US" sz="2400" smtClean="0"/>
              <a:t> (2</a:t>
            </a:r>
            <a:r>
              <a:rPr lang="en-GB" altLang="en-US" sz="2400" baseline="30000" smtClean="0"/>
              <a:t>nd</a:t>
            </a:r>
            <a:r>
              <a:rPr lang="en-GB" altLang="en-US" sz="2400" smtClean="0"/>
              <a:t> Ed) Basingstoke:  Palgrave Macmillan</a:t>
            </a:r>
          </a:p>
          <a:p>
            <a:r>
              <a:rPr lang="en-GB" altLang="en-US" sz="2400" smtClean="0"/>
              <a:t>Leigh, J. (2004) </a:t>
            </a:r>
            <a:r>
              <a:rPr lang="en-GB" altLang="en-US" sz="2400" i="1" smtClean="0"/>
              <a:t>CVs and Job Applications </a:t>
            </a:r>
            <a:r>
              <a:rPr lang="en-GB" altLang="en-US" sz="2400" smtClean="0"/>
              <a:t>Oxford:  Oxford University Press</a:t>
            </a:r>
          </a:p>
          <a:p>
            <a:r>
              <a:rPr lang="en-GB" altLang="en-US" sz="2400" smtClean="0"/>
              <a:t>Moon, J. (2006) </a:t>
            </a:r>
            <a:r>
              <a:rPr lang="en-GB" altLang="en-US" sz="2400" i="1" smtClean="0"/>
              <a:t>Learning Journals:  A Handbook for Reflective Practice and Professional Development </a:t>
            </a:r>
            <a:r>
              <a:rPr lang="en-GB" altLang="en-US" sz="2400" smtClean="0"/>
              <a:t>(2</a:t>
            </a:r>
            <a:r>
              <a:rPr lang="en-GB" altLang="en-US" sz="2400" baseline="30000" smtClean="0"/>
              <a:t>nd</a:t>
            </a:r>
            <a:r>
              <a:rPr lang="en-GB" altLang="en-US" sz="2400" smtClean="0"/>
              <a:t> Ed) New York:  Routledge</a:t>
            </a:r>
          </a:p>
          <a:p>
            <a:endParaRPr lang="en-GB" altLang="en-US" sz="2800" smtClean="0"/>
          </a:p>
          <a:p>
            <a:endParaRPr lang="en-GB" altLang="en-US" sz="2800" smtClean="0"/>
          </a:p>
          <a:p>
            <a:endParaRPr lang="en-GB" altLang="en-US" smtClean="0"/>
          </a:p>
        </p:txBody>
      </p:sp>
      <p:sp>
        <p:nvSpPr>
          <p:cNvPr id="24581" name="Slide Number Placeholder 3"/>
          <p:cNvSpPr>
            <a:spLocks noGrp="1"/>
          </p:cNvSpPr>
          <p:nvPr>
            <p:ph type="sldNum" sz="quarter" idx="12"/>
          </p:nvPr>
        </p:nvSpPr>
        <p:spPr bwMode="auto">
          <a:xfrm>
            <a:off x="6553200" y="6356350"/>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AA560B4-4061-4FCF-A553-AFE40FEC393B}" type="slidenum">
              <a:rPr lang="en-GB" altLang="en-US" sz="1200" smtClean="0">
                <a:solidFill>
                  <a:srgbClr val="898989"/>
                </a:solidFill>
                <a:latin typeface="Calibri" panose="020F0502020204030204" pitchFamily="34" charset="0"/>
              </a:rPr>
              <a:pPr>
                <a:spcBef>
                  <a:spcPct val="0"/>
                </a:spcBef>
                <a:buFontTx/>
                <a:buNone/>
              </a:pPr>
              <a:t>17</a:t>
            </a:fld>
            <a:endParaRPr lang="en-GB" altLang="en-US" sz="1200" smtClean="0">
              <a:solidFill>
                <a:srgbClr val="898989"/>
              </a:solidFill>
              <a:latin typeface="Calibri" panose="020F0502020204030204"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4805</TotalTime>
  <Words>798</Words>
  <Application>Microsoft Office PowerPoint</Application>
  <PresentationFormat>On-screen Show (4:3)</PresentationFormat>
  <Paragraphs>132</Paragraphs>
  <Slides>17</Slides>
  <Notes>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17</vt:i4>
      </vt:variant>
    </vt:vector>
  </HeadingPairs>
  <TitlesOfParts>
    <vt:vector size="24" baseType="lpstr">
      <vt:lpstr>Arial</vt:lpstr>
      <vt:lpstr>Calibri</vt:lpstr>
      <vt:lpstr>Myriad Pro</vt:lpstr>
      <vt:lpstr>Wingdings</vt:lpstr>
      <vt:lpstr>1_20140311PresentationUWTSDTemplate</vt:lpstr>
      <vt:lpstr>20140311PresentationUWTSDTemplate</vt:lpstr>
      <vt:lpstr>2_20140311PresentationUWTSDTemplate</vt:lpstr>
      <vt:lpstr> CertHE Skills for the Workplace  Module: BMSK4001 Academic and Employability Skills  </vt:lpstr>
      <vt:lpstr> Teaching Team – Oct 2018</vt:lpstr>
      <vt:lpstr>PowerPoint Presentation</vt:lpstr>
      <vt:lpstr>Rules and General Housekeeping</vt:lpstr>
      <vt:lpstr>Rules and General Housekeeping</vt:lpstr>
      <vt:lpstr>LEARNING AND TEACHING STRATEGIES</vt:lpstr>
      <vt:lpstr>Mini presentations</vt:lpstr>
      <vt:lpstr>Activity: class discussion</vt:lpstr>
      <vt:lpstr>Module Aims </vt:lpstr>
      <vt:lpstr>Learning Outcomes</vt:lpstr>
      <vt:lpstr>Module Content</vt:lpstr>
      <vt:lpstr>Assignment 1 – term 1</vt:lpstr>
      <vt:lpstr>Assignment 2 – term 2</vt:lpstr>
      <vt:lpstr>Essential Reading</vt:lpstr>
      <vt:lpstr>Suggested Reading</vt:lpstr>
      <vt:lpstr>Suggested Reading</vt:lpstr>
      <vt:lpstr>Suggested Reading</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Sylvia Hoffmann</cp:lastModifiedBy>
  <cp:revision>343</cp:revision>
  <dcterms:created xsi:type="dcterms:W3CDTF">2012-10-20T16:04:33Z</dcterms:created>
  <dcterms:modified xsi:type="dcterms:W3CDTF">2018-10-12T14:34:08Z</dcterms:modified>
</cp:coreProperties>
</file>