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geGFt8Q3BflRq8gfmZkYv15MiC9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5" name="Google Shape;14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1" name="Google Shape;15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The paper is an analysis of the major factors contributing to the plateau level of sales at Basil Bakery, which is an independent artisan bakery in Coventry. It starts by describing the business context and the issues challenging performance. It then uses business analysis tools, such as PESTEL, the 5W2H model and the Fishbone Diagram, to determine the underlying cause of decreasing sales. Lastly, the paper concludes by assessing the findings and offering practical recommendations on how Basil should address the situation in order to enhance the level of customer satisfaction, boost sales, and ensure the sustainability of the business in the long run.</a:t>
            </a:r>
            <a:endParaRPr sz="1200">
              <a:solidFill>
                <a:schemeClr val="dk1"/>
              </a:solidFill>
              <a:latin typeface="Arial"/>
              <a:ea typeface="Arial"/>
              <a:cs typeface="Arial"/>
              <a:sym typeface="Arial"/>
            </a:endParaRPr>
          </a:p>
          <a:p>
            <a:pPr marL="0" lvl="0" indent="0" algn="l" rtl="0">
              <a:lnSpc>
                <a:spcPct val="100000"/>
              </a:lnSpc>
              <a:spcBef>
                <a:spcPts val="0"/>
              </a:spcBef>
              <a:spcAft>
                <a:spcPts val="0"/>
              </a:spcAft>
              <a:buSzPts val="1400"/>
              <a:buNone/>
            </a:pPr>
            <a:endParaRPr/>
          </a:p>
        </p:txBody>
      </p:sp>
      <p:sp>
        <p:nvSpPr>
          <p:cNvPr id="158" name="Google Shape;15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Basil Bakery is recording stagnant sales due to the shift in customer behaviour and rising costs of operation. Retail parks have experienced a decline in visitors as more consumers are shopping online and many people who work in offices are telecommuting, thereby decreasing demand for walk-in purchases of bakeries since the COVID-19 pandemic. Brown (2025) states that 13% of working adults in Great Britain worked from home solely and 28% hybrid in the period of January to March, 2025, which decreased footfall in the business premises. This, in this case, has a direct impact on Basil's business during lunchtime. Increased prices of organic products, rental costs, utilities, and insurance have also decreased profitability. Moreover, the bakery does not offer online ordering, delivery and trustworthy pre-order services, so it is hard to keep up with shifting expectations of customers. Combined, these internal and external issues have resulted in sales being approximately 25% lower than in 2019, and the long-term viability of the business is under threat. </a:t>
            </a:r>
            <a:endParaRPr sz="1200">
              <a:solidFill>
                <a:schemeClr val="dk1"/>
              </a:solidFill>
              <a:latin typeface="Arial"/>
              <a:ea typeface="Arial"/>
              <a:cs typeface="Arial"/>
              <a:sym typeface="Arial"/>
            </a:endParaRPr>
          </a:p>
          <a:p>
            <a:pPr marL="0" lvl="0" indent="0" algn="l" rtl="0">
              <a:lnSpc>
                <a:spcPct val="100000"/>
              </a:lnSpc>
              <a:spcBef>
                <a:spcPts val="0"/>
              </a:spcBef>
              <a:spcAft>
                <a:spcPts val="0"/>
              </a:spcAft>
              <a:buSzPts val="1400"/>
              <a:buNone/>
            </a:pPr>
            <a:endParaRPr/>
          </a:p>
        </p:txBody>
      </p:sp>
      <p:sp>
        <p:nvSpPr>
          <p:cNvPr id="166" name="Google Shape;16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The 5W2H framework is a simple and effective problem-solving and planning framework and it organises complex situations or problems by posing seven core questions (Bora, 2023). The model will assist in pinpointing the major problems impacting Basil Baking and assist in the systematic analysis of business problems. In the</a:t>
            </a:r>
            <a:r>
              <a:rPr lang="en-GB" sz="1200" b="1">
                <a:solidFill>
                  <a:schemeClr val="dk1"/>
                </a:solidFill>
                <a:latin typeface="Arial"/>
                <a:ea typeface="Arial"/>
                <a:cs typeface="Arial"/>
                <a:sym typeface="Arial"/>
              </a:rPr>
              <a:t> What </a:t>
            </a:r>
            <a:r>
              <a:rPr lang="en-GB" sz="1200">
                <a:solidFill>
                  <a:schemeClr val="dk1"/>
                </a:solidFill>
                <a:latin typeface="Arial"/>
                <a:ea typeface="Arial"/>
                <a:cs typeface="Arial"/>
                <a:sym typeface="Arial"/>
              </a:rPr>
              <a:t>context, it focuses on sales being 25% less than the 2019 level. In the context of </a:t>
            </a:r>
            <a:r>
              <a:rPr lang="en-GB" sz="1200" b="1">
                <a:solidFill>
                  <a:schemeClr val="dk1"/>
                </a:solidFill>
                <a:latin typeface="Arial"/>
                <a:ea typeface="Arial"/>
                <a:cs typeface="Arial"/>
                <a:sym typeface="Arial"/>
              </a:rPr>
              <a:t>Why</a:t>
            </a:r>
            <a:r>
              <a:rPr lang="en-GB" sz="1200">
                <a:solidFill>
                  <a:schemeClr val="dk1"/>
                </a:solidFill>
                <a:latin typeface="Arial"/>
                <a:ea typeface="Arial"/>
                <a:cs typeface="Arial"/>
                <a:sym typeface="Arial"/>
              </a:rPr>
              <a:t>: decreased retail park pedestrianisation, hybridisation of employment, increased operational costs and scanty digital facilities. As stated by Brown (2025), 28% of workers in Great Britain were working hybrid between January and March 2025, and it minimised visits to retail businesses. In the scenario of </a:t>
            </a:r>
            <a:r>
              <a:rPr lang="en-GB" sz="1200" b="1">
                <a:solidFill>
                  <a:schemeClr val="dk1"/>
                </a:solidFill>
                <a:latin typeface="Arial"/>
                <a:ea typeface="Arial"/>
                <a:cs typeface="Arial"/>
                <a:sym typeface="Arial"/>
              </a:rPr>
              <a:t>Who, </a:t>
            </a:r>
            <a:r>
              <a:rPr lang="en-GB" sz="1200">
                <a:solidFill>
                  <a:schemeClr val="dk1"/>
                </a:solidFill>
                <a:latin typeface="Arial"/>
                <a:ea typeface="Arial"/>
                <a:cs typeface="Arial"/>
                <a:sym typeface="Arial"/>
              </a:rPr>
              <a:t>it outlines that Basil workers, as well as the audience, are impacted, and for Where, it is located in the Coventry retail park and regarding </a:t>
            </a:r>
            <a:r>
              <a:rPr lang="en-GB" sz="1200" b="1">
                <a:solidFill>
                  <a:schemeClr val="dk1"/>
                </a:solidFill>
                <a:latin typeface="Arial"/>
                <a:ea typeface="Arial"/>
                <a:cs typeface="Arial"/>
                <a:sym typeface="Arial"/>
              </a:rPr>
              <a:t>When</a:t>
            </a:r>
            <a:r>
              <a:rPr lang="en-GB" sz="1200">
                <a:solidFill>
                  <a:schemeClr val="dk1"/>
                </a:solidFill>
                <a:latin typeface="Arial"/>
                <a:ea typeface="Arial"/>
                <a:cs typeface="Arial"/>
                <a:sym typeface="Arial"/>
              </a:rPr>
              <a:t>, sales have not been increasing since 2023. In </a:t>
            </a:r>
            <a:r>
              <a:rPr lang="en-GB" sz="1200" b="1">
                <a:solidFill>
                  <a:schemeClr val="dk1"/>
                </a:solidFill>
                <a:latin typeface="Arial"/>
                <a:ea typeface="Arial"/>
                <a:cs typeface="Arial"/>
                <a:sym typeface="Arial"/>
              </a:rPr>
              <a:t>How</a:t>
            </a:r>
            <a:r>
              <a:rPr lang="en-GB" sz="1200">
                <a:solidFill>
                  <a:schemeClr val="dk1"/>
                </a:solidFill>
                <a:latin typeface="Arial"/>
                <a:ea typeface="Arial"/>
                <a:cs typeface="Arial"/>
                <a:sym typeface="Arial"/>
              </a:rPr>
              <a:t>, decreased customer demand and decreased cost result in decreased revenue and profit and in </a:t>
            </a:r>
            <a:r>
              <a:rPr lang="en-GB" sz="1200" b="1">
                <a:solidFill>
                  <a:schemeClr val="dk1"/>
                </a:solidFill>
                <a:latin typeface="Arial"/>
                <a:ea typeface="Arial"/>
                <a:cs typeface="Arial"/>
                <a:sym typeface="Arial"/>
              </a:rPr>
              <a:t>How much</a:t>
            </a:r>
            <a:r>
              <a:rPr lang="en-GB" sz="1200">
                <a:solidFill>
                  <a:schemeClr val="dk1"/>
                </a:solidFill>
                <a:latin typeface="Arial"/>
                <a:ea typeface="Arial"/>
                <a:cs typeface="Arial"/>
                <a:sym typeface="Arial"/>
              </a:rPr>
              <a:t>, ongoing low sales risk the survival of the business and its future developments.</a:t>
            </a:r>
            <a:endParaRPr sz="1200">
              <a:solidFill>
                <a:schemeClr val="dk1"/>
              </a:solidFill>
              <a:latin typeface="Arial"/>
              <a:ea typeface="Arial"/>
              <a:cs typeface="Arial"/>
              <a:sym typeface="Arial"/>
            </a:endParaRPr>
          </a:p>
          <a:p>
            <a:pPr marL="0" lvl="0" indent="0" algn="l" rtl="0">
              <a:lnSpc>
                <a:spcPct val="100000"/>
              </a:lnSpc>
              <a:spcBef>
                <a:spcPts val="0"/>
              </a:spcBef>
              <a:spcAft>
                <a:spcPts val="0"/>
              </a:spcAft>
              <a:buSzPts val="1400"/>
              <a:buNone/>
            </a:pPr>
            <a:endParaRPr/>
          </a:p>
        </p:txBody>
      </p:sp>
      <p:sp>
        <p:nvSpPr>
          <p:cNvPr id="175" name="Google Shape;17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b="1">
                <a:solidFill>
                  <a:schemeClr val="dk1"/>
                </a:solidFill>
                <a:latin typeface="Arial"/>
                <a:ea typeface="Arial"/>
                <a:cs typeface="Arial"/>
                <a:sym typeface="Arial"/>
              </a:rPr>
              <a:t>Political: </a:t>
            </a:r>
            <a:r>
              <a:rPr lang="en-GB" sz="1200">
                <a:solidFill>
                  <a:schemeClr val="dk1"/>
                </a:solidFill>
                <a:latin typeface="Arial"/>
                <a:ea typeface="Arial"/>
                <a:cs typeface="Arial"/>
                <a:sym typeface="Arial"/>
              </a:rPr>
              <a:t>The increase in usual business rates from 1.6% to 55.5p and food safety regulations bring up the cost of operations for a small company (Canterbury City Council, 2026). </a:t>
            </a:r>
            <a:r>
              <a:rPr lang="en-GB" sz="1200" b="1">
                <a:solidFill>
                  <a:schemeClr val="dk1"/>
                </a:solidFill>
                <a:latin typeface="Arial"/>
                <a:ea typeface="Arial"/>
                <a:cs typeface="Arial"/>
                <a:sym typeface="Arial"/>
              </a:rPr>
              <a:t>Economic: </a:t>
            </a:r>
            <a:r>
              <a:rPr lang="en-GB" sz="1200">
                <a:solidFill>
                  <a:schemeClr val="dk1"/>
                </a:solidFill>
                <a:latin typeface="Arial"/>
                <a:ea typeface="Arial"/>
                <a:cs typeface="Arial"/>
                <a:sym typeface="Arial"/>
              </a:rPr>
              <a:t>Inflation has led to an escalation in the price of ingredients, rent and utilities. Inman (2025) indicates that as of May 2025, UK food inflation has risen to 4.4%, putting strain on the profit margins of bakery businesses. </a:t>
            </a:r>
            <a:r>
              <a:rPr lang="en-GB" sz="1200" b="1">
                <a:solidFill>
                  <a:schemeClr val="dk1"/>
                </a:solidFill>
                <a:latin typeface="Arial"/>
                <a:ea typeface="Arial"/>
                <a:cs typeface="Arial"/>
                <a:sym typeface="Arial"/>
              </a:rPr>
              <a:t>Social:</a:t>
            </a:r>
            <a:r>
              <a:rPr lang="en-GB" sz="1200">
                <a:solidFill>
                  <a:schemeClr val="dk1"/>
                </a:solidFill>
                <a:latin typeface="Arial"/>
                <a:ea typeface="Arial"/>
                <a:cs typeface="Arial"/>
                <a:sym typeface="Arial"/>
              </a:rPr>
              <a:t> Retail parks have seen more customers visit due to hybrid working and changing shopping habits. Online ordering and home delivery are also demanded by more consumers. These political, economic and social forces have led to the reduction of Basil footfall and stagnant sales, making it hard to grow the business.</a:t>
            </a:r>
            <a:endParaRPr sz="1200">
              <a:solidFill>
                <a:schemeClr val="dk1"/>
              </a:solidFill>
              <a:latin typeface="Arial"/>
              <a:ea typeface="Arial"/>
              <a:cs typeface="Arial"/>
              <a:sym typeface="Arial"/>
            </a:endParaRPr>
          </a:p>
          <a:p>
            <a:pPr marL="0" lvl="0" indent="0" algn="l" rtl="0">
              <a:lnSpc>
                <a:spcPct val="100000"/>
              </a:lnSpc>
              <a:spcBef>
                <a:spcPts val="0"/>
              </a:spcBef>
              <a:spcAft>
                <a:spcPts val="0"/>
              </a:spcAft>
              <a:buSzPts val="1400"/>
              <a:buNone/>
            </a:pPr>
            <a:endParaRPr/>
          </a:p>
        </p:txBody>
      </p:sp>
      <p:sp>
        <p:nvSpPr>
          <p:cNvPr id="183" name="Google Shape;18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b="1">
                <a:solidFill>
                  <a:schemeClr val="dk1"/>
                </a:solidFill>
                <a:latin typeface="Arial"/>
                <a:ea typeface="Arial"/>
                <a:cs typeface="Arial"/>
                <a:sym typeface="Arial"/>
              </a:rPr>
              <a:t>Technological</a:t>
            </a:r>
            <a:r>
              <a:rPr lang="en-GB" sz="1200">
                <a:solidFill>
                  <a:schemeClr val="dk1"/>
                </a:solidFill>
                <a:latin typeface="Arial"/>
                <a:ea typeface="Arial"/>
                <a:cs typeface="Arial"/>
                <a:sym typeface="Arial"/>
              </a:rPr>
              <a:t>: According to Ward (2025), in 2022, 27% of all UK retail sales occurred online, which indicated the increased significance of online sales channels. Basil lacks an online ordering and delivery service and this makes it less convenient for customers. </a:t>
            </a:r>
            <a:r>
              <a:rPr lang="en-GB" sz="1200" b="1">
                <a:solidFill>
                  <a:schemeClr val="dk1"/>
                </a:solidFill>
                <a:latin typeface="Arial"/>
                <a:ea typeface="Arial"/>
                <a:cs typeface="Arial"/>
                <a:sym typeface="Arial"/>
              </a:rPr>
              <a:t>Environmental: </a:t>
            </a:r>
            <a:r>
              <a:rPr lang="en-GB" sz="1200">
                <a:solidFill>
                  <a:schemeClr val="dk1"/>
                </a:solidFill>
                <a:latin typeface="Arial"/>
                <a:ea typeface="Arial"/>
                <a:cs typeface="Arial"/>
                <a:sym typeface="Arial"/>
              </a:rPr>
              <a:t>Organic inputs become more susceptible to bad weather, resulting in supply shortages and fluctuations in prices. According to Soil Association (2025), organic market sales in the UK were as high as </a:t>
            </a:r>
            <a:r>
              <a:rPr lang="en-GB"/>
              <a:t>£3.7 billion </a:t>
            </a:r>
            <a:r>
              <a:rPr lang="en-GB" sz="1200">
                <a:solidFill>
                  <a:schemeClr val="dk1"/>
                </a:solidFill>
                <a:latin typeface="Arial"/>
                <a:ea typeface="Arial"/>
                <a:cs typeface="Arial"/>
                <a:sym typeface="Arial"/>
              </a:rPr>
              <a:t>and increased by 7.3 percent, which indicated a high demand and pressure on supply. </a:t>
            </a:r>
            <a:r>
              <a:rPr lang="en-GB" sz="1200" b="1">
                <a:solidFill>
                  <a:schemeClr val="dk1"/>
                </a:solidFill>
                <a:latin typeface="Arial"/>
                <a:ea typeface="Arial"/>
                <a:cs typeface="Arial"/>
                <a:sym typeface="Arial"/>
              </a:rPr>
              <a:t>Legal</a:t>
            </a:r>
            <a:r>
              <a:rPr lang="en-GB" sz="1200">
                <a:solidFill>
                  <a:schemeClr val="dk1"/>
                </a:solidFill>
                <a:latin typeface="Arial"/>
                <a:ea typeface="Arial"/>
                <a:cs typeface="Arial"/>
                <a:sym typeface="Arial"/>
              </a:rPr>
              <a:t>: UK food hygiene, labelling and health and safety legislation will have to be met by Basil and this adds to compliance costs. In parallel, proactive integration in digital services as well as consistent adherence to guidelines can strengthen audience acceptance as well as drive progress. </a:t>
            </a:r>
            <a:endParaRPr sz="1200">
              <a:solidFill>
                <a:schemeClr val="dk1"/>
              </a:solidFill>
              <a:latin typeface="Arial"/>
              <a:ea typeface="Arial"/>
              <a:cs typeface="Arial"/>
              <a:sym typeface="Arial"/>
            </a:endParaRPr>
          </a:p>
          <a:p>
            <a:pPr marL="0" lvl="0" indent="0" algn="l" rtl="0">
              <a:lnSpc>
                <a:spcPct val="100000"/>
              </a:lnSpc>
              <a:spcBef>
                <a:spcPts val="0"/>
              </a:spcBef>
              <a:spcAft>
                <a:spcPts val="0"/>
              </a:spcAft>
              <a:buSzPts val="1400"/>
              <a:buNone/>
            </a:pPr>
            <a:endParaRPr/>
          </a:p>
        </p:txBody>
      </p:sp>
      <p:sp>
        <p:nvSpPr>
          <p:cNvPr id="191" name="Google Shape;191;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A Fishbone Diagram is useful in determining the root causes of a business problem by categorising them (Kumah </a:t>
            </a:r>
            <a:r>
              <a:rPr lang="en-GB" sz="1200" i="1">
                <a:solidFill>
                  <a:schemeClr val="dk1"/>
                </a:solidFill>
                <a:latin typeface="Arial"/>
                <a:ea typeface="Arial"/>
                <a:cs typeface="Arial"/>
                <a:sym typeface="Arial"/>
              </a:rPr>
              <a:t>et al.,</a:t>
            </a:r>
            <a:r>
              <a:rPr lang="en-GB" sz="1200">
                <a:solidFill>
                  <a:schemeClr val="dk1"/>
                </a:solidFill>
                <a:latin typeface="Arial"/>
                <a:ea typeface="Arial"/>
                <a:cs typeface="Arial"/>
                <a:sym typeface="Arial"/>
              </a:rPr>
              <a:t> 2024). In the case of Basil Bakery, the basic issue is stagnant sales and the key contributors are People, that highlight fewer office workers due to hybrid working, and for Methods, it underscores long wait and an untrusted pre-order process. In the case of Technology, it lacks any online ordering and delivery service and in the case of Materials, it is focused on a higher price of organic ingredients. Also, as far as Environment is concerned, it emphasises the decreased retail park footfall and in the scenario of Finance, is concerned and underscore the increasing rent, utilities and insurance expenses. Brown (2025) indicates that 28 percent of the employees in Great Britain worked hybrid in the first quarter of January 2025 and March 2025, decreasing their travel to local businesses. The diagram assists Basil in defining root causes and putting improvement actions on priority. </a:t>
            </a:r>
            <a:endParaRPr sz="1200">
              <a:solidFill>
                <a:schemeClr val="dk1"/>
              </a:solidFill>
              <a:latin typeface="Arial"/>
              <a:ea typeface="Arial"/>
              <a:cs typeface="Arial"/>
              <a:sym typeface="Arial"/>
            </a:endParaRPr>
          </a:p>
          <a:p>
            <a:pPr marL="0" lvl="0" indent="0" algn="l" rtl="0">
              <a:lnSpc>
                <a:spcPct val="100000"/>
              </a:lnSpc>
              <a:spcBef>
                <a:spcPts val="0"/>
              </a:spcBef>
              <a:spcAft>
                <a:spcPts val="0"/>
              </a:spcAft>
              <a:buSzPts val="1400"/>
              <a:buNone/>
            </a:pPr>
            <a:endParaRPr/>
          </a:p>
        </p:txBody>
      </p:sp>
      <p:sp>
        <p:nvSpPr>
          <p:cNvPr id="200" name="Google Shape;20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This diagram is effective as it gives a systematic method of finding numerous reasons for business issues, which stimulates methodical analysis and wisdom of decision-making (Loredana, 2017). It assists Basil in comprehending the internal and external factors that contribute to the stagnant sales. It also allows Basil to review concerns like decreased footfall, absence of online ordering, escalating expenses and long queues to enhance decision-making. The model, however, does not measure the significance of each cause, quantify their impact, or even the optimal solution. </a:t>
            </a:r>
            <a:endParaRPr sz="1200">
              <a:solidFill>
                <a:schemeClr val="dk1"/>
              </a:solidFill>
              <a:latin typeface="Arial"/>
              <a:ea typeface="Arial"/>
              <a:cs typeface="Arial"/>
              <a:sym typeface="Arial"/>
            </a:endParaRPr>
          </a:p>
          <a:p>
            <a:pPr marL="0" lvl="0" indent="0" algn="l" rtl="0">
              <a:lnSpc>
                <a:spcPct val="100000"/>
              </a:lnSpc>
              <a:spcBef>
                <a:spcPts val="0"/>
              </a:spcBef>
              <a:spcAft>
                <a:spcPts val="0"/>
              </a:spcAft>
              <a:buSzPts val="1400"/>
              <a:buNone/>
            </a:pPr>
            <a:endParaRPr/>
          </a:p>
        </p:txBody>
      </p:sp>
      <p:sp>
        <p:nvSpPr>
          <p:cNvPr id="209" name="Google Shape;209;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The analysis established that the declining growth of Basil Bakery's sales can be attributed primarily to declining footfall at retail parks, working hybridly, increasing operating expenses, and inadequate digital service provision. PESTEL analysis, 5W2H analysis, and Fishbone analysis revealed both internal and external threats, and the essential role of digital transformation and better customer convenience in sustainable business development. </a:t>
            </a:r>
            <a:endParaRPr sz="1200">
              <a:solidFill>
                <a:schemeClr val="dk1"/>
              </a:solidFill>
              <a:latin typeface="Arial"/>
              <a:ea typeface="Arial"/>
              <a:cs typeface="Arial"/>
              <a:sym typeface="Arial"/>
            </a:endParaRPr>
          </a:p>
          <a:p>
            <a:pPr marL="0" lvl="0" indent="0" algn="l" rtl="0">
              <a:lnSpc>
                <a:spcPct val="100000"/>
              </a:lnSpc>
              <a:spcBef>
                <a:spcPts val="0"/>
              </a:spcBef>
              <a:spcAft>
                <a:spcPts val="0"/>
              </a:spcAft>
              <a:buSzPts val="1400"/>
              <a:buNone/>
            </a:pPr>
            <a:endParaRPr/>
          </a:p>
        </p:txBody>
      </p:sp>
      <p:sp>
        <p:nvSpPr>
          <p:cNvPr id="218" name="Google Shape;218;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4" name="Google Shape;234;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0" name="Google Shape;24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5" name="Google Shape;24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6"/>
        <p:cNvGrpSpPr/>
        <p:nvPr/>
      </p:nvGrpSpPr>
      <p:grpSpPr>
        <a:xfrm>
          <a:off x="0" y="0"/>
          <a:ext cx="0" cy="0"/>
          <a:chOff x="0" y="0"/>
          <a:chExt cx="0" cy="0"/>
        </a:xfrm>
      </p:grpSpPr>
      <p:grpSp>
        <p:nvGrpSpPr>
          <p:cNvPr id="27" name="Google Shape;27;p15"/>
          <p:cNvGrpSpPr/>
          <p:nvPr/>
        </p:nvGrpSpPr>
        <p:grpSpPr>
          <a:xfrm>
            <a:off x="0" y="-8467"/>
            <a:ext cx="12192000" cy="6866467"/>
            <a:chOff x="0" y="-8467"/>
            <a:chExt cx="12192000" cy="6866467"/>
          </a:xfrm>
        </p:grpSpPr>
        <p:cxnSp>
          <p:nvCxnSpPr>
            <p:cNvPr id="28" name="Google Shape;28;p15"/>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9" name="Google Shape;29;p15"/>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30" name="Google Shape;30;p15"/>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lstStyle/>
            <a:p>
              <a:endParaRPr lang="en-GB"/>
            </a:p>
          </p:txBody>
        </p:sp>
        <p:sp>
          <p:nvSpPr>
            <p:cNvPr id="31" name="Google Shape;31;p15"/>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lstStyle/>
            <a:p>
              <a:endParaRPr lang="en-GB"/>
            </a:p>
          </p:txBody>
        </p:sp>
        <p:sp>
          <p:nvSpPr>
            <p:cNvPr id="32" name="Google Shape;32;p15"/>
            <p:cNvSpPr/>
            <p:nvPr/>
          </p:nvSpPr>
          <p:spPr>
            <a:xfrm>
              <a:off x="8932333" y="3048000"/>
              <a:ext cx="3259667" cy="3810000"/>
            </a:xfrm>
            <a:prstGeom prst="triangle">
              <a:avLst>
                <a:gd name="adj" fmla="val 100000"/>
              </a:avLst>
            </a:prstGeom>
            <a:solidFill>
              <a:schemeClr val="accent2">
                <a:alpha val="7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5"/>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E7818">
                <a:alpha val="70196"/>
              </a:srgbClr>
            </a:solidFill>
            <a:ln>
              <a:noFill/>
            </a:ln>
          </p:spPr>
          <p:txBody>
            <a:bodyPr/>
            <a:lstStyle/>
            <a:p>
              <a:endParaRPr lang="en-GB"/>
            </a:p>
          </p:txBody>
        </p:sp>
        <p:sp>
          <p:nvSpPr>
            <p:cNvPr id="34" name="Google Shape;34;p15"/>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a:lstStyle/>
            <a:p>
              <a:endParaRPr lang="en-GB"/>
            </a:p>
          </p:txBody>
        </p:sp>
        <p:sp>
          <p:nvSpPr>
            <p:cNvPr id="35" name="Google Shape;35;p15"/>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a:lstStyle/>
            <a:p>
              <a:endParaRPr lang="en-GB"/>
            </a:p>
          </p:txBody>
        </p:sp>
        <p:sp>
          <p:nvSpPr>
            <p:cNvPr id="36" name="Google Shape;36;p15"/>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5"/>
            <p:cNvSpPr/>
            <p:nvPr/>
          </p:nvSpPr>
          <p:spPr>
            <a:xfrm rot="10800000">
              <a:off x="0" y="0"/>
              <a:ext cx="842596" cy="5666154"/>
            </a:xfrm>
            <a:prstGeom prst="triangle">
              <a:avLst>
                <a:gd name="adj" fmla="val 100000"/>
              </a:avLst>
            </a:prstGeom>
            <a:solidFill>
              <a:schemeClr val="accent1">
                <a:alpha val="8509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8" name="Google Shape;38;p15"/>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Clr>
                <a:schemeClr val="accent1"/>
              </a:buClr>
              <a:buSzPts val="5400"/>
              <a:buFont typeface="Trebuchet MS"/>
              <a:buNone/>
              <a:defRPr sz="540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5"/>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lnSpc>
                <a:spcPct val="100000"/>
              </a:lnSpc>
              <a:spcBef>
                <a:spcPts val="1000"/>
              </a:spcBef>
              <a:spcAft>
                <a:spcPts val="0"/>
              </a:spcAft>
              <a:buSzPts val="1440"/>
              <a:buNone/>
              <a:defRPr>
                <a:solidFill>
                  <a:srgbClr val="7F7F7F"/>
                </a:solidFill>
              </a:defRPr>
            </a:lvl1pPr>
            <a:lvl2pPr lvl="1" algn="ctr">
              <a:lnSpc>
                <a:spcPct val="100000"/>
              </a:lnSpc>
              <a:spcBef>
                <a:spcPts val="1000"/>
              </a:spcBef>
              <a:spcAft>
                <a:spcPts val="0"/>
              </a:spcAft>
              <a:buSzPts val="1280"/>
              <a:buNone/>
              <a:defRPr>
                <a:solidFill>
                  <a:srgbClr val="888888"/>
                </a:solidFill>
              </a:defRPr>
            </a:lvl2pPr>
            <a:lvl3pPr lvl="2" algn="ctr">
              <a:lnSpc>
                <a:spcPct val="100000"/>
              </a:lnSpc>
              <a:spcBef>
                <a:spcPts val="1000"/>
              </a:spcBef>
              <a:spcAft>
                <a:spcPts val="0"/>
              </a:spcAft>
              <a:buSzPts val="1120"/>
              <a:buNone/>
              <a:defRPr>
                <a:solidFill>
                  <a:srgbClr val="888888"/>
                </a:solidFill>
              </a:defRPr>
            </a:lvl3pPr>
            <a:lvl4pPr lvl="3" algn="ctr">
              <a:lnSpc>
                <a:spcPct val="100000"/>
              </a:lnSpc>
              <a:spcBef>
                <a:spcPts val="1000"/>
              </a:spcBef>
              <a:spcAft>
                <a:spcPts val="0"/>
              </a:spcAft>
              <a:buSzPts val="960"/>
              <a:buNone/>
              <a:defRPr>
                <a:solidFill>
                  <a:srgbClr val="888888"/>
                </a:solidFill>
              </a:defRPr>
            </a:lvl4pPr>
            <a:lvl5pPr lvl="4" algn="ctr">
              <a:lnSpc>
                <a:spcPct val="100000"/>
              </a:lnSpc>
              <a:spcBef>
                <a:spcPts val="1000"/>
              </a:spcBef>
              <a:spcAft>
                <a:spcPts val="0"/>
              </a:spcAft>
              <a:buSzPts val="960"/>
              <a:buNone/>
              <a:defRPr>
                <a:solidFill>
                  <a:srgbClr val="888888"/>
                </a:solidFill>
              </a:defRPr>
            </a:lvl5pPr>
            <a:lvl6pPr lvl="5" algn="ctr">
              <a:lnSpc>
                <a:spcPct val="100000"/>
              </a:lnSpc>
              <a:spcBef>
                <a:spcPts val="1000"/>
              </a:spcBef>
              <a:spcAft>
                <a:spcPts val="0"/>
              </a:spcAft>
              <a:buSzPts val="960"/>
              <a:buNone/>
              <a:defRPr>
                <a:solidFill>
                  <a:srgbClr val="888888"/>
                </a:solidFill>
              </a:defRPr>
            </a:lvl6pPr>
            <a:lvl7pPr lvl="6" algn="ctr">
              <a:lnSpc>
                <a:spcPct val="100000"/>
              </a:lnSpc>
              <a:spcBef>
                <a:spcPts val="1000"/>
              </a:spcBef>
              <a:spcAft>
                <a:spcPts val="0"/>
              </a:spcAft>
              <a:buSzPts val="960"/>
              <a:buNone/>
              <a:defRPr>
                <a:solidFill>
                  <a:srgbClr val="888888"/>
                </a:solidFill>
              </a:defRPr>
            </a:lvl7pPr>
            <a:lvl8pPr lvl="7" algn="ctr">
              <a:lnSpc>
                <a:spcPct val="100000"/>
              </a:lnSpc>
              <a:spcBef>
                <a:spcPts val="1000"/>
              </a:spcBef>
              <a:spcAft>
                <a:spcPts val="0"/>
              </a:spcAft>
              <a:buSzPts val="960"/>
              <a:buNone/>
              <a:defRPr>
                <a:solidFill>
                  <a:srgbClr val="888888"/>
                </a:solidFill>
              </a:defRPr>
            </a:lvl8pPr>
            <a:lvl9pPr lvl="8" algn="ctr">
              <a:lnSpc>
                <a:spcPct val="100000"/>
              </a:lnSpc>
              <a:spcBef>
                <a:spcPts val="1000"/>
              </a:spcBef>
              <a:spcAft>
                <a:spcPts val="0"/>
              </a:spcAft>
              <a:buSzPts val="960"/>
              <a:buNone/>
              <a:defRPr>
                <a:solidFill>
                  <a:srgbClr val="888888"/>
                </a:solidFill>
              </a:defRPr>
            </a:lvl9pPr>
          </a:lstStyle>
          <a:p>
            <a:endParaRPr/>
          </a:p>
        </p:txBody>
      </p:sp>
      <p:sp>
        <p:nvSpPr>
          <p:cNvPr id="40" name="Google Shape;40;p1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1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3"/>
        <p:cNvGrpSpPr/>
        <p:nvPr/>
      </p:nvGrpSpPr>
      <p:grpSpPr>
        <a:xfrm>
          <a:off x="0" y="0"/>
          <a:ext cx="0" cy="0"/>
          <a:chOff x="0" y="0"/>
          <a:chExt cx="0" cy="0"/>
        </a:xfrm>
      </p:grpSpPr>
      <p:sp>
        <p:nvSpPr>
          <p:cNvPr id="44" name="Google Shape;44;p1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16"/>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46" name="Google Shape;46;p16"/>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47" name="Google Shape;47;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0"/>
        <p:cNvGrpSpPr/>
        <p:nvPr/>
      </p:nvGrpSpPr>
      <p:grpSpPr>
        <a:xfrm>
          <a:off x="0" y="0"/>
          <a:ext cx="0" cy="0"/>
          <a:chOff x="0" y="0"/>
          <a:chExt cx="0" cy="0"/>
        </a:xfrm>
      </p:grpSpPr>
      <p:sp>
        <p:nvSpPr>
          <p:cNvPr id="51" name="Google Shape;51;p1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3600"/>
              <a:buFont typeface="Trebuchet MS"/>
              <a:buNone/>
              <a:defRPr sz="3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7"/>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53" name="Google Shape;53;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1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 name="Google Shape;58;p1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1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0"/>
        <p:cNvGrpSpPr/>
        <p:nvPr/>
      </p:nvGrpSpPr>
      <p:grpSpPr>
        <a:xfrm>
          <a:off x="0" y="0"/>
          <a:ext cx="0" cy="0"/>
          <a:chOff x="0" y="0"/>
          <a:chExt cx="0" cy="0"/>
        </a:xfrm>
      </p:grpSpPr>
      <p:sp>
        <p:nvSpPr>
          <p:cNvPr id="61" name="Google Shape;61;p19"/>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4000"/>
              <a:buFont typeface="Trebuchet MS"/>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19"/>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600"/>
              <a:buNone/>
              <a:defRPr sz="20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63" name="Google Shape;63;p1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1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1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6"/>
        <p:cNvGrpSpPr/>
        <p:nvPr/>
      </p:nvGrpSpPr>
      <p:grpSpPr>
        <a:xfrm>
          <a:off x="0" y="0"/>
          <a:ext cx="0" cy="0"/>
          <a:chOff x="0" y="0"/>
          <a:chExt cx="0" cy="0"/>
        </a:xfrm>
      </p:grpSpPr>
      <p:sp>
        <p:nvSpPr>
          <p:cNvPr id="67" name="Google Shape;67;p2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3600"/>
              <a:buFont typeface="Trebuchet MS"/>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20"/>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69" name="Google Shape;69;p20"/>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70" name="Google Shape;70;p20"/>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71" name="Google Shape;71;p20"/>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72" name="Google Shape;72;p2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2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5"/>
        <p:cNvGrpSpPr/>
        <p:nvPr/>
      </p:nvGrpSpPr>
      <p:grpSpPr>
        <a:xfrm>
          <a:off x="0" y="0"/>
          <a:ext cx="0" cy="0"/>
          <a:chOff x="0" y="0"/>
          <a:chExt cx="0" cy="0"/>
        </a:xfrm>
      </p:grpSpPr>
      <p:sp>
        <p:nvSpPr>
          <p:cNvPr id="76" name="Google Shape;76;p2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0"/>
        <p:cNvGrpSpPr/>
        <p:nvPr/>
      </p:nvGrpSpPr>
      <p:grpSpPr>
        <a:xfrm>
          <a:off x="0" y="0"/>
          <a:ext cx="0" cy="0"/>
          <a:chOff x="0" y="0"/>
          <a:chExt cx="0" cy="0"/>
        </a:xfrm>
      </p:grpSpPr>
      <p:sp>
        <p:nvSpPr>
          <p:cNvPr id="81" name="Google Shape;81;p22"/>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2000"/>
              <a:buFont typeface="Trebuchet MS"/>
              <a:buNone/>
              <a:defRPr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2"/>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83" name="Google Shape;83;p22"/>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1120"/>
              <a:buNone/>
              <a:defRPr sz="1400"/>
            </a:lvl2pPr>
            <a:lvl3pPr marL="1371600" lvl="2" indent="-228600" algn="l">
              <a:lnSpc>
                <a:spcPct val="100000"/>
              </a:lnSpc>
              <a:spcBef>
                <a:spcPts val="1000"/>
              </a:spcBef>
              <a:spcAft>
                <a:spcPts val="0"/>
              </a:spcAft>
              <a:buSzPts val="960"/>
              <a:buNone/>
              <a:defRPr sz="1200"/>
            </a:lvl3pPr>
            <a:lvl4pPr marL="1828800" lvl="3" indent="-228600" algn="l">
              <a:lnSpc>
                <a:spcPct val="100000"/>
              </a:lnSpc>
              <a:spcBef>
                <a:spcPts val="1000"/>
              </a:spcBef>
              <a:spcAft>
                <a:spcPts val="0"/>
              </a:spcAft>
              <a:buSzPts val="800"/>
              <a:buNone/>
              <a:defRPr sz="1000"/>
            </a:lvl4pPr>
            <a:lvl5pPr marL="2286000" lvl="4" indent="-228600" algn="l">
              <a:lnSpc>
                <a:spcPct val="100000"/>
              </a:lnSpc>
              <a:spcBef>
                <a:spcPts val="1000"/>
              </a:spcBef>
              <a:spcAft>
                <a:spcPts val="0"/>
              </a:spcAft>
              <a:buSzPts val="800"/>
              <a:buNone/>
              <a:defRPr sz="1000"/>
            </a:lvl5pPr>
            <a:lvl6pPr marL="2743200" lvl="5" indent="-228600" algn="l">
              <a:lnSpc>
                <a:spcPct val="100000"/>
              </a:lnSpc>
              <a:spcBef>
                <a:spcPts val="1000"/>
              </a:spcBef>
              <a:spcAft>
                <a:spcPts val="0"/>
              </a:spcAft>
              <a:buSzPts val="800"/>
              <a:buNone/>
              <a:defRPr sz="1000"/>
            </a:lvl6pPr>
            <a:lvl7pPr marL="3200400" lvl="6" indent="-228600" algn="l">
              <a:lnSpc>
                <a:spcPct val="100000"/>
              </a:lnSpc>
              <a:spcBef>
                <a:spcPts val="1000"/>
              </a:spcBef>
              <a:spcAft>
                <a:spcPts val="0"/>
              </a:spcAft>
              <a:buSzPts val="800"/>
              <a:buNone/>
              <a:defRPr sz="1000"/>
            </a:lvl7pPr>
            <a:lvl8pPr marL="3657600" lvl="7" indent="-228600" algn="l">
              <a:lnSpc>
                <a:spcPct val="100000"/>
              </a:lnSpc>
              <a:spcBef>
                <a:spcPts val="1000"/>
              </a:spcBef>
              <a:spcAft>
                <a:spcPts val="0"/>
              </a:spcAft>
              <a:buSzPts val="800"/>
              <a:buNone/>
              <a:defRPr sz="1000"/>
            </a:lvl8pPr>
            <a:lvl9pPr marL="4114800" lvl="8" indent="-228600" algn="l">
              <a:lnSpc>
                <a:spcPct val="100000"/>
              </a:lnSpc>
              <a:spcBef>
                <a:spcPts val="1000"/>
              </a:spcBef>
              <a:spcAft>
                <a:spcPts val="0"/>
              </a:spcAft>
              <a:buSzPts val="800"/>
              <a:buNone/>
              <a:defRPr sz="1000"/>
            </a:lvl9pPr>
          </a:lstStyle>
          <a:p>
            <a:endParaRPr/>
          </a:p>
        </p:txBody>
      </p:sp>
      <p:sp>
        <p:nvSpPr>
          <p:cNvPr id="84" name="Google Shape;84;p2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2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7"/>
        <p:cNvGrpSpPr/>
        <p:nvPr/>
      </p:nvGrpSpPr>
      <p:grpSpPr>
        <a:xfrm>
          <a:off x="0" y="0"/>
          <a:ext cx="0" cy="0"/>
          <a:chOff x="0" y="0"/>
          <a:chExt cx="0" cy="0"/>
        </a:xfrm>
      </p:grpSpPr>
      <p:sp>
        <p:nvSpPr>
          <p:cNvPr id="88" name="Google Shape;88;p23"/>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2400"/>
              <a:buFont typeface="Trebuchet MS"/>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3"/>
          <p:cNvSpPr>
            <a:spLocks noGrp="1"/>
          </p:cNvSpPr>
          <p:nvPr>
            <p:ph type="pic" idx="2"/>
          </p:nvPr>
        </p:nvSpPr>
        <p:spPr>
          <a:xfrm>
            <a:off x="677334" y="609600"/>
            <a:ext cx="8596668" cy="3845718"/>
          </a:xfrm>
          <a:prstGeom prst="rect">
            <a:avLst/>
          </a:prstGeom>
          <a:noFill/>
          <a:ln>
            <a:noFill/>
          </a:ln>
        </p:spPr>
      </p:sp>
      <p:sp>
        <p:nvSpPr>
          <p:cNvPr id="90" name="Google Shape;90;p23"/>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960"/>
              <a:buNone/>
              <a:defRPr sz="12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91" name="Google Shape;91;p2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2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2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4"/>
        <p:cNvGrpSpPr/>
        <p:nvPr/>
      </p:nvGrpSpPr>
      <p:grpSpPr>
        <a:xfrm>
          <a:off x="0" y="0"/>
          <a:ext cx="0" cy="0"/>
          <a:chOff x="0" y="0"/>
          <a:chExt cx="0" cy="0"/>
        </a:xfrm>
      </p:grpSpPr>
      <p:sp>
        <p:nvSpPr>
          <p:cNvPr id="95" name="Google Shape;95;p24"/>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24"/>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97" name="Google Shape;97;p2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2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 name="Google Shape;99;p2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0"/>
        <p:cNvGrpSpPr/>
        <p:nvPr/>
      </p:nvGrpSpPr>
      <p:grpSpPr>
        <a:xfrm>
          <a:off x="0" y="0"/>
          <a:ext cx="0" cy="0"/>
          <a:chOff x="0" y="0"/>
          <a:chExt cx="0" cy="0"/>
        </a:xfrm>
      </p:grpSpPr>
      <p:sp>
        <p:nvSpPr>
          <p:cNvPr id="101" name="Google Shape;101;p25"/>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25"/>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000"/>
              </a:spcBef>
              <a:spcAft>
                <a:spcPts val="0"/>
              </a:spcAft>
              <a:buSzPts val="1280"/>
              <a:buFont typeface="Trebuchet MS"/>
              <a:buNone/>
              <a:defRPr sz="1600">
                <a:solidFill>
                  <a:srgbClr val="7F7F7F"/>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03" name="Google Shape;103;p25"/>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04" name="Google Shape;104;p2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2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2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
        <p:nvSpPr>
          <p:cNvPr id="107" name="Google Shape;107;p25"/>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BFE471"/>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108" name="Google Shape;108;p25"/>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BFE471"/>
                </a:solidFill>
                <a:latin typeface="Arial"/>
                <a:ea typeface="Arial"/>
                <a:cs typeface="Arial"/>
                <a:sym typeface="Arial"/>
              </a:rPr>
              <a:t>”</a:t>
            </a:r>
            <a:endParaRPr sz="1800" b="0" i="0" u="none" strike="noStrike" cap="none">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9"/>
        <p:cNvGrpSpPr/>
        <p:nvPr/>
      </p:nvGrpSpPr>
      <p:grpSpPr>
        <a:xfrm>
          <a:off x="0" y="0"/>
          <a:ext cx="0" cy="0"/>
          <a:chOff x="0" y="0"/>
          <a:chExt cx="0" cy="0"/>
        </a:xfrm>
      </p:grpSpPr>
      <p:sp>
        <p:nvSpPr>
          <p:cNvPr id="110" name="Google Shape;110;p26"/>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26"/>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12" name="Google Shape;112;p2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 name="Google Shape;113;p2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 name="Google Shape;114;p2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5"/>
        <p:cNvGrpSpPr/>
        <p:nvPr/>
      </p:nvGrpSpPr>
      <p:grpSpPr>
        <a:xfrm>
          <a:off x="0" y="0"/>
          <a:ext cx="0" cy="0"/>
          <a:chOff x="0" y="0"/>
          <a:chExt cx="0" cy="0"/>
        </a:xfrm>
      </p:grpSpPr>
      <p:sp>
        <p:nvSpPr>
          <p:cNvPr id="116" name="Google Shape;116;p27"/>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 name="Google Shape;117;p27"/>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Font typeface="Trebuchet MS"/>
              <a:buNone/>
              <a:defRPr sz="2400">
                <a:solidFill>
                  <a:srgbClr val="3F3F3F"/>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18" name="Google Shape;118;p27"/>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19" name="Google Shape;119;p2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2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2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
        <p:nvSpPr>
          <p:cNvPr id="122" name="Google Shape;122;p27"/>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BFE471"/>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123" name="Google Shape;123;p27"/>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BFE471"/>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4"/>
        <p:cNvGrpSpPr/>
        <p:nvPr/>
      </p:nvGrpSpPr>
      <p:grpSpPr>
        <a:xfrm>
          <a:off x="0" y="0"/>
          <a:ext cx="0" cy="0"/>
          <a:chOff x="0" y="0"/>
          <a:chExt cx="0" cy="0"/>
        </a:xfrm>
      </p:grpSpPr>
      <p:sp>
        <p:nvSpPr>
          <p:cNvPr id="125" name="Google Shape;125;p28"/>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28"/>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Font typeface="Trebuchet MS"/>
              <a:buNone/>
              <a:defRPr sz="2400">
                <a:solidFill>
                  <a:schemeClr val="accent1"/>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27" name="Google Shape;127;p28"/>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28" name="Google Shape;128;p2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 name="Google Shape;129;p2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2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29"/>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29"/>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34" name="Google Shape;134;p2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2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2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30"/>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0"/>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40" name="Google Shape;140;p3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 name="Google Shape;141;p3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 name="Google Shape;142;p3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grpSp>
        <p:nvGrpSpPr>
          <p:cNvPr id="10" name="Google Shape;10;p14"/>
          <p:cNvGrpSpPr/>
          <p:nvPr/>
        </p:nvGrpSpPr>
        <p:grpSpPr>
          <a:xfrm>
            <a:off x="0" y="-8467"/>
            <a:ext cx="12192000" cy="6866467"/>
            <a:chOff x="0" y="-8467"/>
            <a:chExt cx="12192000" cy="6866467"/>
          </a:xfrm>
        </p:grpSpPr>
        <p:cxnSp>
          <p:nvCxnSpPr>
            <p:cNvPr id="11" name="Google Shape;11;p14"/>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12" name="Google Shape;12;p14"/>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13" name="Google Shape;13;p14"/>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lstStyle/>
            <a:p>
              <a:endParaRPr lang="en-GB"/>
            </a:p>
          </p:txBody>
        </p:sp>
        <p:sp>
          <p:nvSpPr>
            <p:cNvPr id="14" name="Google Shape;14;p14"/>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lstStyle/>
            <a:p>
              <a:endParaRPr lang="en-GB"/>
            </a:p>
          </p:txBody>
        </p:sp>
        <p:sp>
          <p:nvSpPr>
            <p:cNvPr id="15" name="Google Shape;15;p14"/>
            <p:cNvSpPr/>
            <p:nvPr/>
          </p:nvSpPr>
          <p:spPr>
            <a:xfrm>
              <a:off x="8932333" y="3048000"/>
              <a:ext cx="3259667" cy="3810000"/>
            </a:xfrm>
            <a:prstGeom prst="triangle">
              <a:avLst>
                <a:gd name="adj" fmla="val 100000"/>
              </a:avLst>
            </a:prstGeom>
            <a:solidFill>
              <a:schemeClr val="accent2">
                <a:alpha val="7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4"/>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E7818">
                <a:alpha val="70196"/>
              </a:srgbClr>
            </a:solidFill>
            <a:ln>
              <a:noFill/>
            </a:ln>
          </p:spPr>
          <p:txBody>
            <a:bodyPr/>
            <a:lstStyle/>
            <a:p>
              <a:endParaRPr lang="en-GB"/>
            </a:p>
          </p:txBody>
        </p:sp>
        <p:sp>
          <p:nvSpPr>
            <p:cNvPr id="17" name="Google Shape;17;p14"/>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a:lstStyle/>
            <a:p>
              <a:endParaRPr lang="en-GB"/>
            </a:p>
          </p:txBody>
        </p:sp>
        <p:sp>
          <p:nvSpPr>
            <p:cNvPr id="18" name="Google Shape;18;p14"/>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a:lstStyle/>
            <a:p>
              <a:endParaRPr lang="en-GB"/>
            </a:p>
          </p:txBody>
        </p:sp>
        <p:sp>
          <p:nvSpPr>
            <p:cNvPr id="19" name="Google Shape;19;p14"/>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4"/>
            <p:cNvSpPr/>
            <p:nvPr/>
          </p:nvSpPr>
          <p:spPr>
            <a:xfrm>
              <a:off x="0" y="4013200"/>
              <a:ext cx="448733" cy="2844800"/>
            </a:xfrm>
            <a:prstGeom prst="triangle">
              <a:avLst>
                <a:gd name="adj" fmla="val 0"/>
              </a:avLst>
            </a:prstGeom>
            <a:solidFill>
              <a:schemeClr val="accent1">
                <a:alpha val="8509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1" name="Google Shape;21;p14"/>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22" name="Google Shape;22;p14"/>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lnSpc>
                <a:spcPct val="100000"/>
              </a:lnSpc>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lnSpc>
                <a:spcPct val="100000"/>
              </a:lnSpc>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20" algn="l" rtl="0">
              <a:lnSpc>
                <a:spcPct val="100000"/>
              </a:lnSpc>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23" name="Google Shape;23;p1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900" b="0" i="0" u="none" strike="noStrike" cap="none">
                <a:solidFill>
                  <a:srgbClr val="888888"/>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4" name="Google Shape;24;p1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900" b="0" i="0" u="none" strike="noStrike" cap="none">
                <a:solidFill>
                  <a:srgbClr val="888888"/>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5" name="Google Shape;25;p1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researchbriefings.files.parliament.uk/documents/SN06186/SN06186.pdf" TargetMode="External"/><Relationship Id="rId3" Type="http://schemas.openxmlformats.org/officeDocument/2006/relationships/hyperlink" Target="https://medium.com/design-bootcamp/5w2h-framework-a-powerful-tool-for-product-discovery-in-design-7c10743efee7" TargetMode="External"/><Relationship Id="rId7" Type="http://schemas.openxmlformats.org/officeDocument/2006/relationships/hyperlink" Target="https://www.soilassociation.org/media/iz1o23ks/soil-association-impact-report-2024-25.pdf"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hyperlink" Target="https://www.theguardian.com/business/2025/jun/18/uk-inflation-falls-bank-of-england-interest-rates" TargetMode="External"/><Relationship Id="rId5" Type="http://schemas.openxmlformats.org/officeDocument/2006/relationships/hyperlink" Target="https://www.canterbury.gov.uk/business-and-investment/business-rates/business-rates-changes-2025" TargetMode="External"/><Relationship Id="rId4" Type="http://schemas.openxmlformats.org/officeDocument/2006/relationships/hyperlink" Target="https://www.mollearn.com/about/news/remote-hybrid-workforce-statistic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
          <p:cNvSpPr txBox="1">
            <a:spLocks noGrp="1"/>
          </p:cNvSpPr>
          <p:nvPr>
            <p:ph type="ctrTitle"/>
          </p:nvPr>
        </p:nvSpPr>
        <p:spPr>
          <a:xfrm>
            <a:off x="1378424" y="2852383"/>
            <a:ext cx="8182182" cy="3744228"/>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accent1"/>
              </a:buClr>
              <a:buSzPts val="2000"/>
              <a:buFont typeface="Times New Roman"/>
              <a:buNone/>
            </a:pPr>
            <a:r>
              <a:rPr lang="en-GB" sz="2000" b="1" dirty="0">
                <a:latin typeface="Times New Roman"/>
                <a:ea typeface="Times New Roman"/>
                <a:cs typeface="Times New Roman"/>
                <a:sym typeface="Times New Roman"/>
              </a:rPr>
              <a:t>Programme: Certificate of Higher Education in Business Skills for the Workplace</a:t>
            </a:r>
            <a:br>
              <a:rPr lang="en-GB" sz="2000" dirty="0">
                <a:latin typeface="Times New Roman"/>
                <a:ea typeface="Times New Roman"/>
                <a:cs typeface="Times New Roman"/>
                <a:sym typeface="Times New Roman"/>
              </a:rPr>
            </a:br>
            <a:r>
              <a:rPr lang="en-GB" sz="2000" b="1" dirty="0">
                <a:latin typeface="Times New Roman"/>
                <a:ea typeface="Times New Roman"/>
                <a:cs typeface="Times New Roman"/>
                <a:sym typeface="Times New Roman"/>
              </a:rPr>
              <a:t>Module: Problem Solving and Decision Making</a:t>
            </a:r>
            <a:br>
              <a:rPr lang="en-GB" sz="2000" dirty="0">
                <a:latin typeface="Times New Roman"/>
                <a:ea typeface="Times New Roman"/>
                <a:cs typeface="Times New Roman"/>
                <a:sym typeface="Times New Roman"/>
              </a:rPr>
            </a:br>
            <a:r>
              <a:rPr lang="en-GB" sz="2000" b="1" dirty="0">
                <a:latin typeface="Times New Roman"/>
                <a:ea typeface="Times New Roman"/>
                <a:cs typeface="Times New Roman"/>
                <a:sym typeface="Times New Roman"/>
              </a:rPr>
              <a:t>Module code: LCLM4004</a:t>
            </a:r>
            <a:br>
              <a:rPr lang="en-GB" sz="2000" dirty="0">
                <a:latin typeface="Times New Roman"/>
                <a:ea typeface="Times New Roman"/>
                <a:cs typeface="Times New Roman"/>
                <a:sym typeface="Times New Roman"/>
              </a:rPr>
            </a:br>
            <a:r>
              <a:rPr lang="en-GB" sz="2000" b="1" dirty="0">
                <a:latin typeface="Times New Roman"/>
                <a:ea typeface="Times New Roman"/>
                <a:cs typeface="Times New Roman"/>
                <a:sym typeface="Times New Roman"/>
              </a:rPr>
              <a:t>Assignment Title: Component 1: Individual Presentation Basil’s Bakery</a:t>
            </a:r>
            <a:br>
              <a:rPr lang="en-GB" sz="2000" dirty="0">
                <a:latin typeface="Times New Roman"/>
                <a:ea typeface="Times New Roman"/>
                <a:cs typeface="Times New Roman"/>
                <a:sym typeface="Times New Roman"/>
              </a:rPr>
            </a:br>
            <a:r>
              <a:rPr lang="en-GB" sz="2000" b="1" dirty="0">
                <a:latin typeface="Times New Roman"/>
                <a:ea typeface="Times New Roman"/>
                <a:cs typeface="Times New Roman"/>
                <a:sym typeface="Times New Roman"/>
              </a:rPr>
              <a:t> </a:t>
            </a:r>
            <a:br>
              <a:rPr lang="en-GB" sz="2000" dirty="0">
                <a:latin typeface="Times New Roman"/>
                <a:ea typeface="Times New Roman"/>
                <a:cs typeface="Times New Roman"/>
                <a:sym typeface="Times New Roman"/>
              </a:rPr>
            </a:br>
            <a:r>
              <a:rPr lang="en-GB" sz="2000" b="1" dirty="0">
                <a:latin typeface="Times New Roman"/>
                <a:ea typeface="Times New Roman"/>
                <a:cs typeface="Times New Roman"/>
                <a:sym typeface="Times New Roman"/>
              </a:rPr>
              <a:t>Student name: Rashad koura</a:t>
            </a:r>
            <a:br>
              <a:rPr lang="en-GB" sz="2000" dirty="0">
                <a:latin typeface="Times New Roman"/>
                <a:ea typeface="Times New Roman"/>
                <a:cs typeface="Times New Roman"/>
                <a:sym typeface="Times New Roman"/>
              </a:rPr>
            </a:br>
            <a:r>
              <a:rPr lang="en-GB" sz="2000" b="1" dirty="0">
                <a:latin typeface="Times New Roman"/>
                <a:ea typeface="Times New Roman"/>
                <a:cs typeface="Times New Roman"/>
                <a:sym typeface="Times New Roman"/>
              </a:rPr>
              <a:t>Student ID number: 2522954</a:t>
            </a:r>
            <a:br>
              <a:rPr lang="en-GB" sz="2000" dirty="0">
                <a:latin typeface="Times New Roman"/>
                <a:ea typeface="Times New Roman"/>
                <a:cs typeface="Times New Roman"/>
                <a:sym typeface="Times New Roman"/>
              </a:rPr>
            </a:br>
            <a:br>
              <a:rPr lang="en-GB" sz="2000" dirty="0">
                <a:latin typeface="Times New Roman"/>
                <a:ea typeface="Times New Roman"/>
                <a:cs typeface="Times New Roman"/>
                <a:sym typeface="Times New Roman"/>
              </a:rPr>
            </a:br>
            <a:endParaRPr sz="2000" dirty="0">
              <a:latin typeface="Times New Roman"/>
              <a:ea typeface="Times New Roman"/>
              <a:cs typeface="Times New Roman"/>
              <a:sym typeface="Times New Roman"/>
            </a:endParaRPr>
          </a:p>
        </p:txBody>
      </p:sp>
      <p:pic>
        <p:nvPicPr>
          <p:cNvPr id="148" name="Google Shape;148;p1"/>
          <p:cNvPicPr preferRelativeResize="0"/>
          <p:nvPr/>
        </p:nvPicPr>
        <p:blipFill rotWithShape="1">
          <a:blip r:embed="rId3">
            <a:alphaModFix/>
          </a:blip>
          <a:srcRect/>
          <a:stretch/>
        </p:blipFill>
        <p:spPr>
          <a:xfrm>
            <a:off x="4374140" y="0"/>
            <a:ext cx="2190750" cy="8286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Table of Contents</a:t>
            </a:r>
            <a:endParaRPr b="1">
              <a:latin typeface="Times New Roman"/>
              <a:ea typeface="Times New Roman"/>
              <a:cs typeface="Times New Roman"/>
              <a:sym typeface="Times New Roman"/>
            </a:endParaRPr>
          </a:p>
        </p:txBody>
      </p:sp>
      <p:pic>
        <p:nvPicPr>
          <p:cNvPr id="154" name="Google Shape;154;p2"/>
          <p:cNvPicPr preferRelativeResize="0">
            <a:picLocks noGrp="1"/>
          </p:cNvPicPr>
          <p:nvPr>
            <p:ph type="body" idx="1"/>
          </p:nvPr>
        </p:nvPicPr>
        <p:blipFill rotWithShape="1">
          <a:blip r:embed="rId3">
            <a:alphaModFix/>
          </a:blip>
          <a:srcRect/>
          <a:stretch/>
        </p:blipFill>
        <p:spPr>
          <a:xfrm>
            <a:off x="3048051" y="2269770"/>
            <a:ext cx="5240925" cy="3881437"/>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3"/>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Introduction </a:t>
            </a:r>
            <a:br>
              <a:rPr lang="en-GB"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61" name="Google Shape;161;p3"/>
          <p:cNvSpPr txBox="1">
            <a:spLocks noGrp="1"/>
          </p:cNvSpPr>
          <p:nvPr>
            <p:ph type="body" idx="1"/>
          </p:nvPr>
        </p:nvSpPr>
        <p:spPr>
          <a:xfrm>
            <a:off x="677334" y="2160589"/>
            <a:ext cx="5709818" cy="3880772"/>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200"/>
              <a:buChar char="►"/>
            </a:pPr>
            <a:r>
              <a:rPr lang="en-GB" sz="1500">
                <a:latin typeface="Times New Roman"/>
                <a:ea typeface="Times New Roman"/>
                <a:cs typeface="Times New Roman"/>
                <a:sym typeface="Times New Roman"/>
              </a:rPr>
              <a:t>The paper is an analysis of the major factors contributing to the plateau level of sales at Basil Bakery, which is an independent artisan bakery in Coventry.</a:t>
            </a:r>
            <a:endParaRPr sz="150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500">
                <a:latin typeface="Times New Roman"/>
                <a:ea typeface="Times New Roman"/>
                <a:cs typeface="Times New Roman"/>
                <a:sym typeface="Times New Roman"/>
              </a:rPr>
              <a:t>It starts by describing the business context and the issues challenging performance. </a:t>
            </a:r>
            <a:endParaRPr sz="150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500">
                <a:latin typeface="Times New Roman"/>
                <a:ea typeface="Times New Roman"/>
                <a:cs typeface="Times New Roman"/>
                <a:sym typeface="Times New Roman"/>
              </a:rPr>
              <a:t>It then uses business analysis tools, such as PESTEL, the 5W2H model and the Fishbone Diagram.</a:t>
            </a:r>
            <a:endParaRPr sz="1500">
              <a:latin typeface="Times New Roman"/>
              <a:ea typeface="Times New Roman"/>
              <a:cs typeface="Times New Roman"/>
              <a:sym typeface="Times New Roman"/>
            </a:endParaRPr>
          </a:p>
          <a:p>
            <a:pPr marL="342900" lvl="0" indent="-266700" algn="just" rtl="0">
              <a:lnSpc>
                <a:spcPct val="150000"/>
              </a:lnSpc>
              <a:spcBef>
                <a:spcPts val="1000"/>
              </a:spcBef>
              <a:spcAft>
                <a:spcPts val="0"/>
              </a:spcAft>
              <a:buSzPts val="1200"/>
              <a:buNone/>
            </a:pPr>
            <a:endParaRPr sz="1500">
              <a:latin typeface="Times New Roman"/>
              <a:ea typeface="Times New Roman"/>
              <a:cs typeface="Times New Roman"/>
              <a:sym typeface="Times New Roman"/>
            </a:endParaRPr>
          </a:p>
        </p:txBody>
      </p:sp>
      <p:pic>
        <p:nvPicPr>
          <p:cNvPr id="162" name="Google Shape;162;p3"/>
          <p:cNvPicPr preferRelativeResize="0">
            <a:picLocks noGrp="1"/>
          </p:cNvPicPr>
          <p:nvPr>
            <p:ph type="body" idx="2"/>
          </p:nvPr>
        </p:nvPicPr>
        <p:blipFill rotWithShape="1">
          <a:blip r:embed="rId3">
            <a:alphaModFix/>
          </a:blip>
          <a:srcRect/>
          <a:stretch/>
        </p:blipFill>
        <p:spPr>
          <a:xfrm>
            <a:off x="7206084" y="2283232"/>
            <a:ext cx="3029737" cy="333964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4"/>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Nature and scope of the issues</a:t>
            </a:r>
            <a:br>
              <a:rPr lang="en-GB"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69" name="Google Shape;169;p4"/>
          <p:cNvSpPr txBox="1">
            <a:spLocks noGrp="1"/>
          </p:cNvSpPr>
          <p:nvPr>
            <p:ph type="body" idx="1"/>
          </p:nvPr>
        </p:nvSpPr>
        <p:spPr>
          <a:xfrm>
            <a:off x="677334" y="2160589"/>
            <a:ext cx="5418666" cy="3880772"/>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200"/>
              <a:buChar char="►"/>
            </a:pPr>
            <a:r>
              <a:rPr lang="en-GB" sz="1500">
                <a:latin typeface="Times New Roman"/>
                <a:ea typeface="Times New Roman"/>
                <a:cs typeface="Times New Roman"/>
                <a:sym typeface="Times New Roman"/>
              </a:rPr>
              <a:t>Basil Bakery is recording stagnant sales due to the shift in customer behaviour and rising costs of operation.</a:t>
            </a:r>
            <a:endParaRPr sz="150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500">
                <a:latin typeface="Times New Roman"/>
                <a:ea typeface="Times New Roman"/>
                <a:cs typeface="Times New Roman"/>
                <a:sym typeface="Times New Roman"/>
              </a:rPr>
              <a:t>Brown (2025) states that 13% of working adults in Great Britain worked from home, which decreased footfall in the business premises.</a:t>
            </a:r>
            <a:endParaRPr sz="150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500">
                <a:latin typeface="Times New Roman"/>
                <a:ea typeface="Times New Roman"/>
                <a:cs typeface="Times New Roman"/>
                <a:sym typeface="Times New Roman"/>
              </a:rPr>
              <a:t>Combined, these internal and external issues have resulted in sales being approximately 25% lower than in 2019.</a:t>
            </a:r>
            <a:endParaRPr sz="1500">
              <a:latin typeface="Times New Roman"/>
              <a:ea typeface="Times New Roman"/>
              <a:cs typeface="Times New Roman"/>
              <a:sym typeface="Times New Roman"/>
            </a:endParaRPr>
          </a:p>
          <a:p>
            <a:pPr marL="342900" lvl="0" indent="-266700" algn="just" rtl="0">
              <a:lnSpc>
                <a:spcPct val="150000"/>
              </a:lnSpc>
              <a:spcBef>
                <a:spcPts val="1000"/>
              </a:spcBef>
              <a:spcAft>
                <a:spcPts val="0"/>
              </a:spcAft>
              <a:buSzPts val="1200"/>
              <a:buNone/>
            </a:pPr>
            <a:endParaRPr sz="1500">
              <a:latin typeface="Times New Roman"/>
              <a:ea typeface="Times New Roman"/>
              <a:cs typeface="Times New Roman"/>
              <a:sym typeface="Times New Roman"/>
            </a:endParaRPr>
          </a:p>
        </p:txBody>
      </p:sp>
      <p:pic>
        <p:nvPicPr>
          <p:cNvPr id="170" name="Google Shape;170;p4"/>
          <p:cNvPicPr preferRelativeResize="0">
            <a:picLocks noGrp="1"/>
          </p:cNvPicPr>
          <p:nvPr>
            <p:ph type="body" idx="2"/>
          </p:nvPr>
        </p:nvPicPr>
        <p:blipFill rotWithShape="1">
          <a:blip r:embed="rId3">
            <a:alphaModFix/>
          </a:blip>
          <a:srcRect/>
          <a:stretch/>
        </p:blipFill>
        <p:spPr>
          <a:xfrm>
            <a:off x="6508892" y="2708904"/>
            <a:ext cx="4184650" cy="2784142"/>
          </a:xfrm>
          <a:prstGeom prst="rect">
            <a:avLst/>
          </a:prstGeom>
          <a:noFill/>
          <a:ln>
            <a:noFill/>
          </a:ln>
        </p:spPr>
      </p:pic>
      <p:sp>
        <p:nvSpPr>
          <p:cNvPr id="171" name="Google Shape;171;p4"/>
          <p:cNvSpPr txBox="1"/>
          <p:nvPr/>
        </p:nvSpPr>
        <p:spPr>
          <a:xfrm>
            <a:off x="6765879" y="5790326"/>
            <a:ext cx="6107372" cy="458074"/>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800"/>
              <a:buFont typeface="Times New Roman"/>
              <a:buNone/>
            </a:pPr>
            <a:r>
              <a:rPr lang="en-GB" sz="1800" b="0" i="0" u="none" strike="noStrike" cap="none">
                <a:solidFill>
                  <a:schemeClr val="dk1"/>
                </a:solidFill>
                <a:latin typeface="Times New Roman"/>
                <a:ea typeface="Times New Roman"/>
                <a:cs typeface="Times New Roman"/>
                <a:sym typeface="Times New Roman"/>
              </a:rPr>
              <a:t>(Source: Brown, 2025)</a:t>
            </a:r>
            <a:endParaRPr sz="18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5"/>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5W2H model</a:t>
            </a:r>
            <a:endParaRPr b="1">
              <a:latin typeface="Times New Roman"/>
              <a:ea typeface="Times New Roman"/>
              <a:cs typeface="Times New Roman"/>
              <a:sym typeface="Times New Roman"/>
            </a:endParaRPr>
          </a:p>
        </p:txBody>
      </p:sp>
      <p:sp>
        <p:nvSpPr>
          <p:cNvPr id="178" name="Google Shape;178;p5"/>
          <p:cNvSpPr txBox="1">
            <a:spLocks noGrp="1"/>
          </p:cNvSpPr>
          <p:nvPr>
            <p:ph type="body" idx="1"/>
          </p:nvPr>
        </p:nvSpPr>
        <p:spPr>
          <a:xfrm>
            <a:off x="313900" y="1514901"/>
            <a:ext cx="7301552" cy="4526460"/>
          </a:xfrm>
          <a:prstGeom prst="rect">
            <a:avLst/>
          </a:prstGeom>
          <a:noFill/>
          <a:ln>
            <a:noFill/>
          </a:ln>
        </p:spPr>
        <p:txBody>
          <a:bodyPr spcFirstLastPara="1" wrap="square" lIns="91425" tIns="45700" rIns="91425" bIns="45700" anchor="t" anchorCtr="0">
            <a:noAutofit/>
          </a:bodyPr>
          <a:lstStyle/>
          <a:p>
            <a:pPr marL="342900" lvl="0" indent="-342900" algn="just" rtl="0">
              <a:lnSpc>
                <a:spcPct val="160000"/>
              </a:lnSpc>
              <a:spcBef>
                <a:spcPts val="0"/>
              </a:spcBef>
              <a:spcAft>
                <a:spcPts val="0"/>
              </a:spcAft>
              <a:buSzPts val="1200"/>
              <a:buChar char="►"/>
            </a:pPr>
            <a:r>
              <a:rPr lang="en-GB" sz="1500">
                <a:latin typeface="Times New Roman"/>
                <a:ea typeface="Times New Roman"/>
                <a:cs typeface="Times New Roman"/>
                <a:sym typeface="Times New Roman"/>
              </a:rPr>
              <a:t>The 5W2H framework is a simple and effective problem-solving and planning framework (Bora, 2023).</a:t>
            </a:r>
            <a:endParaRPr sz="1500">
              <a:latin typeface="Times New Roman"/>
              <a:ea typeface="Times New Roman"/>
              <a:cs typeface="Times New Roman"/>
              <a:sym typeface="Times New Roman"/>
            </a:endParaRPr>
          </a:p>
          <a:p>
            <a:pPr marL="342900" lvl="0" indent="-342900" algn="just" rtl="0">
              <a:lnSpc>
                <a:spcPct val="160000"/>
              </a:lnSpc>
              <a:spcBef>
                <a:spcPts val="1000"/>
              </a:spcBef>
              <a:spcAft>
                <a:spcPts val="0"/>
              </a:spcAft>
              <a:buSzPts val="1200"/>
              <a:buChar char="►"/>
            </a:pPr>
            <a:r>
              <a:rPr lang="en-GB" sz="1500">
                <a:latin typeface="Times New Roman"/>
                <a:ea typeface="Times New Roman"/>
                <a:cs typeface="Times New Roman"/>
                <a:sym typeface="Times New Roman"/>
              </a:rPr>
              <a:t>In the</a:t>
            </a:r>
            <a:r>
              <a:rPr lang="en-GB" sz="1500" b="1">
                <a:latin typeface="Times New Roman"/>
                <a:ea typeface="Times New Roman"/>
                <a:cs typeface="Times New Roman"/>
                <a:sym typeface="Times New Roman"/>
              </a:rPr>
              <a:t> What </a:t>
            </a:r>
            <a:r>
              <a:rPr lang="en-GB" sz="1500">
                <a:latin typeface="Times New Roman"/>
                <a:ea typeface="Times New Roman"/>
                <a:cs typeface="Times New Roman"/>
                <a:sym typeface="Times New Roman"/>
              </a:rPr>
              <a:t>context, it focuses on sales being 25% less than the 2019 level. </a:t>
            </a:r>
            <a:endParaRPr sz="1500">
              <a:latin typeface="Times New Roman"/>
              <a:ea typeface="Times New Roman"/>
              <a:cs typeface="Times New Roman"/>
              <a:sym typeface="Times New Roman"/>
            </a:endParaRPr>
          </a:p>
          <a:p>
            <a:pPr marL="342900" lvl="0" indent="-342900" algn="just" rtl="0">
              <a:lnSpc>
                <a:spcPct val="160000"/>
              </a:lnSpc>
              <a:spcBef>
                <a:spcPts val="1000"/>
              </a:spcBef>
              <a:spcAft>
                <a:spcPts val="0"/>
              </a:spcAft>
              <a:buSzPts val="1200"/>
              <a:buChar char="►"/>
            </a:pPr>
            <a:r>
              <a:rPr lang="en-GB" sz="1500">
                <a:latin typeface="Times New Roman"/>
                <a:ea typeface="Times New Roman"/>
                <a:cs typeface="Times New Roman"/>
                <a:sym typeface="Times New Roman"/>
              </a:rPr>
              <a:t>In the </a:t>
            </a:r>
            <a:r>
              <a:rPr lang="en-GB" sz="1500" b="1">
                <a:latin typeface="Times New Roman"/>
                <a:ea typeface="Times New Roman"/>
                <a:cs typeface="Times New Roman"/>
                <a:sym typeface="Times New Roman"/>
              </a:rPr>
              <a:t>Why </a:t>
            </a:r>
            <a:r>
              <a:rPr lang="en-GB" sz="1500">
                <a:latin typeface="Times New Roman"/>
                <a:ea typeface="Times New Roman"/>
                <a:cs typeface="Times New Roman"/>
                <a:sym typeface="Times New Roman"/>
              </a:rPr>
              <a:t>context: decreased retail park pedestrianisation, hybridisation of employment.</a:t>
            </a:r>
            <a:endParaRPr sz="1500">
              <a:latin typeface="Times New Roman"/>
              <a:ea typeface="Times New Roman"/>
              <a:cs typeface="Times New Roman"/>
              <a:sym typeface="Times New Roman"/>
            </a:endParaRPr>
          </a:p>
          <a:p>
            <a:pPr marL="342900" lvl="0" indent="-342900" algn="just" rtl="0">
              <a:lnSpc>
                <a:spcPct val="160000"/>
              </a:lnSpc>
              <a:spcBef>
                <a:spcPts val="1000"/>
              </a:spcBef>
              <a:spcAft>
                <a:spcPts val="0"/>
              </a:spcAft>
              <a:buSzPts val="1200"/>
              <a:buChar char="►"/>
            </a:pPr>
            <a:r>
              <a:rPr lang="en-GB" sz="1500">
                <a:latin typeface="Times New Roman"/>
                <a:ea typeface="Times New Roman"/>
                <a:cs typeface="Times New Roman"/>
                <a:sym typeface="Times New Roman"/>
              </a:rPr>
              <a:t>In the </a:t>
            </a:r>
            <a:r>
              <a:rPr lang="en-GB" sz="1500" b="1">
                <a:latin typeface="Times New Roman"/>
                <a:ea typeface="Times New Roman"/>
                <a:cs typeface="Times New Roman"/>
                <a:sym typeface="Times New Roman"/>
              </a:rPr>
              <a:t>Who </a:t>
            </a:r>
            <a:r>
              <a:rPr lang="en-GB" sz="1500">
                <a:latin typeface="Times New Roman"/>
                <a:ea typeface="Times New Roman"/>
                <a:cs typeface="Times New Roman"/>
                <a:sym typeface="Times New Roman"/>
              </a:rPr>
              <a:t>context</a:t>
            </a:r>
            <a:r>
              <a:rPr lang="en-GB" sz="1500" b="1">
                <a:latin typeface="Times New Roman"/>
                <a:ea typeface="Times New Roman"/>
                <a:cs typeface="Times New Roman"/>
                <a:sym typeface="Times New Roman"/>
              </a:rPr>
              <a:t>, </a:t>
            </a:r>
            <a:r>
              <a:rPr lang="en-GB" sz="1500">
                <a:latin typeface="Times New Roman"/>
                <a:ea typeface="Times New Roman"/>
                <a:cs typeface="Times New Roman"/>
                <a:sym typeface="Times New Roman"/>
              </a:rPr>
              <a:t>it outlines that Basil workers.</a:t>
            </a:r>
            <a:endParaRPr sz="1500">
              <a:latin typeface="Times New Roman"/>
              <a:ea typeface="Times New Roman"/>
              <a:cs typeface="Times New Roman"/>
              <a:sym typeface="Times New Roman"/>
            </a:endParaRPr>
          </a:p>
          <a:p>
            <a:pPr marL="342900" lvl="0" indent="-342900" algn="just" rtl="0">
              <a:lnSpc>
                <a:spcPct val="160000"/>
              </a:lnSpc>
              <a:spcBef>
                <a:spcPts val="1000"/>
              </a:spcBef>
              <a:spcAft>
                <a:spcPts val="0"/>
              </a:spcAft>
              <a:buSzPts val="1200"/>
              <a:buChar char="►"/>
            </a:pPr>
            <a:r>
              <a:rPr lang="en-GB" sz="1500">
                <a:latin typeface="Times New Roman"/>
                <a:ea typeface="Times New Roman"/>
                <a:cs typeface="Times New Roman"/>
                <a:sym typeface="Times New Roman"/>
              </a:rPr>
              <a:t>For </a:t>
            </a:r>
            <a:r>
              <a:rPr lang="en-GB" sz="1500" b="1">
                <a:latin typeface="Times New Roman"/>
                <a:ea typeface="Times New Roman"/>
                <a:cs typeface="Times New Roman"/>
                <a:sym typeface="Times New Roman"/>
              </a:rPr>
              <a:t>Where</a:t>
            </a:r>
            <a:r>
              <a:rPr lang="en-GB" sz="1500">
                <a:latin typeface="Times New Roman"/>
                <a:ea typeface="Times New Roman"/>
                <a:cs typeface="Times New Roman"/>
                <a:sym typeface="Times New Roman"/>
              </a:rPr>
              <a:t>, it is located in the Coventry retail park.</a:t>
            </a:r>
            <a:endParaRPr sz="1500">
              <a:latin typeface="Times New Roman"/>
              <a:ea typeface="Times New Roman"/>
              <a:cs typeface="Times New Roman"/>
              <a:sym typeface="Times New Roman"/>
            </a:endParaRPr>
          </a:p>
          <a:p>
            <a:pPr marL="342900" lvl="0" indent="-342900" algn="just" rtl="0">
              <a:lnSpc>
                <a:spcPct val="160000"/>
              </a:lnSpc>
              <a:spcBef>
                <a:spcPts val="1000"/>
              </a:spcBef>
              <a:spcAft>
                <a:spcPts val="0"/>
              </a:spcAft>
              <a:buSzPts val="1200"/>
              <a:buChar char="►"/>
            </a:pPr>
            <a:r>
              <a:rPr lang="en-GB" sz="1500">
                <a:latin typeface="Times New Roman"/>
                <a:ea typeface="Times New Roman"/>
                <a:cs typeface="Times New Roman"/>
                <a:sym typeface="Times New Roman"/>
              </a:rPr>
              <a:t>Regarding </a:t>
            </a:r>
            <a:r>
              <a:rPr lang="en-GB" sz="1500" b="1">
                <a:latin typeface="Times New Roman"/>
                <a:ea typeface="Times New Roman"/>
                <a:cs typeface="Times New Roman"/>
                <a:sym typeface="Times New Roman"/>
              </a:rPr>
              <a:t>When</a:t>
            </a:r>
            <a:r>
              <a:rPr lang="en-GB" sz="1500">
                <a:latin typeface="Times New Roman"/>
                <a:ea typeface="Times New Roman"/>
                <a:cs typeface="Times New Roman"/>
                <a:sym typeface="Times New Roman"/>
              </a:rPr>
              <a:t>, sales have not been increasing since 2023. </a:t>
            </a:r>
            <a:endParaRPr sz="1500">
              <a:latin typeface="Times New Roman"/>
              <a:ea typeface="Times New Roman"/>
              <a:cs typeface="Times New Roman"/>
              <a:sym typeface="Times New Roman"/>
            </a:endParaRPr>
          </a:p>
          <a:p>
            <a:pPr marL="342900" lvl="0" indent="-342900" algn="just" rtl="0">
              <a:lnSpc>
                <a:spcPct val="160000"/>
              </a:lnSpc>
              <a:spcBef>
                <a:spcPts val="1000"/>
              </a:spcBef>
              <a:spcAft>
                <a:spcPts val="0"/>
              </a:spcAft>
              <a:buSzPts val="1200"/>
              <a:buChar char="►"/>
            </a:pPr>
            <a:r>
              <a:rPr lang="en-GB" sz="1500">
                <a:latin typeface="Times New Roman"/>
                <a:ea typeface="Times New Roman"/>
                <a:cs typeface="Times New Roman"/>
                <a:sym typeface="Times New Roman"/>
              </a:rPr>
              <a:t>In </a:t>
            </a:r>
            <a:r>
              <a:rPr lang="en-GB" sz="1500" b="1">
                <a:latin typeface="Times New Roman"/>
                <a:ea typeface="Times New Roman"/>
                <a:cs typeface="Times New Roman"/>
                <a:sym typeface="Times New Roman"/>
              </a:rPr>
              <a:t>How</a:t>
            </a:r>
            <a:r>
              <a:rPr lang="en-GB" sz="1500">
                <a:latin typeface="Times New Roman"/>
                <a:ea typeface="Times New Roman"/>
                <a:cs typeface="Times New Roman"/>
                <a:sym typeface="Times New Roman"/>
              </a:rPr>
              <a:t>, decreased customer demand and decreased cost result in decreased revenue and profit </a:t>
            </a:r>
            <a:endParaRPr sz="1500">
              <a:latin typeface="Times New Roman"/>
              <a:ea typeface="Times New Roman"/>
              <a:cs typeface="Times New Roman"/>
              <a:sym typeface="Times New Roman"/>
            </a:endParaRPr>
          </a:p>
          <a:p>
            <a:pPr marL="342900" lvl="0" indent="-342900" algn="just" rtl="0">
              <a:lnSpc>
                <a:spcPct val="160000"/>
              </a:lnSpc>
              <a:spcBef>
                <a:spcPts val="1000"/>
              </a:spcBef>
              <a:spcAft>
                <a:spcPts val="0"/>
              </a:spcAft>
              <a:buSzPts val="1200"/>
              <a:buChar char="►"/>
            </a:pPr>
            <a:r>
              <a:rPr lang="en-GB" sz="1500">
                <a:latin typeface="Times New Roman"/>
                <a:ea typeface="Times New Roman"/>
                <a:cs typeface="Times New Roman"/>
                <a:sym typeface="Times New Roman"/>
              </a:rPr>
              <a:t>In </a:t>
            </a:r>
            <a:r>
              <a:rPr lang="en-GB" sz="1500" b="1">
                <a:latin typeface="Times New Roman"/>
                <a:ea typeface="Times New Roman"/>
                <a:cs typeface="Times New Roman"/>
                <a:sym typeface="Times New Roman"/>
              </a:rPr>
              <a:t>How much</a:t>
            </a:r>
            <a:r>
              <a:rPr lang="en-GB" sz="1500">
                <a:latin typeface="Times New Roman"/>
                <a:ea typeface="Times New Roman"/>
                <a:cs typeface="Times New Roman"/>
                <a:sym typeface="Times New Roman"/>
              </a:rPr>
              <a:t>, ongoing low sales risk the survival of the business and its future developments.</a:t>
            </a:r>
            <a:endParaRPr sz="1500">
              <a:latin typeface="Times New Roman"/>
              <a:ea typeface="Times New Roman"/>
              <a:cs typeface="Times New Roman"/>
              <a:sym typeface="Times New Roman"/>
            </a:endParaRPr>
          </a:p>
          <a:p>
            <a:pPr marL="342900" lvl="0" indent="-266700" algn="just" rtl="0">
              <a:lnSpc>
                <a:spcPct val="160000"/>
              </a:lnSpc>
              <a:spcBef>
                <a:spcPts val="1000"/>
              </a:spcBef>
              <a:spcAft>
                <a:spcPts val="0"/>
              </a:spcAft>
              <a:buSzPts val="1200"/>
              <a:buNone/>
            </a:pPr>
            <a:endParaRPr sz="1500">
              <a:latin typeface="Times New Roman"/>
              <a:ea typeface="Times New Roman"/>
              <a:cs typeface="Times New Roman"/>
              <a:sym typeface="Times New Roman"/>
            </a:endParaRPr>
          </a:p>
        </p:txBody>
      </p:sp>
      <p:pic>
        <p:nvPicPr>
          <p:cNvPr id="179" name="Google Shape;179;p5" descr="5W2H Analysis Example |Download 5W2H Format"/>
          <p:cNvPicPr preferRelativeResize="0">
            <a:picLocks noGrp="1"/>
          </p:cNvPicPr>
          <p:nvPr>
            <p:ph type="body" idx="2"/>
          </p:nvPr>
        </p:nvPicPr>
        <p:blipFill rotWithShape="1">
          <a:blip r:embed="rId3">
            <a:alphaModFix/>
          </a:blip>
          <a:srcRect/>
          <a:stretch/>
        </p:blipFill>
        <p:spPr>
          <a:xfrm>
            <a:off x="8048135" y="1766627"/>
            <a:ext cx="3466531" cy="336493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PESTEL Analysis</a:t>
            </a:r>
            <a:endParaRPr b="1">
              <a:latin typeface="Times New Roman"/>
              <a:ea typeface="Times New Roman"/>
              <a:cs typeface="Times New Roman"/>
              <a:sym typeface="Times New Roman"/>
            </a:endParaRPr>
          </a:p>
        </p:txBody>
      </p:sp>
      <p:sp>
        <p:nvSpPr>
          <p:cNvPr id="186" name="Google Shape;186;p6"/>
          <p:cNvSpPr txBox="1">
            <a:spLocks noGrp="1"/>
          </p:cNvSpPr>
          <p:nvPr>
            <p:ph type="body" idx="1"/>
          </p:nvPr>
        </p:nvSpPr>
        <p:spPr>
          <a:xfrm>
            <a:off x="677334" y="2160589"/>
            <a:ext cx="5306025" cy="3880772"/>
          </a:xfrm>
          <a:prstGeom prst="rect">
            <a:avLst/>
          </a:prstGeom>
          <a:noFill/>
          <a:ln>
            <a:noFill/>
          </a:ln>
        </p:spPr>
        <p:txBody>
          <a:bodyPr spcFirstLastPara="1" wrap="square" lIns="91425" tIns="45700" rIns="91425" bIns="45700" anchor="t" anchorCtr="0">
            <a:normAutofit fontScale="92500"/>
          </a:bodyPr>
          <a:lstStyle/>
          <a:p>
            <a:pPr marL="342900" lvl="0" indent="-342900" algn="just" rtl="0">
              <a:lnSpc>
                <a:spcPct val="150000"/>
              </a:lnSpc>
              <a:spcBef>
                <a:spcPts val="0"/>
              </a:spcBef>
              <a:spcAft>
                <a:spcPts val="0"/>
              </a:spcAft>
              <a:buSzPct val="80000"/>
              <a:buChar char="►"/>
            </a:pPr>
            <a:r>
              <a:rPr lang="en-GB" b="1">
                <a:latin typeface="Times New Roman"/>
                <a:ea typeface="Times New Roman"/>
                <a:cs typeface="Times New Roman"/>
                <a:sym typeface="Times New Roman"/>
              </a:rPr>
              <a:t>Political: </a:t>
            </a:r>
            <a:r>
              <a:rPr lang="en-GB">
                <a:latin typeface="Times New Roman"/>
                <a:ea typeface="Times New Roman"/>
                <a:cs typeface="Times New Roman"/>
                <a:sym typeface="Times New Roman"/>
              </a:rPr>
              <a:t>The increase in usual business rates from 1.6% to 55.5p and food safety regulations bring up the cost of operations for a small company (Canterbury City Council, 2026). </a:t>
            </a:r>
            <a:endParaRPr>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ct val="80000"/>
              <a:buChar char="►"/>
            </a:pPr>
            <a:r>
              <a:rPr lang="en-GB" b="1">
                <a:latin typeface="Times New Roman"/>
                <a:ea typeface="Times New Roman"/>
                <a:cs typeface="Times New Roman"/>
                <a:sym typeface="Times New Roman"/>
              </a:rPr>
              <a:t>Economic: </a:t>
            </a:r>
            <a:r>
              <a:rPr lang="en-GB">
                <a:latin typeface="Times New Roman"/>
                <a:ea typeface="Times New Roman"/>
                <a:cs typeface="Times New Roman"/>
                <a:sym typeface="Times New Roman"/>
              </a:rPr>
              <a:t>Inman (2025) indicates that as of May 2025, UK food inflation has risen to 4.4%, putting strain on the profit margins.</a:t>
            </a:r>
            <a:endParaRPr>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ct val="80000"/>
              <a:buChar char="►"/>
            </a:pPr>
            <a:r>
              <a:rPr lang="en-GB" b="1">
                <a:latin typeface="Times New Roman"/>
                <a:ea typeface="Times New Roman"/>
                <a:cs typeface="Times New Roman"/>
                <a:sym typeface="Times New Roman"/>
              </a:rPr>
              <a:t>Social:</a:t>
            </a:r>
            <a:r>
              <a:rPr lang="en-GB">
                <a:latin typeface="Times New Roman"/>
                <a:ea typeface="Times New Roman"/>
                <a:cs typeface="Times New Roman"/>
                <a:sym typeface="Times New Roman"/>
              </a:rPr>
              <a:t> Retail parks have seen more customers visit due to hybrid working and changing shopping habits.</a:t>
            </a:r>
            <a:endParaRPr>
              <a:latin typeface="Times New Roman"/>
              <a:ea typeface="Times New Roman"/>
              <a:cs typeface="Times New Roman"/>
              <a:sym typeface="Times New Roman"/>
            </a:endParaRPr>
          </a:p>
          <a:p>
            <a:pPr marL="342900" lvl="0" indent="-258318" algn="just" rtl="0">
              <a:lnSpc>
                <a:spcPct val="150000"/>
              </a:lnSpc>
              <a:spcBef>
                <a:spcPts val="1000"/>
              </a:spcBef>
              <a:spcAft>
                <a:spcPts val="0"/>
              </a:spcAft>
              <a:buSzPct val="80000"/>
              <a:buNone/>
            </a:pPr>
            <a:endParaRPr>
              <a:latin typeface="Times New Roman"/>
              <a:ea typeface="Times New Roman"/>
              <a:cs typeface="Times New Roman"/>
              <a:sym typeface="Times New Roman"/>
            </a:endParaRPr>
          </a:p>
        </p:txBody>
      </p:sp>
      <p:pic>
        <p:nvPicPr>
          <p:cNvPr id="187" name="Google Shape;187;p6" descr="Investigative Study of PESTLE Analysis Model"/>
          <p:cNvPicPr preferRelativeResize="0">
            <a:picLocks noGrp="1"/>
          </p:cNvPicPr>
          <p:nvPr>
            <p:ph type="body" idx="2"/>
          </p:nvPr>
        </p:nvPicPr>
        <p:blipFill rotWithShape="1">
          <a:blip r:embed="rId3">
            <a:alphaModFix/>
          </a:blip>
          <a:srcRect/>
          <a:stretch/>
        </p:blipFill>
        <p:spPr>
          <a:xfrm>
            <a:off x="7041156" y="2160589"/>
            <a:ext cx="4184650" cy="352002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PESTEL Analysis</a:t>
            </a:r>
            <a:br>
              <a:rPr lang="en-GB"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94" name="Google Shape;194;p7"/>
          <p:cNvSpPr txBox="1">
            <a:spLocks noGrp="1"/>
          </p:cNvSpPr>
          <p:nvPr>
            <p:ph type="body" idx="1"/>
          </p:nvPr>
        </p:nvSpPr>
        <p:spPr>
          <a:xfrm>
            <a:off x="677334" y="2160589"/>
            <a:ext cx="5859944" cy="3880772"/>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200"/>
              <a:buChar char="►"/>
            </a:pPr>
            <a:r>
              <a:rPr lang="en-GB" sz="1500" b="1">
                <a:latin typeface="Times New Roman"/>
                <a:ea typeface="Times New Roman"/>
                <a:cs typeface="Times New Roman"/>
                <a:sym typeface="Times New Roman"/>
              </a:rPr>
              <a:t>Technological:</a:t>
            </a:r>
            <a:r>
              <a:rPr lang="en-GB" sz="1500">
                <a:latin typeface="Times New Roman"/>
                <a:ea typeface="Times New Roman"/>
                <a:cs typeface="Times New Roman"/>
                <a:sym typeface="Times New Roman"/>
              </a:rPr>
              <a:t> According to Ward (2025), in 2022, 27% of all UK retail sales occurred online.</a:t>
            </a:r>
            <a:endParaRPr sz="150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500" b="1">
                <a:latin typeface="Times New Roman"/>
                <a:ea typeface="Times New Roman"/>
                <a:cs typeface="Times New Roman"/>
                <a:sym typeface="Times New Roman"/>
              </a:rPr>
              <a:t>Environmental: </a:t>
            </a:r>
            <a:r>
              <a:rPr lang="en-GB" sz="1500">
                <a:latin typeface="Times New Roman"/>
                <a:ea typeface="Times New Roman"/>
                <a:cs typeface="Times New Roman"/>
                <a:sym typeface="Times New Roman"/>
              </a:rPr>
              <a:t>According to Soil Association (2025), organic market sales in the UK were as high as £3.7 billion and increased by 7.3%.</a:t>
            </a:r>
            <a:endParaRPr sz="150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500" b="1">
                <a:latin typeface="Times New Roman"/>
                <a:ea typeface="Times New Roman"/>
                <a:cs typeface="Times New Roman"/>
                <a:sym typeface="Times New Roman"/>
              </a:rPr>
              <a:t>Legal</a:t>
            </a:r>
            <a:r>
              <a:rPr lang="en-GB" sz="1500">
                <a:latin typeface="Times New Roman"/>
                <a:ea typeface="Times New Roman"/>
                <a:cs typeface="Times New Roman"/>
                <a:sym typeface="Times New Roman"/>
              </a:rPr>
              <a:t>: UK food hygiene, labelling and health and safety legislation will have to be met.</a:t>
            </a:r>
            <a:endParaRPr sz="1500">
              <a:latin typeface="Times New Roman"/>
              <a:ea typeface="Times New Roman"/>
              <a:cs typeface="Times New Roman"/>
              <a:sym typeface="Times New Roman"/>
            </a:endParaRPr>
          </a:p>
          <a:p>
            <a:pPr marL="342900" lvl="0" indent="-266700" algn="just" rtl="0">
              <a:lnSpc>
                <a:spcPct val="150000"/>
              </a:lnSpc>
              <a:spcBef>
                <a:spcPts val="1000"/>
              </a:spcBef>
              <a:spcAft>
                <a:spcPts val="0"/>
              </a:spcAft>
              <a:buSzPts val="1200"/>
              <a:buNone/>
            </a:pPr>
            <a:endParaRPr sz="1500">
              <a:latin typeface="Times New Roman"/>
              <a:ea typeface="Times New Roman"/>
              <a:cs typeface="Times New Roman"/>
              <a:sym typeface="Times New Roman"/>
            </a:endParaRPr>
          </a:p>
        </p:txBody>
      </p:sp>
      <p:pic>
        <p:nvPicPr>
          <p:cNvPr id="195" name="Google Shape;195;p7"/>
          <p:cNvPicPr preferRelativeResize="0">
            <a:picLocks noGrp="1"/>
          </p:cNvPicPr>
          <p:nvPr>
            <p:ph type="body" idx="2"/>
          </p:nvPr>
        </p:nvPicPr>
        <p:blipFill rotWithShape="1">
          <a:blip r:embed="rId3">
            <a:alphaModFix/>
          </a:blip>
          <a:srcRect/>
          <a:stretch/>
        </p:blipFill>
        <p:spPr>
          <a:xfrm>
            <a:off x="6850086" y="2403510"/>
            <a:ext cx="4818749" cy="2949587"/>
          </a:xfrm>
          <a:prstGeom prst="rect">
            <a:avLst/>
          </a:prstGeom>
          <a:noFill/>
          <a:ln>
            <a:noFill/>
          </a:ln>
        </p:spPr>
      </p:pic>
      <p:sp>
        <p:nvSpPr>
          <p:cNvPr id="196" name="Google Shape;196;p7"/>
          <p:cNvSpPr txBox="1"/>
          <p:nvPr/>
        </p:nvSpPr>
        <p:spPr>
          <a:xfrm>
            <a:off x="6084628" y="5583287"/>
            <a:ext cx="6107372" cy="3970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500"/>
              <a:buFont typeface="Times New Roman"/>
              <a:buNone/>
            </a:pPr>
            <a:r>
              <a:rPr lang="en-GB" sz="1500" b="0" i="0" u="none" strike="noStrike" cap="none">
                <a:solidFill>
                  <a:schemeClr val="dk1"/>
                </a:solidFill>
                <a:latin typeface="Times New Roman"/>
                <a:ea typeface="Times New Roman"/>
                <a:cs typeface="Times New Roman"/>
                <a:sym typeface="Times New Roman"/>
              </a:rPr>
              <a:t>(Source: Ward, 2025)</a:t>
            </a:r>
            <a:endParaRPr sz="15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8"/>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Fishbone Diagram</a:t>
            </a:r>
            <a:br>
              <a:rPr lang="en-GB"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203" name="Google Shape;203;p8"/>
          <p:cNvSpPr txBox="1">
            <a:spLocks noGrp="1"/>
          </p:cNvSpPr>
          <p:nvPr>
            <p:ph type="body" idx="1"/>
          </p:nvPr>
        </p:nvSpPr>
        <p:spPr>
          <a:xfrm>
            <a:off x="677334" y="2160589"/>
            <a:ext cx="5418666" cy="3880772"/>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GB">
                <a:latin typeface="Times New Roman"/>
                <a:ea typeface="Times New Roman"/>
                <a:cs typeface="Times New Roman"/>
                <a:sym typeface="Times New Roman"/>
              </a:rPr>
              <a:t>A Fishbone Diagram is useful in determining the root causes of a business problem by categorising them (Kumah </a:t>
            </a:r>
            <a:r>
              <a:rPr lang="en-GB" i="1">
                <a:latin typeface="Times New Roman"/>
                <a:ea typeface="Times New Roman"/>
                <a:cs typeface="Times New Roman"/>
                <a:sym typeface="Times New Roman"/>
              </a:rPr>
              <a:t>et al.,</a:t>
            </a:r>
            <a:r>
              <a:rPr lang="en-GB">
                <a:latin typeface="Times New Roman"/>
                <a:ea typeface="Times New Roman"/>
                <a:cs typeface="Times New Roman"/>
                <a:sym typeface="Times New Roman"/>
              </a:rPr>
              <a:t> 2024).</a:t>
            </a:r>
            <a:endParaRPr>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440"/>
              <a:buChar char="►"/>
            </a:pPr>
            <a:r>
              <a:rPr lang="en-GB">
                <a:latin typeface="Times New Roman"/>
                <a:ea typeface="Times New Roman"/>
                <a:cs typeface="Times New Roman"/>
                <a:sym typeface="Times New Roman"/>
              </a:rPr>
              <a:t>Brown (2025) indicates that 28% of the employees in Great Britain worked hybrid in the first quarter of January 2025 and March 2025, decreasing their travel to local businesses. </a:t>
            </a:r>
            <a:endParaRPr>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440"/>
              <a:buChar char="►"/>
            </a:pPr>
            <a:r>
              <a:rPr lang="en-GB">
                <a:latin typeface="Times New Roman"/>
                <a:ea typeface="Times New Roman"/>
                <a:cs typeface="Times New Roman"/>
                <a:sym typeface="Times New Roman"/>
              </a:rPr>
              <a:t>The diagram assists Basil in defining root causes and putting improvement actions on priority. </a:t>
            </a:r>
            <a:endParaRPr>
              <a:latin typeface="Times New Roman"/>
              <a:ea typeface="Times New Roman"/>
              <a:cs typeface="Times New Roman"/>
              <a:sym typeface="Times New Roman"/>
            </a:endParaRPr>
          </a:p>
          <a:p>
            <a:pPr marL="342900" lvl="0" indent="-251460" algn="just" rtl="0">
              <a:lnSpc>
                <a:spcPct val="150000"/>
              </a:lnSpc>
              <a:spcBef>
                <a:spcPts val="1000"/>
              </a:spcBef>
              <a:spcAft>
                <a:spcPts val="0"/>
              </a:spcAft>
              <a:buSzPts val="1440"/>
              <a:buNone/>
            </a:pPr>
            <a:endParaRPr>
              <a:latin typeface="Times New Roman"/>
              <a:ea typeface="Times New Roman"/>
              <a:cs typeface="Times New Roman"/>
              <a:sym typeface="Times New Roman"/>
            </a:endParaRPr>
          </a:p>
        </p:txBody>
      </p:sp>
      <p:pic>
        <p:nvPicPr>
          <p:cNvPr id="204" name="Google Shape;204;p8"/>
          <p:cNvPicPr preferRelativeResize="0">
            <a:picLocks noGrp="1"/>
          </p:cNvPicPr>
          <p:nvPr>
            <p:ph type="body" idx="2"/>
          </p:nvPr>
        </p:nvPicPr>
        <p:blipFill rotWithShape="1">
          <a:blip r:embed="rId3">
            <a:alphaModFix/>
          </a:blip>
          <a:srcRect/>
          <a:stretch/>
        </p:blipFill>
        <p:spPr>
          <a:xfrm>
            <a:off x="6754551" y="2337934"/>
            <a:ext cx="4600385" cy="3476012"/>
          </a:xfrm>
          <a:prstGeom prst="rect">
            <a:avLst/>
          </a:prstGeom>
          <a:noFill/>
          <a:ln w="25400" cap="flat" cmpd="sng">
            <a:solidFill>
              <a:srgbClr val="000000"/>
            </a:solidFill>
            <a:prstDash val="solid"/>
            <a:round/>
            <a:headEnd type="none" w="sm" len="sm"/>
            <a:tailEnd type="none" w="sm" len="sm"/>
          </a:ln>
        </p:spPr>
      </p:pic>
      <p:sp>
        <p:nvSpPr>
          <p:cNvPr id="205" name="Google Shape;205;p8"/>
          <p:cNvSpPr txBox="1"/>
          <p:nvPr/>
        </p:nvSpPr>
        <p:spPr>
          <a:xfrm>
            <a:off x="6428095" y="5856694"/>
            <a:ext cx="5489700" cy="3231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500"/>
              <a:buFont typeface="Arial"/>
              <a:buNone/>
            </a:pPr>
            <a:r>
              <a:rPr lang="en-GB" sz="1500" b="0" i="0" u="none" strike="noStrike" cap="none">
                <a:solidFill>
                  <a:schemeClr val="dk1"/>
                </a:solidFill>
                <a:latin typeface="Times New Roman"/>
                <a:ea typeface="Times New Roman"/>
                <a:cs typeface="Times New Roman"/>
                <a:sym typeface="Times New Roman"/>
              </a:rPr>
              <a:t>(Source: Created by learner)</a:t>
            </a:r>
            <a:endParaRPr sz="15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9"/>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Fishbone Diagram</a:t>
            </a:r>
            <a:endParaRPr b="1">
              <a:latin typeface="Times New Roman"/>
              <a:ea typeface="Times New Roman"/>
              <a:cs typeface="Times New Roman"/>
              <a:sym typeface="Times New Roman"/>
            </a:endParaRPr>
          </a:p>
        </p:txBody>
      </p:sp>
      <p:sp>
        <p:nvSpPr>
          <p:cNvPr id="212" name="Google Shape;212;p9"/>
          <p:cNvSpPr txBox="1">
            <a:spLocks noGrp="1"/>
          </p:cNvSpPr>
          <p:nvPr>
            <p:ph type="body" idx="1"/>
          </p:nvPr>
        </p:nvSpPr>
        <p:spPr>
          <a:xfrm>
            <a:off x="677334" y="2160589"/>
            <a:ext cx="5586988" cy="3880772"/>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200"/>
              <a:buChar char="►"/>
            </a:pPr>
            <a:r>
              <a:rPr lang="en-GB" sz="1500">
                <a:latin typeface="Times New Roman"/>
                <a:ea typeface="Times New Roman"/>
                <a:cs typeface="Times New Roman"/>
                <a:sym typeface="Times New Roman"/>
              </a:rPr>
              <a:t>This diagram is effective as it gives a systematic method of finding numerous reasons for business issues (Loredana, 2017).</a:t>
            </a:r>
            <a:endParaRPr sz="150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500">
                <a:latin typeface="Times New Roman"/>
                <a:ea typeface="Times New Roman"/>
                <a:cs typeface="Times New Roman"/>
                <a:sym typeface="Times New Roman"/>
              </a:rPr>
              <a:t> It assists Basil in comprehending the internal and external factors that contribute to the stagnant sales.</a:t>
            </a:r>
            <a:endParaRPr sz="150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500">
                <a:latin typeface="Times New Roman"/>
                <a:ea typeface="Times New Roman"/>
                <a:cs typeface="Times New Roman"/>
                <a:sym typeface="Times New Roman"/>
              </a:rPr>
              <a:t>The model, however, does not measure the significance of each cause, quantify their impact, or even the optimal solution. </a:t>
            </a:r>
            <a:endParaRPr sz="1500">
              <a:latin typeface="Times New Roman"/>
              <a:ea typeface="Times New Roman"/>
              <a:cs typeface="Times New Roman"/>
              <a:sym typeface="Times New Roman"/>
            </a:endParaRPr>
          </a:p>
          <a:p>
            <a:pPr marL="342900" lvl="0" indent="-266700" algn="just" rtl="0">
              <a:lnSpc>
                <a:spcPct val="150000"/>
              </a:lnSpc>
              <a:spcBef>
                <a:spcPts val="1000"/>
              </a:spcBef>
              <a:spcAft>
                <a:spcPts val="0"/>
              </a:spcAft>
              <a:buSzPts val="1200"/>
              <a:buNone/>
            </a:pPr>
            <a:endParaRPr sz="1500">
              <a:latin typeface="Times New Roman"/>
              <a:ea typeface="Times New Roman"/>
              <a:cs typeface="Times New Roman"/>
              <a:sym typeface="Times New Roman"/>
            </a:endParaRPr>
          </a:p>
        </p:txBody>
      </p:sp>
      <p:pic>
        <p:nvPicPr>
          <p:cNvPr id="213" name="Google Shape;213;p9"/>
          <p:cNvPicPr preferRelativeResize="0">
            <a:picLocks noGrp="1"/>
          </p:cNvPicPr>
          <p:nvPr>
            <p:ph type="body" idx="2"/>
          </p:nvPr>
        </p:nvPicPr>
        <p:blipFill rotWithShape="1">
          <a:blip r:embed="rId3">
            <a:alphaModFix/>
          </a:blip>
          <a:srcRect/>
          <a:stretch/>
        </p:blipFill>
        <p:spPr>
          <a:xfrm>
            <a:off x="7027507" y="2490000"/>
            <a:ext cx="4184650" cy="2807094"/>
          </a:xfrm>
          <a:prstGeom prst="rect">
            <a:avLst/>
          </a:prstGeom>
          <a:noFill/>
          <a:ln>
            <a:noFill/>
          </a:ln>
        </p:spPr>
      </p:pic>
      <p:sp>
        <p:nvSpPr>
          <p:cNvPr id="214" name="Google Shape;214;p9"/>
          <p:cNvSpPr txBox="1"/>
          <p:nvPr/>
        </p:nvSpPr>
        <p:spPr>
          <a:xfrm>
            <a:off x="6428095" y="5856694"/>
            <a:ext cx="5489811" cy="32316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500"/>
              <a:buFont typeface="Arial"/>
              <a:buNone/>
            </a:pPr>
            <a:r>
              <a:rPr lang="en-GB" sz="1500" b="0" i="0" u="none" strike="noStrike" cap="none">
                <a:solidFill>
                  <a:schemeClr val="dk1"/>
                </a:solidFill>
                <a:latin typeface="Times New Roman"/>
                <a:ea typeface="Times New Roman"/>
                <a:cs typeface="Times New Roman"/>
                <a:sym typeface="Times New Roman"/>
              </a:rPr>
              <a:t>(Source: Loredana, 2017)</a:t>
            </a:r>
            <a:endParaRPr sz="15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1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Summary of key findings</a:t>
            </a:r>
            <a:br>
              <a:rPr lang="en-GB"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grpSp>
        <p:nvGrpSpPr>
          <p:cNvPr id="221" name="Google Shape;221;p10"/>
          <p:cNvGrpSpPr/>
          <p:nvPr/>
        </p:nvGrpSpPr>
        <p:grpSpPr>
          <a:xfrm>
            <a:off x="677862" y="2189571"/>
            <a:ext cx="10376825" cy="3852453"/>
            <a:chOff x="0" y="28983"/>
            <a:chExt cx="10376825" cy="3852453"/>
          </a:xfrm>
        </p:grpSpPr>
        <p:sp>
          <p:nvSpPr>
            <p:cNvPr id="222" name="Google Shape;222;p10"/>
            <p:cNvSpPr/>
            <p:nvPr/>
          </p:nvSpPr>
          <p:spPr>
            <a:xfrm>
              <a:off x="0" y="28983"/>
              <a:ext cx="10376825" cy="810809"/>
            </a:xfrm>
            <a:prstGeom prst="roundRect">
              <a:avLst>
                <a:gd name="adj" fmla="val 16667"/>
              </a:avLst>
            </a:prstGeom>
            <a:gradFill>
              <a:gsLst>
                <a:gs pos="0">
                  <a:srgbClr val="C6473E"/>
                </a:gs>
                <a:gs pos="78000">
                  <a:srgbClr val="B22715"/>
                </a:gs>
                <a:gs pos="100000">
                  <a:srgbClr val="B22715"/>
                </a:gs>
              </a:gsLst>
              <a:lin ang="5400000" scaled="0"/>
            </a:gradFill>
            <a:ln>
              <a:noFill/>
            </a:ln>
            <a:effectLst>
              <a:outerShdw blurRad="38100" dist="25400" dir="5400000" rotWithShape="0">
                <a:srgbClr val="000000">
                  <a:alpha val="34901"/>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10"/>
            <p:cNvSpPr txBox="1"/>
            <p:nvPr/>
          </p:nvSpPr>
          <p:spPr>
            <a:xfrm>
              <a:off x="39580" y="68563"/>
              <a:ext cx="10297665" cy="731649"/>
            </a:xfrm>
            <a:prstGeom prst="rect">
              <a:avLst/>
            </a:prstGeom>
            <a:noFill/>
            <a:ln>
              <a:noFill/>
            </a:ln>
          </p:spPr>
          <p:txBody>
            <a:bodyPr spcFirstLastPara="1" wrap="square" lIns="57150" tIns="57150" rIns="57150" bIns="57150" anchor="ctr" anchorCtr="0">
              <a:noAutofit/>
            </a:bodyPr>
            <a:lstStyle/>
            <a:p>
              <a:pPr marL="0" marR="0" lvl="0" indent="0" algn="just" rtl="0">
                <a:lnSpc>
                  <a:spcPct val="150000"/>
                </a:lnSpc>
                <a:spcBef>
                  <a:spcPts val="0"/>
                </a:spcBef>
                <a:spcAft>
                  <a:spcPts val="0"/>
                </a:spcAft>
                <a:buClr>
                  <a:schemeClr val="lt1"/>
                </a:buClr>
                <a:buSzPts val="1500"/>
                <a:buFont typeface="Arial"/>
                <a:buNone/>
              </a:pPr>
              <a:r>
                <a:rPr lang="en-GB" sz="1500" b="0" i="0" u="none" strike="noStrike" cap="none">
                  <a:solidFill>
                    <a:schemeClr val="lt1"/>
                  </a:solidFill>
                  <a:latin typeface="Times New Roman"/>
                  <a:ea typeface="Times New Roman"/>
                  <a:cs typeface="Times New Roman"/>
                  <a:sym typeface="Times New Roman"/>
                </a:rPr>
                <a:t>The analysis established that the declining growth of Basil Bakery's sales can be attributed primarily to declining footfall at retail parks.</a:t>
              </a:r>
              <a:endParaRPr sz="1500" b="0" i="0" u="none" strike="noStrike" cap="none">
                <a:solidFill>
                  <a:schemeClr val="lt1"/>
                </a:solidFill>
                <a:latin typeface="Times New Roman"/>
                <a:ea typeface="Times New Roman"/>
                <a:cs typeface="Times New Roman"/>
                <a:sym typeface="Times New Roman"/>
              </a:endParaRPr>
            </a:p>
          </p:txBody>
        </p:sp>
        <p:sp>
          <p:nvSpPr>
            <p:cNvPr id="224" name="Google Shape;224;p10"/>
            <p:cNvSpPr/>
            <p:nvPr/>
          </p:nvSpPr>
          <p:spPr>
            <a:xfrm>
              <a:off x="0" y="839793"/>
              <a:ext cx="10376825" cy="69552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10"/>
            <p:cNvSpPr txBox="1"/>
            <p:nvPr/>
          </p:nvSpPr>
          <p:spPr>
            <a:xfrm>
              <a:off x="0" y="839793"/>
              <a:ext cx="10376825" cy="695520"/>
            </a:xfrm>
            <a:prstGeom prst="rect">
              <a:avLst/>
            </a:prstGeom>
            <a:noFill/>
            <a:ln>
              <a:noFill/>
            </a:ln>
          </p:spPr>
          <p:txBody>
            <a:bodyPr spcFirstLastPara="1" wrap="square" lIns="329450" tIns="53325" rIns="298700" bIns="53325" anchor="t" anchorCtr="0">
              <a:noAutofit/>
            </a:bodyPr>
            <a:lstStyle/>
            <a:p>
              <a:pPr marL="285750" marR="0" lvl="1" indent="-76200" algn="l" rtl="0">
                <a:lnSpc>
                  <a:spcPct val="90000"/>
                </a:lnSpc>
                <a:spcBef>
                  <a:spcPts val="0"/>
                </a:spcBef>
                <a:spcAft>
                  <a:spcPts val="0"/>
                </a:spcAft>
                <a:buClr>
                  <a:schemeClr val="dk1"/>
                </a:buClr>
                <a:buSzPts val="3300"/>
                <a:buFont typeface="Trebuchet MS"/>
                <a:buNone/>
              </a:pPr>
              <a:endParaRPr sz="3300" b="0" i="0" u="none" strike="noStrike" cap="none">
                <a:solidFill>
                  <a:schemeClr val="dk1"/>
                </a:solidFill>
                <a:latin typeface="Trebuchet MS"/>
                <a:ea typeface="Trebuchet MS"/>
                <a:cs typeface="Trebuchet MS"/>
                <a:sym typeface="Trebuchet MS"/>
              </a:endParaRPr>
            </a:p>
          </p:txBody>
        </p:sp>
        <p:sp>
          <p:nvSpPr>
            <p:cNvPr id="226" name="Google Shape;226;p10"/>
            <p:cNvSpPr/>
            <p:nvPr/>
          </p:nvSpPr>
          <p:spPr>
            <a:xfrm>
              <a:off x="0" y="1535313"/>
              <a:ext cx="10376825" cy="810809"/>
            </a:xfrm>
            <a:prstGeom prst="roundRect">
              <a:avLst>
                <a:gd name="adj" fmla="val 16667"/>
              </a:avLst>
            </a:prstGeom>
            <a:gradFill>
              <a:gsLst>
                <a:gs pos="0">
                  <a:srgbClr val="AF764B"/>
                </a:gs>
                <a:gs pos="78000">
                  <a:srgbClr val="9C612E"/>
                </a:gs>
                <a:gs pos="100000">
                  <a:srgbClr val="9C612E"/>
                </a:gs>
              </a:gsLst>
              <a:lin ang="5400000" scaled="0"/>
            </a:gradFill>
            <a:ln>
              <a:noFill/>
            </a:ln>
            <a:effectLst>
              <a:outerShdw blurRad="38100" dist="25400" dir="5400000" rotWithShape="0">
                <a:srgbClr val="000000">
                  <a:alpha val="34901"/>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10"/>
            <p:cNvSpPr txBox="1"/>
            <p:nvPr/>
          </p:nvSpPr>
          <p:spPr>
            <a:xfrm>
              <a:off x="39580" y="1574893"/>
              <a:ext cx="10297665" cy="731649"/>
            </a:xfrm>
            <a:prstGeom prst="rect">
              <a:avLst/>
            </a:prstGeom>
            <a:noFill/>
            <a:ln>
              <a:noFill/>
            </a:ln>
          </p:spPr>
          <p:txBody>
            <a:bodyPr spcFirstLastPara="1" wrap="square" lIns="57150" tIns="57150" rIns="57150" bIns="57150" anchor="ctr" anchorCtr="0">
              <a:noAutofit/>
            </a:bodyPr>
            <a:lstStyle/>
            <a:p>
              <a:pPr marL="0" marR="0" lvl="0" indent="0" algn="just" rtl="0">
                <a:lnSpc>
                  <a:spcPct val="150000"/>
                </a:lnSpc>
                <a:spcBef>
                  <a:spcPts val="0"/>
                </a:spcBef>
                <a:spcAft>
                  <a:spcPts val="0"/>
                </a:spcAft>
                <a:buClr>
                  <a:schemeClr val="lt1"/>
                </a:buClr>
                <a:buSzPts val="1500"/>
                <a:buFont typeface="Arial"/>
                <a:buNone/>
              </a:pPr>
              <a:r>
                <a:rPr lang="en-GB" sz="1500" b="0" i="0" u="none" strike="noStrike" cap="none">
                  <a:solidFill>
                    <a:schemeClr val="lt1"/>
                  </a:solidFill>
                  <a:latin typeface="Times New Roman"/>
                  <a:ea typeface="Times New Roman"/>
                  <a:cs typeface="Times New Roman"/>
                  <a:sym typeface="Times New Roman"/>
                </a:rPr>
                <a:t>It uses PESTEL analysis, 5W2H analysis, and Fishbone analysis.</a:t>
              </a:r>
              <a:endParaRPr sz="1500" b="0" i="0" u="none" strike="noStrike" cap="none">
                <a:solidFill>
                  <a:schemeClr val="lt1"/>
                </a:solidFill>
                <a:latin typeface="Times New Roman"/>
                <a:ea typeface="Times New Roman"/>
                <a:cs typeface="Times New Roman"/>
                <a:sym typeface="Times New Roman"/>
              </a:endParaRPr>
            </a:p>
          </p:txBody>
        </p:sp>
        <p:sp>
          <p:nvSpPr>
            <p:cNvPr id="228" name="Google Shape;228;p10"/>
            <p:cNvSpPr/>
            <p:nvPr/>
          </p:nvSpPr>
          <p:spPr>
            <a:xfrm>
              <a:off x="0" y="2346123"/>
              <a:ext cx="10376825" cy="69552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 name="Google Shape;229;p10"/>
            <p:cNvSpPr txBox="1"/>
            <p:nvPr/>
          </p:nvSpPr>
          <p:spPr>
            <a:xfrm>
              <a:off x="0" y="2346123"/>
              <a:ext cx="10376825" cy="695520"/>
            </a:xfrm>
            <a:prstGeom prst="rect">
              <a:avLst/>
            </a:prstGeom>
            <a:noFill/>
            <a:ln>
              <a:noFill/>
            </a:ln>
          </p:spPr>
          <p:txBody>
            <a:bodyPr spcFirstLastPara="1" wrap="square" lIns="329450" tIns="53325" rIns="298700" bIns="53325" anchor="t" anchorCtr="0">
              <a:noAutofit/>
            </a:bodyPr>
            <a:lstStyle/>
            <a:p>
              <a:pPr marL="285750" marR="0" lvl="1" indent="-76200" algn="l" rtl="0">
                <a:lnSpc>
                  <a:spcPct val="90000"/>
                </a:lnSpc>
                <a:spcBef>
                  <a:spcPts val="0"/>
                </a:spcBef>
                <a:spcAft>
                  <a:spcPts val="0"/>
                </a:spcAft>
                <a:buClr>
                  <a:schemeClr val="dk1"/>
                </a:buClr>
                <a:buSzPts val="3300"/>
                <a:buFont typeface="Trebuchet MS"/>
                <a:buNone/>
              </a:pPr>
              <a:endParaRPr sz="3300" b="0" i="0" u="none" strike="noStrike" cap="none">
                <a:solidFill>
                  <a:schemeClr val="dk1"/>
                </a:solidFill>
                <a:latin typeface="Trebuchet MS"/>
                <a:ea typeface="Trebuchet MS"/>
                <a:cs typeface="Trebuchet MS"/>
                <a:sym typeface="Trebuchet MS"/>
              </a:endParaRPr>
            </a:p>
          </p:txBody>
        </p:sp>
        <p:sp>
          <p:nvSpPr>
            <p:cNvPr id="230" name="Google Shape;230;p10"/>
            <p:cNvSpPr/>
            <p:nvPr/>
          </p:nvSpPr>
          <p:spPr>
            <a:xfrm>
              <a:off x="0" y="3070627"/>
              <a:ext cx="10376825" cy="810809"/>
            </a:xfrm>
            <a:prstGeom prst="roundRect">
              <a:avLst>
                <a:gd name="adj" fmla="val 16667"/>
              </a:avLst>
            </a:prstGeom>
            <a:gradFill>
              <a:gsLst>
                <a:gs pos="0">
                  <a:srgbClr val="978C61"/>
                </a:gs>
                <a:gs pos="78000">
                  <a:srgbClr val="83794A"/>
                </a:gs>
                <a:gs pos="100000">
                  <a:srgbClr val="83794A"/>
                </a:gs>
              </a:gsLst>
              <a:lin ang="5400000" scaled="0"/>
            </a:gradFill>
            <a:ln>
              <a:noFill/>
            </a:ln>
            <a:effectLst>
              <a:outerShdw blurRad="38100" dist="25400" dir="5400000" rotWithShape="0">
                <a:srgbClr val="000000">
                  <a:alpha val="34901"/>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10"/>
            <p:cNvSpPr txBox="1"/>
            <p:nvPr/>
          </p:nvSpPr>
          <p:spPr>
            <a:xfrm>
              <a:off x="39580" y="3110207"/>
              <a:ext cx="10297665" cy="731649"/>
            </a:xfrm>
            <a:prstGeom prst="rect">
              <a:avLst/>
            </a:prstGeom>
            <a:noFill/>
            <a:ln>
              <a:noFill/>
            </a:ln>
          </p:spPr>
          <p:txBody>
            <a:bodyPr spcFirstLastPara="1" wrap="square" lIns="57150" tIns="57150" rIns="57150" bIns="57150" anchor="ctr" anchorCtr="0">
              <a:noAutofit/>
            </a:bodyPr>
            <a:lstStyle/>
            <a:p>
              <a:pPr marL="0" marR="0" lvl="0" indent="0" algn="just" rtl="0">
                <a:lnSpc>
                  <a:spcPct val="150000"/>
                </a:lnSpc>
                <a:spcBef>
                  <a:spcPts val="0"/>
                </a:spcBef>
                <a:spcAft>
                  <a:spcPts val="0"/>
                </a:spcAft>
                <a:buClr>
                  <a:schemeClr val="lt1"/>
                </a:buClr>
                <a:buSzPts val="1500"/>
                <a:buFont typeface="Arial"/>
                <a:buNone/>
              </a:pPr>
              <a:r>
                <a:rPr lang="en-GB" sz="1500" b="0" i="0" u="none" strike="noStrike" cap="none">
                  <a:solidFill>
                    <a:schemeClr val="lt1"/>
                  </a:solidFill>
                  <a:latin typeface="Times New Roman"/>
                  <a:ea typeface="Times New Roman"/>
                  <a:cs typeface="Times New Roman"/>
                  <a:sym typeface="Times New Roman"/>
                </a:rPr>
                <a:t>The essential role of digital transformation and better customer convenience in sustainable business development.</a:t>
              </a:r>
              <a:endParaRPr sz="1500" b="0" i="0" u="none" strike="noStrike" cap="none">
                <a:solidFill>
                  <a:schemeClr val="lt1"/>
                </a:solidFill>
                <a:latin typeface="Times New Roman"/>
                <a:ea typeface="Times New Roman"/>
                <a:cs typeface="Times New Roman"/>
                <a:sym typeface="Times New Roman"/>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1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600"/>
              <a:buFont typeface="Times New Roman"/>
              <a:buNone/>
            </a:pPr>
            <a:r>
              <a:rPr lang="en-GB"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237" name="Google Shape;237;p11"/>
          <p:cNvSpPr txBox="1">
            <a:spLocks noGrp="1"/>
          </p:cNvSpPr>
          <p:nvPr>
            <p:ph type="body" idx="1"/>
          </p:nvPr>
        </p:nvSpPr>
        <p:spPr>
          <a:xfrm>
            <a:off x="677334" y="2160589"/>
            <a:ext cx="9940624" cy="3880773"/>
          </a:xfrm>
          <a:prstGeom prst="rect">
            <a:avLst/>
          </a:prstGeom>
          <a:noFill/>
          <a:ln>
            <a:noFill/>
          </a:ln>
        </p:spPr>
        <p:txBody>
          <a:bodyPr spcFirstLastPara="1" wrap="square" lIns="91425" tIns="45700" rIns="91425" bIns="45700" anchor="t" anchorCtr="0">
            <a:normAutofit fontScale="55000" lnSpcReduction="20000"/>
          </a:bodyPr>
          <a:lstStyle/>
          <a:p>
            <a:pPr marL="342900" lvl="0" indent="-342900" algn="just" rtl="0">
              <a:lnSpc>
                <a:spcPct val="170000"/>
              </a:lnSpc>
              <a:spcBef>
                <a:spcPts val="0"/>
              </a:spcBef>
              <a:spcAft>
                <a:spcPts val="0"/>
              </a:spcAft>
              <a:buSzPct val="80000"/>
              <a:buChar char="►"/>
            </a:pPr>
            <a:r>
              <a:rPr lang="en-GB">
                <a:latin typeface="Times New Roman"/>
                <a:ea typeface="Times New Roman"/>
                <a:cs typeface="Times New Roman"/>
                <a:sym typeface="Times New Roman"/>
              </a:rPr>
              <a:t>Bora (2023) </a:t>
            </a:r>
            <a:r>
              <a:rPr lang="en-GB" i="1">
                <a:latin typeface="Times New Roman"/>
                <a:ea typeface="Times New Roman"/>
                <a:cs typeface="Times New Roman"/>
                <a:sym typeface="Times New Roman"/>
              </a:rPr>
              <a:t>5W2H Framework: A powerful tool for product discovery in design. </a:t>
            </a:r>
            <a:r>
              <a:rPr lang="en-GB">
                <a:latin typeface="Times New Roman"/>
                <a:ea typeface="Times New Roman"/>
                <a:cs typeface="Times New Roman"/>
                <a:sym typeface="Times New Roman"/>
              </a:rPr>
              <a:t>Available at: </a:t>
            </a:r>
            <a:r>
              <a:rPr lang="en-GB" u="sng">
                <a:solidFill>
                  <a:schemeClr val="hlink"/>
                </a:solidFill>
                <a:latin typeface="Times New Roman"/>
                <a:ea typeface="Times New Roman"/>
                <a:cs typeface="Times New Roman"/>
                <a:sym typeface="Times New Roman"/>
                <a:hlinkClick r:id="rId3"/>
              </a:rPr>
              <a:t>https://medium.com/design-bootcamp/5w2h-framework-a-powerful-tool-for-product-discovery-in-design-7c10743efee7</a:t>
            </a:r>
            <a:r>
              <a:rPr lang="en-GB">
                <a:latin typeface="Times New Roman"/>
                <a:ea typeface="Times New Roman"/>
                <a:cs typeface="Times New Roman"/>
                <a:sym typeface="Times New Roman"/>
              </a:rPr>
              <a:t> (Accessed: 2 July 2026).</a:t>
            </a:r>
            <a:endParaRPr/>
          </a:p>
          <a:p>
            <a:pPr marL="342900" lvl="0" indent="-342900" algn="just" rtl="0">
              <a:lnSpc>
                <a:spcPct val="170000"/>
              </a:lnSpc>
              <a:spcBef>
                <a:spcPts val="1000"/>
              </a:spcBef>
              <a:spcAft>
                <a:spcPts val="0"/>
              </a:spcAft>
              <a:buSzPct val="80000"/>
              <a:buChar char="►"/>
            </a:pPr>
            <a:r>
              <a:rPr lang="en-GB">
                <a:latin typeface="Times New Roman"/>
                <a:ea typeface="Times New Roman"/>
                <a:cs typeface="Times New Roman"/>
                <a:sym typeface="Times New Roman"/>
              </a:rPr>
              <a:t>Brown, A.T. (2025) </a:t>
            </a:r>
            <a:r>
              <a:rPr lang="en-GB" i="1">
                <a:latin typeface="Times New Roman"/>
                <a:ea typeface="Times New Roman"/>
                <a:cs typeface="Times New Roman"/>
                <a:sym typeface="Times New Roman"/>
              </a:rPr>
              <a:t>Remote and Hybrid Work Statistics in the UK</a:t>
            </a:r>
            <a:r>
              <a:rPr lang="en-GB">
                <a:latin typeface="Times New Roman"/>
                <a:ea typeface="Times New Roman"/>
                <a:cs typeface="Times New Roman"/>
                <a:sym typeface="Times New Roman"/>
              </a:rPr>
              <a:t>. Available at: </a:t>
            </a:r>
            <a:r>
              <a:rPr lang="en-GB" u="sng">
                <a:solidFill>
                  <a:schemeClr val="hlink"/>
                </a:solidFill>
                <a:latin typeface="Times New Roman"/>
                <a:ea typeface="Times New Roman"/>
                <a:cs typeface="Times New Roman"/>
                <a:sym typeface="Times New Roman"/>
                <a:hlinkClick r:id="rId4"/>
              </a:rPr>
              <a:t>https://www.mollearn.com/about/news/remote-hybrid-workforce-statistics/</a:t>
            </a:r>
            <a:r>
              <a:rPr lang="en-GB">
                <a:latin typeface="Times New Roman"/>
                <a:ea typeface="Times New Roman"/>
                <a:cs typeface="Times New Roman"/>
                <a:sym typeface="Times New Roman"/>
              </a:rPr>
              <a:t> (Accessed: 2 July 2026).</a:t>
            </a:r>
            <a:endParaRPr/>
          </a:p>
          <a:p>
            <a:pPr marL="342900" lvl="0" indent="-342900" algn="just" rtl="0">
              <a:lnSpc>
                <a:spcPct val="170000"/>
              </a:lnSpc>
              <a:spcBef>
                <a:spcPts val="1000"/>
              </a:spcBef>
              <a:spcAft>
                <a:spcPts val="0"/>
              </a:spcAft>
              <a:buSzPct val="80000"/>
              <a:buChar char="►"/>
            </a:pPr>
            <a:r>
              <a:rPr lang="en-GB">
                <a:latin typeface="Times New Roman"/>
                <a:ea typeface="Times New Roman"/>
                <a:cs typeface="Times New Roman"/>
                <a:sym typeface="Times New Roman"/>
              </a:rPr>
              <a:t>Canterbury City Council (2026) </a:t>
            </a:r>
            <a:r>
              <a:rPr lang="en-GB" i="1">
                <a:latin typeface="Times New Roman"/>
                <a:ea typeface="Times New Roman"/>
                <a:cs typeface="Times New Roman"/>
                <a:sym typeface="Times New Roman"/>
              </a:rPr>
              <a:t>Business rates changes 2025.</a:t>
            </a:r>
            <a:r>
              <a:rPr lang="en-GB">
                <a:latin typeface="Times New Roman"/>
                <a:ea typeface="Times New Roman"/>
                <a:cs typeface="Times New Roman"/>
                <a:sym typeface="Times New Roman"/>
              </a:rPr>
              <a:t> Available at: </a:t>
            </a:r>
            <a:r>
              <a:rPr lang="en-GB" u="sng">
                <a:solidFill>
                  <a:schemeClr val="hlink"/>
                </a:solidFill>
                <a:latin typeface="Times New Roman"/>
                <a:ea typeface="Times New Roman"/>
                <a:cs typeface="Times New Roman"/>
                <a:sym typeface="Times New Roman"/>
                <a:hlinkClick r:id="rId5"/>
              </a:rPr>
              <a:t>https://www.canterbury.gov.uk/business-and-investment/business-rates/business-rates-changes-2025</a:t>
            </a:r>
            <a:r>
              <a:rPr lang="en-GB">
                <a:latin typeface="Times New Roman"/>
                <a:ea typeface="Times New Roman"/>
                <a:cs typeface="Times New Roman"/>
                <a:sym typeface="Times New Roman"/>
              </a:rPr>
              <a:t> (Accessed: 4 July 2026).</a:t>
            </a:r>
            <a:endParaRPr/>
          </a:p>
          <a:p>
            <a:pPr marL="342900" lvl="0" indent="-342900" algn="just" rtl="0">
              <a:lnSpc>
                <a:spcPct val="170000"/>
              </a:lnSpc>
              <a:spcBef>
                <a:spcPts val="1000"/>
              </a:spcBef>
              <a:spcAft>
                <a:spcPts val="0"/>
              </a:spcAft>
              <a:buSzPct val="80000"/>
              <a:buChar char="►"/>
            </a:pPr>
            <a:r>
              <a:rPr lang="en-GB">
                <a:latin typeface="Times New Roman"/>
                <a:ea typeface="Times New Roman"/>
                <a:cs typeface="Times New Roman"/>
                <a:sym typeface="Times New Roman"/>
              </a:rPr>
              <a:t>Inman, P. (2025) </a:t>
            </a:r>
            <a:r>
              <a:rPr lang="en-GB" i="1">
                <a:latin typeface="Times New Roman"/>
                <a:ea typeface="Times New Roman"/>
                <a:cs typeface="Times New Roman"/>
                <a:sym typeface="Times New Roman"/>
              </a:rPr>
              <a:t>UK inflation eases slightly to 3.4% as food price rises offset transport cost falls.</a:t>
            </a:r>
            <a:r>
              <a:rPr lang="en-GB">
                <a:latin typeface="Times New Roman"/>
                <a:ea typeface="Times New Roman"/>
                <a:cs typeface="Times New Roman"/>
                <a:sym typeface="Times New Roman"/>
              </a:rPr>
              <a:t> Available at: </a:t>
            </a:r>
            <a:r>
              <a:rPr lang="en-GB" u="sng">
                <a:solidFill>
                  <a:schemeClr val="hlink"/>
                </a:solidFill>
                <a:latin typeface="Times New Roman"/>
                <a:ea typeface="Times New Roman"/>
                <a:cs typeface="Times New Roman"/>
                <a:sym typeface="Times New Roman"/>
                <a:hlinkClick r:id="rId6"/>
              </a:rPr>
              <a:t>https://www.theguardian.com/business/2025/jun/18/uk-inflation-falls-bank-of-england-interest-rates</a:t>
            </a:r>
            <a:r>
              <a:rPr lang="en-GB">
                <a:latin typeface="Times New Roman"/>
                <a:ea typeface="Times New Roman"/>
                <a:cs typeface="Times New Roman"/>
                <a:sym typeface="Times New Roman"/>
              </a:rPr>
              <a:t> (Accessed: 2 July 2026).</a:t>
            </a:r>
            <a:endParaRPr/>
          </a:p>
          <a:p>
            <a:pPr marL="342900" lvl="0" indent="-342900" algn="just" rtl="0">
              <a:lnSpc>
                <a:spcPct val="170000"/>
              </a:lnSpc>
              <a:spcBef>
                <a:spcPts val="1000"/>
              </a:spcBef>
              <a:spcAft>
                <a:spcPts val="0"/>
              </a:spcAft>
              <a:buSzPct val="80000"/>
              <a:buChar char="►"/>
            </a:pPr>
            <a:r>
              <a:rPr lang="en-GB">
                <a:latin typeface="Times New Roman"/>
                <a:ea typeface="Times New Roman"/>
                <a:cs typeface="Times New Roman"/>
                <a:sym typeface="Times New Roman"/>
              </a:rPr>
              <a:t>Kumah, A., Nwogu, C.N., Issah, A.R., Obot, E., Kanamitie, D.T., Sifa, J.S. and Aidoo, L.A. (2024) ‘Cause-and-effect (fishbone) diagram: a tool for generating and organizing quality improvement ideas’, </a:t>
            </a:r>
            <a:r>
              <a:rPr lang="en-GB" i="1">
                <a:latin typeface="Times New Roman"/>
                <a:ea typeface="Times New Roman"/>
                <a:cs typeface="Times New Roman"/>
                <a:sym typeface="Times New Roman"/>
              </a:rPr>
              <a:t>Global Journal on Quality and Safety in Healthcare, </a:t>
            </a:r>
            <a:r>
              <a:rPr lang="en-GB">
                <a:latin typeface="Times New Roman"/>
                <a:ea typeface="Times New Roman"/>
                <a:cs typeface="Times New Roman"/>
                <a:sym typeface="Times New Roman"/>
              </a:rPr>
              <a:t>7(2), pp. 85-87. </a:t>
            </a:r>
            <a:endParaRPr/>
          </a:p>
          <a:p>
            <a:pPr marL="342900" lvl="0" indent="-342900" algn="just" rtl="0">
              <a:lnSpc>
                <a:spcPct val="170000"/>
              </a:lnSpc>
              <a:spcBef>
                <a:spcPts val="1000"/>
              </a:spcBef>
              <a:spcAft>
                <a:spcPts val="0"/>
              </a:spcAft>
              <a:buSzPct val="80000"/>
              <a:buChar char="►"/>
            </a:pPr>
            <a:r>
              <a:rPr lang="en-GB">
                <a:latin typeface="Times New Roman"/>
                <a:ea typeface="Times New Roman"/>
                <a:cs typeface="Times New Roman"/>
                <a:sym typeface="Times New Roman"/>
              </a:rPr>
              <a:t>Loredana, E.M. (2017) ‘The analysis of causes and effects of a phenomenon by means of the “fishbone” diagram’, </a:t>
            </a:r>
            <a:r>
              <a:rPr lang="en-GB" i="1">
                <a:latin typeface="Times New Roman"/>
                <a:ea typeface="Times New Roman"/>
                <a:cs typeface="Times New Roman"/>
                <a:sym typeface="Times New Roman"/>
              </a:rPr>
              <a:t>Ann Econ Ser,</a:t>
            </a:r>
            <a:r>
              <a:rPr lang="en-GB">
                <a:latin typeface="Times New Roman"/>
                <a:ea typeface="Times New Roman"/>
                <a:cs typeface="Times New Roman"/>
                <a:sym typeface="Times New Roman"/>
              </a:rPr>
              <a:t> 5, pp. 97-103. </a:t>
            </a:r>
            <a:endParaRPr/>
          </a:p>
          <a:p>
            <a:pPr marL="342900" lvl="0" indent="-342900" algn="just" rtl="0">
              <a:lnSpc>
                <a:spcPct val="170000"/>
              </a:lnSpc>
              <a:spcBef>
                <a:spcPts val="1000"/>
              </a:spcBef>
              <a:spcAft>
                <a:spcPts val="0"/>
              </a:spcAft>
              <a:buSzPct val="80000"/>
              <a:buChar char="►"/>
            </a:pPr>
            <a:r>
              <a:rPr lang="en-GB">
                <a:latin typeface="Times New Roman"/>
                <a:ea typeface="Times New Roman"/>
                <a:cs typeface="Times New Roman"/>
                <a:sym typeface="Times New Roman"/>
              </a:rPr>
              <a:t>Soil Association (2025) </a:t>
            </a:r>
            <a:r>
              <a:rPr lang="en-GB" i="1">
                <a:latin typeface="Times New Roman"/>
                <a:ea typeface="Times New Roman"/>
                <a:cs typeface="Times New Roman"/>
                <a:sym typeface="Times New Roman"/>
              </a:rPr>
              <a:t>Impact Report 2024–2025.</a:t>
            </a:r>
            <a:r>
              <a:rPr lang="en-GB">
                <a:latin typeface="Times New Roman"/>
                <a:ea typeface="Times New Roman"/>
                <a:cs typeface="Times New Roman"/>
                <a:sym typeface="Times New Roman"/>
              </a:rPr>
              <a:t> Available at: </a:t>
            </a:r>
            <a:r>
              <a:rPr lang="en-GB" u="sng">
                <a:solidFill>
                  <a:schemeClr val="hlink"/>
                </a:solidFill>
                <a:latin typeface="Times New Roman"/>
                <a:ea typeface="Times New Roman"/>
                <a:cs typeface="Times New Roman"/>
                <a:sym typeface="Times New Roman"/>
                <a:hlinkClick r:id="rId7"/>
              </a:rPr>
              <a:t>https://www.soilassociation.org/media/iz1o23ks/soil-association-impact-report-2024-25.pdf</a:t>
            </a:r>
            <a:r>
              <a:rPr lang="en-GB">
                <a:latin typeface="Times New Roman"/>
                <a:ea typeface="Times New Roman"/>
                <a:cs typeface="Times New Roman"/>
                <a:sym typeface="Times New Roman"/>
              </a:rPr>
              <a:t>  (Accessed: 4 July 2026).</a:t>
            </a:r>
            <a:endParaRPr/>
          </a:p>
          <a:p>
            <a:pPr marL="342900" lvl="0" indent="-342900" algn="just" rtl="0">
              <a:lnSpc>
                <a:spcPct val="170000"/>
              </a:lnSpc>
              <a:spcBef>
                <a:spcPts val="1000"/>
              </a:spcBef>
              <a:spcAft>
                <a:spcPts val="0"/>
              </a:spcAft>
              <a:buSzPct val="80000"/>
              <a:buChar char="►"/>
            </a:pPr>
            <a:r>
              <a:rPr lang="en-GB">
                <a:latin typeface="Times New Roman"/>
                <a:ea typeface="Times New Roman"/>
                <a:cs typeface="Times New Roman"/>
                <a:sym typeface="Times New Roman"/>
              </a:rPr>
              <a:t>Ward. M (2025) </a:t>
            </a:r>
            <a:r>
              <a:rPr lang="en-GB" i="1">
                <a:latin typeface="Times New Roman"/>
                <a:ea typeface="Times New Roman"/>
                <a:cs typeface="Times New Roman"/>
                <a:sym typeface="Times New Roman"/>
              </a:rPr>
              <a:t>Retail sector in the UK.</a:t>
            </a:r>
            <a:r>
              <a:rPr lang="en-GB">
                <a:latin typeface="Times New Roman"/>
                <a:ea typeface="Times New Roman"/>
                <a:cs typeface="Times New Roman"/>
                <a:sym typeface="Times New Roman"/>
              </a:rPr>
              <a:t> Available at: </a:t>
            </a:r>
            <a:r>
              <a:rPr lang="en-GB" u="sng">
                <a:solidFill>
                  <a:schemeClr val="hlink"/>
                </a:solidFill>
                <a:latin typeface="Times New Roman"/>
                <a:ea typeface="Times New Roman"/>
                <a:cs typeface="Times New Roman"/>
                <a:sym typeface="Times New Roman"/>
                <a:hlinkClick r:id="rId8"/>
              </a:rPr>
              <a:t>https://researchbriefings.files.parliament.uk/documents/SN06186/SN06186.pdf</a:t>
            </a:r>
            <a:r>
              <a:rPr lang="en-GB">
                <a:latin typeface="Times New Roman"/>
                <a:ea typeface="Times New Roman"/>
                <a:cs typeface="Times New Roman"/>
                <a:sym typeface="Times New Roman"/>
              </a:rPr>
              <a:t> (Accessed: 4 July 2026). </a:t>
            </a:r>
            <a:endParaRPr/>
          </a:p>
          <a:p>
            <a:pPr marL="342900" lvl="0" indent="-292608" algn="just" rtl="0">
              <a:lnSpc>
                <a:spcPct val="170000"/>
              </a:lnSpc>
              <a:spcBef>
                <a:spcPts val="1000"/>
              </a:spcBef>
              <a:spcAft>
                <a:spcPts val="0"/>
              </a:spcAft>
              <a:buSzPct val="80000"/>
              <a:buNone/>
            </a:pPr>
            <a:endParaRPr>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2"/>
          <p:cNvSpPr txBox="1"/>
          <p:nvPr/>
        </p:nvSpPr>
        <p:spPr>
          <a:xfrm>
            <a:off x="1924334" y="1187356"/>
            <a:ext cx="7219666" cy="2646878"/>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6600"/>
              <a:buFont typeface="Arial"/>
              <a:buNone/>
            </a:pPr>
            <a:r>
              <a:rPr lang="en-GB" sz="16600" b="1" i="0" u="none" strike="noStrike" cap="none">
                <a:solidFill>
                  <a:schemeClr val="dk1"/>
                </a:solidFill>
                <a:latin typeface="Times New Roman"/>
                <a:ea typeface="Times New Roman"/>
                <a:cs typeface="Times New Roman"/>
                <a:sym typeface="Times New Roman"/>
              </a:rPr>
              <a:t>Q&amp;A</a:t>
            </a:r>
            <a:endParaRPr sz="166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pic>
        <p:nvPicPr>
          <p:cNvPr id="247" name="Google Shape;247;p13" descr="Thank you Images - Free Download on Magnific (formerly Freepik)"/>
          <p:cNvPicPr preferRelativeResize="0"/>
          <p:nvPr/>
        </p:nvPicPr>
        <p:blipFill rotWithShape="1">
          <a:blip r:embed="rId3">
            <a:alphaModFix/>
          </a:blip>
          <a:srcRect/>
          <a:stretch/>
        </p:blipFill>
        <p:spPr>
          <a:xfrm>
            <a:off x="3126048" y="1322624"/>
            <a:ext cx="5962650" cy="4219575"/>
          </a:xfrm>
          <a:prstGeom prst="rect">
            <a:avLst/>
          </a:prstGeom>
          <a:noFill/>
          <a:ln>
            <a:noFill/>
          </a:ln>
        </p:spPr>
      </p:pic>
    </p:spTree>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2192</Words>
  <Application>Microsoft Office PowerPoint</Application>
  <PresentationFormat>Widescreen</PresentationFormat>
  <Paragraphs>69</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Noto Sans Symbols</vt:lpstr>
      <vt:lpstr>Times New Roman</vt:lpstr>
      <vt:lpstr>Trebuchet MS</vt:lpstr>
      <vt:lpstr>Facet</vt:lpstr>
      <vt:lpstr>Programme: Certificate of Higher Education in Business Skills for the Workplace Module: Problem Solving and Decision Making Module code: LCLM4004 Assignment Title: Component 1: Individual Presentation Basil’s Bakery   Student name: Rashad koura Student ID number: 2522954  </vt:lpstr>
      <vt:lpstr>Table of Contents</vt:lpstr>
      <vt:lpstr>Introduction  </vt:lpstr>
      <vt:lpstr>Nature and scope of the issues </vt:lpstr>
      <vt:lpstr>5W2H model</vt:lpstr>
      <vt:lpstr>PESTEL Analysis</vt:lpstr>
      <vt:lpstr>PESTEL Analysis </vt:lpstr>
      <vt:lpstr>Fishbone Diagram </vt:lpstr>
      <vt:lpstr>Fishbone Diagram</vt:lpstr>
      <vt:lpstr>Summary of key findings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rashad ibrahem</dc:creator>
  <cp:lastModifiedBy>rashad ibrahem</cp:lastModifiedBy>
  <cp:revision>1</cp:revision>
  <dcterms:created xsi:type="dcterms:W3CDTF">2026-07-06T09:23:24Z</dcterms:created>
  <dcterms:modified xsi:type="dcterms:W3CDTF">2026-07-11T15:09:55Z</dcterms:modified>
</cp:coreProperties>
</file>