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3">
  <p:sldMasterIdLst>
    <p:sldMasterId id="2147483648" r:id="rId1"/>
  </p:sldMasterIdLst>
  <p:notesMasterIdLst>
    <p:notesMasterId r:id="rId19"/>
  </p:notesMasterIdLst>
  <p:sldIdLst>
    <p:sldId id="256" r:id="rId2"/>
    <p:sldId id="270" r:id="rId3"/>
    <p:sldId id="257" r:id="rId4"/>
    <p:sldId id="258" r:id="rId5"/>
    <p:sldId id="259" r:id="rId6"/>
    <p:sldId id="260" r:id="rId7"/>
    <p:sldId id="262" r:id="rId8"/>
    <p:sldId id="261" r:id="rId9"/>
    <p:sldId id="263" r:id="rId10"/>
    <p:sldId id="264" r:id="rId11"/>
    <p:sldId id="265" r:id="rId12"/>
    <p:sldId id="271" r:id="rId13"/>
    <p:sldId id="268" r:id="rId14"/>
    <p:sldId id="269" r:id="rId15"/>
    <p:sldId id="272" r:id="rId16"/>
    <p:sldId id="266"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8F4317-0E77-428D-AD94-59515B752F1F}" type="datetimeFigureOut">
              <a:rPr lang="en-US" smtClean="0"/>
              <a:t>10/21/2023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430B1E-DDA3-41A9-83F8-7FC17A7A5AEF}" type="slidenum">
              <a:rPr lang="en-US" smtClean="0"/>
              <a:t>‹#›</a:t>
            </a:fld>
            <a:endParaRPr lang="en-US"/>
          </a:p>
        </p:txBody>
      </p:sp>
    </p:spTree>
    <p:extLst>
      <p:ext uri="{BB962C8B-B14F-4D97-AF65-F5344CB8AC3E}">
        <p14:creationId xmlns:p14="http://schemas.microsoft.com/office/powerpoint/2010/main" val="1438535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In the luxury hotel industry, the St. Regis brand is renowned and esteemed for its opulent amenities and impeccable service.  </a:t>
            </a:r>
          </a:p>
          <a:p>
            <a:pPr lvl="0"/>
            <a:r>
              <a:rPr lang="en-US"/>
              <a:t>Each St. Regis hotel has </a:t>
            </a:r>
            <a:r>
              <a:rPr lang="en-US" dirty="0"/>
              <a:t>a storied heritage spanning more than a century, and each is committed to providing guests with a refined experience of traditional opulence.   </a:t>
            </a:r>
          </a:p>
          <a:p>
            <a:r>
              <a:rPr lang="en-US" dirty="0"/>
              <a:t>Visitors can anticipate obtaining meticulous care, opulent interior design, and an unwavering commitment to lavish hospitality (</a:t>
            </a:r>
            <a:r>
              <a:rPr lang="en-US" dirty="0" err="1"/>
              <a:t>Abidin</a:t>
            </a:r>
            <a:r>
              <a:rPr lang="en-US" dirty="0"/>
              <a:t>, Panchal, &amp; </a:t>
            </a:r>
            <a:r>
              <a:rPr lang="en-US" dirty="0" err="1"/>
              <a:t>Thirumaran</a:t>
            </a:r>
            <a:r>
              <a:rPr lang="en-US" dirty="0"/>
              <a:t>, 2017)</a:t>
            </a:r>
            <a:endParaRPr lang="en-US" sz="1400" dirty="0"/>
          </a:p>
        </p:txBody>
      </p:sp>
      <p:sp>
        <p:nvSpPr>
          <p:cNvPr id="4" name="Slide Number Placeholder 3"/>
          <p:cNvSpPr>
            <a:spLocks noGrp="1"/>
          </p:cNvSpPr>
          <p:nvPr>
            <p:ph type="sldNum" sz="quarter" idx="5"/>
          </p:nvPr>
        </p:nvSpPr>
        <p:spPr/>
        <p:txBody>
          <a:bodyPr/>
          <a:lstStyle/>
          <a:p>
            <a:fld id="{64430B1E-DDA3-41A9-83F8-7FC17A7A5AEF}" type="slidenum">
              <a:rPr lang="en-US" smtClean="0"/>
              <a:t>4</a:t>
            </a:fld>
            <a:endParaRPr lang="en-US"/>
          </a:p>
        </p:txBody>
      </p:sp>
    </p:spTree>
    <p:extLst>
      <p:ext uri="{BB962C8B-B14F-4D97-AF65-F5344CB8AC3E}">
        <p14:creationId xmlns:p14="http://schemas.microsoft.com/office/powerpoint/2010/main" val="1731934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1. Discerning Travelers:</a:t>
            </a:r>
            <a:r>
              <a:rPr lang="en-US" sz="1200" dirty="0"/>
              <a:t> The hotel caters to discerning travelers who appreciate unique, culturally immersive experiences and prioritize quality over quantity in their journeys.</a:t>
            </a:r>
          </a:p>
          <a:p>
            <a:endParaRPr lang="en-US" sz="1200" dirty="0"/>
          </a:p>
          <a:p>
            <a:r>
              <a:rPr lang="en-US" sz="1200" b="1" dirty="0"/>
              <a:t>2. High-End Tourists</a:t>
            </a:r>
            <a:r>
              <a:rPr lang="en-US" sz="1200" b="0" dirty="0"/>
              <a:t>: The hotel</a:t>
            </a:r>
            <a:r>
              <a:rPr lang="en-US" sz="1200" dirty="0"/>
              <a:t> offer a premium experience for high-end tourists, providing luxurious accommodations, fine dining, and exclusive services to ensure their travel is comfortable and memorable.</a:t>
            </a:r>
          </a:p>
          <a:p>
            <a:endParaRPr lang="en-US" sz="1200" dirty="0"/>
          </a:p>
          <a:p>
            <a:r>
              <a:rPr lang="en-US" sz="1200" b="1" dirty="0"/>
              <a:t>3. Celebrity and VIP Guests: </a:t>
            </a:r>
            <a:r>
              <a:rPr lang="en-US" sz="1200" dirty="0"/>
              <a:t>The hotel is a sanctuary for celebrities and VIP guests, offering the utmost privacy, security, and personalized attention to meet their unique requirements.</a:t>
            </a:r>
          </a:p>
          <a:p>
            <a:endParaRPr lang="en-US" sz="1200" dirty="0"/>
          </a:p>
          <a:p>
            <a:r>
              <a:rPr lang="en-US" sz="1200" b="1" dirty="0"/>
              <a:t>4. Luxury Enthusiasts:</a:t>
            </a:r>
            <a:r>
              <a:rPr lang="en-US" sz="1200" dirty="0"/>
              <a:t> We pamper luxury enthusiasts with opulent amenities, extravagant accommodations, and exceptional services, ensuring their stay is marked by indulgence and sophistication.</a:t>
            </a:r>
          </a:p>
          <a:p>
            <a:endParaRPr lang="en-US" sz="1200" dirty="0"/>
          </a:p>
          <a:p>
            <a:r>
              <a:rPr lang="en-US" sz="1200" b="1" dirty="0"/>
              <a:t>5. Couples and Honeymooners: </a:t>
            </a:r>
            <a:r>
              <a:rPr lang="en-US" sz="1200" b="0" dirty="0"/>
              <a:t>The hotel </a:t>
            </a:r>
            <a:r>
              <a:rPr lang="en-US" sz="1200" dirty="0"/>
              <a:t>provide a romantic haven for couples and honeymooners, offering intimate settings, exotic destinations, and special packages to celebrate love and create cherished memories.</a:t>
            </a:r>
          </a:p>
          <a:p>
            <a:endParaRPr lang="en-US" sz="1200" dirty="0"/>
          </a:p>
          <a:p>
            <a:r>
              <a:rPr lang="en-US" sz="1200" b="1" dirty="0"/>
              <a:t>6. Business Executives: </a:t>
            </a:r>
            <a:r>
              <a:rPr lang="en-US" sz="1200" dirty="0"/>
              <a:t>For the convenience of business executives, the hotel offers efficiency, comfort, and premium services, designed to support their professional needs during their travels.(Elo &amp; </a:t>
            </a:r>
            <a:r>
              <a:rPr lang="en-US" sz="1200" dirty="0" err="1"/>
              <a:t>Kyngas</a:t>
            </a:r>
            <a:r>
              <a:rPr lang="en-US" sz="1200" dirty="0"/>
              <a:t>, 2008)</a:t>
            </a:r>
            <a:endParaRPr lang="en-US" dirty="0"/>
          </a:p>
        </p:txBody>
      </p:sp>
      <p:sp>
        <p:nvSpPr>
          <p:cNvPr id="4" name="Slide Number Placeholder 3"/>
          <p:cNvSpPr>
            <a:spLocks noGrp="1"/>
          </p:cNvSpPr>
          <p:nvPr>
            <p:ph type="sldNum" sz="quarter" idx="5"/>
          </p:nvPr>
        </p:nvSpPr>
        <p:spPr/>
        <p:txBody>
          <a:bodyPr/>
          <a:lstStyle/>
          <a:p>
            <a:fld id="{64430B1E-DDA3-41A9-83F8-7FC17A7A5AEF}" type="slidenum">
              <a:rPr lang="en-US" smtClean="0"/>
              <a:t>5</a:t>
            </a:fld>
            <a:endParaRPr lang="en-US"/>
          </a:p>
        </p:txBody>
      </p:sp>
    </p:spTree>
    <p:extLst>
      <p:ext uri="{BB962C8B-B14F-4D97-AF65-F5344CB8AC3E}">
        <p14:creationId xmlns:p14="http://schemas.microsoft.com/office/powerpoint/2010/main" val="3184718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The St. Regis is highly regarded by discerning travelers due to its industry-leading level of comfort and service. </a:t>
            </a:r>
          </a:p>
          <a:p>
            <a:pPr lvl="0"/>
            <a:r>
              <a:rPr lang="en-US" sz="1200" dirty="0"/>
              <a:t>Honeymooners and spouses favor St. Regis hotels for their romantic atmosphere, spacious accommodations, and attentive service. </a:t>
            </a:r>
          </a:p>
          <a:p>
            <a:pPr lvl="0"/>
            <a:r>
              <a:rPr lang="en-US" sz="1200" dirty="0"/>
              <a:t>The St. Regis is a popular venue for weddings, gatherings, and corporate events due to its luxurious event spaces and experienced event coordinators (Springer, Agrawal., &amp; </a:t>
            </a:r>
            <a:r>
              <a:rPr lang="en-US" sz="1200" dirty="0" err="1"/>
              <a:t>Camakora</a:t>
            </a:r>
            <a:r>
              <a:rPr lang="en-US" sz="1200" dirty="0"/>
              <a:t>, 1995). </a:t>
            </a:r>
          </a:p>
          <a:p>
            <a:pPr lvl="0"/>
            <a:r>
              <a:rPr lang="en-US" sz="1200" dirty="0"/>
              <a:t>Patrons of the St. Regis are typically affluent individuals who place a premium on opulent accommodations, exquisite cuisine, and unique experiences. </a:t>
            </a:r>
          </a:p>
          <a:p>
            <a:endParaRPr lang="en-US" dirty="0"/>
          </a:p>
        </p:txBody>
      </p:sp>
      <p:sp>
        <p:nvSpPr>
          <p:cNvPr id="4" name="Slide Number Placeholder 3"/>
          <p:cNvSpPr>
            <a:spLocks noGrp="1"/>
          </p:cNvSpPr>
          <p:nvPr>
            <p:ph type="sldNum" sz="quarter" idx="5"/>
          </p:nvPr>
        </p:nvSpPr>
        <p:spPr/>
        <p:txBody>
          <a:bodyPr/>
          <a:lstStyle/>
          <a:p>
            <a:fld id="{64430B1E-DDA3-41A9-83F8-7FC17A7A5AEF}" type="slidenum">
              <a:rPr lang="en-US" smtClean="0"/>
              <a:t>6</a:t>
            </a:fld>
            <a:endParaRPr lang="en-US"/>
          </a:p>
        </p:txBody>
      </p:sp>
    </p:spTree>
    <p:extLst>
      <p:ext uri="{BB962C8B-B14F-4D97-AF65-F5344CB8AC3E}">
        <p14:creationId xmlns:p14="http://schemas.microsoft.com/office/powerpoint/2010/main" val="3731294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Hotels frequently employ bilingual staff members to accommodate international clientele and ensure polite communication. </a:t>
            </a:r>
          </a:p>
          <a:p>
            <a:pPr lvl="0"/>
            <a:r>
              <a:rPr lang="en-US" sz="1200" dirty="0"/>
              <a:t>In order to accommodate the dietary needs and sensitivities of travelers, restaurants may choose to include allergen information on their menus. </a:t>
            </a:r>
          </a:p>
          <a:p>
            <a:pPr lvl="0"/>
            <a:r>
              <a:rPr lang="en-US" sz="1200" dirty="0"/>
              <a:t>Free Wi-Fi allows diners to remain connected, share their experiences, and investigate nearby attractions. </a:t>
            </a:r>
          </a:p>
        </p:txBody>
      </p:sp>
      <p:sp>
        <p:nvSpPr>
          <p:cNvPr id="4" name="Slide Number Placeholder 3"/>
          <p:cNvSpPr>
            <a:spLocks noGrp="1"/>
          </p:cNvSpPr>
          <p:nvPr>
            <p:ph type="sldNum" sz="quarter" idx="5"/>
          </p:nvPr>
        </p:nvSpPr>
        <p:spPr/>
        <p:txBody>
          <a:bodyPr/>
          <a:lstStyle/>
          <a:p>
            <a:fld id="{64430B1E-DDA3-41A9-83F8-7FC17A7A5AEF}" type="slidenum">
              <a:rPr lang="en-US" smtClean="0"/>
              <a:t>7</a:t>
            </a:fld>
            <a:endParaRPr lang="en-US"/>
          </a:p>
        </p:txBody>
      </p:sp>
    </p:spTree>
    <p:extLst>
      <p:ext uri="{BB962C8B-B14F-4D97-AF65-F5344CB8AC3E}">
        <p14:creationId xmlns:p14="http://schemas.microsoft.com/office/powerpoint/2010/main" val="3455889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The primary purpose of these amenities and services is to provide visitors with an unforgettable experience.</a:t>
            </a:r>
          </a:p>
          <a:p>
            <a:pPr lvl="0"/>
            <a:r>
              <a:rPr lang="en-US" sz="1200" dirty="0"/>
              <a:t>They make every effort to ensure that their visitors enjoy a luxurious and exceptional stay. </a:t>
            </a:r>
          </a:p>
          <a:p>
            <a:r>
              <a:rPr lang="en-US" sz="1200" dirty="0"/>
              <a:t>These amenities enhance guests' experiences and set </a:t>
            </a:r>
            <a:r>
              <a:rPr lang="en-US" sz="1200"/>
              <a:t>The St. Regis Hotel apart </a:t>
            </a:r>
            <a:r>
              <a:rPr lang="en-US" sz="1200" dirty="0"/>
              <a:t>from other luxury hotels, fostering brand recognition and customer loyalty (</a:t>
            </a:r>
            <a:r>
              <a:rPr lang="en-US" sz="1200" dirty="0" err="1"/>
              <a:t>Bergkvist</a:t>
            </a:r>
            <a:r>
              <a:rPr lang="en-US" sz="1200" dirty="0"/>
              <a:t> &amp; Zhou, 2016).</a:t>
            </a:r>
          </a:p>
        </p:txBody>
      </p:sp>
      <p:sp>
        <p:nvSpPr>
          <p:cNvPr id="4" name="Slide Number Placeholder 3"/>
          <p:cNvSpPr>
            <a:spLocks noGrp="1"/>
          </p:cNvSpPr>
          <p:nvPr>
            <p:ph type="sldNum" sz="quarter" idx="5"/>
          </p:nvPr>
        </p:nvSpPr>
        <p:spPr/>
        <p:txBody>
          <a:bodyPr/>
          <a:lstStyle/>
          <a:p>
            <a:fld id="{64430B1E-DDA3-41A9-83F8-7FC17A7A5AEF}" type="slidenum">
              <a:rPr lang="en-US" smtClean="0"/>
              <a:t>10</a:t>
            </a:fld>
            <a:endParaRPr lang="en-US"/>
          </a:p>
        </p:txBody>
      </p:sp>
    </p:spTree>
    <p:extLst>
      <p:ext uri="{BB962C8B-B14F-4D97-AF65-F5344CB8AC3E}">
        <p14:creationId xmlns:p14="http://schemas.microsoft.com/office/powerpoint/2010/main" val="3444768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It is of the utmost importance to make a positive first impression on your visitors, as this will leave a lasting impression on them.   Guests are immediately made comfortable upon arrival, creating a favorable impression and ensuring a pleasant stay. </a:t>
            </a:r>
          </a:p>
          <a:p>
            <a:pPr lvl="0"/>
            <a:r>
              <a:rPr lang="en-US" dirty="0"/>
              <a:t>To enhance the guest experience, hotel staff needs to have knowledge of and empathy for individual guests' preferences and needs, allowing them to provide a personalized and enjoyable stay. </a:t>
            </a:r>
          </a:p>
          <a:p>
            <a:pPr lvl="0"/>
            <a:r>
              <a:rPr lang="en-US" dirty="0"/>
              <a:t>After a lengthy journey or a busy day, guests value a convenient setting where they can unwind.   It enhances their experience by promoting relaxation. </a:t>
            </a:r>
          </a:p>
          <a:p>
            <a:r>
              <a:rPr lang="en-US" dirty="0"/>
              <a:t>A courteous greeting increases the likelihood of an individual's reappearance.   Positive hotel experiences increase the likelihood of future patronage (Coughlan &amp; M, 2018)</a:t>
            </a:r>
          </a:p>
        </p:txBody>
      </p:sp>
      <p:sp>
        <p:nvSpPr>
          <p:cNvPr id="4" name="Slide Number Placeholder 3"/>
          <p:cNvSpPr>
            <a:spLocks noGrp="1"/>
          </p:cNvSpPr>
          <p:nvPr>
            <p:ph type="sldNum" sz="quarter" idx="5"/>
          </p:nvPr>
        </p:nvSpPr>
        <p:spPr/>
        <p:txBody>
          <a:bodyPr/>
          <a:lstStyle/>
          <a:p>
            <a:fld id="{64430B1E-DDA3-41A9-83F8-7FC17A7A5AEF}" type="slidenum">
              <a:rPr lang="en-US" smtClean="0"/>
              <a:t>11</a:t>
            </a:fld>
            <a:endParaRPr lang="en-US"/>
          </a:p>
        </p:txBody>
      </p:sp>
    </p:spTree>
    <p:extLst>
      <p:ext uri="{BB962C8B-B14F-4D97-AF65-F5344CB8AC3E}">
        <p14:creationId xmlns:p14="http://schemas.microsoft.com/office/powerpoint/2010/main" val="4171396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The atmosphere: </a:t>
            </a:r>
            <a:endParaRPr lang="en-US" sz="1200" dirty="0"/>
          </a:p>
          <a:p>
            <a:pPr lvl="0"/>
            <a:r>
              <a:rPr lang="en-US" sz="1200" dirty="0"/>
              <a:t>The St. Regis Hotel exudes a stylish and refined ambiance that mirrors the modern grace of the city. </a:t>
            </a:r>
          </a:p>
          <a:p>
            <a:pPr lvl="0"/>
            <a:r>
              <a:rPr lang="en-US" sz="1200" dirty="0"/>
              <a:t>The Waterside Inn has a serene dining area that provides a picturesque view of the river, creating a calm and unhurried ambiance. </a:t>
            </a:r>
          </a:p>
        </p:txBody>
      </p:sp>
      <p:sp>
        <p:nvSpPr>
          <p:cNvPr id="4" name="Slide Number Placeholder 3"/>
          <p:cNvSpPr>
            <a:spLocks noGrp="1"/>
          </p:cNvSpPr>
          <p:nvPr>
            <p:ph type="sldNum" sz="quarter" idx="5"/>
          </p:nvPr>
        </p:nvSpPr>
        <p:spPr/>
        <p:txBody>
          <a:bodyPr/>
          <a:lstStyle/>
          <a:p>
            <a:fld id="{64430B1E-DDA3-41A9-83F8-7FC17A7A5AEF}" type="slidenum">
              <a:rPr lang="en-US" smtClean="0"/>
              <a:t>13</a:t>
            </a:fld>
            <a:endParaRPr lang="en-US"/>
          </a:p>
        </p:txBody>
      </p:sp>
    </p:spTree>
    <p:extLst>
      <p:ext uri="{BB962C8B-B14F-4D97-AF65-F5344CB8AC3E}">
        <p14:creationId xmlns:p14="http://schemas.microsoft.com/office/powerpoint/2010/main" val="3572434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a:t>The provided accommodations: </a:t>
            </a:r>
            <a:endParaRPr lang="en-US" dirty="0"/>
          </a:p>
          <a:p>
            <a:pPr lvl="0"/>
            <a:r>
              <a:rPr lang="en-US"/>
              <a:t>The St. Regis Hotel offers </a:t>
            </a:r>
            <a:r>
              <a:rPr lang="en-US" dirty="0"/>
              <a:t>opulent and modern rooms that are equipped with contemporary facilities and adorned with contemporary décor. </a:t>
            </a:r>
          </a:p>
          <a:p>
            <a:pPr lvl="0"/>
            <a:r>
              <a:rPr lang="en-US" dirty="0"/>
              <a:t>It provides serene accommodations including cozy, classic rooms imbued with a touch of French elegance. </a:t>
            </a:r>
          </a:p>
          <a:p>
            <a:pPr marL="0" indent="0">
              <a:buNone/>
            </a:pPr>
            <a:r>
              <a:rPr lang="en-US" b="1" dirty="0"/>
              <a:t>Access acquisition capability: </a:t>
            </a:r>
            <a:endParaRPr lang="en-US" dirty="0"/>
          </a:p>
          <a:p>
            <a:pPr lvl="0"/>
            <a:r>
              <a:rPr lang="en-US" dirty="0"/>
              <a:t>Booking a room at </a:t>
            </a:r>
            <a:r>
              <a:rPr lang="en-US"/>
              <a:t>the St. Regis Hotel is </a:t>
            </a:r>
            <a:r>
              <a:rPr lang="en-US" dirty="0"/>
              <a:t>convenient because of its large size and</a:t>
            </a:r>
            <a:r>
              <a:rPr lang="en-US" u="sng" dirty="0"/>
              <a:t> </a:t>
            </a:r>
            <a:r>
              <a:rPr lang="en-US" dirty="0"/>
              <a:t>strategic position. </a:t>
            </a:r>
          </a:p>
          <a:p>
            <a:pPr lvl="0"/>
            <a:r>
              <a:rPr lang="en-US" dirty="0"/>
              <a:t>Reserving a table at the Waterside Inn is likely to be uncomplicated due to its limited capacity and remote setting. </a:t>
            </a:r>
          </a:p>
        </p:txBody>
      </p:sp>
      <p:sp>
        <p:nvSpPr>
          <p:cNvPr id="4" name="Slide Number Placeholder 3"/>
          <p:cNvSpPr>
            <a:spLocks noGrp="1"/>
          </p:cNvSpPr>
          <p:nvPr>
            <p:ph type="sldNum" sz="quarter" idx="5"/>
          </p:nvPr>
        </p:nvSpPr>
        <p:spPr/>
        <p:txBody>
          <a:bodyPr/>
          <a:lstStyle/>
          <a:p>
            <a:fld id="{64430B1E-DDA3-41A9-83F8-7FC17A7A5AEF}" type="slidenum">
              <a:rPr lang="en-US" smtClean="0"/>
              <a:t>14</a:t>
            </a:fld>
            <a:endParaRPr lang="en-US"/>
          </a:p>
        </p:txBody>
      </p:sp>
    </p:spTree>
    <p:extLst>
      <p:ext uri="{BB962C8B-B14F-4D97-AF65-F5344CB8AC3E}">
        <p14:creationId xmlns:p14="http://schemas.microsoft.com/office/powerpoint/2010/main" val="4137523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Ultimately, the gracious reception at the St. Regis Hotel is not merely an added perk, but rather a defining trait of the esteemed hotel brand as a whole.   The opulence and tranquility of the St. Regis Hotel emanate from the hotel's genuine hospitality and attentive service.   This strategy strengthens relationships with loyal customers, elicits positive feedback, and gives hotel enterprises a competitive edge (Doss, 2011). </a:t>
            </a:r>
          </a:p>
          <a:p>
            <a:endParaRPr lang="en-US" dirty="0"/>
          </a:p>
        </p:txBody>
      </p:sp>
      <p:sp>
        <p:nvSpPr>
          <p:cNvPr id="4" name="Slide Number Placeholder 3"/>
          <p:cNvSpPr>
            <a:spLocks noGrp="1"/>
          </p:cNvSpPr>
          <p:nvPr>
            <p:ph type="sldNum" sz="quarter" idx="5"/>
          </p:nvPr>
        </p:nvSpPr>
        <p:spPr/>
        <p:txBody>
          <a:bodyPr/>
          <a:lstStyle/>
          <a:p>
            <a:fld id="{64430B1E-DDA3-41A9-83F8-7FC17A7A5AEF}" type="slidenum">
              <a:rPr lang="en-US" smtClean="0"/>
              <a:t>16</a:t>
            </a:fld>
            <a:endParaRPr lang="en-US"/>
          </a:p>
        </p:txBody>
      </p:sp>
    </p:spTree>
    <p:extLst>
      <p:ext uri="{BB962C8B-B14F-4D97-AF65-F5344CB8AC3E}">
        <p14:creationId xmlns:p14="http://schemas.microsoft.com/office/powerpoint/2010/main" val="367973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10/21/2023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10/21/2023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D71C2-13E6-47D1-B136-C131212CAB68}"/>
              </a:ext>
            </a:extLst>
          </p:cNvPr>
          <p:cNvSpPr>
            <a:spLocks noGrp="1"/>
          </p:cNvSpPr>
          <p:nvPr>
            <p:ph type="ctrTitle"/>
          </p:nvPr>
        </p:nvSpPr>
        <p:spPr>
          <a:xfrm>
            <a:off x="581191" y="865555"/>
            <a:ext cx="10993549" cy="1784765"/>
          </a:xfrm>
        </p:spPr>
        <p:txBody>
          <a:bodyPr>
            <a:normAutofit/>
          </a:bodyPr>
          <a:lstStyle/>
          <a:p>
            <a:pPr algn="ctr">
              <a:lnSpc>
                <a:spcPct val="150000"/>
              </a:lnSpc>
            </a:pPr>
            <a:r>
              <a:rPr lang="en-US" dirty="0"/>
              <a:t>Hospitality and guest services</a:t>
            </a:r>
            <a:br>
              <a:rPr lang="en-US" dirty="0"/>
            </a:br>
            <a:r>
              <a:rPr lang="en-US" sz="2000" i="1" dirty="0"/>
              <a:t>Module code: BMIH4003</a:t>
            </a:r>
            <a:br>
              <a:rPr lang="en-US" sz="2000" dirty="0"/>
            </a:br>
            <a:r>
              <a:rPr lang="en-US" sz="2000" i="1" dirty="0"/>
              <a:t>Module tutor: Deborah Ann Lloyd</a:t>
            </a:r>
            <a:endParaRPr lang="en-US" dirty="0"/>
          </a:p>
        </p:txBody>
      </p:sp>
      <p:sp>
        <p:nvSpPr>
          <p:cNvPr id="3" name="Subtitle 2">
            <a:extLst>
              <a:ext uri="{FF2B5EF4-FFF2-40B4-BE49-F238E27FC236}">
                <a16:creationId xmlns:a16="http://schemas.microsoft.com/office/drawing/2014/main" id="{38FEBCFB-2CBA-4A4D-83EE-37EF1D315F0B}"/>
              </a:ext>
            </a:extLst>
          </p:cNvPr>
          <p:cNvSpPr>
            <a:spLocks noGrp="1"/>
          </p:cNvSpPr>
          <p:nvPr>
            <p:ph type="subTitle" idx="1"/>
          </p:nvPr>
        </p:nvSpPr>
        <p:spPr>
          <a:xfrm>
            <a:off x="4326526" y="3734011"/>
            <a:ext cx="3502882" cy="1852682"/>
          </a:xfrm>
        </p:spPr>
        <p:txBody>
          <a:bodyPr>
            <a:normAutofit/>
          </a:bodyPr>
          <a:lstStyle/>
          <a:p>
            <a:pPr algn="ctr"/>
            <a:r>
              <a:rPr lang="en-US" sz="2400" dirty="0">
                <a:solidFill>
                  <a:schemeClr val="bg1"/>
                </a:solidFill>
              </a:rPr>
              <a:t>By:</a:t>
            </a:r>
          </a:p>
          <a:p>
            <a:pPr algn="ctr"/>
            <a:r>
              <a:rPr lang="en-US" sz="2400" dirty="0">
                <a:solidFill>
                  <a:schemeClr val="bg1"/>
                </a:solidFill>
              </a:rPr>
              <a:t>Syed Tawhid Ahmed</a:t>
            </a:r>
          </a:p>
          <a:p>
            <a:pPr algn="ctr"/>
            <a:r>
              <a:rPr lang="en-US" sz="2400" dirty="0">
                <a:solidFill>
                  <a:schemeClr val="bg1"/>
                </a:solidFill>
              </a:rPr>
              <a:t>ID: 2244689</a:t>
            </a:r>
          </a:p>
        </p:txBody>
      </p:sp>
    </p:spTree>
    <p:extLst>
      <p:ext uri="{BB962C8B-B14F-4D97-AF65-F5344CB8AC3E}">
        <p14:creationId xmlns:p14="http://schemas.microsoft.com/office/powerpoint/2010/main" val="366859874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40752-F6CA-4BFE-8114-9F8003D7E99C}"/>
              </a:ext>
            </a:extLst>
          </p:cNvPr>
          <p:cNvSpPr>
            <a:spLocks noGrp="1"/>
          </p:cNvSpPr>
          <p:nvPr>
            <p:ph type="title"/>
          </p:nvPr>
        </p:nvSpPr>
        <p:spPr>
          <a:xfrm>
            <a:off x="3523301" y="862837"/>
            <a:ext cx="5145399" cy="692439"/>
          </a:xfrm>
        </p:spPr>
        <p:txBody>
          <a:bodyPr>
            <a:normAutofit/>
          </a:bodyPr>
          <a:lstStyle/>
          <a:p>
            <a:pPr algn="ctr"/>
            <a:r>
              <a:rPr lang="en-US" sz="3600" b="1" dirty="0"/>
              <a:t>St Regis Hotel</a:t>
            </a:r>
          </a:p>
        </p:txBody>
      </p:sp>
      <p:pic>
        <p:nvPicPr>
          <p:cNvPr id="5" name="Picture 2" descr="Hotel review: The St. Regis Singapore – Business Traveller">
            <a:extLst>
              <a:ext uri="{FF2B5EF4-FFF2-40B4-BE49-F238E27FC236}">
                <a16:creationId xmlns:a16="http://schemas.microsoft.com/office/drawing/2014/main" id="{351506EC-8315-4E13-BB19-459AE48277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3917" y="1909387"/>
            <a:ext cx="7176362" cy="4849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692042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427D4-7AF9-4E97-AE8B-1BBA2E2E2879}"/>
              </a:ext>
            </a:extLst>
          </p:cNvPr>
          <p:cNvSpPr>
            <a:spLocks noGrp="1"/>
          </p:cNvSpPr>
          <p:nvPr>
            <p:ph type="title"/>
          </p:nvPr>
        </p:nvSpPr>
        <p:spPr/>
        <p:txBody>
          <a:bodyPr>
            <a:normAutofit/>
          </a:bodyPr>
          <a:lstStyle/>
          <a:p>
            <a:r>
              <a:rPr lang="en-US" altLang="en-US" sz="3000" b="1" cap="none" dirty="0">
                <a:latin typeface="Calibri Light" panose="020F0302020204030204" pitchFamily="34" charset="0"/>
                <a:ea typeface="Times New Roman" panose="02020603050405020304" pitchFamily="18" charset="0"/>
                <a:cs typeface="Times New Roman" panose="02020603050405020304" pitchFamily="18" charset="0"/>
              </a:rPr>
              <a:t>Table of Contents</a:t>
            </a:r>
            <a:endParaRPr lang="en-US" sz="3000" b="1" dirty="0"/>
          </a:p>
        </p:txBody>
      </p:sp>
      <p:sp>
        <p:nvSpPr>
          <p:cNvPr id="4" name="Rectangle 1">
            <a:extLst>
              <a:ext uri="{FF2B5EF4-FFF2-40B4-BE49-F238E27FC236}">
                <a16:creationId xmlns:a16="http://schemas.microsoft.com/office/drawing/2014/main" id="{03421841-EEE6-4DD1-AB91-01371FFF49A8}"/>
              </a:ext>
            </a:extLst>
          </p:cNvPr>
          <p:cNvSpPr>
            <a:spLocks noGrp="1" noChangeArrowheads="1"/>
          </p:cNvSpPr>
          <p:nvPr>
            <p:ph idx="1"/>
          </p:nvPr>
        </p:nvSpPr>
        <p:spPr bwMode="auto">
          <a:xfrm>
            <a:off x="962339" y="1841793"/>
            <a:ext cx="10267321" cy="48664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defTabSz="914400">
              <a:lnSpc>
                <a:spcPct val="150000"/>
              </a:lnSpc>
              <a:buClrTx/>
              <a:buSzTx/>
            </a:pPr>
            <a:r>
              <a:rPr lang="en-US" sz="2300" dirty="0"/>
              <a:t>Introduction:</a:t>
            </a:r>
          </a:p>
          <a:p>
            <a:pPr defTabSz="914400">
              <a:lnSpc>
                <a:spcPct val="150000"/>
              </a:lnSpc>
              <a:buClrTx/>
              <a:buSzTx/>
            </a:pPr>
            <a:r>
              <a:rPr lang="en-US" sz="2300" dirty="0"/>
              <a:t>The hotel welcomes a range of visitors</a:t>
            </a:r>
          </a:p>
          <a:p>
            <a:pPr defTabSz="914400">
              <a:lnSpc>
                <a:spcPct val="150000"/>
              </a:lnSpc>
              <a:buClrTx/>
              <a:buSzTx/>
            </a:pPr>
            <a:r>
              <a:rPr lang="en-US" sz="2300" dirty="0"/>
              <a:t>Reasons for the hotel’s popularity:</a:t>
            </a:r>
          </a:p>
          <a:p>
            <a:pPr defTabSz="914400">
              <a:lnSpc>
                <a:spcPct val="150000"/>
              </a:lnSpc>
              <a:buClrTx/>
              <a:buSzTx/>
            </a:pPr>
            <a:r>
              <a:rPr lang="en-US" sz="2300" dirty="0"/>
              <a:t>Comprehensive analysis of Nature, tourist services and facilities, scope, and functions.  </a:t>
            </a:r>
          </a:p>
          <a:p>
            <a:pPr defTabSz="914400">
              <a:lnSpc>
                <a:spcPct val="150000"/>
              </a:lnSpc>
              <a:buClrTx/>
              <a:buSzTx/>
            </a:pPr>
            <a:r>
              <a:rPr lang="en-US" sz="2300" dirty="0"/>
              <a:t>Nature, Scope, and Utilization of St. Regis Hotel Facilities and Services:</a:t>
            </a:r>
          </a:p>
          <a:p>
            <a:pPr defTabSz="914400">
              <a:lnSpc>
                <a:spcPct val="150000"/>
              </a:lnSpc>
              <a:buClrTx/>
              <a:buSzTx/>
            </a:pPr>
            <a:r>
              <a:rPr lang="en-US" sz="2300" dirty="0"/>
              <a:t>The Importance of Greeting at the St. Regis Hotel </a:t>
            </a:r>
          </a:p>
          <a:p>
            <a:pPr defTabSz="914400">
              <a:lnSpc>
                <a:spcPct val="150000"/>
              </a:lnSpc>
              <a:buClrTx/>
              <a:buSzTx/>
            </a:pPr>
            <a:r>
              <a:rPr lang="en-US" sz="2300" dirty="0"/>
              <a:t>Conclusion:</a:t>
            </a:r>
          </a:p>
          <a:p>
            <a:pPr defTabSz="914400">
              <a:lnSpc>
                <a:spcPct val="150000"/>
              </a:lnSpc>
              <a:buClrTx/>
              <a:buSzTx/>
            </a:pPr>
            <a:r>
              <a:rPr kumimoji="0" lang="en-US" altLang="en-US" sz="2300" i="0" strike="noStrike" cap="none" normalizeH="0" baseline="0" dirty="0">
                <a:ln>
                  <a:noFill/>
                </a:ln>
                <a:solidFill>
                  <a:schemeClr val="tx1"/>
                </a:solidFill>
                <a:effectLst/>
                <a:latin typeface="Arial" panose="020B0604020202020204" pitchFamily="34" charset="0"/>
              </a:rPr>
              <a:t>References:</a:t>
            </a:r>
          </a:p>
        </p:txBody>
      </p:sp>
    </p:spTree>
    <p:extLst>
      <p:ext uri="{BB962C8B-B14F-4D97-AF65-F5344CB8AC3E}">
        <p14:creationId xmlns:p14="http://schemas.microsoft.com/office/powerpoint/2010/main" val="183543879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A035B-4BA5-4BB6-99D7-DFB4792FC99F}"/>
              </a:ext>
            </a:extLst>
          </p:cNvPr>
          <p:cNvSpPr>
            <a:spLocks noGrp="1"/>
          </p:cNvSpPr>
          <p:nvPr>
            <p:ph type="title"/>
          </p:nvPr>
        </p:nvSpPr>
        <p:spPr/>
        <p:txBody>
          <a:bodyPr/>
          <a:lstStyle/>
          <a:p>
            <a:r>
              <a:rPr lang="en-US" b="1" dirty="0"/>
              <a:t>Introduction:</a:t>
            </a:r>
            <a:endParaRPr lang="en-US" dirty="0"/>
          </a:p>
        </p:txBody>
      </p:sp>
      <p:sp>
        <p:nvSpPr>
          <p:cNvPr id="3" name="Content Placeholder 2">
            <a:extLst>
              <a:ext uri="{FF2B5EF4-FFF2-40B4-BE49-F238E27FC236}">
                <a16:creationId xmlns:a16="http://schemas.microsoft.com/office/drawing/2014/main" id="{120C5E26-BD0E-4402-B05B-8E705CBAB143}"/>
              </a:ext>
            </a:extLst>
          </p:cNvPr>
          <p:cNvSpPr>
            <a:spLocks noGrp="1"/>
          </p:cNvSpPr>
          <p:nvPr>
            <p:ph idx="1"/>
          </p:nvPr>
        </p:nvSpPr>
        <p:spPr>
          <a:xfrm>
            <a:off x="426128" y="2339881"/>
            <a:ext cx="5669872" cy="4279037"/>
          </a:xfrm>
        </p:spPr>
        <p:txBody>
          <a:bodyPr>
            <a:noAutofit/>
          </a:bodyPr>
          <a:lstStyle/>
          <a:p>
            <a:pPr lvl="0"/>
            <a:r>
              <a:rPr lang="en-US" sz="2800" dirty="0"/>
              <a:t>Opulent amenities and impeccable service.  </a:t>
            </a:r>
          </a:p>
          <a:p>
            <a:pPr lvl="0"/>
            <a:r>
              <a:rPr lang="en-US" sz="2800" dirty="0"/>
              <a:t>Refined experience of traditional opulence.   </a:t>
            </a:r>
          </a:p>
          <a:p>
            <a:r>
              <a:rPr lang="en-US" sz="2800" dirty="0"/>
              <a:t>Opulent interior design, and an unwavering commitment to lavish hospitality.</a:t>
            </a:r>
          </a:p>
        </p:txBody>
      </p:sp>
      <p:pic>
        <p:nvPicPr>
          <p:cNvPr id="3074" name="Picture 2" descr="Hotel review: The St. Regis Singapore – Business Traveller">
            <a:extLst>
              <a:ext uri="{FF2B5EF4-FFF2-40B4-BE49-F238E27FC236}">
                <a16:creationId xmlns:a16="http://schemas.microsoft.com/office/drawing/2014/main" id="{46670693-C54F-4AC4-9E84-18C065ECE1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4167" y="2512380"/>
            <a:ext cx="5391706" cy="364346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A1EA382-4A66-4A4F-A81E-CBBF844DC170}"/>
              </a:ext>
            </a:extLst>
          </p:cNvPr>
          <p:cNvSpPr/>
          <p:nvPr/>
        </p:nvSpPr>
        <p:spPr>
          <a:xfrm>
            <a:off x="8221069" y="6155844"/>
            <a:ext cx="1697901" cy="463075"/>
          </a:xfrm>
          <a:prstGeom prst="rect">
            <a:avLst/>
          </a:prstGeom>
        </p:spPr>
        <p:txBody>
          <a:bodyPr wrap="none">
            <a:spAutoFit/>
          </a:bodyPr>
          <a:lstStyle/>
          <a:p>
            <a:pPr algn="just">
              <a:lnSpc>
                <a:spcPct val="150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(Jackie, 2019 )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64435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38F82-AF5A-48EB-BFBA-03AC084B59BB}"/>
              </a:ext>
            </a:extLst>
          </p:cNvPr>
          <p:cNvSpPr>
            <a:spLocks noGrp="1"/>
          </p:cNvSpPr>
          <p:nvPr>
            <p:ph type="title"/>
          </p:nvPr>
        </p:nvSpPr>
        <p:spPr/>
        <p:txBody>
          <a:bodyPr>
            <a:normAutofit/>
          </a:bodyPr>
          <a:lstStyle/>
          <a:p>
            <a:r>
              <a:rPr lang="en-US" sz="2600" b="1" dirty="0"/>
              <a:t>Hotel’s </a:t>
            </a:r>
            <a:r>
              <a:rPr lang="en-US" sz="2400" b="1" dirty="0"/>
              <a:t>clientele</a:t>
            </a:r>
            <a:endParaRPr lang="en-US" sz="2600" b="1" dirty="0"/>
          </a:p>
        </p:txBody>
      </p:sp>
      <p:sp>
        <p:nvSpPr>
          <p:cNvPr id="3" name="Content Placeholder 2">
            <a:extLst>
              <a:ext uri="{FF2B5EF4-FFF2-40B4-BE49-F238E27FC236}">
                <a16:creationId xmlns:a16="http://schemas.microsoft.com/office/drawing/2014/main" id="{99FF19DC-4B80-497A-B63C-B214616EE26D}"/>
              </a:ext>
            </a:extLst>
          </p:cNvPr>
          <p:cNvSpPr>
            <a:spLocks noGrp="1"/>
          </p:cNvSpPr>
          <p:nvPr>
            <p:ph idx="1"/>
          </p:nvPr>
        </p:nvSpPr>
        <p:spPr>
          <a:xfrm>
            <a:off x="6667130" y="2498707"/>
            <a:ext cx="5014698" cy="3657137"/>
          </a:xfrm>
        </p:spPr>
        <p:txBody>
          <a:bodyPr>
            <a:normAutofit/>
          </a:bodyPr>
          <a:lstStyle/>
          <a:p>
            <a:pPr lvl="0"/>
            <a:r>
              <a:rPr lang="en-US" sz="2500" dirty="0"/>
              <a:t>Discerning Travelers</a:t>
            </a:r>
          </a:p>
          <a:p>
            <a:pPr lvl="0"/>
            <a:r>
              <a:rPr lang="en-US" sz="2500" dirty="0"/>
              <a:t>High-End Tourists</a:t>
            </a:r>
          </a:p>
          <a:p>
            <a:pPr lvl="0"/>
            <a:r>
              <a:rPr lang="en-US" sz="2500" dirty="0"/>
              <a:t>Celebrity and VIP Guests</a:t>
            </a:r>
          </a:p>
          <a:p>
            <a:pPr lvl="0"/>
            <a:r>
              <a:rPr lang="en-US" sz="2500" dirty="0"/>
              <a:t>Luxury Enthusiasts</a:t>
            </a:r>
          </a:p>
          <a:p>
            <a:pPr lvl="0"/>
            <a:r>
              <a:rPr lang="en-US" sz="2500" dirty="0"/>
              <a:t>Couples and Honeymooners</a:t>
            </a:r>
          </a:p>
          <a:p>
            <a:pPr lvl="0"/>
            <a:r>
              <a:rPr lang="en-US" sz="2500" dirty="0"/>
              <a:t>Business Executives</a:t>
            </a:r>
          </a:p>
        </p:txBody>
      </p:sp>
      <p:pic>
        <p:nvPicPr>
          <p:cNvPr id="4098" name="Picture 2" descr="THE ST. REGIS ROME - Updated 2023 Prices &amp; Hotel Reviews (Italy)">
            <a:extLst>
              <a:ext uri="{FF2B5EF4-FFF2-40B4-BE49-F238E27FC236}">
                <a16:creationId xmlns:a16="http://schemas.microsoft.com/office/drawing/2014/main" id="{2A84A632-17D6-4823-A52D-552C7CDFC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172" y="2226481"/>
            <a:ext cx="5889838" cy="392936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D15C41C-480F-4714-980F-7F0F680B937D}"/>
              </a:ext>
            </a:extLst>
          </p:cNvPr>
          <p:cNvSpPr/>
          <p:nvPr/>
        </p:nvSpPr>
        <p:spPr>
          <a:xfrm>
            <a:off x="2710464" y="6285687"/>
            <a:ext cx="1489254" cy="380682"/>
          </a:xfrm>
          <a:prstGeom prst="rect">
            <a:avLst/>
          </a:prstGeom>
        </p:spPr>
        <p:txBody>
          <a:bodyPr wrap="none">
            <a:spAutoFit/>
          </a:bodyPr>
          <a:lstStyle/>
          <a:p>
            <a:pPr algn="just">
              <a:lnSpc>
                <a:spcPct val="150000"/>
              </a:lnSpc>
              <a:spcAft>
                <a:spcPts val="800"/>
              </a:spcAft>
            </a:pPr>
            <a:r>
              <a:rPr lang="en-US" sz="1400" dirty="0">
                <a:latin typeface="Arial" panose="020B0604020202020204" pitchFamily="34" charset="0"/>
                <a:ea typeface="Calibri" panose="020F0502020204030204" pitchFamily="34" charset="0"/>
                <a:cs typeface="Times New Roman" panose="02020603050405020304" pitchFamily="18" charset="0"/>
              </a:rPr>
              <a:t>(Trip.com, 2012)</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3111972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CBA5A-747F-4C13-99AF-1D2CA6CB0266}"/>
              </a:ext>
            </a:extLst>
          </p:cNvPr>
          <p:cNvSpPr>
            <a:spLocks noGrp="1"/>
          </p:cNvSpPr>
          <p:nvPr>
            <p:ph type="title"/>
          </p:nvPr>
        </p:nvSpPr>
        <p:spPr/>
        <p:txBody>
          <a:bodyPr/>
          <a:lstStyle/>
          <a:p>
            <a:r>
              <a:rPr lang="en-US" b="1" dirty="0"/>
              <a:t>Reasons for the hotel’s popularity:</a:t>
            </a:r>
            <a:endParaRPr lang="en-US" dirty="0"/>
          </a:p>
        </p:txBody>
      </p:sp>
      <p:sp>
        <p:nvSpPr>
          <p:cNvPr id="3" name="Content Placeholder 2">
            <a:extLst>
              <a:ext uri="{FF2B5EF4-FFF2-40B4-BE49-F238E27FC236}">
                <a16:creationId xmlns:a16="http://schemas.microsoft.com/office/drawing/2014/main" id="{CBD19285-970E-4464-9F89-98BE12B2F36B}"/>
              </a:ext>
            </a:extLst>
          </p:cNvPr>
          <p:cNvSpPr>
            <a:spLocks noGrp="1"/>
          </p:cNvSpPr>
          <p:nvPr>
            <p:ph idx="1"/>
          </p:nvPr>
        </p:nvSpPr>
        <p:spPr>
          <a:xfrm>
            <a:off x="292608" y="1847638"/>
            <a:ext cx="6321256" cy="4860551"/>
          </a:xfrm>
        </p:spPr>
        <p:txBody>
          <a:bodyPr>
            <a:noAutofit/>
          </a:bodyPr>
          <a:lstStyle/>
          <a:p>
            <a:pPr lvl="0">
              <a:lnSpc>
                <a:spcPct val="200000"/>
              </a:lnSpc>
            </a:pPr>
            <a:r>
              <a:rPr lang="en-US" sz="2000" dirty="0"/>
              <a:t>Industry-leading level of comfort and service. </a:t>
            </a:r>
          </a:p>
          <a:p>
            <a:pPr lvl="0">
              <a:lnSpc>
                <a:spcPct val="200000"/>
              </a:lnSpc>
            </a:pPr>
            <a:r>
              <a:rPr lang="en-US" sz="2000" dirty="0"/>
              <a:t>Romantic atmosphere, spacious accommodations, and attentive service for Honeymooners. </a:t>
            </a:r>
          </a:p>
          <a:p>
            <a:pPr lvl="0">
              <a:lnSpc>
                <a:spcPct val="200000"/>
              </a:lnSpc>
            </a:pPr>
            <a:r>
              <a:rPr lang="en-US" sz="2000" dirty="0"/>
              <a:t>Luxurious event spaces and experienced event coordinators.</a:t>
            </a:r>
          </a:p>
          <a:p>
            <a:pPr lvl="0">
              <a:lnSpc>
                <a:spcPct val="200000"/>
              </a:lnSpc>
            </a:pPr>
            <a:r>
              <a:rPr lang="en-US" sz="2000" dirty="0"/>
              <a:t>Opulent accommodations, exquisite cuisine, and unique experiences. </a:t>
            </a:r>
          </a:p>
        </p:txBody>
      </p:sp>
      <p:pic>
        <p:nvPicPr>
          <p:cNvPr id="5122" name="Picture 2" descr="The St. Regis New York, New York – Updated 2023 Prices">
            <a:extLst>
              <a:ext uri="{FF2B5EF4-FFF2-40B4-BE49-F238E27FC236}">
                <a16:creationId xmlns:a16="http://schemas.microsoft.com/office/drawing/2014/main" id="{AC64EF2D-F7E4-4B02-811F-0F22A7B558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9476" y="2153604"/>
            <a:ext cx="4829580" cy="41008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81FE08B-5DF5-4D72-8B16-AD3F379FA547}"/>
              </a:ext>
            </a:extLst>
          </p:cNvPr>
          <p:cNvSpPr/>
          <p:nvPr/>
        </p:nvSpPr>
        <p:spPr>
          <a:xfrm>
            <a:off x="8386386" y="6311462"/>
            <a:ext cx="1835759" cy="380682"/>
          </a:xfrm>
          <a:prstGeom prst="rect">
            <a:avLst/>
          </a:prstGeom>
        </p:spPr>
        <p:txBody>
          <a:bodyPr wrap="none">
            <a:spAutoFit/>
          </a:bodyPr>
          <a:lstStyle/>
          <a:p>
            <a:pPr algn="just">
              <a:lnSpc>
                <a:spcPct val="150000"/>
              </a:lnSpc>
              <a:spcAft>
                <a:spcPts val="800"/>
              </a:spcAft>
            </a:pPr>
            <a:r>
              <a:rPr lang="en-US" sz="1400" dirty="0">
                <a:latin typeface="Arial" panose="020B0604020202020204" pitchFamily="34" charset="0"/>
                <a:ea typeface="Calibri" panose="020F0502020204030204" pitchFamily="34" charset="0"/>
                <a:cs typeface="Times New Roman" panose="02020603050405020304" pitchFamily="18" charset="0"/>
              </a:rPr>
              <a:t>(Booking.com, 1996)</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8711526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5BD7E-99DF-4D76-98AE-CD2EC726EB5F}"/>
              </a:ext>
            </a:extLst>
          </p:cNvPr>
          <p:cNvSpPr>
            <a:spLocks noGrp="1"/>
          </p:cNvSpPr>
          <p:nvPr>
            <p:ph type="title"/>
          </p:nvPr>
        </p:nvSpPr>
        <p:spPr/>
        <p:txBody>
          <a:bodyPr/>
          <a:lstStyle/>
          <a:p>
            <a:r>
              <a:rPr lang="en-US" dirty="0"/>
              <a:t>Facilities and guest service:</a:t>
            </a:r>
          </a:p>
        </p:txBody>
      </p:sp>
      <p:sp>
        <p:nvSpPr>
          <p:cNvPr id="3" name="Content Placeholder 2">
            <a:extLst>
              <a:ext uri="{FF2B5EF4-FFF2-40B4-BE49-F238E27FC236}">
                <a16:creationId xmlns:a16="http://schemas.microsoft.com/office/drawing/2014/main" id="{2EB9E409-8951-4F16-A2DE-17965F634F60}"/>
              </a:ext>
            </a:extLst>
          </p:cNvPr>
          <p:cNvSpPr>
            <a:spLocks noGrp="1"/>
          </p:cNvSpPr>
          <p:nvPr>
            <p:ph idx="1"/>
          </p:nvPr>
        </p:nvSpPr>
        <p:spPr>
          <a:xfrm>
            <a:off x="581194" y="2091319"/>
            <a:ext cx="6822784" cy="4450746"/>
          </a:xfrm>
        </p:spPr>
        <p:txBody>
          <a:bodyPr>
            <a:normAutofit/>
          </a:bodyPr>
          <a:lstStyle/>
          <a:p>
            <a:pPr>
              <a:lnSpc>
                <a:spcPct val="200000"/>
              </a:lnSpc>
            </a:pPr>
            <a:r>
              <a:rPr lang="en-US" sz="2400" dirty="0"/>
              <a:t>Bilingual staff members to accommodate international clientele.</a:t>
            </a:r>
          </a:p>
          <a:p>
            <a:pPr>
              <a:lnSpc>
                <a:spcPct val="200000"/>
              </a:lnSpc>
            </a:pPr>
            <a:r>
              <a:rPr lang="en-US" sz="2400" dirty="0"/>
              <a:t>Polite communication. </a:t>
            </a:r>
          </a:p>
          <a:p>
            <a:pPr lvl="0">
              <a:lnSpc>
                <a:spcPct val="200000"/>
              </a:lnSpc>
            </a:pPr>
            <a:r>
              <a:rPr lang="en-US" sz="2400" dirty="0"/>
              <a:t>Allergen information on their menus. </a:t>
            </a:r>
          </a:p>
          <a:p>
            <a:pPr lvl="0">
              <a:lnSpc>
                <a:spcPct val="200000"/>
              </a:lnSpc>
            </a:pPr>
            <a:r>
              <a:rPr lang="en-US" sz="2400" dirty="0"/>
              <a:t>Free Wi-Fi attractions. </a:t>
            </a:r>
          </a:p>
        </p:txBody>
      </p:sp>
      <p:pic>
        <p:nvPicPr>
          <p:cNvPr id="4" name="Picture 3">
            <a:extLst>
              <a:ext uri="{FF2B5EF4-FFF2-40B4-BE49-F238E27FC236}">
                <a16:creationId xmlns:a16="http://schemas.microsoft.com/office/drawing/2014/main" id="{AD409554-6FFC-47E3-8489-948A59DB5916}"/>
              </a:ext>
            </a:extLst>
          </p:cNvPr>
          <p:cNvPicPr>
            <a:picLocks noChangeAspect="1"/>
          </p:cNvPicPr>
          <p:nvPr/>
        </p:nvPicPr>
        <p:blipFill>
          <a:blip r:embed="rId3"/>
          <a:stretch>
            <a:fillRect/>
          </a:stretch>
        </p:blipFill>
        <p:spPr>
          <a:xfrm>
            <a:off x="7403978" y="2038303"/>
            <a:ext cx="4295775" cy="4219575"/>
          </a:xfrm>
          <a:prstGeom prst="rect">
            <a:avLst/>
          </a:prstGeom>
        </p:spPr>
      </p:pic>
      <p:sp>
        <p:nvSpPr>
          <p:cNvPr id="5" name="Rectangle 4">
            <a:extLst>
              <a:ext uri="{FF2B5EF4-FFF2-40B4-BE49-F238E27FC236}">
                <a16:creationId xmlns:a16="http://schemas.microsoft.com/office/drawing/2014/main" id="{2BCAF53D-6580-46AA-9635-0943B9ACE642}"/>
              </a:ext>
            </a:extLst>
          </p:cNvPr>
          <p:cNvSpPr/>
          <p:nvPr/>
        </p:nvSpPr>
        <p:spPr>
          <a:xfrm>
            <a:off x="8741386" y="6257878"/>
            <a:ext cx="1620957" cy="463075"/>
          </a:xfrm>
          <a:prstGeom prst="rect">
            <a:avLst/>
          </a:prstGeom>
        </p:spPr>
        <p:txBody>
          <a:bodyPr wrap="none">
            <a:spAutoFit/>
          </a:bodyPr>
          <a:lstStyle/>
          <a:p>
            <a:pPr algn="just">
              <a:lnSpc>
                <a:spcPct val="150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a:t>
            </a:r>
            <a:r>
              <a:rPr lang="en-US" dirty="0" err="1">
                <a:latin typeface="Arial" panose="020B0604020202020204" pitchFamily="34" charset="0"/>
                <a:ea typeface="Calibri" panose="020F0502020204030204" pitchFamily="34" charset="0"/>
                <a:cs typeface="Times New Roman" panose="02020603050405020304" pitchFamily="18" charset="0"/>
              </a:rPr>
              <a:t>detroit</a:t>
            </a:r>
            <a:r>
              <a:rPr lang="en-US" dirty="0">
                <a:latin typeface="Arial" panose="020B0604020202020204" pitchFamily="34" charset="0"/>
                <a:ea typeface="Calibri" panose="020F0502020204030204" pitchFamily="34" charset="0"/>
                <a:cs typeface="Times New Roman" panose="02020603050405020304" pitchFamily="18" charset="0"/>
              </a:rPr>
              <a:t>, 2023)</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8922359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76815-72C5-4A69-93A7-FC435D3752EE}"/>
              </a:ext>
            </a:extLst>
          </p:cNvPr>
          <p:cNvSpPr>
            <a:spLocks noGrp="1"/>
          </p:cNvSpPr>
          <p:nvPr>
            <p:ph type="title"/>
          </p:nvPr>
        </p:nvSpPr>
        <p:spPr/>
        <p:txBody>
          <a:bodyPr>
            <a:normAutofit/>
          </a:bodyPr>
          <a:lstStyle/>
          <a:p>
            <a:r>
              <a:rPr lang="en-US" b="1" dirty="0"/>
              <a:t>Comprehensive analysis of Nature, tourist services and facilities, scope, and functions.  </a:t>
            </a:r>
            <a:endParaRPr lang="en-US" dirty="0"/>
          </a:p>
        </p:txBody>
      </p:sp>
      <p:sp>
        <p:nvSpPr>
          <p:cNvPr id="3" name="Content Placeholder 2">
            <a:extLst>
              <a:ext uri="{FF2B5EF4-FFF2-40B4-BE49-F238E27FC236}">
                <a16:creationId xmlns:a16="http://schemas.microsoft.com/office/drawing/2014/main" id="{E1DC2556-7B39-490B-A61C-5AEC1DDB6660}"/>
              </a:ext>
            </a:extLst>
          </p:cNvPr>
          <p:cNvSpPr>
            <a:spLocks noGrp="1"/>
          </p:cNvSpPr>
          <p:nvPr>
            <p:ph idx="1"/>
          </p:nvPr>
        </p:nvSpPr>
        <p:spPr>
          <a:xfrm>
            <a:off x="3870664" y="2062696"/>
            <a:ext cx="7945515" cy="4568923"/>
          </a:xfrm>
        </p:spPr>
        <p:txBody>
          <a:bodyPr>
            <a:noAutofit/>
          </a:bodyPr>
          <a:lstStyle/>
          <a:p>
            <a:pPr marL="0" indent="0">
              <a:buNone/>
            </a:pPr>
            <a:r>
              <a:rPr lang="en-US" sz="2400" b="1" dirty="0"/>
              <a:t>Nature</a:t>
            </a:r>
            <a:endParaRPr lang="en-US" sz="2400" dirty="0"/>
          </a:p>
          <a:p>
            <a:pPr lvl="0"/>
            <a:r>
              <a:rPr lang="en-US" sz="2400"/>
              <a:t>The St. Regis Hotel is </a:t>
            </a:r>
            <a:r>
              <a:rPr lang="en-US" sz="2400" dirty="0"/>
              <a:t>a renowned luxury brand renowned for providing its visitors with exceptional services and amenities.  </a:t>
            </a:r>
          </a:p>
          <a:p>
            <a:pPr lvl="0"/>
            <a:r>
              <a:rPr lang="en-US" sz="2400" dirty="0"/>
              <a:t>These services are of superior quality due to their meticulous attention to detail, timeless design, and modern conveniences.</a:t>
            </a:r>
          </a:p>
          <a:p>
            <a:pPr lvl="0"/>
            <a:r>
              <a:rPr lang="en-US" sz="2400" dirty="0"/>
              <a:t>In the hospitality industry, the ability to provide customers with unique services and amenities that distinguish one resort from others is crucial to achieving success (Amos, Holmes, &amp; Stratton, 2008). </a:t>
            </a:r>
          </a:p>
        </p:txBody>
      </p:sp>
      <p:pic>
        <p:nvPicPr>
          <p:cNvPr id="6" name="Picture 5">
            <a:extLst>
              <a:ext uri="{FF2B5EF4-FFF2-40B4-BE49-F238E27FC236}">
                <a16:creationId xmlns:a16="http://schemas.microsoft.com/office/drawing/2014/main" id="{7B5904A5-A86A-4547-8A27-45454FD25A49}"/>
              </a:ext>
            </a:extLst>
          </p:cNvPr>
          <p:cNvPicPr>
            <a:picLocks noChangeAspect="1"/>
          </p:cNvPicPr>
          <p:nvPr/>
        </p:nvPicPr>
        <p:blipFill>
          <a:blip r:embed="rId2"/>
          <a:stretch>
            <a:fillRect/>
          </a:stretch>
        </p:blipFill>
        <p:spPr>
          <a:xfrm>
            <a:off x="453200" y="2062697"/>
            <a:ext cx="3006437" cy="4168880"/>
          </a:xfrm>
          <a:prstGeom prst="rect">
            <a:avLst/>
          </a:prstGeom>
        </p:spPr>
      </p:pic>
      <p:sp>
        <p:nvSpPr>
          <p:cNvPr id="4" name="Rectangle 3">
            <a:extLst>
              <a:ext uri="{FF2B5EF4-FFF2-40B4-BE49-F238E27FC236}">
                <a16:creationId xmlns:a16="http://schemas.microsoft.com/office/drawing/2014/main" id="{D97A581E-C313-4C97-8A77-0AE15344A624}"/>
              </a:ext>
            </a:extLst>
          </p:cNvPr>
          <p:cNvSpPr/>
          <p:nvPr/>
        </p:nvSpPr>
        <p:spPr>
          <a:xfrm>
            <a:off x="1396809" y="6231577"/>
            <a:ext cx="1119217" cy="380682"/>
          </a:xfrm>
          <a:prstGeom prst="rect">
            <a:avLst/>
          </a:prstGeom>
        </p:spPr>
        <p:txBody>
          <a:bodyPr wrap="none">
            <a:spAutoFit/>
          </a:bodyPr>
          <a:lstStyle/>
          <a:p>
            <a:pPr algn="just">
              <a:lnSpc>
                <a:spcPct val="150000"/>
              </a:lnSpc>
              <a:spcAft>
                <a:spcPts val="800"/>
              </a:spcAft>
            </a:pPr>
            <a:r>
              <a:rPr lang="en-US" sz="1400" dirty="0">
                <a:latin typeface="Arial" panose="020B0604020202020204" pitchFamily="34" charset="0"/>
                <a:ea typeface="Calibri" panose="020F0502020204030204" pitchFamily="34" charset="0"/>
                <a:cs typeface="Times New Roman" panose="02020603050405020304" pitchFamily="18" charset="0"/>
              </a:rPr>
              <a:t>(</a:t>
            </a:r>
            <a:r>
              <a:rPr lang="en-US" sz="1400" dirty="0" err="1">
                <a:latin typeface="Arial" panose="020B0604020202020204" pitchFamily="34" charset="0"/>
                <a:ea typeface="Calibri" panose="020F0502020204030204" pitchFamily="34" charset="0"/>
                <a:cs typeface="Times New Roman" panose="02020603050405020304" pitchFamily="18" charset="0"/>
              </a:rPr>
              <a:t>Hok</a:t>
            </a:r>
            <a:r>
              <a:rPr lang="en-US" sz="1400" dirty="0">
                <a:latin typeface="Arial" panose="020B0604020202020204" pitchFamily="34" charset="0"/>
                <a:ea typeface="Calibri" panose="020F0502020204030204" pitchFamily="34" charset="0"/>
                <a:cs typeface="Times New Roman" panose="02020603050405020304" pitchFamily="18" charset="0"/>
              </a:rPr>
              <a:t>, 2023)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8346509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60EE-3DC6-4EB4-9B19-E9E60C41C114}"/>
              </a:ext>
            </a:extLst>
          </p:cNvPr>
          <p:cNvSpPr>
            <a:spLocks noGrp="1"/>
          </p:cNvSpPr>
          <p:nvPr>
            <p:ph type="title"/>
          </p:nvPr>
        </p:nvSpPr>
        <p:spPr/>
        <p:txBody>
          <a:bodyPr>
            <a:normAutofit/>
          </a:bodyPr>
          <a:lstStyle/>
          <a:p>
            <a:r>
              <a:rPr lang="en-US" b="1" dirty="0"/>
              <a:t>Nature, Scope, and Utilization </a:t>
            </a:r>
            <a:r>
              <a:rPr lang="en-US" b="1"/>
              <a:t>of St. Regis Hotel Facilities </a:t>
            </a:r>
            <a:r>
              <a:rPr lang="en-US" b="1" dirty="0"/>
              <a:t>and Services:</a:t>
            </a:r>
          </a:p>
        </p:txBody>
      </p:sp>
      <p:sp>
        <p:nvSpPr>
          <p:cNvPr id="3" name="Content Placeholder 2">
            <a:extLst>
              <a:ext uri="{FF2B5EF4-FFF2-40B4-BE49-F238E27FC236}">
                <a16:creationId xmlns:a16="http://schemas.microsoft.com/office/drawing/2014/main" id="{966608F5-C916-415A-94F6-55D8B8D17F89}"/>
              </a:ext>
            </a:extLst>
          </p:cNvPr>
          <p:cNvSpPr>
            <a:spLocks noGrp="1"/>
          </p:cNvSpPr>
          <p:nvPr>
            <p:ph idx="1"/>
          </p:nvPr>
        </p:nvSpPr>
        <p:spPr>
          <a:xfrm>
            <a:off x="426013" y="1985187"/>
            <a:ext cx="7328811" cy="4442246"/>
          </a:xfrm>
        </p:spPr>
        <p:txBody>
          <a:bodyPr>
            <a:noAutofit/>
          </a:bodyPr>
          <a:lstStyle/>
          <a:p>
            <a:pPr marL="0" indent="0" algn="just">
              <a:buNone/>
            </a:pPr>
            <a:r>
              <a:rPr lang="en-US" sz="2800" b="1" dirty="0"/>
              <a:t>Scope:</a:t>
            </a:r>
            <a:endParaRPr lang="en-US" sz="2800" dirty="0"/>
          </a:p>
          <a:p>
            <a:pPr lvl="0" algn="just"/>
            <a:r>
              <a:rPr lang="en-US" sz="2800"/>
              <a:t>The St. Regis Hotel scope </a:t>
            </a:r>
            <a:r>
              <a:rPr lang="en-US" sz="2800" dirty="0"/>
              <a:t>is to provide numerous services and exclusive amenities for their customers.   </a:t>
            </a:r>
          </a:p>
          <a:p>
            <a:pPr lvl="0" algn="just"/>
            <a:r>
              <a:rPr lang="en-US" sz="2800" dirty="0"/>
              <a:t>Their mission is to maintain attraction by providing personal butler, opulent dining options, spas, fitness centers, event spaces, opulent accommodations, and individualized care for each guest's preferences. </a:t>
            </a:r>
          </a:p>
        </p:txBody>
      </p:sp>
      <p:pic>
        <p:nvPicPr>
          <p:cNvPr id="4" name="Picture 3">
            <a:extLst>
              <a:ext uri="{FF2B5EF4-FFF2-40B4-BE49-F238E27FC236}">
                <a16:creationId xmlns:a16="http://schemas.microsoft.com/office/drawing/2014/main" id="{3EF39AA0-413E-4FD3-91AF-82A4DD21BFE3}"/>
              </a:ext>
            </a:extLst>
          </p:cNvPr>
          <p:cNvPicPr>
            <a:picLocks noChangeAspect="1"/>
          </p:cNvPicPr>
          <p:nvPr/>
        </p:nvPicPr>
        <p:blipFill>
          <a:blip r:embed="rId2"/>
          <a:stretch>
            <a:fillRect/>
          </a:stretch>
        </p:blipFill>
        <p:spPr>
          <a:xfrm>
            <a:off x="8012804" y="2069783"/>
            <a:ext cx="3598004" cy="4086061"/>
          </a:xfrm>
          <a:prstGeom prst="rect">
            <a:avLst/>
          </a:prstGeom>
        </p:spPr>
      </p:pic>
      <p:sp>
        <p:nvSpPr>
          <p:cNvPr id="5" name="Rectangle 4">
            <a:extLst>
              <a:ext uri="{FF2B5EF4-FFF2-40B4-BE49-F238E27FC236}">
                <a16:creationId xmlns:a16="http://schemas.microsoft.com/office/drawing/2014/main" id="{4F71B0A2-B1E0-464C-89EB-B0A95487FB2C}"/>
              </a:ext>
            </a:extLst>
          </p:cNvPr>
          <p:cNvSpPr/>
          <p:nvPr/>
        </p:nvSpPr>
        <p:spPr>
          <a:xfrm>
            <a:off x="9028163" y="6319330"/>
            <a:ext cx="1771382" cy="380682"/>
          </a:xfrm>
          <a:prstGeom prst="rect">
            <a:avLst/>
          </a:prstGeom>
        </p:spPr>
        <p:txBody>
          <a:bodyPr wrap="none">
            <a:spAutoFit/>
          </a:bodyPr>
          <a:lstStyle/>
          <a:p>
            <a:pPr algn="just">
              <a:lnSpc>
                <a:spcPct val="150000"/>
              </a:lnSpc>
              <a:spcAft>
                <a:spcPts val="800"/>
              </a:spcAft>
            </a:pPr>
            <a:r>
              <a:rPr lang="en-US" sz="1400" dirty="0">
                <a:latin typeface="Arial" panose="020B0604020202020204" pitchFamily="34" charset="0"/>
                <a:ea typeface="Calibri" panose="020F0502020204030204" pitchFamily="34" charset="0"/>
                <a:cs typeface="Times New Roman" panose="02020603050405020304" pitchFamily="18" charset="0"/>
              </a:rPr>
              <a:t>(MCGOWAN, 2023)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9363140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46EEE-68B5-495A-8467-88326BF785EB}"/>
              </a:ext>
            </a:extLst>
          </p:cNvPr>
          <p:cNvSpPr>
            <a:spLocks noGrp="1"/>
          </p:cNvSpPr>
          <p:nvPr>
            <p:ph type="title"/>
          </p:nvPr>
        </p:nvSpPr>
        <p:spPr/>
        <p:txBody>
          <a:bodyPr/>
          <a:lstStyle/>
          <a:p>
            <a:r>
              <a:rPr lang="en-US" b="1" dirty="0"/>
              <a:t>Facilities and Services:</a:t>
            </a:r>
            <a:endParaRPr lang="en-US" dirty="0"/>
          </a:p>
        </p:txBody>
      </p:sp>
      <p:sp>
        <p:nvSpPr>
          <p:cNvPr id="3" name="Content Placeholder 2">
            <a:extLst>
              <a:ext uri="{FF2B5EF4-FFF2-40B4-BE49-F238E27FC236}">
                <a16:creationId xmlns:a16="http://schemas.microsoft.com/office/drawing/2014/main" id="{553097A0-0B8C-4F49-B6A6-B83A4A271297}"/>
              </a:ext>
            </a:extLst>
          </p:cNvPr>
          <p:cNvSpPr>
            <a:spLocks noGrp="1"/>
          </p:cNvSpPr>
          <p:nvPr>
            <p:ph idx="1"/>
          </p:nvPr>
        </p:nvSpPr>
        <p:spPr>
          <a:xfrm>
            <a:off x="6096000" y="1973920"/>
            <a:ext cx="5594706" cy="4544680"/>
          </a:xfrm>
        </p:spPr>
        <p:txBody>
          <a:bodyPr>
            <a:normAutofit/>
          </a:bodyPr>
          <a:lstStyle/>
          <a:p>
            <a:pPr lvl="0">
              <a:lnSpc>
                <a:spcPct val="200000"/>
              </a:lnSpc>
            </a:pPr>
            <a:r>
              <a:rPr lang="en-US" sz="2200" dirty="0"/>
              <a:t>To provide visitors with an unforgettable experience.</a:t>
            </a:r>
          </a:p>
          <a:p>
            <a:pPr lvl="0">
              <a:lnSpc>
                <a:spcPct val="200000"/>
              </a:lnSpc>
            </a:pPr>
            <a:r>
              <a:rPr lang="en-US" sz="2200" dirty="0"/>
              <a:t>To ensure that their visitors enjoy a luxurious and exceptional stay. </a:t>
            </a:r>
          </a:p>
          <a:p>
            <a:pPr>
              <a:lnSpc>
                <a:spcPct val="200000"/>
              </a:lnSpc>
            </a:pPr>
            <a:r>
              <a:rPr lang="en-US" sz="2200" dirty="0"/>
              <a:t>Fostering brand recognition and customer loyalty (</a:t>
            </a:r>
            <a:r>
              <a:rPr lang="en-US" sz="2200" dirty="0" err="1"/>
              <a:t>Bergkvist</a:t>
            </a:r>
            <a:r>
              <a:rPr lang="en-US" sz="2200" dirty="0"/>
              <a:t> &amp; Zhou, 2016).</a:t>
            </a:r>
          </a:p>
        </p:txBody>
      </p:sp>
      <p:pic>
        <p:nvPicPr>
          <p:cNvPr id="6" name="Picture 5">
            <a:extLst>
              <a:ext uri="{FF2B5EF4-FFF2-40B4-BE49-F238E27FC236}">
                <a16:creationId xmlns:a16="http://schemas.microsoft.com/office/drawing/2014/main" id="{5BD0FB79-700B-482B-BFDD-461CC7948C83}"/>
              </a:ext>
            </a:extLst>
          </p:cNvPr>
          <p:cNvPicPr>
            <a:picLocks noChangeAspect="1"/>
          </p:cNvPicPr>
          <p:nvPr/>
        </p:nvPicPr>
        <p:blipFill>
          <a:blip r:embed="rId3"/>
          <a:stretch>
            <a:fillRect/>
          </a:stretch>
        </p:blipFill>
        <p:spPr>
          <a:xfrm>
            <a:off x="501294" y="2030556"/>
            <a:ext cx="5169342" cy="4125288"/>
          </a:xfrm>
          <a:prstGeom prst="rect">
            <a:avLst/>
          </a:prstGeom>
        </p:spPr>
      </p:pic>
      <p:sp>
        <p:nvSpPr>
          <p:cNvPr id="7" name="Rectangle 6">
            <a:extLst>
              <a:ext uri="{FF2B5EF4-FFF2-40B4-BE49-F238E27FC236}">
                <a16:creationId xmlns:a16="http://schemas.microsoft.com/office/drawing/2014/main" id="{25B77B2B-5EE0-4D59-9B30-4E6DD9705C29}"/>
              </a:ext>
            </a:extLst>
          </p:cNvPr>
          <p:cNvSpPr/>
          <p:nvPr/>
        </p:nvSpPr>
        <p:spPr>
          <a:xfrm>
            <a:off x="2342560" y="6180190"/>
            <a:ext cx="1646605" cy="463075"/>
          </a:xfrm>
          <a:prstGeom prst="rect">
            <a:avLst/>
          </a:prstGeom>
        </p:spPr>
        <p:txBody>
          <a:bodyPr wrap="none">
            <a:spAutoFit/>
          </a:bodyPr>
          <a:lstStyle/>
          <a:p>
            <a:pPr algn="just">
              <a:lnSpc>
                <a:spcPct val="150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(Cripps, 2018)</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38655111"/>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419F3-9E31-44F6-A4AB-9F715D8A4804}"/>
              </a:ext>
            </a:extLst>
          </p:cNvPr>
          <p:cNvSpPr>
            <a:spLocks noGrp="1"/>
          </p:cNvSpPr>
          <p:nvPr>
            <p:ph type="title"/>
          </p:nvPr>
        </p:nvSpPr>
        <p:spPr/>
        <p:txBody>
          <a:bodyPr/>
          <a:lstStyle/>
          <a:p>
            <a:r>
              <a:rPr lang="en-US" b="1" dirty="0"/>
              <a:t>The Importance of Greeting at </a:t>
            </a:r>
            <a:r>
              <a:rPr lang="en-US" b="1"/>
              <a:t>the St. Regis Hotel </a:t>
            </a:r>
            <a:endParaRPr lang="en-US" dirty="0"/>
          </a:p>
        </p:txBody>
      </p:sp>
      <p:sp>
        <p:nvSpPr>
          <p:cNvPr id="3" name="Content Placeholder 2">
            <a:extLst>
              <a:ext uri="{FF2B5EF4-FFF2-40B4-BE49-F238E27FC236}">
                <a16:creationId xmlns:a16="http://schemas.microsoft.com/office/drawing/2014/main" id="{8587CF07-3FC1-47A8-B0B6-1A2352EA43FD}"/>
              </a:ext>
            </a:extLst>
          </p:cNvPr>
          <p:cNvSpPr>
            <a:spLocks noGrp="1"/>
          </p:cNvSpPr>
          <p:nvPr>
            <p:ph idx="1"/>
          </p:nvPr>
        </p:nvSpPr>
        <p:spPr>
          <a:xfrm>
            <a:off x="581193" y="2180496"/>
            <a:ext cx="7355444" cy="4335714"/>
          </a:xfrm>
        </p:spPr>
        <p:txBody>
          <a:bodyPr>
            <a:normAutofit/>
          </a:bodyPr>
          <a:lstStyle/>
          <a:p>
            <a:pPr lvl="0">
              <a:lnSpc>
                <a:spcPct val="200000"/>
              </a:lnSpc>
            </a:pPr>
            <a:r>
              <a:rPr lang="en-US" dirty="0"/>
              <a:t>A positive first impression on the visitors</a:t>
            </a:r>
          </a:p>
          <a:p>
            <a:pPr lvl="0">
              <a:lnSpc>
                <a:spcPct val="200000"/>
              </a:lnSpc>
            </a:pPr>
            <a:r>
              <a:rPr lang="en-US" dirty="0"/>
              <a:t>To enhance the guest experience</a:t>
            </a:r>
          </a:p>
          <a:p>
            <a:pPr lvl="0">
              <a:lnSpc>
                <a:spcPct val="200000"/>
              </a:lnSpc>
            </a:pPr>
            <a:r>
              <a:rPr lang="en-US" dirty="0"/>
              <a:t>Knowledge of and empathy for individual guests' preferences and needs.</a:t>
            </a:r>
          </a:p>
          <a:p>
            <a:pPr lvl="0">
              <a:lnSpc>
                <a:spcPct val="200000"/>
              </a:lnSpc>
            </a:pPr>
            <a:r>
              <a:rPr lang="en-US" dirty="0"/>
              <a:t>To enhance customer’s experience by promoting relaxation. </a:t>
            </a:r>
          </a:p>
          <a:p>
            <a:pPr>
              <a:lnSpc>
                <a:spcPct val="200000"/>
              </a:lnSpc>
            </a:pPr>
            <a:r>
              <a:rPr lang="en-US" dirty="0"/>
              <a:t>Positive hotel experiences increase the likelihood of future patronage (Coughlan &amp; M, 2018)</a:t>
            </a:r>
          </a:p>
        </p:txBody>
      </p:sp>
      <p:pic>
        <p:nvPicPr>
          <p:cNvPr id="4" name="Picture 3">
            <a:extLst>
              <a:ext uri="{FF2B5EF4-FFF2-40B4-BE49-F238E27FC236}">
                <a16:creationId xmlns:a16="http://schemas.microsoft.com/office/drawing/2014/main" id="{C1738170-9ED6-4F47-A43E-67617BEBF7B8}"/>
              </a:ext>
            </a:extLst>
          </p:cNvPr>
          <p:cNvPicPr>
            <a:picLocks noChangeAspect="1"/>
          </p:cNvPicPr>
          <p:nvPr/>
        </p:nvPicPr>
        <p:blipFill>
          <a:blip r:embed="rId3"/>
          <a:stretch>
            <a:fillRect/>
          </a:stretch>
        </p:blipFill>
        <p:spPr>
          <a:xfrm>
            <a:off x="8110508" y="1956341"/>
            <a:ext cx="3500299" cy="4335714"/>
          </a:xfrm>
          <a:prstGeom prst="rect">
            <a:avLst/>
          </a:prstGeom>
        </p:spPr>
      </p:pic>
      <p:sp>
        <p:nvSpPr>
          <p:cNvPr id="5" name="Rectangle 4">
            <a:extLst>
              <a:ext uri="{FF2B5EF4-FFF2-40B4-BE49-F238E27FC236}">
                <a16:creationId xmlns:a16="http://schemas.microsoft.com/office/drawing/2014/main" id="{CE53F1F1-9813-4A40-855B-D1890C4443BF}"/>
              </a:ext>
            </a:extLst>
          </p:cNvPr>
          <p:cNvSpPr/>
          <p:nvPr/>
        </p:nvSpPr>
        <p:spPr>
          <a:xfrm>
            <a:off x="9424734" y="6325869"/>
            <a:ext cx="1298753" cy="380682"/>
          </a:xfrm>
          <a:prstGeom prst="rect">
            <a:avLst/>
          </a:prstGeom>
        </p:spPr>
        <p:txBody>
          <a:bodyPr wrap="none">
            <a:spAutoFit/>
          </a:bodyPr>
          <a:lstStyle/>
          <a:p>
            <a:pPr algn="just">
              <a:lnSpc>
                <a:spcPct val="150000"/>
              </a:lnSpc>
              <a:spcAft>
                <a:spcPts val="800"/>
              </a:spcAft>
            </a:pPr>
            <a:r>
              <a:rPr lang="en-US" sz="1400" dirty="0">
                <a:latin typeface="Arial" panose="020B0604020202020204" pitchFamily="34" charset="0"/>
                <a:ea typeface="Calibri" panose="020F0502020204030204" pitchFamily="34" charset="0"/>
                <a:cs typeface="Times New Roman" panose="02020603050405020304" pitchFamily="18" charset="0"/>
              </a:rPr>
              <a:t>(Evans, 2022)</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365245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4C23D-C930-48CB-A9C3-57AD8421EA58}"/>
              </a:ext>
            </a:extLst>
          </p:cNvPr>
          <p:cNvSpPr>
            <a:spLocks noGrp="1"/>
          </p:cNvSpPr>
          <p:nvPr>
            <p:ph type="title"/>
          </p:nvPr>
        </p:nvSpPr>
        <p:spPr/>
        <p:txBody>
          <a:bodyPr/>
          <a:lstStyle/>
          <a:p>
            <a:r>
              <a:rPr lang="en-US" dirty="0"/>
              <a:t>My Job Role of Guest Services</a:t>
            </a:r>
          </a:p>
        </p:txBody>
      </p:sp>
      <p:sp>
        <p:nvSpPr>
          <p:cNvPr id="3" name="Content Placeholder 2">
            <a:extLst>
              <a:ext uri="{FF2B5EF4-FFF2-40B4-BE49-F238E27FC236}">
                <a16:creationId xmlns:a16="http://schemas.microsoft.com/office/drawing/2014/main" id="{BBA960D2-433C-44F9-A09D-C143ADF0E0AD}"/>
              </a:ext>
            </a:extLst>
          </p:cNvPr>
          <p:cNvSpPr>
            <a:spLocks noGrp="1"/>
          </p:cNvSpPr>
          <p:nvPr>
            <p:ph idx="1"/>
          </p:nvPr>
        </p:nvSpPr>
        <p:spPr>
          <a:xfrm>
            <a:off x="430900" y="2180496"/>
            <a:ext cx="6225931" cy="3678303"/>
          </a:xfrm>
        </p:spPr>
        <p:txBody>
          <a:bodyPr/>
          <a:lstStyle/>
          <a:p>
            <a:r>
              <a:rPr lang="en-US" dirty="0"/>
              <a:t>1. Warmly welcome and aid incoming guests with courtesy.</a:t>
            </a:r>
          </a:p>
          <a:p>
            <a:r>
              <a:rPr lang="en-US" dirty="0"/>
              <a:t>2. Efficiently manage guest arrivals and departures.</a:t>
            </a:r>
          </a:p>
          <a:p>
            <a:r>
              <a:rPr lang="en-US" dirty="0"/>
              <a:t>3. Rapidly address guest questions and concerns.</a:t>
            </a:r>
          </a:p>
          <a:p>
            <a:r>
              <a:rPr lang="en-US" dirty="0"/>
              <a:t>4. Provide details on hotel facilities and services.</a:t>
            </a:r>
          </a:p>
          <a:p>
            <a:r>
              <a:rPr lang="en-US" dirty="0"/>
              <a:t>5. Organize room bookings and reservations effectively.</a:t>
            </a:r>
          </a:p>
          <a:p>
            <a:r>
              <a:rPr lang="en-US" dirty="0"/>
              <a:t>6. Uphold a pristine and inviting lobby environment.</a:t>
            </a:r>
          </a:p>
          <a:p>
            <a:r>
              <a:rPr lang="en-US" dirty="0"/>
              <a:t>7. Deliver outstanding customer service experiences.</a:t>
            </a:r>
          </a:p>
          <a:p>
            <a:r>
              <a:rPr lang="en-US" dirty="0"/>
              <a:t>8. Adhere rigorously to safety and security procedures.</a:t>
            </a:r>
          </a:p>
        </p:txBody>
      </p:sp>
      <p:pic>
        <p:nvPicPr>
          <p:cNvPr id="4" name="Picture 3">
            <a:extLst>
              <a:ext uri="{FF2B5EF4-FFF2-40B4-BE49-F238E27FC236}">
                <a16:creationId xmlns:a16="http://schemas.microsoft.com/office/drawing/2014/main" id="{A9A2AC15-EA81-40FE-B06B-9C3F7913C87A}"/>
              </a:ext>
            </a:extLst>
          </p:cNvPr>
          <p:cNvPicPr>
            <a:picLocks noChangeAspect="1"/>
          </p:cNvPicPr>
          <p:nvPr/>
        </p:nvPicPr>
        <p:blipFill>
          <a:blip r:embed="rId2"/>
          <a:stretch>
            <a:fillRect/>
          </a:stretch>
        </p:blipFill>
        <p:spPr>
          <a:xfrm>
            <a:off x="6441466" y="1975965"/>
            <a:ext cx="5169342" cy="4125288"/>
          </a:xfrm>
          <a:prstGeom prst="rect">
            <a:avLst/>
          </a:prstGeom>
        </p:spPr>
      </p:pic>
      <p:sp>
        <p:nvSpPr>
          <p:cNvPr id="5" name="Rectangle 4">
            <a:extLst>
              <a:ext uri="{FF2B5EF4-FFF2-40B4-BE49-F238E27FC236}">
                <a16:creationId xmlns:a16="http://schemas.microsoft.com/office/drawing/2014/main" id="{12E33966-0A71-4696-9204-C5A556AF01F0}"/>
              </a:ext>
            </a:extLst>
          </p:cNvPr>
          <p:cNvSpPr/>
          <p:nvPr/>
        </p:nvSpPr>
        <p:spPr>
          <a:xfrm>
            <a:off x="8282732" y="6125599"/>
            <a:ext cx="1646605" cy="463075"/>
          </a:xfrm>
          <a:prstGeom prst="rect">
            <a:avLst/>
          </a:prstGeom>
        </p:spPr>
        <p:txBody>
          <a:bodyPr wrap="none">
            <a:spAutoFit/>
          </a:bodyPr>
          <a:lstStyle/>
          <a:p>
            <a:pPr algn="just">
              <a:lnSpc>
                <a:spcPct val="150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(Cripps, 2018)</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0868283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9A71C-CC5C-497F-89C4-60A87A60F826}"/>
              </a:ext>
            </a:extLst>
          </p:cNvPr>
          <p:cNvSpPr>
            <a:spLocks noGrp="1"/>
          </p:cNvSpPr>
          <p:nvPr>
            <p:ph type="title"/>
          </p:nvPr>
        </p:nvSpPr>
        <p:spPr/>
        <p:txBody>
          <a:bodyPr/>
          <a:lstStyle/>
          <a:p>
            <a:r>
              <a:rPr lang="en-US" b="1"/>
              <a:t>St. Regis Hotel vs </a:t>
            </a:r>
            <a:r>
              <a:rPr lang="en-US" b="1" dirty="0"/>
              <a:t>The Waterside Inn:</a:t>
            </a:r>
            <a:endParaRPr lang="en-US" dirty="0"/>
          </a:p>
        </p:txBody>
      </p:sp>
      <p:sp>
        <p:nvSpPr>
          <p:cNvPr id="3" name="Content Placeholder 2">
            <a:extLst>
              <a:ext uri="{FF2B5EF4-FFF2-40B4-BE49-F238E27FC236}">
                <a16:creationId xmlns:a16="http://schemas.microsoft.com/office/drawing/2014/main" id="{A4FC038D-268E-44D3-A4EB-8C766FDFD64E}"/>
              </a:ext>
            </a:extLst>
          </p:cNvPr>
          <p:cNvSpPr>
            <a:spLocks noGrp="1"/>
          </p:cNvSpPr>
          <p:nvPr>
            <p:ph idx="1"/>
          </p:nvPr>
        </p:nvSpPr>
        <p:spPr>
          <a:xfrm>
            <a:off x="4607321" y="2235192"/>
            <a:ext cx="7514828" cy="4193671"/>
          </a:xfrm>
        </p:spPr>
        <p:txBody>
          <a:bodyPr>
            <a:normAutofit/>
          </a:bodyPr>
          <a:lstStyle/>
          <a:p>
            <a:pPr marL="0" indent="0">
              <a:buNone/>
            </a:pPr>
            <a:r>
              <a:rPr lang="en-US" sz="2800" b="1" dirty="0"/>
              <a:t>The atmosphere: </a:t>
            </a:r>
            <a:endParaRPr lang="en-US" sz="2800" dirty="0"/>
          </a:p>
          <a:p>
            <a:pPr lvl="0"/>
            <a:r>
              <a:rPr lang="en-US" sz="2800" dirty="0"/>
              <a:t>A stylish and refined ambience.</a:t>
            </a:r>
          </a:p>
          <a:p>
            <a:pPr lvl="0"/>
            <a:r>
              <a:rPr lang="en-US" sz="2800" dirty="0"/>
              <a:t>The depiction of the modern grace of the city. </a:t>
            </a:r>
          </a:p>
          <a:p>
            <a:pPr lvl="0"/>
            <a:r>
              <a:rPr lang="en-US" sz="2800" dirty="0"/>
              <a:t>The Waterside Inn’s serene dining area.</a:t>
            </a:r>
          </a:p>
          <a:p>
            <a:pPr lvl="0"/>
            <a:r>
              <a:rPr lang="en-US" sz="2800" dirty="0"/>
              <a:t>A picturesque view of the river.</a:t>
            </a:r>
          </a:p>
          <a:p>
            <a:pPr lvl="0"/>
            <a:r>
              <a:rPr lang="en-US" sz="2800" dirty="0"/>
              <a:t>A calm and unhurried ambience. </a:t>
            </a:r>
          </a:p>
        </p:txBody>
      </p:sp>
      <p:pic>
        <p:nvPicPr>
          <p:cNvPr id="8" name="Picture 7">
            <a:extLst>
              <a:ext uri="{FF2B5EF4-FFF2-40B4-BE49-F238E27FC236}">
                <a16:creationId xmlns:a16="http://schemas.microsoft.com/office/drawing/2014/main" id="{19B6D559-4F43-4A0A-BB6C-94288F3B753E}"/>
              </a:ext>
            </a:extLst>
          </p:cNvPr>
          <p:cNvPicPr>
            <a:picLocks noChangeAspect="1"/>
          </p:cNvPicPr>
          <p:nvPr/>
        </p:nvPicPr>
        <p:blipFill>
          <a:blip r:embed="rId3"/>
          <a:stretch>
            <a:fillRect/>
          </a:stretch>
        </p:blipFill>
        <p:spPr>
          <a:xfrm>
            <a:off x="581192" y="2006038"/>
            <a:ext cx="3595456" cy="4422825"/>
          </a:xfrm>
          <a:prstGeom prst="rect">
            <a:avLst/>
          </a:prstGeom>
        </p:spPr>
      </p:pic>
      <p:sp>
        <p:nvSpPr>
          <p:cNvPr id="12" name="Rectangle 11">
            <a:extLst>
              <a:ext uri="{FF2B5EF4-FFF2-40B4-BE49-F238E27FC236}">
                <a16:creationId xmlns:a16="http://schemas.microsoft.com/office/drawing/2014/main" id="{B646B876-0B6B-408C-9AAA-12C1C6BE269E}"/>
              </a:ext>
            </a:extLst>
          </p:cNvPr>
          <p:cNvSpPr/>
          <p:nvPr/>
        </p:nvSpPr>
        <p:spPr>
          <a:xfrm rot="5400000">
            <a:off x="3386416" y="4109510"/>
            <a:ext cx="2013693" cy="339517"/>
          </a:xfrm>
          <a:prstGeom prst="rect">
            <a:avLst/>
          </a:prstGeom>
        </p:spPr>
        <p:txBody>
          <a:bodyPr wrap="none">
            <a:spAutoFit/>
          </a:bodyPr>
          <a:lstStyle/>
          <a:p>
            <a:pPr algn="just">
              <a:lnSpc>
                <a:spcPct val="150000"/>
              </a:lnSpc>
              <a:spcAft>
                <a:spcPts val="800"/>
              </a:spcAft>
            </a:pPr>
            <a:r>
              <a:rPr lang="en-US" sz="1200" dirty="0">
                <a:latin typeface="Arial" panose="020B0604020202020204" pitchFamily="34" charset="0"/>
                <a:ea typeface="Calibri" panose="020F0502020204030204" pitchFamily="34" charset="0"/>
                <a:cs typeface="Times New Roman" panose="02020603050405020304" pitchFamily="18" charset="0"/>
              </a:rPr>
              <a:t>(BLACKBOOKASIA, 2016)</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2076256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9A71C-CC5C-497F-89C4-60A87A60F826}"/>
              </a:ext>
            </a:extLst>
          </p:cNvPr>
          <p:cNvSpPr>
            <a:spLocks noGrp="1"/>
          </p:cNvSpPr>
          <p:nvPr>
            <p:ph type="title"/>
          </p:nvPr>
        </p:nvSpPr>
        <p:spPr/>
        <p:txBody>
          <a:bodyPr/>
          <a:lstStyle/>
          <a:p>
            <a:r>
              <a:rPr lang="en-US" b="1"/>
              <a:t>St. Regis Hotel vs </a:t>
            </a:r>
            <a:r>
              <a:rPr lang="en-US" b="1" dirty="0"/>
              <a:t>The Waterside Inn:</a:t>
            </a:r>
            <a:endParaRPr lang="en-US" dirty="0"/>
          </a:p>
        </p:txBody>
      </p:sp>
      <p:sp>
        <p:nvSpPr>
          <p:cNvPr id="3" name="Content Placeholder 2">
            <a:extLst>
              <a:ext uri="{FF2B5EF4-FFF2-40B4-BE49-F238E27FC236}">
                <a16:creationId xmlns:a16="http://schemas.microsoft.com/office/drawing/2014/main" id="{A4FC038D-268E-44D3-A4EB-8C766FDFD64E}"/>
              </a:ext>
            </a:extLst>
          </p:cNvPr>
          <p:cNvSpPr>
            <a:spLocks noGrp="1"/>
          </p:cNvSpPr>
          <p:nvPr>
            <p:ph idx="1"/>
          </p:nvPr>
        </p:nvSpPr>
        <p:spPr>
          <a:xfrm>
            <a:off x="4948904" y="2235192"/>
            <a:ext cx="6831662" cy="4193671"/>
          </a:xfrm>
        </p:spPr>
        <p:txBody>
          <a:bodyPr>
            <a:normAutofit/>
          </a:bodyPr>
          <a:lstStyle/>
          <a:p>
            <a:pPr marL="0" indent="0">
              <a:buNone/>
            </a:pPr>
            <a:r>
              <a:rPr lang="en-US" sz="2000" b="1" dirty="0"/>
              <a:t>The provided accommodations: </a:t>
            </a:r>
            <a:endParaRPr lang="en-US" sz="2000" dirty="0"/>
          </a:p>
          <a:p>
            <a:pPr lvl="0"/>
            <a:r>
              <a:rPr lang="en-US" sz="2000" dirty="0"/>
              <a:t>The St. Regis Hotel offers opulent and modern rooms.</a:t>
            </a:r>
          </a:p>
          <a:p>
            <a:pPr lvl="0"/>
            <a:r>
              <a:rPr lang="en-US" sz="2000" dirty="0"/>
              <a:t>Contemporary facilities and adorned with contemporary décor. </a:t>
            </a:r>
          </a:p>
          <a:p>
            <a:pPr lvl="0"/>
            <a:r>
              <a:rPr lang="en-US" sz="2000" dirty="0"/>
              <a:t>Serene accommodations including cozy, classic rooms imbued with a touch of French elegance. </a:t>
            </a:r>
          </a:p>
          <a:p>
            <a:pPr marL="0" indent="0">
              <a:buNone/>
            </a:pPr>
            <a:r>
              <a:rPr lang="en-US" sz="2000" b="1" dirty="0"/>
              <a:t>Access acquisition capability: </a:t>
            </a:r>
            <a:endParaRPr lang="en-US" sz="2000" dirty="0"/>
          </a:p>
          <a:p>
            <a:pPr lvl="0"/>
            <a:r>
              <a:rPr lang="en-US" sz="2000" dirty="0"/>
              <a:t>Booking a room at the St. Regis Hotel is convenient</a:t>
            </a:r>
          </a:p>
          <a:p>
            <a:pPr lvl="0"/>
            <a:r>
              <a:rPr lang="en-US" sz="2000" dirty="0"/>
              <a:t>Reserving a table at the Waterside Inn is uncomplicated.</a:t>
            </a:r>
          </a:p>
        </p:txBody>
      </p:sp>
      <p:pic>
        <p:nvPicPr>
          <p:cNvPr id="10" name="Picture 9">
            <a:extLst>
              <a:ext uri="{FF2B5EF4-FFF2-40B4-BE49-F238E27FC236}">
                <a16:creationId xmlns:a16="http://schemas.microsoft.com/office/drawing/2014/main" id="{D82E3C93-E21C-4F48-BCDE-945AF90ACA12}"/>
              </a:ext>
            </a:extLst>
          </p:cNvPr>
          <p:cNvPicPr>
            <a:picLocks noChangeAspect="1"/>
          </p:cNvPicPr>
          <p:nvPr/>
        </p:nvPicPr>
        <p:blipFill>
          <a:blip r:embed="rId3"/>
          <a:stretch>
            <a:fillRect/>
          </a:stretch>
        </p:blipFill>
        <p:spPr>
          <a:xfrm>
            <a:off x="581192" y="2235192"/>
            <a:ext cx="3595456" cy="4442669"/>
          </a:xfrm>
          <a:prstGeom prst="rect">
            <a:avLst/>
          </a:prstGeom>
        </p:spPr>
      </p:pic>
      <p:sp>
        <p:nvSpPr>
          <p:cNvPr id="11" name="Rectangle 10">
            <a:extLst>
              <a:ext uri="{FF2B5EF4-FFF2-40B4-BE49-F238E27FC236}">
                <a16:creationId xmlns:a16="http://schemas.microsoft.com/office/drawing/2014/main" id="{AE0E851F-BAEB-4437-AC21-379E082BAF77}"/>
              </a:ext>
            </a:extLst>
          </p:cNvPr>
          <p:cNvSpPr/>
          <p:nvPr/>
        </p:nvSpPr>
        <p:spPr>
          <a:xfrm rot="5400000">
            <a:off x="4084773" y="4326245"/>
            <a:ext cx="917239" cy="339517"/>
          </a:xfrm>
          <a:prstGeom prst="rect">
            <a:avLst/>
          </a:prstGeom>
        </p:spPr>
        <p:txBody>
          <a:bodyPr wrap="none">
            <a:spAutoFit/>
          </a:bodyPr>
          <a:lstStyle/>
          <a:p>
            <a:pPr algn="just">
              <a:lnSpc>
                <a:spcPct val="150000"/>
              </a:lnSpc>
              <a:spcAft>
                <a:spcPts val="800"/>
              </a:spcAft>
            </a:pPr>
            <a:r>
              <a:rPr lang="en-US" sz="1200" dirty="0">
                <a:latin typeface="Arial" panose="020B0604020202020204" pitchFamily="34" charset="0"/>
                <a:ea typeface="Calibri" panose="020F0502020204030204" pitchFamily="34" charset="0"/>
                <a:cs typeface="Times New Roman" panose="02020603050405020304" pitchFamily="18" charset="0"/>
              </a:rPr>
              <a:t>(inn, 2012)</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5218180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E583B-8466-4EC3-BA33-3BDFAF0FC5E9}"/>
              </a:ext>
            </a:extLst>
          </p:cNvPr>
          <p:cNvSpPr>
            <a:spLocks noGrp="1"/>
          </p:cNvSpPr>
          <p:nvPr>
            <p:ph type="title"/>
          </p:nvPr>
        </p:nvSpPr>
        <p:spPr/>
        <p:txBody>
          <a:bodyPr/>
          <a:lstStyle/>
          <a:p>
            <a:r>
              <a:rPr lang="en-US" b="1" dirty="0"/>
              <a:t>Meeting the expectations of the Clients</a:t>
            </a:r>
          </a:p>
        </p:txBody>
      </p:sp>
      <p:sp>
        <p:nvSpPr>
          <p:cNvPr id="3" name="Content Placeholder 2">
            <a:extLst>
              <a:ext uri="{FF2B5EF4-FFF2-40B4-BE49-F238E27FC236}">
                <a16:creationId xmlns:a16="http://schemas.microsoft.com/office/drawing/2014/main" id="{CDDC31FC-B484-4511-996D-02A9869CE310}"/>
              </a:ext>
            </a:extLst>
          </p:cNvPr>
          <p:cNvSpPr>
            <a:spLocks noGrp="1"/>
          </p:cNvSpPr>
          <p:nvPr>
            <p:ph idx="1"/>
          </p:nvPr>
        </p:nvSpPr>
        <p:spPr>
          <a:xfrm>
            <a:off x="419855" y="2201301"/>
            <a:ext cx="6848524" cy="4046133"/>
          </a:xfrm>
        </p:spPr>
        <p:txBody>
          <a:bodyPr>
            <a:normAutofit/>
          </a:bodyPr>
          <a:lstStyle/>
          <a:p>
            <a:pPr algn="just"/>
            <a:r>
              <a:rPr lang="en-US" sz="2000" dirty="0"/>
              <a:t>1. Distinctive boutique atmosphere infused with local charm.</a:t>
            </a:r>
          </a:p>
          <a:p>
            <a:pPr algn="just"/>
            <a:r>
              <a:rPr lang="en-US" sz="2000" dirty="0"/>
              <a:t>2. Creating enduring, tailor-made guest connections.</a:t>
            </a:r>
          </a:p>
          <a:p>
            <a:pPr algn="just"/>
            <a:r>
              <a:rPr lang="en-US" sz="2000" dirty="0"/>
              <a:t>3. Chic, cozy room layouts for guest comfort.</a:t>
            </a:r>
          </a:p>
          <a:p>
            <a:pPr algn="just"/>
            <a:r>
              <a:rPr lang="en-US" sz="2000" dirty="0"/>
              <a:t>4. Dining and entertainment choices available on-site.</a:t>
            </a:r>
          </a:p>
          <a:p>
            <a:pPr algn="just"/>
            <a:r>
              <a:rPr lang="en-US" sz="2000" dirty="0"/>
              <a:t>5. Dedication to eco-friendly and sustainable practices.</a:t>
            </a:r>
          </a:p>
          <a:p>
            <a:pPr algn="just"/>
            <a:r>
              <a:rPr lang="en-US" sz="2000" dirty="0"/>
              <a:t>6. Timely resolution of guest issues and inquiries.</a:t>
            </a:r>
          </a:p>
          <a:p>
            <a:pPr algn="just"/>
            <a:r>
              <a:rPr lang="en-US" sz="2000" dirty="0"/>
              <a:t>7. Focusing on local culture and neighborhood discovery.</a:t>
            </a:r>
          </a:p>
          <a:p>
            <a:pPr algn="just"/>
            <a:r>
              <a:rPr lang="en-US" sz="2000" dirty="0"/>
              <a:t>8. Unwavering commitment to quality and meticulous service.</a:t>
            </a:r>
          </a:p>
        </p:txBody>
      </p:sp>
      <p:pic>
        <p:nvPicPr>
          <p:cNvPr id="4" name="Picture 3">
            <a:extLst>
              <a:ext uri="{FF2B5EF4-FFF2-40B4-BE49-F238E27FC236}">
                <a16:creationId xmlns:a16="http://schemas.microsoft.com/office/drawing/2014/main" id="{2BFC8A95-56D7-4115-A38B-FDC9D3AB4057}"/>
              </a:ext>
            </a:extLst>
          </p:cNvPr>
          <p:cNvPicPr>
            <a:picLocks noChangeAspect="1"/>
          </p:cNvPicPr>
          <p:nvPr/>
        </p:nvPicPr>
        <p:blipFill>
          <a:blip r:embed="rId2"/>
          <a:stretch>
            <a:fillRect/>
          </a:stretch>
        </p:blipFill>
        <p:spPr>
          <a:xfrm>
            <a:off x="7869097" y="2057771"/>
            <a:ext cx="3595456" cy="4442669"/>
          </a:xfrm>
          <a:prstGeom prst="rect">
            <a:avLst/>
          </a:prstGeom>
        </p:spPr>
      </p:pic>
      <p:sp>
        <p:nvSpPr>
          <p:cNvPr id="5" name="Rectangle 4">
            <a:extLst>
              <a:ext uri="{FF2B5EF4-FFF2-40B4-BE49-F238E27FC236}">
                <a16:creationId xmlns:a16="http://schemas.microsoft.com/office/drawing/2014/main" id="{76ED22AC-C45E-48E3-8F80-F670109F9EF6}"/>
              </a:ext>
            </a:extLst>
          </p:cNvPr>
          <p:cNvSpPr/>
          <p:nvPr/>
        </p:nvSpPr>
        <p:spPr>
          <a:xfrm rot="5400000">
            <a:off x="11372678" y="4148824"/>
            <a:ext cx="917239" cy="339517"/>
          </a:xfrm>
          <a:prstGeom prst="rect">
            <a:avLst/>
          </a:prstGeom>
        </p:spPr>
        <p:txBody>
          <a:bodyPr wrap="none">
            <a:spAutoFit/>
          </a:bodyPr>
          <a:lstStyle/>
          <a:p>
            <a:pPr algn="just">
              <a:lnSpc>
                <a:spcPct val="150000"/>
              </a:lnSpc>
              <a:spcAft>
                <a:spcPts val="800"/>
              </a:spcAft>
            </a:pPr>
            <a:r>
              <a:rPr lang="en-US" sz="1200" dirty="0">
                <a:latin typeface="Arial" panose="020B0604020202020204" pitchFamily="34" charset="0"/>
                <a:ea typeface="Calibri" panose="020F0502020204030204" pitchFamily="34" charset="0"/>
                <a:cs typeface="Times New Roman" panose="02020603050405020304" pitchFamily="18" charset="0"/>
              </a:rPr>
              <a:t>(inn, 2012)</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5638147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C2F05-0B45-4DA3-AC4C-838852AEBB24}"/>
              </a:ext>
            </a:extLst>
          </p:cNvPr>
          <p:cNvSpPr>
            <a:spLocks noGrp="1"/>
          </p:cNvSpPr>
          <p:nvPr>
            <p:ph type="title"/>
          </p:nvPr>
        </p:nvSpPr>
        <p:spPr/>
        <p:txBody>
          <a:bodyPr/>
          <a:lstStyle/>
          <a:p>
            <a:r>
              <a:rPr lang="en-US" b="1" dirty="0"/>
              <a:t>Conclusion:</a:t>
            </a:r>
            <a:endParaRPr lang="en-US" dirty="0"/>
          </a:p>
        </p:txBody>
      </p:sp>
      <p:sp>
        <p:nvSpPr>
          <p:cNvPr id="3" name="Content Placeholder 2">
            <a:extLst>
              <a:ext uri="{FF2B5EF4-FFF2-40B4-BE49-F238E27FC236}">
                <a16:creationId xmlns:a16="http://schemas.microsoft.com/office/drawing/2014/main" id="{44D6E80E-70AA-4E39-8EEF-DA37A9EC3D83}"/>
              </a:ext>
            </a:extLst>
          </p:cNvPr>
          <p:cNvSpPr>
            <a:spLocks noGrp="1"/>
          </p:cNvSpPr>
          <p:nvPr>
            <p:ph idx="1"/>
          </p:nvPr>
        </p:nvSpPr>
        <p:spPr>
          <a:xfrm>
            <a:off x="439150" y="2152537"/>
            <a:ext cx="7382077" cy="4300203"/>
          </a:xfrm>
        </p:spPr>
        <p:txBody>
          <a:bodyPr>
            <a:normAutofit/>
          </a:bodyPr>
          <a:lstStyle/>
          <a:p>
            <a:pPr>
              <a:lnSpc>
                <a:spcPct val="200000"/>
              </a:lnSpc>
            </a:pPr>
            <a:r>
              <a:rPr lang="en-US" sz="2400" dirty="0"/>
              <a:t>The gracious reception at the St. Regis Hotel.</a:t>
            </a:r>
          </a:p>
          <a:p>
            <a:pPr>
              <a:lnSpc>
                <a:spcPct val="200000"/>
              </a:lnSpc>
            </a:pPr>
            <a:r>
              <a:rPr lang="en-US" sz="2400" dirty="0"/>
              <a:t>The hotel's genuine hospitality and attentive service.</a:t>
            </a:r>
          </a:p>
          <a:p>
            <a:pPr>
              <a:lnSpc>
                <a:spcPct val="200000"/>
              </a:lnSpc>
            </a:pPr>
            <a:r>
              <a:rPr lang="en-US" sz="2400" dirty="0"/>
              <a:t>This strategy strengthens relationships with loyal customers</a:t>
            </a:r>
          </a:p>
          <a:p>
            <a:pPr>
              <a:lnSpc>
                <a:spcPct val="200000"/>
              </a:lnSpc>
            </a:pPr>
            <a:r>
              <a:rPr lang="en-US" sz="2400" dirty="0"/>
              <a:t>Hotel enterprises have a competitive edge (Doss, 2011). </a:t>
            </a:r>
          </a:p>
        </p:txBody>
      </p:sp>
      <p:pic>
        <p:nvPicPr>
          <p:cNvPr id="4" name="Picture 3">
            <a:extLst>
              <a:ext uri="{FF2B5EF4-FFF2-40B4-BE49-F238E27FC236}">
                <a16:creationId xmlns:a16="http://schemas.microsoft.com/office/drawing/2014/main" id="{0678B5A3-0184-4C67-8956-A8C6D1110177}"/>
              </a:ext>
            </a:extLst>
          </p:cNvPr>
          <p:cNvPicPr>
            <a:picLocks noChangeAspect="1"/>
          </p:cNvPicPr>
          <p:nvPr/>
        </p:nvPicPr>
        <p:blipFill>
          <a:blip r:embed="rId3"/>
          <a:stretch>
            <a:fillRect/>
          </a:stretch>
        </p:blipFill>
        <p:spPr>
          <a:xfrm>
            <a:off x="8075905" y="1959236"/>
            <a:ext cx="3676946" cy="4196608"/>
          </a:xfrm>
          <a:prstGeom prst="rect">
            <a:avLst/>
          </a:prstGeom>
        </p:spPr>
      </p:pic>
      <p:sp>
        <p:nvSpPr>
          <p:cNvPr id="5" name="Rectangle 4">
            <a:extLst>
              <a:ext uri="{FF2B5EF4-FFF2-40B4-BE49-F238E27FC236}">
                <a16:creationId xmlns:a16="http://schemas.microsoft.com/office/drawing/2014/main" id="{CAC3B508-2269-4ADD-B6CE-EF9E92B07778}"/>
              </a:ext>
            </a:extLst>
          </p:cNvPr>
          <p:cNvSpPr/>
          <p:nvPr/>
        </p:nvSpPr>
        <p:spPr>
          <a:xfrm>
            <a:off x="9065427" y="6155844"/>
            <a:ext cx="1697901" cy="463075"/>
          </a:xfrm>
          <a:prstGeom prst="rect">
            <a:avLst/>
          </a:prstGeom>
        </p:spPr>
        <p:txBody>
          <a:bodyPr wrap="none">
            <a:spAutoFit/>
          </a:bodyPr>
          <a:lstStyle/>
          <a:p>
            <a:pPr algn="just">
              <a:lnSpc>
                <a:spcPct val="150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(Ashton, 2022)</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7527439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6D46B-1DFB-4CDA-A0CD-BE722D705166}"/>
              </a:ext>
            </a:extLst>
          </p:cNvPr>
          <p:cNvSpPr>
            <a:spLocks noGrp="1"/>
          </p:cNvSpPr>
          <p:nvPr>
            <p:ph type="title"/>
          </p:nvPr>
        </p:nvSpPr>
        <p:spPr/>
        <p:txBody>
          <a:bodyPr/>
          <a:lstStyle/>
          <a:p>
            <a:r>
              <a:rPr lang="en-US" altLang="en-US" cap="none" dirty="0">
                <a:latin typeface="Arial" panose="020B0604020202020204" pitchFamily="34" charset="0"/>
                <a:ea typeface="Times New Roman" panose="02020603050405020304" pitchFamily="18" charset="0"/>
                <a:cs typeface="Arial" panose="020B0604020202020204" pitchFamily="34" charset="0"/>
              </a:rPr>
              <a:t>R</a:t>
            </a:r>
            <a:r>
              <a:rPr lang="en-US" altLang="en-US" cap="none" dirty="0" bmk="">
                <a:latin typeface="Arial" panose="020B0604020202020204" pitchFamily="34" charset="0"/>
                <a:ea typeface="Times New Roman" panose="02020603050405020304" pitchFamily="18" charset="0"/>
                <a:cs typeface="Arial" panose="020B0604020202020204" pitchFamily="34" charset="0"/>
              </a:rPr>
              <a:t>eferences</a:t>
            </a:r>
            <a:endParaRPr lang="en-US" dirty="0"/>
          </a:p>
        </p:txBody>
      </p:sp>
      <p:sp>
        <p:nvSpPr>
          <p:cNvPr id="6" name="Rectangle 2">
            <a:extLst>
              <a:ext uri="{FF2B5EF4-FFF2-40B4-BE49-F238E27FC236}">
                <a16:creationId xmlns:a16="http://schemas.microsoft.com/office/drawing/2014/main" id="{E4335689-645C-4D4A-8AC3-3EB796CB2D42}"/>
              </a:ext>
            </a:extLst>
          </p:cNvPr>
          <p:cNvSpPr>
            <a:spLocks noGrp="1" noChangeArrowheads="1"/>
          </p:cNvSpPr>
          <p:nvPr>
            <p:ph idx="1"/>
          </p:nvPr>
        </p:nvSpPr>
        <p:spPr bwMode="auto">
          <a:xfrm>
            <a:off x="581192" y="2168235"/>
            <a:ext cx="11146209" cy="4324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Abidin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Panchal, J., &amp;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Thirumaran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 (2017).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vCelebrity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chefs and the enhancement of culinary tourism experiences in Singapore.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 Balancing Development and Sustainability in Tourism Destinations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109-115.</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Amos, C., Holmes, G., &amp; Stratton, D. (2008). International Journal of Advertising.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Exploring the relationship between celebrity endorser effects and advertising effectiveness: a quantitative synthesis of effect size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209-234.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Ashton, C. (2022, November ).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St. Regis to make show-stopping Gold Coast entrance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executive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traveller</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https://www.executivetraveller.com/news/st-regis-hotel-gold-coast</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Bergkvist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 &amp; Zhou, K. (2016). Celebrity endorsements: a literature review and research agenda.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Advertising</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642-663.</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BLACKBOOKASIA, S. (2016).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St Regis, Singapore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SAVOUR BLACKBOOKASIA: https://savourblackbookasia.com/the-st-regis-hotel-singapore/</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Booking.com. (1996).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St. Regis New York</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Booking.com: https://www.booking.com/hotel/us/st-regis-new-york.en-gb.html?aid=356980&amp;label=gog235jc-1DCAso7AFCEXN0LXJlZ2lzLW5ldy15b3JrSDNYA2i1AYgBAZgBCbgBF8gBDNgBA-gBAYgCAagCA7gCgqyyqQbAAgHSAiQxNDI4ZmJiZC0zNmZiLTQyZGUtYmEwNy1mYzAzNzAxYzAwN2LYAgTgAgE&amp;sid=f9706b219ad5f</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Coughlan, L.-M., &amp; M, S. (2018). The importance of different culinary aspects when traveling -the Ca.se of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inmrnational</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tourists to South Africa.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European journal of Tourism Research,</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95-119.</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Cripps, K.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Where’s Kim Jong Un staying during the summit? A peek inside the St. Regis Singapore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CNN Travel: https://edition.cnn.com/travel/article/st-regis-hotel-singapore-kim-jong-un/index.html</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detroit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 (2023</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 Regis Hotel -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Photos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historic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detroit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https://historicdetroit.org/galleries/st-regis-hotel-photos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Doss, S. (2011). The transference of brand attitude: the effect on the celebrity endorser.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Management and Marketing Research</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58-70.</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Elo, S., &amp;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Kyngas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 (2008). The qualitative content analysis process.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Advanced Nursing</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107-115.</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Evans, T. (2022).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Big Taste grape festival comes to Dubai in October – with over 60 producers from around world</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time out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dubai</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https://www.timeoutdubai.com/news/the-big-taste-grape-festival-dubai</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Everett, S., &amp; Aitchison, C. (2008).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food and Drink Tourism.</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Thousand Oaks, CA:: SAGE.</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Hok</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 Regis Belgrade Hotel</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Hok</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https://www.hok.com/projects/view/st-regis-belgrade-hotel/</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inn, W. (2012).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Waterside Inn Hotel &amp; Conference Centre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Waterside inn: https://www.watersideinn.ca/</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Jackie, C. (2019 , April).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Hotel review: The St. Regis Singapore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Business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traveller</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https://www.businesstraveller.com/tried-and-tested/hotel-review-st-regis-singapore-2019/</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MCGOWAN, E.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Look Inside The St Regis Hotel Which Has Finally Opened In Chicago</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Secret Chicago: https://secretchicago.com/st-regis-hotel-chicago/</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Springer, Agrawal., J., &amp;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Camakora</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W. (1995). The economic worth of celebrity endorsers.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 event study analysis. Journal of Marketing,</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56-60.</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Trip.com. (2012).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St. Regis Rome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Trip.com: https://www.trip.com/hotels/rome-hotel-detail-2005587/the-st-regis-rome/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4550635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140</TotalTime>
  <Words>2354</Words>
  <Application>Microsoft Office PowerPoint</Application>
  <PresentationFormat>Widescreen</PresentationFormat>
  <Paragraphs>172</Paragraphs>
  <Slides>17</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Gill Sans MT</vt:lpstr>
      <vt:lpstr>Times New Roman</vt:lpstr>
      <vt:lpstr>Wingdings 2</vt:lpstr>
      <vt:lpstr>Dividend</vt:lpstr>
      <vt:lpstr>Hospitality and guest services Module code: BMIH4003 Module tutor: Deborah Ann Lloyd</vt:lpstr>
      <vt:lpstr>St Regis Hotel</vt:lpstr>
      <vt:lpstr>Table of Contents</vt:lpstr>
      <vt:lpstr>Introduction:</vt:lpstr>
      <vt:lpstr>Hotel’s clientele</vt:lpstr>
      <vt:lpstr>Reasons for the hotel’s popularity:</vt:lpstr>
      <vt:lpstr>Facilities and guest service:</vt:lpstr>
      <vt:lpstr>Comprehensive analysis of Nature, tourist services and facilities, scope, and functions.  </vt:lpstr>
      <vt:lpstr>Nature, Scope, and Utilization of St. Regis Hotel Facilities and Services:</vt:lpstr>
      <vt:lpstr>Facilities and Services:</vt:lpstr>
      <vt:lpstr>The Importance of Greeting at the St. Regis Hotel </vt:lpstr>
      <vt:lpstr>My Job Role of Guest Services</vt:lpstr>
      <vt:lpstr>St. Regis Hotel vs The Waterside Inn:</vt:lpstr>
      <vt:lpstr>St. Regis Hotel vs The Waterside Inn:</vt:lpstr>
      <vt:lpstr>Meeting the expectations of the Clients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dc:title>
  <dc:creator>Acme Gamers</dc:creator>
  <cp:lastModifiedBy>Anu</cp:lastModifiedBy>
  <cp:revision>49</cp:revision>
  <dcterms:created xsi:type="dcterms:W3CDTF">2023-10-15T21:16:16Z</dcterms:created>
  <dcterms:modified xsi:type="dcterms:W3CDTF">2023-10-21T00:45:50Z</dcterms:modified>
</cp:coreProperties>
</file>