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5" r:id="rId7"/>
    <p:sldId id="261" r:id="rId8"/>
    <p:sldId id="262" r:id="rId9"/>
    <p:sldId id="264" r:id="rId10"/>
    <p:sldId id="266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2EFA324-C071-4F86-AB91-D7887BF9D4EE}" v="4" dt="2020-04-20T19:42:41.0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13" Type="http://schemas.openxmlformats.org/officeDocument/2006/relationships/image" Target="../media/image17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Relationship Id="rId14" Type="http://schemas.openxmlformats.org/officeDocument/2006/relationships/image" Target="../media/image1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13" Type="http://schemas.openxmlformats.org/officeDocument/2006/relationships/image" Target="../media/image17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Relationship Id="rId1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2B8473C-8BE0-4174-9E29-99BFF4D872FE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5AA5C1A-33A6-4459-BFF6-D459EC8F887E}">
      <dgm:prSet custT="1"/>
      <dgm:spPr/>
      <dgm:t>
        <a:bodyPr/>
        <a:lstStyle/>
        <a:p>
          <a:r>
            <a:rPr lang="en-GB" sz="1400" dirty="0">
              <a:solidFill>
                <a:srgbClr val="002060"/>
              </a:solidFill>
            </a:rPr>
            <a:t>So </a:t>
          </a:r>
          <a:r>
            <a:rPr lang="en-GB" sz="1400" dirty="0" err="1">
              <a:solidFill>
                <a:srgbClr val="002060"/>
              </a:solidFill>
            </a:rPr>
            <a:t>numicon</a:t>
          </a:r>
          <a:r>
            <a:rPr lang="en-GB" sz="1400" dirty="0">
              <a:solidFill>
                <a:srgbClr val="002060"/>
              </a:solidFill>
            </a:rPr>
            <a:t> is fully matched to the current United Kingdom Curricula </a:t>
          </a:r>
          <a:r>
            <a:rPr lang="en-GB" sz="1100" dirty="0"/>
            <a:t>.</a:t>
          </a:r>
          <a:endParaRPr lang="en-US" sz="1100" dirty="0"/>
        </a:p>
      </dgm:t>
    </dgm:pt>
    <dgm:pt modelId="{9692FFF6-D28A-470C-BBB2-6F9B0F1E7330}" type="parTrans" cxnId="{375380B4-E24D-4EE7-80A5-83BE2DB25F3F}">
      <dgm:prSet/>
      <dgm:spPr/>
      <dgm:t>
        <a:bodyPr/>
        <a:lstStyle/>
        <a:p>
          <a:endParaRPr lang="en-US"/>
        </a:p>
      </dgm:t>
    </dgm:pt>
    <dgm:pt modelId="{C4EA046E-A31A-41AC-86D5-AB7DC018D7DA}" type="sibTrans" cxnId="{375380B4-E24D-4EE7-80A5-83BE2DB25F3F}">
      <dgm:prSet/>
      <dgm:spPr/>
      <dgm:t>
        <a:bodyPr/>
        <a:lstStyle/>
        <a:p>
          <a:endParaRPr lang="en-US"/>
        </a:p>
      </dgm:t>
    </dgm:pt>
    <dgm:pt modelId="{BED5D42E-D852-4FFE-A107-E35F595F5DD7}">
      <dgm:prSet custT="1"/>
      <dgm:spPr/>
      <dgm:t>
        <a:bodyPr/>
        <a:lstStyle/>
        <a:p>
          <a:r>
            <a:rPr lang="en-GB" sz="1400" dirty="0">
              <a:solidFill>
                <a:srgbClr val="FF0000"/>
              </a:solidFill>
            </a:rPr>
            <a:t>It is a Flexible resource, can be used as a whole-school programme or to use in other programmes </a:t>
          </a:r>
          <a:endParaRPr lang="en-US" sz="1400" dirty="0">
            <a:solidFill>
              <a:srgbClr val="FF0000"/>
            </a:solidFill>
          </a:endParaRPr>
        </a:p>
      </dgm:t>
    </dgm:pt>
    <dgm:pt modelId="{A46C6191-933A-45E9-BD83-46D9C7876F37}" type="parTrans" cxnId="{FACB6858-057A-4F81-B61B-51B6D796648A}">
      <dgm:prSet/>
      <dgm:spPr/>
      <dgm:t>
        <a:bodyPr/>
        <a:lstStyle/>
        <a:p>
          <a:endParaRPr lang="en-US"/>
        </a:p>
      </dgm:t>
    </dgm:pt>
    <dgm:pt modelId="{D443B5A1-0C08-43F6-BA51-02FCB8441249}" type="sibTrans" cxnId="{FACB6858-057A-4F81-B61B-51B6D796648A}">
      <dgm:prSet/>
      <dgm:spPr/>
      <dgm:t>
        <a:bodyPr/>
        <a:lstStyle/>
        <a:p>
          <a:endParaRPr lang="en-US"/>
        </a:p>
      </dgm:t>
    </dgm:pt>
    <dgm:pt modelId="{8C660EDE-1CC9-4257-BD9F-925EB74B5904}">
      <dgm:prSet custT="1"/>
      <dgm:spPr/>
      <dgm:t>
        <a:bodyPr/>
        <a:lstStyle/>
        <a:p>
          <a:r>
            <a:rPr lang="en-GB" sz="1400" dirty="0">
              <a:solidFill>
                <a:schemeClr val="accent3">
                  <a:lumMod val="50000"/>
                </a:schemeClr>
              </a:solidFill>
            </a:rPr>
            <a:t>Supports a Concrete, pictorial, abstract  C-P-A approach to teaching mathematics to children.</a:t>
          </a:r>
          <a:endParaRPr lang="en-US" sz="1400" dirty="0">
            <a:solidFill>
              <a:schemeClr val="accent3">
                <a:lumMod val="50000"/>
              </a:schemeClr>
            </a:solidFill>
          </a:endParaRPr>
        </a:p>
      </dgm:t>
    </dgm:pt>
    <dgm:pt modelId="{8BDDE658-CA88-41A7-80C9-46FB0406E8E2}" type="parTrans" cxnId="{5CB383A7-5E02-4E52-868D-B5215CEB0ECB}">
      <dgm:prSet/>
      <dgm:spPr/>
      <dgm:t>
        <a:bodyPr/>
        <a:lstStyle/>
        <a:p>
          <a:endParaRPr lang="en-US"/>
        </a:p>
      </dgm:t>
    </dgm:pt>
    <dgm:pt modelId="{0BED8810-42F9-4D03-A8A2-0F704C6419E6}" type="sibTrans" cxnId="{5CB383A7-5E02-4E52-868D-B5215CEB0ECB}">
      <dgm:prSet/>
      <dgm:spPr/>
      <dgm:t>
        <a:bodyPr/>
        <a:lstStyle/>
        <a:p>
          <a:endParaRPr lang="en-US"/>
        </a:p>
      </dgm:t>
    </dgm:pt>
    <dgm:pt modelId="{C64DC445-C170-4A5D-BD0B-FF5BBA250A88}">
      <dgm:prSet custT="1"/>
      <dgm:spPr/>
      <dgm:t>
        <a:bodyPr/>
        <a:lstStyle/>
        <a:p>
          <a:r>
            <a:rPr lang="en-GB" sz="1400" dirty="0">
              <a:solidFill>
                <a:srgbClr val="FFFF00"/>
              </a:solidFill>
            </a:rPr>
            <a:t>Supports children's confidence by allowing them to show how and why they arrived at their answer.</a:t>
          </a:r>
          <a:endParaRPr lang="en-US" sz="1400" dirty="0">
            <a:solidFill>
              <a:srgbClr val="FFFF00"/>
            </a:solidFill>
          </a:endParaRPr>
        </a:p>
      </dgm:t>
    </dgm:pt>
    <dgm:pt modelId="{FD9C30EF-59C0-4A1B-BB54-57C9B6FCE984}" type="parTrans" cxnId="{F6CB3E68-D640-45E7-B811-19590ABD3E17}">
      <dgm:prSet/>
      <dgm:spPr/>
      <dgm:t>
        <a:bodyPr/>
        <a:lstStyle/>
        <a:p>
          <a:endParaRPr lang="en-US"/>
        </a:p>
      </dgm:t>
    </dgm:pt>
    <dgm:pt modelId="{E7D6DC60-0C95-45AB-AF6D-CC950CD7F8C0}" type="sibTrans" cxnId="{F6CB3E68-D640-45E7-B811-19590ABD3E17}">
      <dgm:prSet/>
      <dgm:spPr/>
      <dgm:t>
        <a:bodyPr/>
        <a:lstStyle/>
        <a:p>
          <a:endParaRPr lang="en-US"/>
        </a:p>
      </dgm:t>
    </dgm:pt>
    <dgm:pt modelId="{E3482779-0A9B-42B0-BAA3-0BAA38983E42}">
      <dgm:prSet custT="1"/>
      <dgm:spPr/>
      <dgm:t>
        <a:bodyPr/>
        <a:lstStyle/>
        <a:p>
          <a:r>
            <a:rPr lang="en-GB" sz="1400" dirty="0">
              <a:solidFill>
                <a:schemeClr val="accent4">
                  <a:lumMod val="75000"/>
                </a:schemeClr>
              </a:solidFill>
            </a:rPr>
            <a:t>It allows children to  develop fluency by using a visual, practical base to aid understanding and recall .</a:t>
          </a:r>
          <a:endParaRPr lang="en-US" sz="1400" dirty="0">
            <a:solidFill>
              <a:schemeClr val="accent4">
                <a:lumMod val="75000"/>
              </a:schemeClr>
            </a:solidFill>
          </a:endParaRPr>
        </a:p>
      </dgm:t>
    </dgm:pt>
    <dgm:pt modelId="{5A3D0FBE-BC44-4E0F-AADF-99C50EA5F21F}" type="parTrans" cxnId="{176D3C5A-67D4-443A-8C97-E2D8335BB061}">
      <dgm:prSet/>
      <dgm:spPr/>
      <dgm:t>
        <a:bodyPr/>
        <a:lstStyle/>
        <a:p>
          <a:endParaRPr lang="en-US"/>
        </a:p>
      </dgm:t>
    </dgm:pt>
    <dgm:pt modelId="{E29FFAD8-887B-4737-8EEC-B4C303FE2F48}" type="sibTrans" cxnId="{176D3C5A-67D4-443A-8C97-E2D8335BB061}">
      <dgm:prSet/>
      <dgm:spPr/>
      <dgm:t>
        <a:bodyPr/>
        <a:lstStyle/>
        <a:p>
          <a:endParaRPr lang="en-US"/>
        </a:p>
      </dgm:t>
    </dgm:pt>
    <dgm:pt modelId="{2EDB1EA7-FD61-401E-AA52-58D10D2A3D3F}">
      <dgm:prSet custT="1"/>
      <dgm:spPr/>
      <dgm:t>
        <a:bodyPr/>
        <a:lstStyle/>
        <a:p>
          <a:r>
            <a:rPr lang="en-GB" sz="1400" dirty="0">
              <a:solidFill>
                <a:schemeClr val="accent1"/>
              </a:solidFill>
            </a:rPr>
            <a:t>Children can reason mathematically using concrete objects and spoken language to explain and justify content</a:t>
          </a:r>
          <a:r>
            <a:rPr lang="en-GB" sz="1100" dirty="0">
              <a:solidFill>
                <a:schemeClr val="accent1"/>
              </a:solidFill>
            </a:rPr>
            <a:t>.</a:t>
          </a:r>
          <a:endParaRPr lang="en-US" sz="1100" dirty="0">
            <a:solidFill>
              <a:schemeClr val="accent1"/>
            </a:solidFill>
          </a:endParaRPr>
        </a:p>
      </dgm:t>
    </dgm:pt>
    <dgm:pt modelId="{C40E94CE-B126-4035-B4A9-4A0133B35C78}" type="parTrans" cxnId="{4F6EF2ED-5A5D-4202-ACF8-5B5116BFC7BE}">
      <dgm:prSet/>
      <dgm:spPr/>
      <dgm:t>
        <a:bodyPr/>
        <a:lstStyle/>
        <a:p>
          <a:endParaRPr lang="en-US"/>
        </a:p>
      </dgm:t>
    </dgm:pt>
    <dgm:pt modelId="{FECC1EC4-4C52-455D-8FD3-0EC89CB3EAE2}" type="sibTrans" cxnId="{4F6EF2ED-5A5D-4202-ACF8-5B5116BFC7BE}">
      <dgm:prSet/>
      <dgm:spPr/>
      <dgm:t>
        <a:bodyPr/>
        <a:lstStyle/>
        <a:p>
          <a:endParaRPr lang="en-US"/>
        </a:p>
      </dgm:t>
    </dgm:pt>
    <dgm:pt modelId="{BADA63AC-B554-448D-9E48-860D05144C3C}">
      <dgm:prSet custT="1"/>
      <dgm:spPr/>
      <dgm:t>
        <a:bodyPr/>
        <a:lstStyle/>
        <a:p>
          <a:r>
            <a:rPr lang="en-GB" sz="1400" dirty="0">
              <a:solidFill>
                <a:schemeClr val="accent4">
                  <a:lumMod val="60000"/>
                  <a:lumOff val="40000"/>
                </a:schemeClr>
              </a:solidFill>
            </a:rPr>
            <a:t>It also helps children's confidence by problem solving and applying their learning to different real-life experiences.</a:t>
          </a:r>
          <a:endParaRPr lang="en-US" sz="1400" dirty="0">
            <a:solidFill>
              <a:schemeClr val="accent4">
                <a:lumMod val="60000"/>
                <a:lumOff val="40000"/>
              </a:schemeClr>
            </a:solidFill>
          </a:endParaRPr>
        </a:p>
      </dgm:t>
    </dgm:pt>
    <dgm:pt modelId="{6281FACB-4AE0-4A8E-9AFC-CE5D6D67C3DC}" type="parTrans" cxnId="{FE3533CC-F48D-44EE-9D94-064C35D310F9}">
      <dgm:prSet/>
      <dgm:spPr/>
      <dgm:t>
        <a:bodyPr/>
        <a:lstStyle/>
        <a:p>
          <a:endParaRPr lang="en-US"/>
        </a:p>
      </dgm:t>
    </dgm:pt>
    <dgm:pt modelId="{26B621AD-5766-4A05-96C3-893912CACF8F}" type="sibTrans" cxnId="{FE3533CC-F48D-44EE-9D94-064C35D310F9}">
      <dgm:prSet/>
      <dgm:spPr/>
      <dgm:t>
        <a:bodyPr/>
        <a:lstStyle/>
        <a:p>
          <a:endParaRPr lang="en-US"/>
        </a:p>
      </dgm:t>
    </dgm:pt>
    <dgm:pt modelId="{61E9CD7C-4EEB-439B-916B-2C63AF7E5003}" type="pres">
      <dgm:prSet presAssocID="{F2B8473C-8BE0-4174-9E29-99BFF4D872FE}" presName="root" presStyleCnt="0">
        <dgm:presLayoutVars>
          <dgm:dir/>
          <dgm:resizeHandles val="exact"/>
        </dgm:presLayoutVars>
      </dgm:prSet>
      <dgm:spPr/>
    </dgm:pt>
    <dgm:pt modelId="{8447B647-BA4E-4648-BEF7-C7FFCC04D603}" type="pres">
      <dgm:prSet presAssocID="{25AA5C1A-33A6-4459-BFF6-D459EC8F887E}" presName="compNode" presStyleCnt="0"/>
      <dgm:spPr/>
    </dgm:pt>
    <dgm:pt modelId="{321981E6-A19C-4D42-AED4-20DD0B775987}" type="pres">
      <dgm:prSet presAssocID="{25AA5C1A-33A6-4459-BFF6-D459EC8F887E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F5230047-5135-428F-82D7-520C33BC6D0E}" type="pres">
      <dgm:prSet presAssocID="{25AA5C1A-33A6-4459-BFF6-D459EC8F887E}" presName="spaceRect" presStyleCnt="0"/>
      <dgm:spPr/>
    </dgm:pt>
    <dgm:pt modelId="{D8487FF7-A9D7-4501-8727-CC2397247357}" type="pres">
      <dgm:prSet presAssocID="{25AA5C1A-33A6-4459-BFF6-D459EC8F887E}" presName="textRect" presStyleLbl="revTx" presStyleIdx="0" presStyleCnt="7">
        <dgm:presLayoutVars>
          <dgm:chMax val="1"/>
          <dgm:chPref val="1"/>
        </dgm:presLayoutVars>
      </dgm:prSet>
      <dgm:spPr/>
    </dgm:pt>
    <dgm:pt modelId="{364BD44E-8349-424C-AB31-A46480E34FFD}" type="pres">
      <dgm:prSet presAssocID="{C4EA046E-A31A-41AC-86D5-AB7DC018D7DA}" presName="sibTrans" presStyleCnt="0"/>
      <dgm:spPr/>
    </dgm:pt>
    <dgm:pt modelId="{E7A658D7-5FE4-471C-8D6F-224785C15552}" type="pres">
      <dgm:prSet presAssocID="{BED5D42E-D852-4FFE-A107-E35F595F5DD7}" presName="compNode" presStyleCnt="0"/>
      <dgm:spPr/>
    </dgm:pt>
    <dgm:pt modelId="{61C3D2A0-6669-4CC5-9F0F-88AEB4A05ABA}" type="pres">
      <dgm:prSet presAssocID="{BED5D42E-D852-4FFE-A107-E35F595F5DD7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2292BDE2-C208-40FC-AEA0-237672EACFE3}" type="pres">
      <dgm:prSet presAssocID="{BED5D42E-D852-4FFE-A107-E35F595F5DD7}" presName="spaceRect" presStyleCnt="0"/>
      <dgm:spPr/>
    </dgm:pt>
    <dgm:pt modelId="{650FC684-8620-4DAB-BBEA-0058D400076E}" type="pres">
      <dgm:prSet presAssocID="{BED5D42E-D852-4FFE-A107-E35F595F5DD7}" presName="textRect" presStyleLbl="revTx" presStyleIdx="1" presStyleCnt="7">
        <dgm:presLayoutVars>
          <dgm:chMax val="1"/>
          <dgm:chPref val="1"/>
        </dgm:presLayoutVars>
      </dgm:prSet>
      <dgm:spPr/>
    </dgm:pt>
    <dgm:pt modelId="{E80DD9F1-D3B1-4D1C-ACAA-5DC5A8C1CC36}" type="pres">
      <dgm:prSet presAssocID="{D443B5A1-0C08-43F6-BA51-02FCB8441249}" presName="sibTrans" presStyleCnt="0"/>
      <dgm:spPr/>
    </dgm:pt>
    <dgm:pt modelId="{1D185FC0-F0C5-4682-BDBD-52BE2C40664E}" type="pres">
      <dgm:prSet presAssocID="{8C660EDE-1CC9-4257-BD9F-925EB74B5904}" presName="compNode" presStyleCnt="0"/>
      <dgm:spPr/>
    </dgm:pt>
    <dgm:pt modelId="{6ECFA944-858D-42F0-BE17-689CEE012CC0}" type="pres">
      <dgm:prSet presAssocID="{8C660EDE-1CC9-4257-BD9F-925EB74B5904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37DAB611-C885-4A7F-BBF6-AFE6CC432C9A}" type="pres">
      <dgm:prSet presAssocID="{8C660EDE-1CC9-4257-BD9F-925EB74B5904}" presName="spaceRect" presStyleCnt="0"/>
      <dgm:spPr/>
    </dgm:pt>
    <dgm:pt modelId="{147641CA-F6D7-4AFB-B065-9F65F686FBC4}" type="pres">
      <dgm:prSet presAssocID="{8C660EDE-1CC9-4257-BD9F-925EB74B5904}" presName="textRect" presStyleLbl="revTx" presStyleIdx="2" presStyleCnt="7" custScaleX="122409">
        <dgm:presLayoutVars>
          <dgm:chMax val="1"/>
          <dgm:chPref val="1"/>
        </dgm:presLayoutVars>
      </dgm:prSet>
      <dgm:spPr/>
    </dgm:pt>
    <dgm:pt modelId="{6427AE0C-E8A4-4347-ACC6-BBE8E9119BFA}" type="pres">
      <dgm:prSet presAssocID="{0BED8810-42F9-4D03-A8A2-0F704C6419E6}" presName="sibTrans" presStyleCnt="0"/>
      <dgm:spPr/>
    </dgm:pt>
    <dgm:pt modelId="{1C0238F0-24DE-4B2B-9A73-C1F50FFD3C2F}" type="pres">
      <dgm:prSet presAssocID="{C64DC445-C170-4A5D-BD0B-FF5BBA250A88}" presName="compNode" presStyleCnt="0"/>
      <dgm:spPr/>
    </dgm:pt>
    <dgm:pt modelId="{5EE2E6DF-CB6E-4452-9A8C-148F2A5A9400}" type="pres">
      <dgm:prSet presAssocID="{C64DC445-C170-4A5D-BD0B-FF5BBA250A88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rent and Child"/>
        </a:ext>
      </dgm:extLst>
    </dgm:pt>
    <dgm:pt modelId="{22462A5C-C0AE-40D9-AC1D-00823765C604}" type="pres">
      <dgm:prSet presAssocID="{C64DC445-C170-4A5D-BD0B-FF5BBA250A88}" presName="spaceRect" presStyleCnt="0"/>
      <dgm:spPr/>
    </dgm:pt>
    <dgm:pt modelId="{E6F34839-7918-468C-A153-E3532EF94D22}" type="pres">
      <dgm:prSet presAssocID="{C64DC445-C170-4A5D-BD0B-FF5BBA250A88}" presName="textRect" presStyleLbl="revTx" presStyleIdx="3" presStyleCnt="7">
        <dgm:presLayoutVars>
          <dgm:chMax val="1"/>
          <dgm:chPref val="1"/>
        </dgm:presLayoutVars>
      </dgm:prSet>
      <dgm:spPr/>
    </dgm:pt>
    <dgm:pt modelId="{14A39C32-A9BD-45B1-9A0E-9CE12B463FD4}" type="pres">
      <dgm:prSet presAssocID="{E7D6DC60-0C95-45AB-AF6D-CC950CD7F8C0}" presName="sibTrans" presStyleCnt="0"/>
      <dgm:spPr/>
    </dgm:pt>
    <dgm:pt modelId="{DCF9D860-ED15-43B5-9D83-847147D20345}" type="pres">
      <dgm:prSet presAssocID="{E3482779-0A9B-42B0-BAA3-0BAA38983E42}" presName="compNode" presStyleCnt="0"/>
      <dgm:spPr/>
    </dgm:pt>
    <dgm:pt modelId="{F9B79157-4BE0-4CF8-8C39-361E5D2D0544}" type="pres">
      <dgm:prSet presAssocID="{E3482779-0A9B-42B0-BAA3-0BAA38983E42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A6056558-60E9-4C5F-A58A-B649A750119F}" type="pres">
      <dgm:prSet presAssocID="{E3482779-0A9B-42B0-BAA3-0BAA38983E42}" presName="spaceRect" presStyleCnt="0"/>
      <dgm:spPr/>
    </dgm:pt>
    <dgm:pt modelId="{6FF7CD73-777F-4DE1-B8B5-EC85F713E01D}" type="pres">
      <dgm:prSet presAssocID="{E3482779-0A9B-42B0-BAA3-0BAA38983E42}" presName="textRect" presStyleLbl="revTx" presStyleIdx="4" presStyleCnt="7">
        <dgm:presLayoutVars>
          <dgm:chMax val="1"/>
          <dgm:chPref val="1"/>
        </dgm:presLayoutVars>
      </dgm:prSet>
      <dgm:spPr/>
    </dgm:pt>
    <dgm:pt modelId="{E56B91F6-5168-46B4-BE8E-C364A4A41D67}" type="pres">
      <dgm:prSet presAssocID="{E29FFAD8-887B-4737-8EEC-B4C303FE2F48}" presName="sibTrans" presStyleCnt="0"/>
      <dgm:spPr/>
    </dgm:pt>
    <dgm:pt modelId="{C14FD466-BE32-40FA-AE8F-EDA769724490}" type="pres">
      <dgm:prSet presAssocID="{2EDB1EA7-FD61-401E-AA52-58D10D2A3D3F}" presName="compNode" presStyleCnt="0"/>
      <dgm:spPr/>
    </dgm:pt>
    <dgm:pt modelId="{94BE0D63-E564-4E82-AE15-417510BE80BD}" type="pres">
      <dgm:prSet presAssocID="{2EDB1EA7-FD61-401E-AA52-58D10D2A3D3F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308B49DF-DD62-4A73-A2CC-F4D3A932FA05}" type="pres">
      <dgm:prSet presAssocID="{2EDB1EA7-FD61-401E-AA52-58D10D2A3D3F}" presName="spaceRect" presStyleCnt="0"/>
      <dgm:spPr/>
    </dgm:pt>
    <dgm:pt modelId="{29DBA73A-A82B-461F-B798-08D5CEA10BAA}" type="pres">
      <dgm:prSet presAssocID="{2EDB1EA7-FD61-401E-AA52-58D10D2A3D3F}" presName="textRect" presStyleLbl="revTx" presStyleIdx="5" presStyleCnt="7">
        <dgm:presLayoutVars>
          <dgm:chMax val="1"/>
          <dgm:chPref val="1"/>
        </dgm:presLayoutVars>
      </dgm:prSet>
      <dgm:spPr/>
    </dgm:pt>
    <dgm:pt modelId="{0E71C0D8-CC90-4F7E-85A4-F1C7B04E05FF}" type="pres">
      <dgm:prSet presAssocID="{FECC1EC4-4C52-455D-8FD3-0EC89CB3EAE2}" presName="sibTrans" presStyleCnt="0"/>
      <dgm:spPr/>
    </dgm:pt>
    <dgm:pt modelId="{255F1586-4944-4199-96D4-B0A4C7203D27}" type="pres">
      <dgm:prSet presAssocID="{BADA63AC-B554-448D-9E48-860D05144C3C}" presName="compNode" presStyleCnt="0"/>
      <dgm:spPr/>
    </dgm:pt>
    <dgm:pt modelId="{E8FB916E-B84D-4B28-8925-2B19879039A5}" type="pres">
      <dgm:prSet presAssocID="{BADA63AC-B554-448D-9E48-860D05144C3C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E12E02C-F3FA-4261-A0CC-BAC2D16E09CD}" type="pres">
      <dgm:prSet presAssocID="{BADA63AC-B554-448D-9E48-860D05144C3C}" presName="spaceRect" presStyleCnt="0"/>
      <dgm:spPr/>
    </dgm:pt>
    <dgm:pt modelId="{F617429F-71E9-4A18-A7F7-45603BF19573}" type="pres">
      <dgm:prSet presAssocID="{BADA63AC-B554-448D-9E48-860D05144C3C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984C1B1D-6032-4900-8794-231984741D4C}" type="presOf" srcId="{8C660EDE-1CC9-4257-BD9F-925EB74B5904}" destId="{147641CA-F6D7-4AFB-B065-9F65F686FBC4}" srcOrd="0" destOrd="0" presId="urn:microsoft.com/office/officeart/2018/2/layout/IconLabelList"/>
    <dgm:cxn modelId="{F6CB3E68-D640-45E7-B811-19590ABD3E17}" srcId="{F2B8473C-8BE0-4174-9E29-99BFF4D872FE}" destId="{C64DC445-C170-4A5D-BD0B-FF5BBA250A88}" srcOrd="3" destOrd="0" parTransId="{FD9C30EF-59C0-4A1B-BB54-57C9B6FCE984}" sibTransId="{E7D6DC60-0C95-45AB-AF6D-CC950CD7F8C0}"/>
    <dgm:cxn modelId="{E67F7F51-A46C-465C-80E4-F1D68361E238}" type="presOf" srcId="{25AA5C1A-33A6-4459-BFF6-D459EC8F887E}" destId="{D8487FF7-A9D7-4501-8727-CC2397247357}" srcOrd="0" destOrd="0" presId="urn:microsoft.com/office/officeart/2018/2/layout/IconLabelList"/>
    <dgm:cxn modelId="{FACB6858-057A-4F81-B61B-51B6D796648A}" srcId="{F2B8473C-8BE0-4174-9E29-99BFF4D872FE}" destId="{BED5D42E-D852-4FFE-A107-E35F595F5DD7}" srcOrd="1" destOrd="0" parTransId="{A46C6191-933A-45E9-BD83-46D9C7876F37}" sibTransId="{D443B5A1-0C08-43F6-BA51-02FCB8441249}"/>
    <dgm:cxn modelId="{176D3C5A-67D4-443A-8C97-E2D8335BB061}" srcId="{F2B8473C-8BE0-4174-9E29-99BFF4D872FE}" destId="{E3482779-0A9B-42B0-BAA3-0BAA38983E42}" srcOrd="4" destOrd="0" parTransId="{5A3D0FBE-BC44-4E0F-AADF-99C50EA5F21F}" sibTransId="{E29FFAD8-887B-4737-8EEC-B4C303FE2F48}"/>
    <dgm:cxn modelId="{4FC22385-B615-48A7-9344-8FF073664C7A}" type="presOf" srcId="{E3482779-0A9B-42B0-BAA3-0BAA38983E42}" destId="{6FF7CD73-777F-4DE1-B8B5-EC85F713E01D}" srcOrd="0" destOrd="0" presId="urn:microsoft.com/office/officeart/2018/2/layout/IconLabelList"/>
    <dgm:cxn modelId="{57251F99-9406-4AAC-ABCC-06EB25DE81A9}" type="presOf" srcId="{BADA63AC-B554-448D-9E48-860D05144C3C}" destId="{F617429F-71E9-4A18-A7F7-45603BF19573}" srcOrd="0" destOrd="0" presId="urn:microsoft.com/office/officeart/2018/2/layout/IconLabelList"/>
    <dgm:cxn modelId="{5CB383A7-5E02-4E52-868D-B5215CEB0ECB}" srcId="{F2B8473C-8BE0-4174-9E29-99BFF4D872FE}" destId="{8C660EDE-1CC9-4257-BD9F-925EB74B5904}" srcOrd="2" destOrd="0" parTransId="{8BDDE658-CA88-41A7-80C9-46FB0406E8E2}" sibTransId="{0BED8810-42F9-4D03-A8A2-0F704C6419E6}"/>
    <dgm:cxn modelId="{317AB1AB-3B26-4244-90FC-F25C8DC1FFA9}" type="presOf" srcId="{C64DC445-C170-4A5D-BD0B-FF5BBA250A88}" destId="{E6F34839-7918-468C-A153-E3532EF94D22}" srcOrd="0" destOrd="0" presId="urn:microsoft.com/office/officeart/2018/2/layout/IconLabelList"/>
    <dgm:cxn modelId="{375380B4-E24D-4EE7-80A5-83BE2DB25F3F}" srcId="{F2B8473C-8BE0-4174-9E29-99BFF4D872FE}" destId="{25AA5C1A-33A6-4459-BFF6-D459EC8F887E}" srcOrd="0" destOrd="0" parTransId="{9692FFF6-D28A-470C-BBB2-6F9B0F1E7330}" sibTransId="{C4EA046E-A31A-41AC-86D5-AB7DC018D7DA}"/>
    <dgm:cxn modelId="{FE3533CC-F48D-44EE-9D94-064C35D310F9}" srcId="{F2B8473C-8BE0-4174-9E29-99BFF4D872FE}" destId="{BADA63AC-B554-448D-9E48-860D05144C3C}" srcOrd="6" destOrd="0" parTransId="{6281FACB-4AE0-4A8E-9AFC-CE5D6D67C3DC}" sibTransId="{26B621AD-5766-4A05-96C3-893912CACF8F}"/>
    <dgm:cxn modelId="{63C246CE-8154-47BD-A749-4F1CF6E9BB83}" type="presOf" srcId="{2EDB1EA7-FD61-401E-AA52-58D10D2A3D3F}" destId="{29DBA73A-A82B-461F-B798-08D5CEA10BAA}" srcOrd="0" destOrd="0" presId="urn:microsoft.com/office/officeart/2018/2/layout/IconLabelList"/>
    <dgm:cxn modelId="{72DF51E6-93E6-45B5-92E7-6E63A5839F17}" type="presOf" srcId="{BED5D42E-D852-4FFE-A107-E35F595F5DD7}" destId="{650FC684-8620-4DAB-BBEA-0058D400076E}" srcOrd="0" destOrd="0" presId="urn:microsoft.com/office/officeart/2018/2/layout/IconLabelList"/>
    <dgm:cxn modelId="{4F6EF2ED-5A5D-4202-ACF8-5B5116BFC7BE}" srcId="{F2B8473C-8BE0-4174-9E29-99BFF4D872FE}" destId="{2EDB1EA7-FD61-401E-AA52-58D10D2A3D3F}" srcOrd="5" destOrd="0" parTransId="{C40E94CE-B126-4035-B4A9-4A0133B35C78}" sibTransId="{FECC1EC4-4C52-455D-8FD3-0EC89CB3EAE2}"/>
    <dgm:cxn modelId="{CD0C18FA-DAE3-49B8-9EEB-FC5D075040F3}" type="presOf" srcId="{F2B8473C-8BE0-4174-9E29-99BFF4D872FE}" destId="{61E9CD7C-4EEB-439B-916B-2C63AF7E5003}" srcOrd="0" destOrd="0" presId="urn:microsoft.com/office/officeart/2018/2/layout/IconLabelList"/>
    <dgm:cxn modelId="{122B34AE-4CDE-473E-A9F5-D43CD6E73E5E}" type="presParOf" srcId="{61E9CD7C-4EEB-439B-916B-2C63AF7E5003}" destId="{8447B647-BA4E-4648-BEF7-C7FFCC04D603}" srcOrd="0" destOrd="0" presId="urn:microsoft.com/office/officeart/2018/2/layout/IconLabelList"/>
    <dgm:cxn modelId="{E7EFDCFD-7380-47EC-AB7F-16FCB83360B0}" type="presParOf" srcId="{8447B647-BA4E-4648-BEF7-C7FFCC04D603}" destId="{321981E6-A19C-4D42-AED4-20DD0B775987}" srcOrd="0" destOrd="0" presId="urn:microsoft.com/office/officeart/2018/2/layout/IconLabelList"/>
    <dgm:cxn modelId="{B23F5141-2707-474C-937C-F190E0C60F92}" type="presParOf" srcId="{8447B647-BA4E-4648-BEF7-C7FFCC04D603}" destId="{F5230047-5135-428F-82D7-520C33BC6D0E}" srcOrd="1" destOrd="0" presId="urn:microsoft.com/office/officeart/2018/2/layout/IconLabelList"/>
    <dgm:cxn modelId="{72BF9100-CA75-4E0C-8C0A-A29AF0A395D1}" type="presParOf" srcId="{8447B647-BA4E-4648-BEF7-C7FFCC04D603}" destId="{D8487FF7-A9D7-4501-8727-CC2397247357}" srcOrd="2" destOrd="0" presId="urn:microsoft.com/office/officeart/2018/2/layout/IconLabelList"/>
    <dgm:cxn modelId="{C3B9046B-1F06-4E0D-B5BA-D39A24AF3262}" type="presParOf" srcId="{61E9CD7C-4EEB-439B-916B-2C63AF7E5003}" destId="{364BD44E-8349-424C-AB31-A46480E34FFD}" srcOrd="1" destOrd="0" presId="urn:microsoft.com/office/officeart/2018/2/layout/IconLabelList"/>
    <dgm:cxn modelId="{CECF65EA-9100-4E81-9A6C-99DEF4509DE2}" type="presParOf" srcId="{61E9CD7C-4EEB-439B-916B-2C63AF7E5003}" destId="{E7A658D7-5FE4-471C-8D6F-224785C15552}" srcOrd="2" destOrd="0" presId="urn:microsoft.com/office/officeart/2018/2/layout/IconLabelList"/>
    <dgm:cxn modelId="{3B5BC8F1-F65C-4F21-8205-C0D9AA484506}" type="presParOf" srcId="{E7A658D7-5FE4-471C-8D6F-224785C15552}" destId="{61C3D2A0-6669-4CC5-9F0F-88AEB4A05ABA}" srcOrd="0" destOrd="0" presId="urn:microsoft.com/office/officeart/2018/2/layout/IconLabelList"/>
    <dgm:cxn modelId="{CC1639D6-2187-4DA2-B04D-0289FD7FE3C9}" type="presParOf" srcId="{E7A658D7-5FE4-471C-8D6F-224785C15552}" destId="{2292BDE2-C208-40FC-AEA0-237672EACFE3}" srcOrd="1" destOrd="0" presId="urn:microsoft.com/office/officeart/2018/2/layout/IconLabelList"/>
    <dgm:cxn modelId="{AF02CD9B-6710-4B2F-A935-B631B3F9A030}" type="presParOf" srcId="{E7A658D7-5FE4-471C-8D6F-224785C15552}" destId="{650FC684-8620-4DAB-BBEA-0058D400076E}" srcOrd="2" destOrd="0" presId="urn:microsoft.com/office/officeart/2018/2/layout/IconLabelList"/>
    <dgm:cxn modelId="{B95C5F62-C0EA-48C7-915F-651FC5619866}" type="presParOf" srcId="{61E9CD7C-4EEB-439B-916B-2C63AF7E5003}" destId="{E80DD9F1-D3B1-4D1C-ACAA-5DC5A8C1CC36}" srcOrd="3" destOrd="0" presId="urn:microsoft.com/office/officeart/2018/2/layout/IconLabelList"/>
    <dgm:cxn modelId="{7CECC6BA-1A08-4F88-8593-CF63CC768BA6}" type="presParOf" srcId="{61E9CD7C-4EEB-439B-916B-2C63AF7E5003}" destId="{1D185FC0-F0C5-4682-BDBD-52BE2C40664E}" srcOrd="4" destOrd="0" presId="urn:microsoft.com/office/officeart/2018/2/layout/IconLabelList"/>
    <dgm:cxn modelId="{99F7B31C-CC7E-4604-B860-F25A17B519BB}" type="presParOf" srcId="{1D185FC0-F0C5-4682-BDBD-52BE2C40664E}" destId="{6ECFA944-858D-42F0-BE17-689CEE012CC0}" srcOrd="0" destOrd="0" presId="urn:microsoft.com/office/officeart/2018/2/layout/IconLabelList"/>
    <dgm:cxn modelId="{70FC4267-33BB-4F49-A122-4F5917D16522}" type="presParOf" srcId="{1D185FC0-F0C5-4682-BDBD-52BE2C40664E}" destId="{37DAB611-C885-4A7F-BBF6-AFE6CC432C9A}" srcOrd="1" destOrd="0" presId="urn:microsoft.com/office/officeart/2018/2/layout/IconLabelList"/>
    <dgm:cxn modelId="{3AA5A0D5-C4F7-43F3-A9B8-E05C48F68812}" type="presParOf" srcId="{1D185FC0-F0C5-4682-BDBD-52BE2C40664E}" destId="{147641CA-F6D7-4AFB-B065-9F65F686FBC4}" srcOrd="2" destOrd="0" presId="urn:microsoft.com/office/officeart/2018/2/layout/IconLabelList"/>
    <dgm:cxn modelId="{E11E24F0-59E3-4B9F-A0D1-DDF9EB209229}" type="presParOf" srcId="{61E9CD7C-4EEB-439B-916B-2C63AF7E5003}" destId="{6427AE0C-E8A4-4347-ACC6-BBE8E9119BFA}" srcOrd="5" destOrd="0" presId="urn:microsoft.com/office/officeart/2018/2/layout/IconLabelList"/>
    <dgm:cxn modelId="{46AF48AE-7CFA-4BA6-A0DA-A8064552E7BE}" type="presParOf" srcId="{61E9CD7C-4EEB-439B-916B-2C63AF7E5003}" destId="{1C0238F0-24DE-4B2B-9A73-C1F50FFD3C2F}" srcOrd="6" destOrd="0" presId="urn:microsoft.com/office/officeart/2018/2/layout/IconLabelList"/>
    <dgm:cxn modelId="{2B7250E2-D59E-46FE-AA88-77ACB2AB3003}" type="presParOf" srcId="{1C0238F0-24DE-4B2B-9A73-C1F50FFD3C2F}" destId="{5EE2E6DF-CB6E-4452-9A8C-148F2A5A9400}" srcOrd="0" destOrd="0" presId="urn:microsoft.com/office/officeart/2018/2/layout/IconLabelList"/>
    <dgm:cxn modelId="{1C080996-49F5-434A-ABF6-66F3FD0991D1}" type="presParOf" srcId="{1C0238F0-24DE-4B2B-9A73-C1F50FFD3C2F}" destId="{22462A5C-C0AE-40D9-AC1D-00823765C604}" srcOrd="1" destOrd="0" presId="urn:microsoft.com/office/officeart/2018/2/layout/IconLabelList"/>
    <dgm:cxn modelId="{4D16737D-C597-4794-AC7F-9CAFEBAEDD95}" type="presParOf" srcId="{1C0238F0-24DE-4B2B-9A73-C1F50FFD3C2F}" destId="{E6F34839-7918-468C-A153-E3532EF94D22}" srcOrd="2" destOrd="0" presId="urn:microsoft.com/office/officeart/2018/2/layout/IconLabelList"/>
    <dgm:cxn modelId="{A2E5794E-BC6A-4467-94E3-5CB0413F0540}" type="presParOf" srcId="{61E9CD7C-4EEB-439B-916B-2C63AF7E5003}" destId="{14A39C32-A9BD-45B1-9A0E-9CE12B463FD4}" srcOrd="7" destOrd="0" presId="urn:microsoft.com/office/officeart/2018/2/layout/IconLabelList"/>
    <dgm:cxn modelId="{4B14DA06-3B49-4AF8-97D0-D151CD715A42}" type="presParOf" srcId="{61E9CD7C-4EEB-439B-916B-2C63AF7E5003}" destId="{DCF9D860-ED15-43B5-9D83-847147D20345}" srcOrd="8" destOrd="0" presId="urn:microsoft.com/office/officeart/2018/2/layout/IconLabelList"/>
    <dgm:cxn modelId="{FF7F8D2D-EC15-498B-A228-4C813008FF50}" type="presParOf" srcId="{DCF9D860-ED15-43B5-9D83-847147D20345}" destId="{F9B79157-4BE0-4CF8-8C39-361E5D2D0544}" srcOrd="0" destOrd="0" presId="urn:microsoft.com/office/officeart/2018/2/layout/IconLabelList"/>
    <dgm:cxn modelId="{B9AE6648-4DD7-4F83-A2E0-D640F6B4001F}" type="presParOf" srcId="{DCF9D860-ED15-43B5-9D83-847147D20345}" destId="{A6056558-60E9-4C5F-A58A-B649A750119F}" srcOrd="1" destOrd="0" presId="urn:microsoft.com/office/officeart/2018/2/layout/IconLabelList"/>
    <dgm:cxn modelId="{2AD481EA-3360-4237-8AF5-9F68428EE957}" type="presParOf" srcId="{DCF9D860-ED15-43B5-9D83-847147D20345}" destId="{6FF7CD73-777F-4DE1-B8B5-EC85F713E01D}" srcOrd="2" destOrd="0" presId="urn:microsoft.com/office/officeart/2018/2/layout/IconLabelList"/>
    <dgm:cxn modelId="{5B319D12-30A4-4D3D-BC6F-697BB95F83E5}" type="presParOf" srcId="{61E9CD7C-4EEB-439B-916B-2C63AF7E5003}" destId="{E56B91F6-5168-46B4-BE8E-C364A4A41D67}" srcOrd="9" destOrd="0" presId="urn:microsoft.com/office/officeart/2018/2/layout/IconLabelList"/>
    <dgm:cxn modelId="{4548910F-9EE1-4384-B5ED-247E4F111F9D}" type="presParOf" srcId="{61E9CD7C-4EEB-439B-916B-2C63AF7E5003}" destId="{C14FD466-BE32-40FA-AE8F-EDA769724490}" srcOrd="10" destOrd="0" presId="urn:microsoft.com/office/officeart/2018/2/layout/IconLabelList"/>
    <dgm:cxn modelId="{4BA58321-3755-4FE1-AB0F-FAAEF788D294}" type="presParOf" srcId="{C14FD466-BE32-40FA-AE8F-EDA769724490}" destId="{94BE0D63-E564-4E82-AE15-417510BE80BD}" srcOrd="0" destOrd="0" presId="urn:microsoft.com/office/officeart/2018/2/layout/IconLabelList"/>
    <dgm:cxn modelId="{31EC4C2C-8FBD-40BA-93D7-ED71DAD94693}" type="presParOf" srcId="{C14FD466-BE32-40FA-AE8F-EDA769724490}" destId="{308B49DF-DD62-4A73-A2CC-F4D3A932FA05}" srcOrd="1" destOrd="0" presId="urn:microsoft.com/office/officeart/2018/2/layout/IconLabelList"/>
    <dgm:cxn modelId="{43A877F6-CDB9-49DE-A26B-17B3359D6DBF}" type="presParOf" srcId="{C14FD466-BE32-40FA-AE8F-EDA769724490}" destId="{29DBA73A-A82B-461F-B798-08D5CEA10BAA}" srcOrd="2" destOrd="0" presId="urn:microsoft.com/office/officeart/2018/2/layout/IconLabelList"/>
    <dgm:cxn modelId="{A749BA2D-0B0F-4801-A61B-CD643A310C8E}" type="presParOf" srcId="{61E9CD7C-4EEB-439B-916B-2C63AF7E5003}" destId="{0E71C0D8-CC90-4F7E-85A4-F1C7B04E05FF}" srcOrd="11" destOrd="0" presId="urn:microsoft.com/office/officeart/2018/2/layout/IconLabelList"/>
    <dgm:cxn modelId="{1CF1264F-E2AD-47F7-8504-AF89E643E59B}" type="presParOf" srcId="{61E9CD7C-4EEB-439B-916B-2C63AF7E5003}" destId="{255F1586-4944-4199-96D4-B0A4C7203D27}" srcOrd="12" destOrd="0" presId="urn:microsoft.com/office/officeart/2018/2/layout/IconLabelList"/>
    <dgm:cxn modelId="{ACF919ED-4C2B-425D-930A-DD663AFDF956}" type="presParOf" srcId="{255F1586-4944-4199-96D4-B0A4C7203D27}" destId="{E8FB916E-B84D-4B28-8925-2B19879039A5}" srcOrd="0" destOrd="0" presId="urn:microsoft.com/office/officeart/2018/2/layout/IconLabelList"/>
    <dgm:cxn modelId="{C7F9855A-12AE-4B41-90DF-C9F894F16D74}" type="presParOf" srcId="{255F1586-4944-4199-96D4-B0A4C7203D27}" destId="{7E12E02C-F3FA-4261-A0CC-BAC2D16E09CD}" srcOrd="1" destOrd="0" presId="urn:microsoft.com/office/officeart/2018/2/layout/IconLabelList"/>
    <dgm:cxn modelId="{215720CA-09DB-4D07-BFA6-02534DD2ECC5}" type="presParOf" srcId="{255F1586-4944-4199-96D4-B0A4C7203D27}" destId="{F617429F-71E9-4A18-A7F7-45603BF1957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1981E6-A19C-4D42-AED4-20DD0B775987}">
      <dsp:nvSpPr>
        <dsp:cNvPr id="0" name=""/>
        <dsp:cNvSpPr/>
      </dsp:nvSpPr>
      <dsp:spPr>
        <a:xfrm>
          <a:off x="405744" y="646993"/>
          <a:ext cx="662871" cy="6628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487FF7-A9D7-4501-8727-CC2397247357}">
      <dsp:nvSpPr>
        <dsp:cNvPr id="0" name=""/>
        <dsp:cNvSpPr/>
      </dsp:nvSpPr>
      <dsp:spPr>
        <a:xfrm>
          <a:off x="656" y="1600189"/>
          <a:ext cx="1473046" cy="9817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rgbClr val="002060"/>
              </a:solidFill>
            </a:rPr>
            <a:t>So </a:t>
          </a:r>
          <a:r>
            <a:rPr lang="en-GB" sz="1400" kern="1200" dirty="0" err="1">
              <a:solidFill>
                <a:srgbClr val="002060"/>
              </a:solidFill>
            </a:rPr>
            <a:t>numicon</a:t>
          </a:r>
          <a:r>
            <a:rPr lang="en-GB" sz="1400" kern="1200" dirty="0">
              <a:solidFill>
                <a:srgbClr val="002060"/>
              </a:solidFill>
            </a:rPr>
            <a:t> is fully matched to the current United Kingdom Curricula </a:t>
          </a:r>
          <a:r>
            <a:rPr lang="en-GB" sz="1100" kern="1200" dirty="0"/>
            <a:t>.</a:t>
          </a:r>
          <a:endParaRPr lang="en-US" sz="1100" kern="1200" dirty="0"/>
        </a:p>
      </dsp:txBody>
      <dsp:txXfrm>
        <a:off x="656" y="1600189"/>
        <a:ext cx="1473046" cy="981791"/>
      </dsp:txXfrm>
    </dsp:sp>
    <dsp:sp modelId="{61C3D2A0-6669-4CC5-9F0F-88AEB4A05ABA}">
      <dsp:nvSpPr>
        <dsp:cNvPr id="0" name=""/>
        <dsp:cNvSpPr/>
      </dsp:nvSpPr>
      <dsp:spPr>
        <a:xfrm>
          <a:off x="2136574" y="646993"/>
          <a:ext cx="662871" cy="6628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0FC684-8620-4DAB-BBEA-0058D400076E}">
      <dsp:nvSpPr>
        <dsp:cNvPr id="0" name=""/>
        <dsp:cNvSpPr/>
      </dsp:nvSpPr>
      <dsp:spPr>
        <a:xfrm>
          <a:off x="1731486" y="1600189"/>
          <a:ext cx="1473046" cy="9817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rgbClr val="FF0000"/>
              </a:solidFill>
            </a:rPr>
            <a:t>It is a Flexible resource, can be used as a whole-school programme or to use in other programmes </a:t>
          </a:r>
          <a:endParaRPr lang="en-US" sz="1400" kern="1200" dirty="0">
            <a:solidFill>
              <a:srgbClr val="FF0000"/>
            </a:solidFill>
          </a:endParaRPr>
        </a:p>
      </dsp:txBody>
      <dsp:txXfrm>
        <a:off x="1731486" y="1600189"/>
        <a:ext cx="1473046" cy="981791"/>
      </dsp:txXfrm>
    </dsp:sp>
    <dsp:sp modelId="{6ECFA944-858D-42F0-BE17-689CEE012CC0}">
      <dsp:nvSpPr>
        <dsp:cNvPr id="0" name=""/>
        <dsp:cNvSpPr/>
      </dsp:nvSpPr>
      <dsp:spPr>
        <a:xfrm>
          <a:off x="4032451" y="646993"/>
          <a:ext cx="662871" cy="6628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7641CA-F6D7-4AFB-B065-9F65F686FBC4}">
      <dsp:nvSpPr>
        <dsp:cNvPr id="0" name=""/>
        <dsp:cNvSpPr/>
      </dsp:nvSpPr>
      <dsp:spPr>
        <a:xfrm>
          <a:off x="3462316" y="1600189"/>
          <a:ext cx="1803141" cy="9817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accent3">
                  <a:lumMod val="50000"/>
                </a:schemeClr>
              </a:solidFill>
            </a:rPr>
            <a:t>Supports a Concrete, pictorial, abstract  C-P-A approach to teaching mathematics to children.</a:t>
          </a:r>
          <a:endParaRPr lang="en-US" sz="1400" kern="1200" dirty="0">
            <a:solidFill>
              <a:schemeClr val="accent3">
                <a:lumMod val="50000"/>
              </a:schemeClr>
            </a:solidFill>
          </a:endParaRPr>
        </a:p>
      </dsp:txBody>
      <dsp:txXfrm>
        <a:off x="3462316" y="1600189"/>
        <a:ext cx="1803141" cy="981791"/>
      </dsp:txXfrm>
    </dsp:sp>
    <dsp:sp modelId="{5EE2E6DF-CB6E-4452-9A8C-148F2A5A9400}">
      <dsp:nvSpPr>
        <dsp:cNvPr id="0" name=""/>
        <dsp:cNvSpPr/>
      </dsp:nvSpPr>
      <dsp:spPr>
        <a:xfrm>
          <a:off x="5928329" y="646993"/>
          <a:ext cx="662871" cy="66287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F34839-7918-468C-A153-E3532EF94D22}">
      <dsp:nvSpPr>
        <dsp:cNvPr id="0" name=""/>
        <dsp:cNvSpPr/>
      </dsp:nvSpPr>
      <dsp:spPr>
        <a:xfrm>
          <a:off x="5523241" y="1600189"/>
          <a:ext cx="1473046" cy="9817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rgbClr val="FFFF00"/>
              </a:solidFill>
            </a:rPr>
            <a:t>Supports children's confidence by allowing them to show how and why they arrived at their answer.</a:t>
          </a:r>
          <a:endParaRPr lang="en-US" sz="1400" kern="1200" dirty="0">
            <a:solidFill>
              <a:srgbClr val="FFFF00"/>
            </a:solidFill>
          </a:endParaRPr>
        </a:p>
      </dsp:txBody>
      <dsp:txXfrm>
        <a:off x="5523241" y="1600189"/>
        <a:ext cx="1473046" cy="981791"/>
      </dsp:txXfrm>
    </dsp:sp>
    <dsp:sp modelId="{F9B79157-4BE0-4CF8-8C39-361E5D2D0544}">
      <dsp:nvSpPr>
        <dsp:cNvPr id="0" name=""/>
        <dsp:cNvSpPr/>
      </dsp:nvSpPr>
      <dsp:spPr>
        <a:xfrm>
          <a:off x="7659159" y="646993"/>
          <a:ext cx="662871" cy="66287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F7CD73-777F-4DE1-B8B5-EC85F713E01D}">
      <dsp:nvSpPr>
        <dsp:cNvPr id="0" name=""/>
        <dsp:cNvSpPr/>
      </dsp:nvSpPr>
      <dsp:spPr>
        <a:xfrm>
          <a:off x="7254071" y="1600189"/>
          <a:ext cx="1473046" cy="9817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accent4">
                  <a:lumMod val="75000"/>
                </a:schemeClr>
              </a:solidFill>
            </a:rPr>
            <a:t>It allows children to  develop fluency by using a visual, practical base to aid understanding and recall .</a:t>
          </a:r>
          <a:endParaRPr lang="en-US" sz="1400" kern="1200" dirty="0">
            <a:solidFill>
              <a:schemeClr val="accent4">
                <a:lumMod val="75000"/>
              </a:schemeClr>
            </a:solidFill>
          </a:endParaRPr>
        </a:p>
      </dsp:txBody>
      <dsp:txXfrm>
        <a:off x="7254071" y="1600189"/>
        <a:ext cx="1473046" cy="981791"/>
      </dsp:txXfrm>
    </dsp:sp>
    <dsp:sp modelId="{94BE0D63-E564-4E82-AE15-417510BE80BD}">
      <dsp:nvSpPr>
        <dsp:cNvPr id="0" name=""/>
        <dsp:cNvSpPr/>
      </dsp:nvSpPr>
      <dsp:spPr>
        <a:xfrm>
          <a:off x="9389989" y="646993"/>
          <a:ext cx="662871" cy="66287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DBA73A-A82B-461F-B798-08D5CEA10BAA}">
      <dsp:nvSpPr>
        <dsp:cNvPr id="0" name=""/>
        <dsp:cNvSpPr/>
      </dsp:nvSpPr>
      <dsp:spPr>
        <a:xfrm>
          <a:off x="8984901" y="1600189"/>
          <a:ext cx="1473046" cy="9817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accent1"/>
              </a:solidFill>
            </a:rPr>
            <a:t>Children can reason mathematically using concrete objects and spoken language to explain and justify content</a:t>
          </a:r>
          <a:r>
            <a:rPr lang="en-GB" sz="1100" kern="1200" dirty="0">
              <a:solidFill>
                <a:schemeClr val="accent1"/>
              </a:solidFill>
            </a:rPr>
            <a:t>.</a:t>
          </a:r>
          <a:endParaRPr lang="en-US" sz="1100" kern="1200" dirty="0">
            <a:solidFill>
              <a:schemeClr val="accent1"/>
            </a:solidFill>
          </a:endParaRPr>
        </a:p>
      </dsp:txBody>
      <dsp:txXfrm>
        <a:off x="8984901" y="1600189"/>
        <a:ext cx="1473046" cy="981791"/>
      </dsp:txXfrm>
    </dsp:sp>
    <dsp:sp modelId="{E8FB916E-B84D-4B28-8925-2B19879039A5}">
      <dsp:nvSpPr>
        <dsp:cNvPr id="0" name=""/>
        <dsp:cNvSpPr/>
      </dsp:nvSpPr>
      <dsp:spPr>
        <a:xfrm>
          <a:off x="11120819" y="646993"/>
          <a:ext cx="662871" cy="662871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17429F-71E9-4A18-A7F7-45603BF19573}">
      <dsp:nvSpPr>
        <dsp:cNvPr id="0" name=""/>
        <dsp:cNvSpPr/>
      </dsp:nvSpPr>
      <dsp:spPr>
        <a:xfrm>
          <a:off x="10715731" y="1600189"/>
          <a:ext cx="1473046" cy="9817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accent4">
                  <a:lumMod val="60000"/>
                  <a:lumOff val="40000"/>
                </a:schemeClr>
              </a:solidFill>
            </a:rPr>
            <a:t>It also helps children's confidence by problem solving and applying their learning to different real-life experiences.</a:t>
          </a:r>
          <a:endParaRPr lang="en-US" sz="1400" kern="1200" dirty="0">
            <a:solidFill>
              <a:schemeClr val="accent4">
                <a:lumMod val="60000"/>
                <a:lumOff val="40000"/>
              </a:schemeClr>
            </a:solidFill>
          </a:endParaRPr>
        </a:p>
      </dsp:txBody>
      <dsp:txXfrm>
        <a:off x="10715731" y="1600189"/>
        <a:ext cx="1473046" cy="9817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471565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96250"/>
            <a:ext cx="9144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147FE-5AB9-4A47-8039-7FC8919C91BB}" type="datetimeFigureOut">
              <a:rPr lang="en-GB" smtClean="0"/>
              <a:t>20/04/2020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5B0DF-B225-4D62-BC62-ECF9018058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9980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147FE-5AB9-4A47-8039-7FC8919C91BB}" type="datetimeFigureOut">
              <a:rPr lang="en-GB" smtClean="0"/>
              <a:t>20/04/2020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5B0DF-B225-4D62-BC62-ECF9018058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0984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191" y="2208879"/>
            <a:ext cx="105156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3191" y="4010334"/>
            <a:ext cx="105156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80147FE-5AB9-4A47-8039-7FC8919C91BB}" type="datetimeFigureOut">
              <a:rPr lang="en-GB" smtClean="0"/>
              <a:t>20/04/2020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C25B0DF-B225-4D62-BC62-ECF9018058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2417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147FE-5AB9-4A47-8039-7FC8919C91BB}" type="datetimeFigureOut">
              <a:rPr lang="en-GB" smtClean="0"/>
              <a:t>20/04/2020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5B0DF-B225-4D62-BC62-ECF9018058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9519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147FE-5AB9-4A47-8039-7FC8919C91BB}" type="datetimeFigureOut">
              <a:rPr lang="en-GB" smtClean="0"/>
              <a:t>20/04/2020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5B0DF-B225-4D62-BC62-ECF9018058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150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147FE-5AB9-4A47-8039-7FC8919C91BB}" type="datetimeFigureOut">
              <a:rPr lang="en-GB" smtClean="0"/>
              <a:t>20/04/2020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5B0DF-B225-4D62-BC62-ECF9018058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1796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147FE-5AB9-4A47-8039-7FC8919C91BB}" type="datetimeFigureOut">
              <a:rPr lang="en-GB" smtClean="0"/>
              <a:t>20/04/2020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5B0DF-B225-4D62-BC62-ECF9018058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85507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147FE-5AB9-4A47-8039-7FC8919C91BB}" type="datetimeFigureOut">
              <a:rPr lang="en-GB" smtClean="0"/>
              <a:t>20/04/2020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5B0DF-B225-4D62-BC62-ECF9018058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84911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147FE-5AB9-4A47-8039-7FC8919C91BB}" type="datetimeFigureOut">
              <a:rPr lang="en-GB" smtClean="0"/>
              <a:t>20/04/2020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5B0DF-B225-4D62-BC62-ECF9018058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618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147FE-5AB9-4A47-8039-7FC8919C91BB}" type="datetimeFigureOut">
              <a:rPr lang="en-GB" smtClean="0"/>
              <a:t>20/04/2020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5B0DF-B225-4D62-BC62-ECF9018058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92810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fld id="{580147FE-5AB9-4A47-8039-7FC8919C91BB}" type="datetimeFigureOut">
              <a:rPr lang="en-GB" smtClean="0"/>
              <a:t>20/04/2020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DC25B0DF-B225-4D62-BC62-ECF9018058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96298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580147FE-5AB9-4A47-8039-7FC8919C91BB}" type="datetimeFigureOut">
              <a:rPr lang="en-GB" smtClean="0"/>
              <a:t>20/04/2020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DC25B0DF-B225-4D62-BC62-ECF9018058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467932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veiadvanced.wordpress.com/2013/07/17/vakt/" TargetMode="External"/><Relationship Id="rId3" Type="http://schemas.openxmlformats.org/officeDocument/2006/relationships/hyperlink" Target="https://www.bookdepository.com/Numicon-Homework-Activities-Intervention-Resource-Maths-Bag-Resources-Per-Pupil/9780198487067" TargetMode="External"/><Relationship Id="rId7" Type="http://schemas.openxmlformats.org/officeDocument/2006/relationships/hyperlink" Target="https://das.org.sg/news-events/blogs/36-dyslexia-and-other-splds/761-social-emotional-support-for-children-with-spld-part-1.html" TargetMode="External"/><Relationship Id="rId2" Type="http://schemas.openxmlformats.org/officeDocument/2006/relationships/hyperlink" Target="https://www.helpscout.com/blog/visual-communication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global.oup.com/education/primary/?region=uk" TargetMode="External"/><Relationship Id="rId5" Type="http://schemas.openxmlformats.org/officeDocument/2006/relationships/hyperlink" Target="https://global.oup.com/education/content/primary/series/numicon/?region=uk" TargetMode="External"/><Relationship Id="rId10" Type="http://schemas.openxmlformats.org/officeDocument/2006/relationships/hyperlink" Target="https://www.twinkl.co.uk/teaching-wiki/numicon" TargetMode="External"/><Relationship Id="rId4" Type="http://schemas.openxmlformats.org/officeDocument/2006/relationships/hyperlink" Target="http://dhrd.hawaii.gov/state-employees/employee-benefits/" TargetMode="External"/><Relationship Id="rId9" Type="http://schemas.openxmlformats.org/officeDocument/2006/relationships/hyperlink" Target="https://www.mindtools.com/pages/article/vak-learning-styles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6CBC55-5ABC-4078-8702-557ADF2F61D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bg2">
                    <a:lumMod val="50000"/>
                  </a:schemeClr>
                </a:solidFill>
              </a:rPr>
              <a:t>Aimee </a:t>
            </a:r>
            <a:r>
              <a:rPr lang="en-GB" b="1" dirty="0" err="1">
                <a:solidFill>
                  <a:schemeClr val="bg2">
                    <a:lumMod val="50000"/>
                  </a:schemeClr>
                </a:solidFill>
              </a:rPr>
              <a:t>frankland</a:t>
            </a:r>
            <a:r>
              <a:rPr lang="en-GB" b="1" dirty="0">
                <a:solidFill>
                  <a:schemeClr val="bg2">
                    <a:lumMod val="50000"/>
                  </a:schemeClr>
                </a:solidFill>
              </a:rPr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58AC7D-CCE8-4703-9265-E69699001F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1049" y="3996250"/>
            <a:ext cx="10696575" cy="1739347"/>
          </a:xfrm>
          <a:noFill/>
        </p:spPr>
        <p:txBody>
          <a:bodyPr>
            <a:noAutofit/>
          </a:bodyPr>
          <a:lstStyle/>
          <a:p>
            <a:r>
              <a:rPr lang="en-GB" sz="3000" b="1" dirty="0">
                <a:solidFill>
                  <a:schemeClr val="bg2">
                    <a:lumMod val="50000"/>
                  </a:schemeClr>
                </a:solidFill>
              </a:rPr>
              <a:t>Inclusive approaches to support learning for individuals with specific learning difficulties (</a:t>
            </a:r>
            <a:r>
              <a:rPr lang="en-GB" sz="3000" b="1" dirty="0" err="1">
                <a:solidFill>
                  <a:schemeClr val="bg2">
                    <a:lumMod val="50000"/>
                  </a:schemeClr>
                </a:solidFill>
              </a:rPr>
              <a:t>SPld</a:t>
            </a:r>
            <a:r>
              <a:rPr lang="en-GB" sz="3000" b="1" dirty="0">
                <a:solidFill>
                  <a:schemeClr val="bg2">
                    <a:lumMod val="50000"/>
                  </a:schemeClr>
                </a:solidFill>
              </a:rPr>
              <a:t>).</a:t>
            </a:r>
          </a:p>
          <a:p>
            <a:r>
              <a:rPr lang="en-GB" sz="3000" b="1" dirty="0">
                <a:solidFill>
                  <a:schemeClr val="bg2">
                    <a:lumMod val="50000"/>
                  </a:schemeClr>
                </a:solidFill>
              </a:rPr>
              <a:t>SJIE 4003</a:t>
            </a:r>
          </a:p>
        </p:txBody>
      </p:sp>
    </p:spTree>
    <p:extLst>
      <p:ext uri="{BB962C8B-B14F-4D97-AF65-F5344CB8AC3E}">
        <p14:creationId xmlns:p14="http://schemas.microsoft.com/office/powerpoint/2010/main" val="666476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5" name="Rectangle 77">
            <a:extLst>
              <a:ext uri="{FF2B5EF4-FFF2-40B4-BE49-F238E27FC236}">
                <a16:creationId xmlns:a16="http://schemas.microsoft.com/office/drawing/2014/main" id="{5F9F5EB8-AB42-47FD-8F4A-176C0A4B1B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2059012"/>
            <a:ext cx="12188952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036" name="Rectangle 79">
            <a:extLst>
              <a:ext uri="{FF2B5EF4-FFF2-40B4-BE49-F238E27FC236}">
                <a16:creationId xmlns:a16="http://schemas.microsoft.com/office/drawing/2014/main" id="{308C62A5-215B-4561-8666-34BB1783A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7" name="Rectangle 81">
            <a:extLst>
              <a:ext uri="{FF2B5EF4-FFF2-40B4-BE49-F238E27FC236}">
                <a16:creationId xmlns:a16="http://schemas.microsoft.com/office/drawing/2014/main" id="{DDCD1C22-4E4A-4D76-8D62-1E6BE37A1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3657600"/>
            <a:ext cx="12188952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55F3FAB-8392-4EB7-8D1A-3F8EDA0D00E1}"/>
              </a:ext>
            </a:extLst>
          </p:cNvPr>
          <p:cNvSpPr txBox="1"/>
          <p:nvPr/>
        </p:nvSpPr>
        <p:spPr>
          <a:xfrm>
            <a:off x="365759" y="3657599"/>
            <a:ext cx="11471565" cy="17393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8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 cap="all" spc="150" dirty="0">
                <a:solidFill>
                  <a:srgbClr val="00B050"/>
                </a:solidFill>
                <a:latin typeface="+mj-lt"/>
                <a:ea typeface="+mj-ea"/>
                <a:cs typeface="+mj-cs"/>
              </a:rPr>
              <a:t>What is Numicon?</a:t>
            </a:r>
          </a:p>
        </p:txBody>
      </p:sp>
      <p:pic>
        <p:nvPicPr>
          <p:cNvPr id="9" name="Picture 8" descr="A picture containing table&#10;&#10;Description automatically generated">
            <a:extLst>
              <a:ext uri="{FF2B5EF4-FFF2-40B4-BE49-F238E27FC236}">
                <a16:creationId xmlns:a16="http://schemas.microsoft.com/office/drawing/2014/main" id="{EBDB7B82-DF3F-41A5-82F7-B617C3374B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8400" y="453859"/>
            <a:ext cx="3727450" cy="274654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50BAAD5-C025-4602-B996-C4441C077903}"/>
              </a:ext>
            </a:extLst>
          </p:cNvPr>
          <p:cNvSpPr txBox="1"/>
          <p:nvPr/>
        </p:nvSpPr>
        <p:spPr>
          <a:xfrm>
            <a:off x="3695700" y="3200401"/>
            <a:ext cx="36480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(depository, 2020)</a:t>
            </a:r>
          </a:p>
        </p:txBody>
      </p:sp>
    </p:spTree>
    <p:extLst>
      <p:ext uri="{BB962C8B-B14F-4D97-AF65-F5344CB8AC3E}">
        <p14:creationId xmlns:p14="http://schemas.microsoft.com/office/powerpoint/2010/main" val="1556028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70">
            <a:extLst>
              <a:ext uri="{FF2B5EF4-FFF2-40B4-BE49-F238E27FC236}">
                <a16:creationId xmlns:a16="http://schemas.microsoft.com/office/drawing/2014/main" id="{5F9F5EB8-AB42-47FD-8F4A-176C0A4B1B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2059012"/>
            <a:ext cx="12188952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101" name="Rectangle 72">
            <a:extLst>
              <a:ext uri="{FF2B5EF4-FFF2-40B4-BE49-F238E27FC236}">
                <a16:creationId xmlns:a16="http://schemas.microsoft.com/office/drawing/2014/main" id="{8B3AE79A-6B95-44C3-B0A5-80E2F3E60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0358" y="0"/>
            <a:ext cx="465164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2" name="Rectangle 74">
            <a:extLst>
              <a:ext uri="{FF2B5EF4-FFF2-40B4-BE49-F238E27FC236}">
                <a16:creationId xmlns:a16="http://schemas.microsoft.com/office/drawing/2014/main" id="{4A49FE10-080D-48D7-80FF-9A64D270AD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551" y="2054942"/>
            <a:ext cx="4657449" cy="18287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7976639-3D32-4864-A12F-A62F8F24CD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5806" y="2194560"/>
            <a:ext cx="4001729" cy="17393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0000"/>
              </a:lnSpc>
            </a:pPr>
            <a:r>
              <a:rPr lang="en-US" sz="4800" b="1" spc="150">
                <a:solidFill>
                  <a:schemeClr val="tx2"/>
                </a:solidFill>
              </a:rPr>
              <a:t>who is it used for? </a:t>
            </a:r>
          </a:p>
        </p:txBody>
      </p:sp>
      <p:sp>
        <p:nvSpPr>
          <p:cNvPr id="4103" name="Rectangle 76">
            <a:extLst>
              <a:ext uri="{FF2B5EF4-FFF2-40B4-BE49-F238E27FC236}">
                <a16:creationId xmlns:a16="http://schemas.microsoft.com/office/drawing/2014/main" id="{60A9E987-6859-4A62-922F-51B47D50D7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540358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098" name="Picture 2" descr="Image result for curious">
            <a:extLst>
              <a:ext uri="{FF2B5EF4-FFF2-40B4-BE49-F238E27FC236}">
                <a16:creationId xmlns:a16="http://schemas.microsoft.com/office/drawing/2014/main" id="{4DEDCB79-1218-4260-A032-8722AE98A1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4275" y="1841777"/>
            <a:ext cx="6266001" cy="313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10F8206-E4BE-4329-B6A7-45223166AF2E}"/>
              </a:ext>
            </a:extLst>
          </p:cNvPr>
          <p:cNvSpPr txBox="1"/>
          <p:nvPr/>
        </p:nvSpPr>
        <p:spPr>
          <a:xfrm>
            <a:off x="634275" y="5002875"/>
            <a:ext cx="4076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(post, 2020)</a:t>
            </a:r>
          </a:p>
        </p:txBody>
      </p:sp>
    </p:spTree>
    <p:extLst>
      <p:ext uri="{BB962C8B-B14F-4D97-AF65-F5344CB8AC3E}">
        <p14:creationId xmlns:p14="http://schemas.microsoft.com/office/powerpoint/2010/main" val="36594420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D79561-2272-46AD-BBD3-2C3142862A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00B050"/>
                </a:solidFill>
              </a:rPr>
              <a:t>Multi sensory</a:t>
            </a:r>
          </a:p>
        </p:txBody>
      </p:sp>
      <p:pic>
        <p:nvPicPr>
          <p:cNvPr id="14" name="Picture 13" descr="A screenshot of a cell phone&#10;&#10;Description automatically generated">
            <a:extLst>
              <a:ext uri="{FF2B5EF4-FFF2-40B4-BE49-F238E27FC236}">
                <a16:creationId xmlns:a16="http://schemas.microsoft.com/office/drawing/2014/main" id="{D18E5119-22F4-4B11-B5D0-30D44493C1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690" y="2172454"/>
            <a:ext cx="7882989" cy="3609657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714DA468-78BC-4A50-96FD-BB7AA03C9EA7}"/>
              </a:ext>
            </a:extLst>
          </p:cNvPr>
          <p:cNvSpPr txBox="1"/>
          <p:nvPr/>
        </p:nvSpPr>
        <p:spPr>
          <a:xfrm>
            <a:off x="395605" y="5978749"/>
            <a:ext cx="52768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(VEIADVANCED, 2013)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A62C655-8B8A-4DC5-A618-904DFF770517}"/>
              </a:ext>
            </a:extLst>
          </p:cNvPr>
          <p:cNvSpPr txBox="1"/>
          <p:nvPr/>
        </p:nvSpPr>
        <p:spPr>
          <a:xfrm>
            <a:off x="9553575" y="3067050"/>
            <a:ext cx="200977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</a:rPr>
              <a:t>So using VAKT learning styles alongside Numicon a multi sensory learning aid can make a huge impact  to a child’s experiential learning experience. </a:t>
            </a:r>
          </a:p>
        </p:txBody>
      </p:sp>
    </p:spTree>
    <p:extLst>
      <p:ext uri="{BB962C8B-B14F-4D97-AF65-F5344CB8AC3E}">
        <p14:creationId xmlns:p14="http://schemas.microsoft.com/office/powerpoint/2010/main" val="1961530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Rectangle 41">
            <a:extLst>
              <a:ext uri="{FF2B5EF4-FFF2-40B4-BE49-F238E27FC236}">
                <a16:creationId xmlns:a16="http://schemas.microsoft.com/office/drawing/2014/main" id="{049D8DFA-139C-473F-838D-D33ABE8856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4FD616AB-2B32-4A45-BEC9-C743E89780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BEC91407-C839-4EE3-B5C6-34919D3DE7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82600"/>
            <a:ext cx="12191999" cy="58927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18B823-0777-4D2B-B451-BF79F05E6A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2" y="804334"/>
            <a:ext cx="4171696" cy="521994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solidFill>
                  <a:srgbClr val="7030A0"/>
                </a:solidFill>
              </a:rPr>
              <a:t>A LITTLE THEORY</a:t>
            </a:r>
            <a:r>
              <a:rPr lang="en-US" b="1" dirty="0">
                <a:solidFill>
                  <a:schemeClr val="tx2"/>
                </a:solidFill>
              </a:rPr>
              <a:t>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57D727-D585-4C62-B251-52F3F8CEB928}"/>
              </a:ext>
            </a:extLst>
          </p:cNvPr>
          <p:cNvSpPr txBox="1"/>
          <p:nvPr/>
        </p:nvSpPr>
        <p:spPr>
          <a:xfrm>
            <a:off x="2489201" y="804333"/>
            <a:ext cx="9381064" cy="521994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445770" indent="-182880" defTabSz="9144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Font typeface="Wingdings" pitchFamily="2" charset="2"/>
              <a:buChar char=""/>
            </a:pPr>
            <a:endParaRPr lang="en-US" sz="1700" dirty="0">
              <a:solidFill>
                <a:srgbClr val="002060"/>
              </a:solidFill>
            </a:endParaRPr>
          </a:p>
          <a:p>
            <a:pPr marL="445770" indent="-182880" defTabSz="9144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Font typeface="Wingdings" pitchFamily="2" charset="2"/>
              <a:buChar char=""/>
            </a:pPr>
            <a:endParaRPr lang="en-US" sz="1700" dirty="0">
              <a:solidFill>
                <a:srgbClr val="002060"/>
              </a:solidFill>
            </a:endParaRPr>
          </a:p>
          <a:p>
            <a:pPr marL="422910" defTabSz="9144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</a:pPr>
            <a:endParaRPr lang="en-US" sz="1700" dirty="0">
              <a:solidFill>
                <a:srgbClr val="002060"/>
              </a:solidFill>
            </a:endParaRPr>
          </a:p>
          <a:p>
            <a:pPr marL="434340" indent="-171450" defTabSz="9144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rgbClr val="002060"/>
                </a:solidFill>
              </a:rPr>
              <a:t>   Can be used flexibly alongside your existing resources, or as a complete math's </a:t>
            </a:r>
            <a:r>
              <a:rPr lang="en-US" sz="1700" dirty="0" err="1">
                <a:solidFill>
                  <a:srgbClr val="002060"/>
                </a:solidFill>
              </a:rPr>
              <a:t>programme</a:t>
            </a:r>
            <a:r>
              <a:rPr lang="en-US" sz="1700" dirty="0">
                <a:solidFill>
                  <a:srgbClr val="002060"/>
                </a:solidFill>
              </a:rPr>
              <a:t>.</a:t>
            </a:r>
          </a:p>
          <a:p>
            <a:pPr marL="102870" indent="-182880" defTabSz="9144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Font typeface="Wingdings" pitchFamily="2" charset="2"/>
              <a:buChar char=""/>
            </a:pPr>
            <a:endParaRPr lang="en-US" sz="1700" dirty="0">
              <a:solidFill>
                <a:srgbClr val="002060"/>
              </a:solidFill>
            </a:endParaRPr>
          </a:p>
          <a:p>
            <a:pPr marL="434340" indent="-171450" defTabSz="9144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rgbClr val="002060"/>
                </a:solidFill>
              </a:rPr>
              <a:t>  Includes a range of professional development options to suit the needs of your school and staff.</a:t>
            </a:r>
          </a:p>
          <a:p>
            <a:pPr marL="445770" indent="-182880" defTabSz="9144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Font typeface="Wingdings" pitchFamily="2" charset="2"/>
              <a:buChar char=""/>
            </a:pPr>
            <a:endParaRPr lang="en-US" sz="1700" dirty="0">
              <a:solidFill>
                <a:srgbClr val="002060"/>
              </a:solidFill>
            </a:endParaRPr>
          </a:p>
          <a:p>
            <a:pPr marL="548640" indent="-285750" defTabSz="9144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rgbClr val="002060"/>
                </a:solidFill>
              </a:rPr>
              <a:t>Helps you to assess a child’s understanding and progress by watching and listening to what they do and say.</a:t>
            </a:r>
          </a:p>
          <a:p>
            <a:pPr marL="102870" indent="-182880" defTabSz="9144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Font typeface="Wingdings" pitchFamily="2" charset="2"/>
              <a:buChar char=""/>
            </a:pPr>
            <a:endParaRPr lang="en-US" sz="1700" dirty="0">
              <a:solidFill>
                <a:srgbClr val="002060"/>
              </a:solidFill>
            </a:endParaRPr>
          </a:p>
          <a:p>
            <a:pPr marL="548640" indent="-285750" defTabSz="9144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rgbClr val="002060"/>
                </a:solidFill>
              </a:rPr>
              <a:t>Has been proven to have had a positive impact on children’s enjoyment as well as giving them the confidence to demonstrate how and why they arrived at their answer.</a:t>
            </a:r>
          </a:p>
          <a:p>
            <a:pPr marL="548640" indent="-285750" defTabSz="9144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1700" dirty="0">
              <a:solidFill>
                <a:srgbClr val="002060"/>
              </a:solidFill>
            </a:endParaRPr>
          </a:p>
          <a:p>
            <a:pPr marL="548640" indent="-285750" defTabSz="9144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rgbClr val="002060"/>
                </a:solidFill>
              </a:rPr>
              <a:t>Numicon was designed by Oxford university press, who are also responsible for Oxford reading tree.</a:t>
            </a:r>
          </a:p>
          <a:p>
            <a:pPr marL="262890" defTabSz="9144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</a:pPr>
            <a:endParaRPr lang="en-US" sz="1700" dirty="0"/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1100" dirty="0"/>
              <a:t>									</a:t>
            </a:r>
            <a:r>
              <a:rPr lang="en-US" sz="1400" dirty="0"/>
              <a:t>(press, 2020)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Font typeface="Wingdings" pitchFamily="2" charset="2"/>
              <a:buChar char=""/>
            </a:pPr>
            <a:endParaRPr lang="en-US" sz="1100" dirty="0"/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Font typeface="Wingdings" pitchFamily="2" charset="2"/>
              <a:buChar char=""/>
            </a:pPr>
            <a:endParaRPr lang="en-US" sz="1100" dirty="0"/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Font typeface="Wingdings" pitchFamily="2" charset="2"/>
              <a:buChar char=""/>
            </a:pPr>
            <a:endParaRPr lang="en-US" sz="1100" dirty="0"/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Font typeface="Wingdings" pitchFamily="2" charset="2"/>
              <a:buChar char=""/>
            </a:pPr>
            <a:endParaRPr lang="en-US" sz="11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1505B7F-B359-41A6-8036-6DD7DFA28E2C}"/>
              </a:ext>
            </a:extLst>
          </p:cNvPr>
          <p:cNvSpPr txBox="1"/>
          <p:nvPr/>
        </p:nvSpPr>
        <p:spPr>
          <a:xfrm>
            <a:off x="5124450" y="21240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53288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9">
            <a:extLst>
              <a:ext uri="{FF2B5EF4-FFF2-40B4-BE49-F238E27FC236}">
                <a16:creationId xmlns:a16="http://schemas.microsoft.com/office/drawing/2014/main" id="{B383374D-9EA7-4E1A-B621-AC981791C8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CB13C0-113E-4723-86D4-F245D8A820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400" dirty="0">
                <a:solidFill>
                  <a:srgbClr val="FF0000"/>
                </a:solidFill>
              </a:rPr>
              <a:t>How does Numicon meet the requirements of the new </a:t>
            </a:r>
            <a:r>
              <a:rPr lang="en-US" sz="3400" dirty="0" err="1">
                <a:solidFill>
                  <a:srgbClr val="FF0000"/>
                </a:solidFill>
              </a:rPr>
              <a:t>Ofsted</a:t>
            </a:r>
            <a:r>
              <a:rPr lang="en-US" sz="3400" dirty="0">
                <a:solidFill>
                  <a:srgbClr val="FF0000"/>
                </a:solidFill>
              </a:rPr>
              <a:t> Framework?</a:t>
            </a: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CE475433-3B62-4B1E-A05A-0973483C8CD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18781836"/>
              </p:ext>
            </p:extLst>
          </p:nvPr>
        </p:nvGraphicFramePr>
        <p:xfrm>
          <a:off x="0" y="2286546"/>
          <a:ext cx="12189435" cy="3228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18A0D30C-881E-4B55-BF4B-AB93C2B6F4B9}"/>
              </a:ext>
            </a:extLst>
          </p:cNvPr>
          <p:cNvSpPr txBox="1"/>
          <p:nvPr/>
        </p:nvSpPr>
        <p:spPr>
          <a:xfrm>
            <a:off x="9621876" y="5515521"/>
            <a:ext cx="311467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(press, Oxford university press, 2019)</a:t>
            </a:r>
          </a:p>
        </p:txBody>
      </p:sp>
    </p:spTree>
    <p:extLst>
      <p:ext uri="{BB962C8B-B14F-4D97-AF65-F5344CB8AC3E}">
        <p14:creationId xmlns:p14="http://schemas.microsoft.com/office/powerpoint/2010/main" val="2866097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5F9F5EB8-AB42-47FD-8F4A-176C0A4B1B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2059012"/>
            <a:ext cx="12188952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E59D7C1-6E25-48C3-B420-ED45FFDB7D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7262" y="0"/>
            <a:ext cx="606473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374EBE0-04D0-42B1-93D5-4FC7C9EBA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19691" y="2054942"/>
            <a:ext cx="6072309" cy="18287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2DE46E-5159-458B-B859-6FB10BF525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9950" y="2194560"/>
            <a:ext cx="5418961" cy="17393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0000"/>
              </a:lnSpc>
            </a:pPr>
            <a:r>
              <a:rPr lang="en-US" sz="4200" spc="150" dirty="0">
                <a:solidFill>
                  <a:srgbClr val="7030A0"/>
                </a:solidFill>
              </a:rPr>
              <a:t>emotional and social impact?</a:t>
            </a:r>
          </a:p>
        </p:txBody>
      </p:sp>
      <p:sp>
        <p:nvSpPr>
          <p:cNvPr id="23" name="Rectangle 17">
            <a:extLst>
              <a:ext uri="{FF2B5EF4-FFF2-40B4-BE49-F238E27FC236}">
                <a16:creationId xmlns:a16="http://schemas.microsoft.com/office/drawing/2014/main" id="{E1EAEB6D-60FF-455D-B8CC-2AC963CE0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25497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  <p:pic>
        <p:nvPicPr>
          <p:cNvPr id="7" name="Picture 6" descr="A close up of a logo&#10;&#10;Description automatically generated">
            <a:extLst>
              <a:ext uri="{FF2B5EF4-FFF2-40B4-BE49-F238E27FC236}">
                <a16:creationId xmlns:a16="http://schemas.microsoft.com/office/drawing/2014/main" id="{E69D1A40-14D3-416C-88C4-536C83CA53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275" y="1151761"/>
            <a:ext cx="4851141" cy="451303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54A4959-51B0-4C48-B850-888509CA962A}"/>
              </a:ext>
            </a:extLst>
          </p:cNvPr>
          <p:cNvSpPr txBox="1"/>
          <p:nvPr/>
        </p:nvSpPr>
        <p:spPr>
          <a:xfrm>
            <a:off x="1188720" y="5892800"/>
            <a:ext cx="218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(singapore, 2020)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0D4AFAF-5101-4BDA-AED3-51236037046F}"/>
              </a:ext>
            </a:extLst>
          </p:cNvPr>
          <p:cNvSpPr txBox="1"/>
          <p:nvPr/>
        </p:nvSpPr>
        <p:spPr>
          <a:xfrm>
            <a:off x="6667500" y="505430"/>
            <a:ext cx="45910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 my setting we connect our lesson plans to our social and emotional learning wheel these are.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1EAA0A6-0A5B-4AF9-9EA3-481EA5A38A4C}"/>
              </a:ext>
            </a:extLst>
          </p:cNvPr>
          <p:cNvSpPr txBox="1"/>
          <p:nvPr/>
        </p:nvSpPr>
        <p:spPr>
          <a:xfrm>
            <a:off x="6116643" y="4070362"/>
            <a:ext cx="598077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Working in small groups using Numicon has supported the social and emotional wellbeing of child 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Child A has grown in self-esteem but seems more confident in building relationships with friends through taking part in smaller groups sessions.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Childs A’s confidence in numeracy and literacy is increasing  and concentration levels are improving as child A is learning in a multi sensory experiential environment. </a:t>
            </a:r>
          </a:p>
        </p:txBody>
      </p:sp>
    </p:spTree>
    <p:extLst>
      <p:ext uri="{BB962C8B-B14F-4D97-AF65-F5344CB8AC3E}">
        <p14:creationId xmlns:p14="http://schemas.microsoft.com/office/powerpoint/2010/main" val="365344250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5F9F5EB8-AB42-47FD-8F4A-176C0A4B1B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2059012"/>
            <a:ext cx="12188952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8B3AE79A-6B95-44C3-B0A5-80E2F3E60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0358" y="0"/>
            <a:ext cx="465164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4A49FE10-080D-48D7-80FF-9A64D270AD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551" y="2054942"/>
            <a:ext cx="4657449" cy="18287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3341BD-0BA9-4ECA-818D-6C163382EE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5806" y="2194560"/>
            <a:ext cx="4001729" cy="17393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600" dirty="0">
                <a:solidFill>
                  <a:schemeClr val="accent3">
                    <a:lumMod val="50000"/>
                  </a:schemeClr>
                </a:solidFill>
              </a:rPr>
              <a:t>What are the benefits of </a:t>
            </a:r>
            <a:r>
              <a:rPr lang="en-US" sz="2600" dirty="0" err="1">
                <a:solidFill>
                  <a:schemeClr val="accent3">
                    <a:lumMod val="50000"/>
                  </a:schemeClr>
                </a:solidFill>
              </a:rPr>
              <a:t>numicon</a:t>
            </a:r>
            <a:r>
              <a:rPr lang="en-US" sz="2600" dirty="0">
                <a:solidFill>
                  <a:schemeClr val="accent3">
                    <a:lumMod val="50000"/>
                  </a:schemeClr>
                </a:solidFill>
              </a:rPr>
              <a:t> support, are there any barriers </a:t>
            </a: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60A9E987-6859-4A62-922F-51B47D50D7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540358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A picture containing toy&#10;&#10;Description automatically generated">
            <a:extLst>
              <a:ext uri="{FF2B5EF4-FFF2-40B4-BE49-F238E27FC236}">
                <a16:creationId xmlns:a16="http://schemas.microsoft.com/office/drawing/2014/main" id="{930171D5-E572-4A8E-89BA-DC9780C888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275" y="1052053"/>
            <a:ext cx="6266001" cy="4712447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8C94B00-D244-46FC-9759-AE52689785B1}"/>
              </a:ext>
            </a:extLst>
          </p:cNvPr>
          <p:cNvSpPr/>
          <p:nvPr/>
        </p:nvSpPr>
        <p:spPr>
          <a:xfrm>
            <a:off x="1007377" y="4262828"/>
            <a:ext cx="2150845" cy="37555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(development, 2020)</a:t>
            </a:r>
          </a:p>
        </p:txBody>
      </p:sp>
    </p:spTree>
    <p:extLst>
      <p:ext uri="{BB962C8B-B14F-4D97-AF65-F5344CB8AC3E}">
        <p14:creationId xmlns:p14="http://schemas.microsoft.com/office/powerpoint/2010/main" val="1031266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15">
            <a:extLst>
              <a:ext uri="{FF2B5EF4-FFF2-40B4-BE49-F238E27FC236}">
                <a16:creationId xmlns:a16="http://schemas.microsoft.com/office/drawing/2014/main" id="{13E75778-8865-451E-A418-58B337FE5B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40" name="Rectangle 17">
            <a:extLst>
              <a:ext uri="{FF2B5EF4-FFF2-40B4-BE49-F238E27FC236}">
                <a16:creationId xmlns:a16="http://schemas.microsoft.com/office/drawing/2014/main" id="{04B3A732-BD30-43B3-B22F-86F9419075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19">
            <a:extLst>
              <a:ext uri="{FF2B5EF4-FFF2-40B4-BE49-F238E27FC236}">
                <a16:creationId xmlns:a16="http://schemas.microsoft.com/office/drawing/2014/main" id="{CB5978F0-8D3C-4B12-B071-F1254173E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371600"/>
            <a:ext cx="12192000" cy="4114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362156-240C-425F-9C20-3D77BE7B0E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6459" y="1617134"/>
            <a:ext cx="8821199" cy="347133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80000"/>
              </a:lnSpc>
            </a:pPr>
            <a:r>
              <a:rPr lang="en-US" sz="8000" spc="150" dirty="0">
                <a:solidFill>
                  <a:schemeClr val="accent3"/>
                </a:solidFill>
              </a:rPr>
              <a:t>What else needs to be done and why?</a:t>
            </a:r>
          </a:p>
        </p:txBody>
      </p:sp>
    </p:spTree>
    <p:extLst>
      <p:ext uri="{BB962C8B-B14F-4D97-AF65-F5344CB8AC3E}">
        <p14:creationId xmlns:p14="http://schemas.microsoft.com/office/powerpoint/2010/main" val="955531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4025239F-A6FB-43A8-BD4A-3FB7C0B48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5BF18F-597F-4CBA-AE6B-9150E1B7B32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202919" y="284176"/>
            <a:ext cx="9784080" cy="15087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References 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7CD78AF3-7C86-43D8-8A55-792F2E53B9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4097" y="1681378"/>
            <a:ext cx="9943107" cy="517662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R="0" lvl="0" defTabSz="91440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effectLst/>
              <a:latin typeface="+mn-lt"/>
            </a:endParaRPr>
          </a:p>
          <a:p>
            <a:pPr marL="0" marR="0" lvl="0" indent="-182880" defTabSz="91440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buFont typeface="Wingdings" pitchFamily="2" charset="2"/>
              <a:buChar char="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Ciotti, G. (2016, April Monday).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effectLst/>
                <a:latin typeface="+mn-lt"/>
              </a:rPr>
              <a:t>Help scout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. Retrieved from Help Scout: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+mn-lt"/>
                <a:hlinkClick r:id="rId2"/>
              </a:rPr>
              <a:t>https://www.helpscout.com/blog/visual-communication/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effectLst/>
              <a:latin typeface="+mn-lt"/>
            </a:endParaRPr>
          </a:p>
          <a:p>
            <a:pPr marL="0" marR="0" lvl="0" indent="-182880" defTabSz="91440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buFont typeface="Wingdings" pitchFamily="2" charset="2"/>
              <a:buChar char=""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effectLst/>
              <a:latin typeface="+mn-lt"/>
            </a:endParaRPr>
          </a:p>
          <a:p>
            <a:pPr marL="0" marR="0" lvl="0" indent="-182880" defTabSz="91440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buFont typeface="Wingdings" pitchFamily="2" charset="2"/>
              <a:buChar char="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depository, B. (2020, April Monday).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effectLst/>
                <a:latin typeface="+mn-lt"/>
              </a:rPr>
              <a:t>Book depository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. Retrieved from Book depository: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+mn-lt"/>
                <a:hlinkClick r:id="rId3"/>
              </a:rPr>
              <a:t>https://www.bookdepository.com/Numicon-Homework-Activities-Intervention-Resource-Maths-Bag-Resources-Per-Pupil/9780198487067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effectLst/>
              <a:latin typeface="+mn-lt"/>
            </a:endParaRPr>
          </a:p>
          <a:p>
            <a:pPr marL="0" marR="0" lvl="0" indent="-182880" defTabSz="91440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buFont typeface="Wingdings" pitchFamily="2" charset="2"/>
              <a:buChar char=""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effectLst/>
              <a:latin typeface="+mn-lt"/>
            </a:endParaRPr>
          </a:p>
          <a:p>
            <a:pPr marL="0" marR="0" lvl="0" indent="-182880" defTabSz="91440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buFont typeface="Wingdings" pitchFamily="2" charset="2"/>
              <a:buChar char="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development, D. o. (2020, April Monday).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effectLst/>
                <a:latin typeface="+mn-lt"/>
              </a:rPr>
              <a:t>Department of human resources development.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 Retrieved from Department of human resources development: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+mn-lt"/>
                <a:hlinkClick r:id="rId4"/>
              </a:rPr>
              <a:t>http://dhrd.hawaii.gov/state-employees/employee-benefits/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effectLst/>
              <a:latin typeface="+mn-lt"/>
            </a:endParaRPr>
          </a:p>
          <a:p>
            <a:pPr marL="0" marR="0" lvl="0" indent="-182880" defTabSz="91440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buFont typeface="Wingdings" pitchFamily="2" charset="2"/>
              <a:buChar char=""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effectLst/>
              <a:latin typeface="+mn-lt"/>
            </a:endParaRPr>
          </a:p>
          <a:p>
            <a:pPr marL="0" marR="0" lvl="0" indent="-182880" defTabSz="91440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buFont typeface="Wingdings" pitchFamily="2" charset="2"/>
              <a:buChar char="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press, O. u. (2019, April Monday).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effectLst/>
                <a:latin typeface="+mn-lt"/>
              </a:rPr>
              <a:t>Oxford university press.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 Retrieved from Oxford university press: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+mn-lt"/>
                <a:hlinkClick r:id="rId5"/>
              </a:rPr>
              <a:t>https://global.oup.com/education/content/primary/series/numicon/?region=uk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effectLst/>
              <a:latin typeface="+mn-lt"/>
            </a:endParaRPr>
          </a:p>
          <a:p>
            <a:pPr marL="0" marR="0" lvl="0" indent="-182880" defTabSz="91440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buFont typeface="Wingdings" pitchFamily="2" charset="2"/>
              <a:buChar char=""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effectLst/>
              <a:latin typeface="+mn-lt"/>
            </a:endParaRPr>
          </a:p>
          <a:p>
            <a:pPr marL="0" marR="0" lvl="0" indent="-182880" defTabSz="91440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buFont typeface="Wingdings" pitchFamily="2" charset="2"/>
              <a:buChar char="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press, O. u. (2020, April Monday).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effectLst/>
                <a:latin typeface="+mn-lt"/>
              </a:rPr>
              <a:t>Oxford university press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. Retrieved from Oxford university press: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+mn-lt"/>
                <a:hlinkClick r:id="rId6"/>
              </a:rPr>
              <a:t>https://global.oup.com/education/primary/?region=uk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effectLst/>
              <a:latin typeface="+mn-lt"/>
            </a:endParaRPr>
          </a:p>
          <a:p>
            <a:pPr marL="0" marR="0" lvl="0" indent="-182880" defTabSz="91440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buFont typeface="Wingdings" pitchFamily="2" charset="2"/>
              <a:buChar char=""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effectLst/>
              <a:latin typeface="+mn-lt"/>
            </a:endParaRPr>
          </a:p>
          <a:p>
            <a:pPr marL="0" marR="0" lvl="0" indent="-182880" defTabSz="91440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buFont typeface="Wingdings" pitchFamily="2" charset="2"/>
              <a:buChar char="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singapore, D. a. (2020, April Monday).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effectLst/>
                <a:latin typeface="+mn-lt"/>
              </a:rPr>
              <a:t>Dyslexia association of singapore.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 Retrieved from Dyslexia association of singapore: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+mn-lt"/>
                <a:hlinkClick r:id="rId7"/>
              </a:rPr>
              <a:t>https://das.org.sg/news-events/blogs/36-dyslexia-and-other-splds/761-social-emotional-support-for-children-with-spld-part-1.html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effectLst/>
              <a:latin typeface="+mn-lt"/>
            </a:endParaRPr>
          </a:p>
          <a:p>
            <a:pPr marL="0" marR="0" lvl="0" indent="-182880" defTabSz="91440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buFont typeface="Wingdings" pitchFamily="2" charset="2"/>
              <a:buChar char=""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effectLst/>
              <a:latin typeface="+mn-lt"/>
            </a:endParaRPr>
          </a:p>
          <a:p>
            <a:pPr marL="0" marR="0" lvl="0" indent="-182880" defTabSz="91440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buFont typeface="Wingdings" pitchFamily="2" charset="2"/>
              <a:buChar char="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VEIADVANCED. (2013, April Monday).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effectLst/>
                <a:latin typeface="+mn-lt"/>
              </a:rPr>
              <a:t>VEIDVANCES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. Retrieved from VEIDVANCED: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+mn-lt"/>
                <a:hlinkClick r:id="rId8"/>
              </a:rPr>
              <a:t>https://veiadvanced.wordpress.com/2013/07/17/vakt/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effectLst/>
              <a:latin typeface="+mn-lt"/>
            </a:endParaRPr>
          </a:p>
          <a:p>
            <a:pPr lvl="0" indent="-182880" defTabSz="914400" eaLnBrk="1" hangingPunct="1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Font typeface="Wingdings" pitchFamily="2" charset="2"/>
              <a:buChar char=""/>
            </a:pPr>
            <a:endParaRPr lang="en-US" altLang="en-US" sz="1100" dirty="0">
              <a:latin typeface="+mn-lt"/>
            </a:endParaRPr>
          </a:p>
          <a:p>
            <a:pPr lvl="0" indent="-182880" defTabSz="914400" eaLnBrk="1" hangingPunct="1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Font typeface="Wingdings" pitchFamily="2" charset="2"/>
              <a:buChar char=""/>
            </a:pPr>
            <a:r>
              <a:rPr lang="en-US" altLang="en-US" sz="1100" dirty="0">
                <a:latin typeface="+mn-lt"/>
              </a:rPr>
              <a:t>tools, M. (2020, April Monday). </a:t>
            </a:r>
            <a:r>
              <a:rPr lang="en-US" altLang="en-US" sz="1100" i="1" dirty="0">
                <a:latin typeface="+mn-lt"/>
              </a:rPr>
              <a:t>Mind tools</a:t>
            </a:r>
            <a:r>
              <a:rPr lang="en-US" altLang="en-US" sz="1100" dirty="0">
                <a:latin typeface="+mn-lt"/>
              </a:rPr>
              <a:t>. Retrieved from Mind tools: </a:t>
            </a:r>
            <a:r>
              <a:rPr lang="en-US" altLang="en-US" sz="1100" dirty="0">
                <a:latin typeface="+mn-lt"/>
                <a:hlinkClick r:id="rId9"/>
              </a:rPr>
              <a:t>https://www.mindtools.com/pages/article/vak-learning-styles.htm</a:t>
            </a:r>
            <a:endParaRPr lang="en-US" altLang="en-US" sz="1100" dirty="0">
              <a:latin typeface="+mn-lt"/>
            </a:endParaRPr>
          </a:p>
          <a:p>
            <a:pPr lvl="0" indent="-182880" defTabSz="914400" eaLnBrk="1" hangingPunct="1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Font typeface="Wingdings" pitchFamily="2" charset="2"/>
              <a:buChar char=""/>
            </a:pPr>
            <a:endParaRPr lang="en-US" altLang="en-US" sz="1100" dirty="0">
              <a:latin typeface="+mn-lt"/>
            </a:endParaRPr>
          </a:p>
          <a:p>
            <a:pPr lvl="0" indent="-182880" defTabSz="914400" eaLnBrk="1" hangingPunct="1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Font typeface="Wingdings" pitchFamily="2" charset="2"/>
              <a:buChar char=""/>
            </a:pPr>
            <a:r>
              <a:rPr lang="en-US" altLang="en-US" sz="1100" dirty="0">
                <a:latin typeface="+mn-lt"/>
              </a:rPr>
              <a:t>Twinkle. (2018, April Monday). </a:t>
            </a:r>
            <a:r>
              <a:rPr lang="en-US" altLang="en-US" sz="1100" i="1" dirty="0">
                <a:latin typeface="+mn-lt"/>
              </a:rPr>
              <a:t>Twinkle </a:t>
            </a:r>
            <a:r>
              <a:rPr lang="en-US" altLang="en-US" sz="1100" dirty="0">
                <a:latin typeface="+mn-lt"/>
              </a:rPr>
              <a:t>. Retrieved from Twinkle : </a:t>
            </a:r>
            <a:r>
              <a:rPr lang="en-US" altLang="en-US" sz="1100" dirty="0">
                <a:latin typeface="+mn-lt"/>
                <a:hlinkClick r:id="rId10"/>
              </a:rPr>
              <a:t>https://www.twinkl.co.uk/teaching-wiki/numicon</a:t>
            </a:r>
            <a:endParaRPr lang="en-US" altLang="en-US" sz="1100" dirty="0">
              <a:latin typeface="+mn-lt"/>
            </a:endParaRPr>
          </a:p>
          <a:p>
            <a:pPr lvl="0" indent="-182880" defTabSz="914400" eaLnBrk="1" hangingPunct="1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Font typeface="Wingdings" pitchFamily="2" charset="2"/>
              <a:buChar char=""/>
            </a:pPr>
            <a:endParaRPr lang="en-US" altLang="en-US" sz="1100" dirty="0">
              <a:latin typeface="+mn-lt"/>
            </a:endParaRPr>
          </a:p>
          <a:p>
            <a:pPr indent="-182880" defTabSz="914400" eaLnBrk="1" hangingPunct="1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Font typeface="Wingdings" pitchFamily="2" charset="2"/>
              <a:buChar char=""/>
            </a:pP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post, H. (2020, April Monday). </a:t>
            </a:r>
            <a:r>
              <a:rPr lang="en-US" altLang="en-US" sz="11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Huff post.</a:t>
            </a: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Retrieved from Huff post: https://www.huffingtonpost.co.uk</a:t>
            </a:r>
            <a:endParaRPr lang="en-GB" altLang="en-US" sz="800" dirty="0"/>
          </a:p>
          <a:p>
            <a:pPr lvl="0" indent="-182880" defTabSz="914400" eaLnBrk="1" hangingPunct="1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Font typeface="Wingdings" pitchFamily="2" charset="2"/>
              <a:buChar char=""/>
            </a:pPr>
            <a:endParaRPr lang="en-US" altLang="en-US" sz="1100" dirty="0">
              <a:latin typeface="+mn-lt"/>
            </a:endParaRPr>
          </a:p>
          <a:p>
            <a:pPr lvl="0" indent="-182880" defTabSz="914400" eaLnBrk="1" hangingPunct="1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Font typeface="Wingdings" pitchFamily="2" charset="2"/>
              <a:buChar char=""/>
            </a:pPr>
            <a:endParaRPr lang="en-US" altLang="en-US" sz="1100" dirty="0">
              <a:latin typeface="+mn-lt"/>
            </a:endParaRPr>
          </a:p>
          <a:p>
            <a:pPr marL="0" marR="0" lvl="0" indent="-182880" defTabSz="91440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buFont typeface="Wingdings" pitchFamily="2" charset="2"/>
              <a:buChar char=""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effectLst/>
              <a:latin typeface="+mn-lt"/>
            </a:endParaRPr>
          </a:p>
          <a:p>
            <a:pPr marL="0" marR="0" lvl="0" indent="-182880" defTabSz="91440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buFont typeface="Wingdings" pitchFamily="2" charset="2"/>
              <a:buChar char=""/>
              <a:tabLst/>
            </a:pPr>
            <a:endParaRPr lang="en-US" altLang="en-US" sz="1100" dirty="0">
              <a:latin typeface="+mn-lt"/>
            </a:endParaRPr>
          </a:p>
          <a:p>
            <a:pPr marL="0" marR="0" lvl="0" indent="-182880" defTabSz="91440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buFont typeface="Wingdings" pitchFamily="2" charset="2"/>
              <a:buChar char=""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effectLst/>
              <a:latin typeface="+mn-lt"/>
            </a:endParaRPr>
          </a:p>
          <a:p>
            <a:pPr marL="0" marR="0" lvl="0" indent="-182880" defTabSz="91440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buFont typeface="Wingdings" pitchFamily="2" charset="2"/>
              <a:buChar char=""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effectLst/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637324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anded">
  <a:themeElements>
    <a:clrScheme name="Banded">
      <a:dk1>
        <a:srgbClr val="2C2C2C"/>
      </a:dk1>
      <a:lt1>
        <a:srgbClr val="FFFFFF"/>
      </a:lt1>
      <a:dk2>
        <a:srgbClr val="099BDD"/>
      </a:dk2>
      <a:lt2>
        <a:srgbClr val="F2F2F2"/>
      </a:lt2>
      <a:accent1>
        <a:srgbClr val="FFC000"/>
      </a:accent1>
      <a:accent2>
        <a:srgbClr val="A5D028"/>
      </a:accent2>
      <a:accent3>
        <a:srgbClr val="08CC78"/>
      </a:accent3>
      <a:accent4>
        <a:srgbClr val="F24099"/>
      </a:accent4>
      <a:accent5>
        <a:srgbClr val="828288"/>
      </a:accent5>
      <a:accent6>
        <a:srgbClr val="F56617"/>
      </a:accent6>
      <a:hlink>
        <a:srgbClr val="005DBA"/>
      </a:hlink>
      <a:folHlink>
        <a:srgbClr val="6C606A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9792607F-9579-4224-82FF-9C88C3E1E53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360</TotalTime>
  <Words>778</Words>
  <Application>Microsoft Office PowerPoint</Application>
  <PresentationFormat>Widescreen</PresentationFormat>
  <Paragraphs>70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Corbel</vt:lpstr>
      <vt:lpstr>Wingdings</vt:lpstr>
      <vt:lpstr>Banded</vt:lpstr>
      <vt:lpstr>Aimee frankland </vt:lpstr>
      <vt:lpstr>PowerPoint Presentation</vt:lpstr>
      <vt:lpstr>who is it used for? </vt:lpstr>
      <vt:lpstr>Multi sensory</vt:lpstr>
      <vt:lpstr>A LITTLE THEORY.</vt:lpstr>
      <vt:lpstr>How does Numicon meet the requirements of the new Ofsted Framework?</vt:lpstr>
      <vt:lpstr>emotional and social impact?</vt:lpstr>
      <vt:lpstr>What are the benefits of numicon support, are there any barriers </vt:lpstr>
      <vt:lpstr>What else needs to be done and why?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Aimee frankland</dc:title>
  <dc:creator>aimee.frankland@yahoo.co.uk</dc:creator>
  <cp:lastModifiedBy>aimee.frankland@yahoo.co.uk</cp:lastModifiedBy>
  <cp:revision>17</cp:revision>
  <dcterms:created xsi:type="dcterms:W3CDTF">2020-04-20T13:35:47Z</dcterms:created>
  <dcterms:modified xsi:type="dcterms:W3CDTF">2020-04-20T19:42:41Z</dcterms:modified>
</cp:coreProperties>
</file>