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5" r:id="rId6"/>
    <p:sldMasterId id="2147483658" r:id="rId7"/>
  </p:sldMasterIdLst>
  <p:notesMasterIdLst>
    <p:notesMasterId r:id="rId33"/>
  </p:notesMasterIdLst>
  <p:sldIdLst>
    <p:sldId id="322" r:id="rId8"/>
    <p:sldId id="546" r:id="rId9"/>
    <p:sldId id="529" r:id="rId10"/>
    <p:sldId id="527" r:id="rId11"/>
    <p:sldId id="545" r:id="rId12"/>
    <p:sldId id="427" r:id="rId13"/>
    <p:sldId id="428" r:id="rId14"/>
    <p:sldId id="429" r:id="rId15"/>
    <p:sldId id="430" r:id="rId16"/>
    <p:sldId id="526" r:id="rId17"/>
    <p:sldId id="530" r:id="rId18"/>
    <p:sldId id="543" r:id="rId19"/>
    <p:sldId id="316" r:id="rId20"/>
    <p:sldId id="536" r:id="rId21"/>
    <p:sldId id="547" r:id="rId22"/>
    <p:sldId id="539" r:id="rId23"/>
    <p:sldId id="538" r:id="rId24"/>
    <p:sldId id="534" r:id="rId25"/>
    <p:sldId id="537" r:id="rId26"/>
    <p:sldId id="535" r:id="rId27"/>
    <p:sldId id="532" r:id="rId28"/>
    <p:sldId id="533" r:id="rId29"/>
    <p:sldId id="541" r:id="rId30"/>
    <p:sldId id="531" r:id="rId31"/>
    <p:sldId id="52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86"/>
    <p:restoredTop sz="85008"/>
  </p:normalViewPr>
  <p:slideViewPr>
    <p:cSldViewPr snapToGrid="0">
      <p:cViewPr varScale="1">
        <p:scale>
          <a:sx n="59" d="100"/>
          <a:sy n="59" d="100"/>
        </p:scale>
        <p:origin x="102" y="8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viewProps" Target="viewProps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From your critical review from Assessment 1 –  choose your key focus to begin &amp; your targets. 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1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What can we reflect on?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06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quality-handbook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885724" y="3372361"/>
            <a:ext cx="4535079" cy="1859009"/>
          </a:xfrm>
        </p:spPr>
        <p:txBody>
          <a:bodyPr/>
          <a:lstStyle/>
          <a:p>
            <a:r>
              <a:rPr lang="en-GB" sz="4000" b="1" dirty="0"/>
              <a:t>Critical Reflections</a:t>
            </a:r>
          </a:p>
          <a:p>
            <a:r>
              <a:rPr lang="en-GB" sz="4000" b="1" dirty="0" err="1"/>
              <a:t>Myfyrio</a:t>
            </a:r>
            <a:r>
              <a:rPr lang="en-GB" sz="4000" b="1" dirty="0"/>
              <a:t> </a:t>
            </a:r>
            <a:r>
              <a:rPr lang="en-GB" sz="4000" b="1" dirty="0" err="1"/>
              <a:t>Critigol</a:t>
            </a:r>
            <a:endParaRPr lang="en-GB" sz="4000" b="1" dirty="0"/>
          </a:p>
          <a:p>
            <a:r>
              <a:rPr lang="en-GB" dirty="0"/>
              <a:t>(Cottrell, 2011)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48ACF-C771-B391-3B6D-5FDB6FBFF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/>
              <a:t>Gosod</a:t>
            </a:r>
            <a:r>
              <a:rPr lang="en-GB" sz="3600" b="1" dirty="0"/>
              <a:t> </a:t>
            </a:r>
            <a:r>
              <a:rPr lang="en-GB" sz="3600" b="1" dirty="0" err="1"/>
              <a:t>trosolwg</a:t>
            </a:r>
            <a:r>
              <a:rPr lang="en-GB" sz="3600" b="1" dirty="0"/>
              <a:t> </a:t>
            </a:r>
            <a:r>
              <a:rPr lang="en-GB" sz="3600" b="1" dirty="0" err="1"/>
              <a:t>pwrpas</a:t>
            </a:r>
            <a:r>
              <a:rPr lang="en-GB" sz="3600" b="1" dirty="0"/>
              <a:t> </a:t>
            </a:r>
            <a:r>
              <a:rPr lang="en-GB" sz="3600" b="1" dirty="0" err="1"/>
              <a:t>eich</a:t>
            </a:r>
            <a:r>
              <a:rPr lang="en-GB" sz="3600" b="1" dirty="0"/>
              <a:t> </a:t>
            </a:r>
            <a:r>
              <a:rPr lang="en-GB" sz="3600" b="1" dirty="0" err="1"/>
              <a:t>profiad</a:t>
            </a:r>
            <a:r>
              <a:rPr lang="en-GB" sz="3600" b="1" dirty="0"/>
              <a:t> </a:t>
            </a:r>
            <a:r>
              <a:rPr lang="en-GB" sz="3600" b="1" dirty="0" err="1"/>
              <a:t>ar</a:t>
            </a:r>
            <a:r>
              <a:rPr lang="en-GB" sz="3600" b="1" dirty="0"/>
              <a:t> </a:t>
            </a:r>
            <a:r>
              <a:rPr lang="en-GB" sz="3600" b="1" dirty="0" err="1"/>
              <a:t>ddechrau’r</a:t>
            </a:r>
            <a:r>
              <a:rPr lang="en-GB" sz="3600" b="1" dirty="0"/>
              <a:t> </a:t>
            </a:r>
            <a:r>
              <a:rPr lang="en-GB" sz="3600" b="1" dirty="0" err="1"/>
              <a:t>aseiniad</a:t>
            </a:r>
            <a:br>
              <a:rPr lang="en-GB" sz="3600" b="1" dirty="0"/>
            </a:br>
            <a:r>
              <a:rPr lang="en-GB" sz="3600" b="1" dirty="0"/>
              <a:t>Set the Scene at the start of your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BD6A7-652F-F333-FF8F-7C337A0BB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6490" y="1825625"/>
            <a:ext cx="5633576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Identify your purpose and focus - link with - Assessment 1 i.e. your targets </a:t>
            </a:r>
          </a:p>
          <a:p>
            <a:r>
              <a:rPr lang="en-GB" dirty="0"/>
              <a:t>The experience needs to relate to some of the theory referred to in Assessment 1</a:t>
            </a:r>
          </a:p>
          <a:p>
            <a:r>
              <a:rPr lang="en-GB" dirty="0"/>
              <a:t>Demonstrate how the theory relates with the practice – real life experiences!</a:t>
            </a:r>
          </a:p>
          <a:p>
            <a:r>
              <a:rPr lang="en-GB" dirty="0"/>
              <a:t>Reminder – what are the key issues and hot topics within your chosen field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9822A9B-263B-A56E-A389-5A43A3CB4738}"/>
              </a:ext>
            </a:extLst>
          </p:cNvPr>
          <p:cNvSpPr txBox="1">
            <a:spLocks/>
          </p:cNvSpPr>
          <p:nvPr/>
        </p:nvSpPr>
        <p:spPr>
          <a:xfrm>
            <a:off x="351934" y="1825625"/>
            <a:ext cx="5633576" cy="357593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a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gysylltu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o </a:t>
            </a:r>
            <a:r>
              <a:rPr lang="en-GB" dirty="0" err="1"/>
              <a:t>Asesiad</a:t>
            </a:r>
            <a:r>
              <a:rPr lang="en-GB" dirty="0"/>
              <a:t> 1 </a:t>
            </a:r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targedau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cyfeirnod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ddamcaniaethau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1af. </a:t>
            </a:r>
          </a:p>
          <a:p>
            <a:r>
              <a:rPr lang="en-GB" dirty="0" err="1"/>
              <a:t>Dangoswch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mae’ch</a:t>
            </a:r>
            <a:r>
              <a:rPr lang="en-GB" dirty="0"/>
              <a:t> theory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gyda’ch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–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! </a:t>
            </a:r>
          </a:p>
          <a:p>
            <a:r>
              <a:rPr lang="en-GB" dirty="0" err="1"/>
              <a:t>Atgoffa</a:t>
            </a:r>
            <a:r>
              <a:rPr lang="en-GB" dirty="0"/>
              <a:t> –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a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llosg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maes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140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C94E8-9496-B544-A9F4-1593B1F68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741872"/>
            <a:ext cx="11481847" cy="46596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Revisit : 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W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hat was your reason for your choice of focus for your experience? </a:t>
            </a:r>
          </a:p>
          <a:p>
            <a:pPr marL="0" indent="0" algn="ctr">
              <a:buNone/>
            </a:pPr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Demonstrate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what you have learnt either whilst being on placement or through various CPD opportunities.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150213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6D27-C897-4522-A52E-67ED0B017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0"/>
            <a:ext cx="11481847" cy="41275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Identify your purpose and focus /link with</a:t>
            </a:r>
          </a:p>
          <a:p>
            <a:pPr marL="0" indent="0">
              <a:buNone/>
            </a:pPr>
            <a:r>
              <a:rPr lang="en-GB" dirty="0"/>
              <a:t>Assessment 1 : targets </a:t>
            </a:r>
          </a:p>
          <a:p>
            <a:pPr lvl="1"/>
            <a:r>
              <a:rPr lang="en-GB" dirty="0"/>
              <a:t>Whole and parts</a:t>
            </a:r>
          </a:p>
          <a:p>
            <a:pPr lvl="1"/>
            <a:r>
              <a:rPr lang="en-GB" dirty="0"/>
              <a:t>Incidents/ issues/ relationships/concerns</a:t>
            </a:r>
          </a:p>
          <a:p>
            <a:r>
              <a:rPr lang="en-GB" dirty="0"/>
              <a:t>Relating theory to practice</a:t>
            </a:r>
          </a:p>
          <a:p>
            <a:r>
              <a:rPr lang="en-GB" dirty="0"/>
              <a:t>Key issues and hot topics within the field</a:t>
            </a:r>
          </a:p>
          <a:p>
            <a:r>
              <a:rPr lang="en-GB" dirty="0"/>
              <a:t>Do your experiences support theory?</a:t>
            </a:r>
          </a:p>
          <a:p>
            <a:r>
              <a:rPr lang="en-GB" dirty="0"/>
              <a:t>Do theories support your findings?</a:t>
            </a:r>
          </a:p>
          <a:p>
            <a:r>
              <a:rPr lang="en-GB" dirty="0"/>
              <a:t>Are there broader social, political, cultural, ideological, economic or technological issues that you could research that would provide helpful additional perspectives.</a:t>
            </a:r>
          </a:p>
          <a:p>
            <a:r>
              <a:rPr lang="en-GB" dirty="0"/>
              <a:t>Challenge previous practice and apply it to future goals and actions.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AEA1B5-30E0-239B-0FA8-A7462E631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869" y="925513"/>
            <a:ext cx="5398912" cy="3036888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053F8BC-80E3-E449-8B9C-A2AA916C57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1934" y="122828"/>
            <a:ext cx="11481847" cy="1325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/>
              <a:t>Assessment 2 : Reflection essay based upon CPD / Work experience.</a:t>
            </a:r>
          </a:p>
        </p:txBody>
      </p:sp>
    </p:spTree>
    <p:extLst>
      <p:ext uri="{BB962C8B-B14F-4D97-AF65-F5344CB8AC3E}">
        <p14:creationId xmlns:p14="http://schemas.microsoft.com/office/powerpoint/2010/main" val="810034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B6D27-C897-4522-A52E-67ED0B017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4800"/>
            <a:ext cx="11481847" cy="4127500"/>
          </a:xfrm>
        </p:spPr>
        <p:txBody>
          <a:bodyPr>
            <a:normAutofit/>
          </a:bodyPr>
          <a:lstStyle/>
          <a:p>
            <a:r>
              <a:rPr lang="en-GB" dirty="0"/>
              <a:t>Do your experiences support theory?</a:t>
            </a:r>
          </a:p>
          <a:p>
            <a:r>
              <a:rPr lang="en-GB" dirty="0"/>
              <a:t>Do theories support your findings?</a:t>
            </a:r>
          </a:p>
          <a:p>
            <a:r>
              <a:rPr lang="en-GB" dirty="0"/>
              <a:t>Reflect upon </a:t>
            </a:r>
          </a:p>
          <a:p>
            <a:pPr lvl="1"/>
            <a:r>
              <a:rPr lang="en-GB" dirty="0"/>
              <a:t>Whole and parts</a:t>
            </a:r>
          </a:p>
          <a:p>
            <a:pPr lvl="1"/>
            <a:r>
              <a:rPr lang="en-GB" dirty="0"/>
              <a:t>Incidents/ issues/ relationships/concerns</a:t>
            </a:r>
          </a:p>
          <a:p>
            <a:r>
              <a:rPr lang="en-GB" dirty="0"/>
              <a:t>Are there broader social, political, cultural, ideological, economic or technological issues that you could research that would provide helpful additional perspectives.</a:t>
            </a:r>
          </a:p>
          <a:p>
            <a:r>
              <a:rPr lang="en-GB" dirty="0"/>
              <a:t>Challenge previous practice and apply it to future goals and actions.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AEA1B5-30E0-239B-0FA8-A7462E631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869" y="925513"/>
            <a:ext cx="5398912" cy="3036888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053F8BC-80E3-E449-8B9C-A2AA916C57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1934" y="122828"/>
            <a:ext cx="11481847" cy="1325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400" b="1" dirty="0"/>
              <a:t>Assessment 2 : Reflection essay based upon CPD / Work experience.</a:t>
            </a:r>
          </a:p>
        </p:txBody>
      </p:sp>
    </p:spTree>
    <p:extLst>
      <p:ext uri="{BB962C8B-B14F-4D97-AF65-F5344CB8AC3E}">
        <p14:creationId xmlns:p14="http://schemas.microsoft.com/office/powerpoint/2010/main" val="1288056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2F901-179E-EFB4-3039-33320D088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139701"/>
            <a:ext cx="7956222" cy="711199"/>
          </a:xfrm>
        </p:spPr>
        <p:txBody>
          <a:bodyPr/>
          <a:lstStyle/>
          <a:p>
            <a:r>
              <a:rPr lang="en-GB"/>
              <a:t>What is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6A839-620C-E724-F61B-4A5F7ABC6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4650" y="1073492"/>
            <a:ext cx="8034966" cy="5063783"/>
          </a:xfrm>
        </p:spPr>
        <p:txBody>
          <a:bodyPr>
            <a:normAutofit/>
          </a:bodyPr>
          <a:lstStyle/>
          <a:p>
            <a:r>
              <a:rPr lang="en-GB"/>
              <a:t>Dewey (1910) introduced the concept of </a:t>
            </a:r>
            <a:r>
              <a:rPr lang="en-GB" i="1"/>
              <a:t>reflective thought</a:t>
            </a:r>
            <a:r>
              <a:rPr lang="en-GB"/>
              <a:t>.</a:t>
            </a:r>
          </a:p>
          <a:p>
            <a:r>
              <a:rPr lang="en-GB"/>
              <a:t>Learning improves to the degree that it arises out of the process of reflection.</a:t>
            </a:r>
          </a:p>
          <a:p>
            <a:r>
              <a:rPr lang="en-GB"/>
              <a:t>Dewey’s Questions: why things turned out the way they did and what possible actions could have given a different outcome.</a:t>
            </a:r>
          </a:p>
          <a:p>
            <a:r>
              <a:rPr lang="en-GB"/>
              <a:t>Building on the work of Dewey:</a:t>
            </a:r>
          </a:p>
          <a:p>
            <a:pPr lvl="1"/>
            <a:r>
              <a:rPr lang="en-GB"/>
              <a:t>Schon</a:t>
            </a:r>
          </a:p>
          <a:p>
            <a:pPr lvl="1"/>
            <a:r>
              <a:rPr lang="en-GB"/>
              <a:t>Kolb</a:t>
            </a:r>
          </a:p>
          <a:p>
            <a:pPr lvl="1"/>
            <a:r>
              <a:rPr lang="en-GB"/>
              <a:t>Gibbs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BAEA2A-733D-D9C5-6047-92CF74DEAE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964" r="7075"/>
          <a:stretch/>
        </p:blipFill>
        <p:spPr>
          <a:xfrm rot="20580049">
            <a:off x="-208439" y="523736"/>
            <a:ext cx="3914389" cy="22185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344C316-B61C-23A3-00EB-842A1B2299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765394">
            <a:off x="-176650" y="3087416"/>
            <a:ext cx="4272988" cy="2772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750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FE186-CC44-C101-24AB-8789D35D30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/>
              <a:t>Schon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0BA09-097E-E270-6575-0510B0287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720" y="2601965"/>
            <a:ext cx="8199350" cy="2925710"/>
          </a:xfrm>
        </p:spPr>
        <p:txBody>
          <a:bodyPr/>
          <a:lstStyle/>
          <a:p>
            <a:r>
              <a:rPr lang="en-GB"/>
              <a:t>Explicit - tacit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9988B6-83AC-ABA0-4BFF-A89F0AB05A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852" t="5324" r="18736" b="19706"/>
          <a:stretch/>
        </p:blipFill>
        <p:spPr>
          <a:xfrm>
            <a:off x="5118100" y="899943"/>
            <a:ext cx="6161070" cy="4300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846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2F9A8-4CCB-FBB5-B699-266B3FE16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Gibbs </a:t>
            </a:r>
            <a:br>
              <a:rPr lang="en-GB" b="1" u="sng" dirty="0"/>
            </a:br>
            <a:r>
              <a:rPr lang="en-GB" b="1" u="sng" dirty="0"/>
              <a:t>1988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EA1C3-6FD0-8C7E-D5AD-B54DFDE09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80259"/>
            <a:ext cx="2375619" cy="3078549"/>
          </a:xfrm>
        </p:spPr>
        <p:txBody>
          <a:bodyPr>
            <a:normAutofit/>
          </a:bodyPr>
          <a:lstStyle/>
          <a:p>
            <a:r>
              <a:rPr lang="en-GB" dirty="0"/>
              <a:t>Learning by doing</a:t>
            </a:r>
          </a:p>
          <a:p>
            <a:r>
              <a:rPr lang="en-GB" dirty="0"/>
              <a:t>Reflecting on experience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410F2B-0ECD-55EC-77F3-14B7E571D0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838" y="235523"/>
            <a:ext cx="9424258" cy="625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147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5F76B-6FCB-80AA-863F-AE7CB2E86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Kolb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64737-8563-5B36-5F59-1679EF25E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23" y="1943101"/>
            <a:ext cx="4587977" cy="2110658"/>
          </a:xfrm>
        </p:spPr>
        <p:txBody>
          <a:bodyPr>
            <a:normAutofit lnSpcReduction="10000"/>
          </a:bodyPr>
          <a:lstStyle/>
          <a:p>
            <a:r>
              <a:rPr lang="en-GB"/>
              <a:t>Used in learning cycles and experiential learning</a:t>
            </a:r>
          </a:p>
          <a:p>
            <a:r>
              <a:rPr lang="en-GB"/>
              <a:t>Something happened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→ What happened? →So What? → What now?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82F61E-C65B-D12E-6656-290B848EC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152" y="1238250"/>
            <a:ext cx="6677025" cy="438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664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554B1-2860-27FF-40F0-2AF9D84D7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>
            <a:normAutofit/>
          </a:bodyPr>
          <a:lstStyle/>
          <a:p>
            <a:r>
              <a:rPr lang="en-GB" sz="4000" dirty="0"/>
              <a:t>Critical Reflections: Importance and key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B53EF-88A5-5F38-17DE-83EE2A7E0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047307"/>
            <a:ext cx="11481847" cy="4763385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/>
              <a:t>“It involves clarifying our thinking, deepening our understanding and reinforcing learning in ways that, ideally, lead to transformation and change” (</a:t>
            </a:r>
            <a:r>
              <a:rPr lang="en-GB" dirty="0" err="1"/>
              <a:t>Cotrell</a:t>
            </a:r>
            <a:r>
              <a:rPr lang="en-GB" dirty="0"/>
              <a:t>, 2011)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Select an aspect of experience, learning or professional practice for analysis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Changing perspective: analyse experience from different angles and different levels of detail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Returning to experience / target: once, periodically, or frequently, as best fits the issue.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Analysis of own role: look at reasons for, and consequences of, your own actions, rather than those of others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Drawing on received wisdom: make links with theory, research, professional knowledge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Deepening your understanding: look actively for meaning, recognising what is significant, and learning from this.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Using insights to effect change: use your new understanding to do things differently in the future</a:t>
            </a:r>
          </a:p>
        </p:txBody>
      </p:sp>
    </p:spTree>
    <p:extLst>
      <p:ext uri="{BB962C8B-B14F-4D97-AF65-F5344CB8AC3E}">
        <p14:creationId xmlns:p14="http://schemas.microsoft.com/office/powerpoint/2010/main" val="2887159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21D57-C659-154D-89D4-E6E67125A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570540"/>
          </a:xfrm>
        </p:spPr>
        <p:txBody>
          <a:bodyPr>
            <a:normAutofit fontScale="90000"/>
          </a:bodyPr>
          <a:lstStyle/>
          <a:p>
            <a:r>
              <a:rPr lang="en-US" dirty="0"/>
              <a:t>Aspects to reflect on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F8175-F5AD-5543-B45C-BA4C1CA92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90847"/>
            <a:ext cx="11481847" cy="4210712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Schools: Behaviour management techniques; the new curriculum; Differentiation and inclusion; Foundation phase; specific teaching ideas…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Outdoor activities and skills: presentation of key standards (NGBs); style of facilitation; Health and Safety procedures; development of own skills and experience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Sport Exercise Science opportunities: key/specific client groups; key management aspects; key/ specific sport/ key fitness improvement…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N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utrition interests (with or without key client groups); organisation; team work/ team management; software skills… </a:t>
            </a:r>
          </a:p>
        </p:txBody>
      </p:sp>
    </p:spTree>
    <p:extLst>
      <p:ext uri="{BB962C8B-B14F-4D97-AF65-F5344CB8AC3E}">
        <p14:creationId xmlns:p14="http://schemas.microsoft.com/office/powerpoint/2010/main" val="3100973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C94E8-9496-B544-A9F4-1593B1F68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4180" y="501842"/>
            <a:ext cx="4815840" cy="4659687"/>
          </a:xfrm>
        </p:spPr>
        <p:txBody>
          <a:bodyPr>
            <a:normAutofit fontScale="55000" lnSpcReduction="20000"/>
          </a:bodyPr>
          <a:lstStyle/>
          <a:p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Firstly, from your critical review from Assessment 1 – you have chosen a key focus with targets to consider.  </a:t>
            </a:r>
          </a:p>
          <a:p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Revisit what was your reason for your choice of focus </a:t>
            </a:r>
          </a:p>
          <a:p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Has there been a change from your wish to what happened?</a:t>
            </a:r>
          </a:p>
          <a:p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S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how what you have learnt either whilst being on placement or through various CPD opportunities.</a:t>
            </a:r>
            <a:endParaRPr lang="en-US" sz="4800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B70D8A6-4188-2094-AB8F-B38036E41AA7}"/>
              </a:ext>
            </a:extLst>
          </p:cNvPr>
          <p:cNvSpPr txBox="1">
            <a:spLocks/>
          </p:cNvSpPr>
          <p:nvPr/>
        </p:nvSpPr>
        <p:spPr>
          <a:xfrm>
            <a:off x="351934" y="631382"/>
            <a:ext cx="5065886" cy="4659687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Yn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gyntaf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,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o’ch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aseiniad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1af –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mae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gennych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ffocws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allweddol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gyda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targedau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i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ystyried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. </a:t>
            </a:r>
          </a:p>
          <a:p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Ail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ymweld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gyda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beth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oedd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eich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pwrpas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dros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eich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dewis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am y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ffocws</a:t>
            </a:r>
            <a:endParaRPr lang="en-GB" sz="48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Dango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Oes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newid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wedi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bod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rhwng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eich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dyheuad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ar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hyn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sydd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wedi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i="1" dirty="0" err="1">
                <a:solidFill>
                  <a:srgbClr val="000000"/>
                </a:solidFill>
                <a:latin typeface="Calibri" panose="020F0502020204030204" pitchFamily="34" charset="0"/>
              </a:rPr>
              <a:t>digwydd</a:t>
            </a:r>
            <a:r>
              <a:rPr lang="en-GB" sz="4800" i="1" dirty="0">
                <a:solidFill>
                  <a:srgbClr val="000000"/>
                </a:solidFill>
                <a:latin typeface="Calibri" panose="020F0502020204030204" pitchFamily="34" charset="0"/>
              </a:rPr>
              <a:t>?</a:t>
            </a:r>
          </a:p>
          <a:p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swch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beth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rydych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wedi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dysgu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yn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ystod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eich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profiad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Gwaith neu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trwy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amser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wedi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logio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neu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trwy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cwrs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/</a:t>
            </a:r>
            <a:r>
              <a:rPr lang="en-GB" sz="4800" dirty="0" err="1">
                <a:solidFill>
                  <a:srgbClr val="000000"/>
                </a:solidFill>
                <a:latin typeface="Calibri" panose="020F0502020204030204" pitchFamily="34" charset="0"/>
              </a:rPr>
              <a:t>cyrsiau</a:t>
            </a:r>
            <a:r>
              <a:rPr lang="en-GB" sz="4800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6825340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109" y="230008"/>
            <a:ext cx="11833781" cy="1325563"/>
          </a:xfrm>
        </p:spPr>
        <p:txBody>
          <a:bodyPr/>
          <a:lstStyle/>
          <a:p>
            <a:r>
              <a:rPr lang="en-GB" dirty="0"/>
              <a:t>Assessment 2 - 15</a:t>
            </a:r>
            <a:r>
              <a:rPr lang="en-GB" baseline="30000" dirty="0"/>
              <a:t>th</a:t>
            </a:r>
            <a:r>
              <a:rPr lang="en-GB" dirty="0"/>
              <a:t> May 15:00 – 2,800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9700"/>
            <a:ext cx="11481847" cy="426895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4400" dirty="0"/>
              <a:t>Reflection essay of work placement/ CPD logbook.</a:t>
            </a:r>
          </a:p>
          <a:p>
            <a:r>
              <a:rPr lang="en-GB" sz="4400" dirty="0"/>
              <a:t>Completed logbooks are to be handed in with the reflection essay.</a:t>
            </a:r>
          </a:p>
          <a:p>
            <a:r>
              <a:rPr lang="en-GB" sz="4400" dirty="0"/>
              <a:t>Critical reflection is a key skill that is helpful through not only your degree process but also throughout your future career. 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3911E-CA2A-FB41-8675-570E624F0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7200" b="1" dirty="0" err="1">
                <a:solidFill>
                  <a:schemeClr val="accent5">
                    <a:lumMod val="75000"/>
                  </a:schemeClr>
                </a:solidFill>
              </a:rPr>
              <a:t>Profiad</a:t>
            </a:r>
            <a:r>
              <a:rPr lang="en-US" sz="7200" b="1" dirty="0">
                <a:solidFill>
                  <a:schemeClr val="accent5">
                    <a:lumMod val="75000"/>
                  </a:schemeClr>
                </a:solidFill>
              </a:rPr>
              <a:t> Gwaith / Work 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2223E-E6D2-D94C-8EF9-F484087B2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05188"/>
            <a:ext cx="11481847" cy="3575934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8000" i="1" dirty="0">
                <a:latin typeface="Calibri" panose="020F0502020204030204" pitchFamily="34" charset="0"/>
              </a:rPr>
              <a:t>O </a:t>
            </a:r>
            <a:r>
              <a:rPr lang="en-GB" sz="8000" i="1" dirty="0" err="1">
                <a:latin typeface="Calibri" panose="020F0502020204030204" pitchFamily="34" charset="0"/>
              </a:rPr>
              <a:t>leiaf</a:t>
            </a:r>
            <a:r>
              <a:rPr lang="en-GB" sz="8000" i="1" dirty="0">
                <a:latin typeface="Calibri" panose="020F0502020204030204" pitchFamily="34" charset="0"/>
              </a:rPr>
              <a:t> 30 - 50 </a:t>
            </a:r>
            <a:r>
              <a:rPr lang="en-GB" sz="8000" i="1" dirty="0" err="1">
                <a:latin typeface="Calibri" panose="020F0502020204030204" pitchFamily="34" charset="0"/>
              </a:rPr>
              <a:t>awr</a:t>
            </a:r>
            <a:r>
              <a:rPr lang="en-GB" sz="8000" i="1" dirty="0">
                <a:latin typeface="Calibri" panose="020F0502020204030204" pitchFamily="34" charset="0"/>
              </a:rPr>
              <a:t> o </a:t>
            </a:r>
            <a:r>
              <a:rPr lang="en-GB" sz="8000" i="1" dirty="0" err="1">
                <a:latin typeface="Calibri" panose="020F0502020204030204" pitchFamily="34" charset="0"/>
              </a:rPr>
              <a:t>leoliad</a:t>
            </a:r>
            <a:endParaRPr lang="en-US" sz="11500" dirty="0"/>
          </a:p>
          <a:p>
            <a:pPr marL="0" indent="0" algn="ctr">
              <a:buNone/>
            </a:pPr>
            <a:endParaRPr lang="en-GB" sz="8000" i="1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8000" i="1" dirty="0">
                <a:latin typeface="Calibri" panose="020F0502020204030204" pitchFamily="34" charset="0"/>
              </a:rPr>
              <a:t>A</a:t>
            </a:r>
            <a:r>
              <a:rPr lang="en-GB" sz="8000" i="1" dirty="0">
                <a:effectLst/>
                <a:latin typeface="Calibri" panose="020F0502020204030204" pitchFamily="34" charset="0"/>
              </a:rPr>
              <a:t>t least 30 - 50 hours of work placement</a:t>
            </a:r>
            <a:endParaRPr lang="en-US" sz="11500" dirty="0"/>
          </a:p>
        </p:txBody>
      </p:sp>
    </p:spTree>
    <p:extLst>
      <p:ext uri="{BB962C8B-B14F-4D97-AF65-F5344CB8AC3E}">
        <p14:creationId xmlns:p14="http://schemas.microsoft.com/office/powerpoint/2010/main" val="12128396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9B66F-1364-CE5F-1808-B03E89EA7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638709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Paperwork to complete prior to starting Work Placement</a:t>
            </a:r>
            <a:b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</a:b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Gwaith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papur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i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gwblhau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cyn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cychwyn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4000" b="1" dirty="0" err="1">
                <a:solidFill>
                  <a:schemeClr val="accent5">
                    <a:lumMod val="75000"/>
                  </a:schemeClr>
                </a:solidFill>
              </a:rPr>
              <a:t>Profiad</a:t>
            </a:r>
            <a:r>
              <a:rPr lang="en-US" sz="4000" b="1" dirty="0">
                <a:solidFill>
                  <a:schemeClr val="accent5">
                    <a:lumMod val="75000"/>
                  </a:schemeClr>
                </a:solidFill>
              </a:rPr>
              <a:t> Gwaith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C619E-A6C0-2DE0-497C-75D8D05B2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Academic Quality Handbook | University of Wales Trinity Saint David</a:t>
            </a:r>
            <a:endParaRPr lang="en-GB" dirty="0"/>
          </a:p>
          <a:p>
            <a:endParaRPr lang="en-GB" dirty="0"/>
          </a:p>
          <a:p>
            <a:r>
              <a:rPr lang="en-GB" dirty="0"/>
              <a:t>Chapter 11 – for </a:t>
            </a:r>
            <a:r>
              <a:rPr lang="en-GB"/>
              <a:t>all work placement </a:t>
            </a:r>
            <a:r>
              <a:rPr lang="en-GB" dirty="0"/>
              <a:t>docs</a:t>
            </a:r>
          </a:p>
          <a:p>
            <a:r>
              <a:rPr lang="en-GB" dirty="0" err="1"/>
              <a:t>Pennod</a:t>
            </a:r>
            <a:r>
              <a:rPr lang="en-GB" dirty="0"/>
              <a:t> 11 – am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ddogfenau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gwaith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6062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66431-4E31-A34D-8F24-5B3BCADE3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>
            <a:normAutofit/>
          </a:bodyPr>
          <a:lstStyle/>
          <a:p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Llwybr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Profiad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Gwaith </a:t>
            </a:r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C047E-F784-4140-BAEE-4341AB34B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59832"/>
            <a:ext cx="11481847" cy="394172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6500" dirty="0" err="1">
                <a:latin typeface="Calibri" panose="020F0502020204030204" pitchFamily="34" charset="0"/>
              </a:rPr>
              <a:t>Yn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ychwanegol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i’r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traethawd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myfrio</a:t>
            </a:r>
            <a:r>
              <a:rPr lang="en-GB" sz="6500" dirty="0">
                <a:latin typeface="Calibri" panose="020F0502020204030204" pitchFamily="34" charset="0"/>
              </a:rPr>
              <a:t> – </a:t>
            </a:r>
            <a:r>
              <a:rPr lang="en-GB" sz="6500" dirty="0" err="1">
                <a:latin typeface="Calibri" panose="020F0502020204030204" pitchFamily="34" charset="0"/>
              </a:rPr>
              <a:t>bydd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angen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cyflwyno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Ffurflen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Gwerthuso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oddi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wrth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eich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Cyflogwr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ar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gyfer</a:t>
            </a:r>
            <a:r>
              <a:rPr lang="en-GB" sz="6500" dirty="0">
                <a:latin typeface="Calibri" panose="020F0502020204030204" pitchFamily="34" charset="0"/>
              </a:rPr>
              <a:t> y </a:t>
            </a:r>
            <a:r>
              <a:rPr lang="en-GB" sz="6500" dirty="0" err="1">
                <a:latin typeface="Calibri" panose="020F0502020204030204" pitchFamily="34" charset="0"/>
              </a:rPr>
              <a:t>profiad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gwaith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rydych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wedi</a:t>
            </a:r>
            <a:r>
              <a:rPr lang="en-GB" sz="6500" dirty="0">
                <a:latin typeface="Calibri" panose="020F0502020204030204" pitchFamily="34" charset="0"/>
              </a:rPr>
              <a:t> </a:t>
            </a:r>
            <a:r>
              <a:rPr lang="en-GB" sz="6500" dirty="0" err="1">
                <a:latin typeface="Calibri" panose="020F0502020204030204" pitchFamily="34" charset="0"/>
              </a:rPr>
              <a:t>mynychu</a:t>
            </a:r>
            <a:r>
              <a:rPr lang="en-GB" sz="6500" dirty="0">
                <a:latin typeface="Calibri" panose="020F0502020204030204" pitchFamily="34" charset="0"/>
              </a:rPr>
              <a:t>.  </a:t>
            </a:r>
            <a:endParaRPr lang="en-US" sz="8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0140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F0FDE-4BAB-174A-BDEA-85657A968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sz="4800" b="1" dirty="0">
                <a:solidFill>
                  <a:schemeClr val="accent5">
                    <a:lumMod val="75000"/>
                  </a:schemeClr>
                </a:solidFill>
              </a:rPr>
              <a:t>Work placement Pathway </a:t>
            </a:r>
            <a:endParaRPr lang="en-US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4E2E-0274-0846-8514-E0F612172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5563"/>
            <a:ext cx="11481847" cy="40759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In addition to the reflection essay – hand in completed Placement Review from Employer.  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9636081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99E68-83A9-054D-8612-49D46F883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Work placement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D2EB8-EE2A-E24D-8817-7D41DD5E29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63256"/>
            <a:ext cx="11481847" cy="4338303"/>
          </a:xfrm>
        </p:spPr>
        <p:txBody>
          <a:bodyPr>
            <a:normAutofit/>
          </a:bodyPr>
          <a:lstStyle/>
          <a:p>
            <a:r>
              <a:rPr lang="en-GB" sz="4000" dirty="0"/>
              <a:t>Aspects of work placement to reflect on:</a:t>
            </a:r>
          </a:p>
          <a:p>
            <a:r>
              <a:rPr lang="en-GB" sz="4000" dirty="0"/>
              <a:t>Critical reflections of your work placement</a:t>
            </a:r>
          </a:p>
          <a:p>
            <a:pPr lvl="1"/>
            <a:r>
              <a:rPr lang="en-GB" sz="2800" dirty="0"/>
              <a:t> Strengths and development you have experienced. </a:t>
            </a:r>
          </a:p>
          <a:p>
            <a:pPr lvl="1"/>
            <a:r>
              <a:rPr lang="en-GB" sz="3200" dirty="0"/>
              <a:t>Areas of improvement you have noticed</a:t>
            </a:r>
          </a:p>
          <a:p>
            <a:pPr lvl="1"/>
            <a:r>
              <a:rPr lang="en-GB" sz="3200" dirty="0"/>
              <a:t>Key issues to continue to learn about and why.</a:t>
            </a:r>
          </a:p>
          <a:p>
            <a:pPr lvl="1"/>
            <a:r>
              <a:rPr lang="en-GB" sz="3200" dirty="0"/>
              <a:t>Your chosen key focus and what you have learnt</a:t>
            </a:r>
          </a:p>
          <a:p>
            <a:pPr lvl="1"/>
            <a:r>
              <a:rPr lang="en-GB" sz="3200" dirty="0"/>
              <a:t>Any other relevant information.</a:t>
            </a:r>
          </a:p>
          <a:p>
            <a:pPr lvl="1"/>
            <a:r>
              <a:rPr lang="en-GB" sz="3200" dirty="0"/>
              <a:t>Future goals and actions towards your future careers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614688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white and black document with text&#10;&#10;Description automatically generated with medium confidence">
            <a:extLst>
              <a:ext uri="{FF2B5EF4-FFF2-40B4-BE49-F238E27FC236}">
                <a16:creationId xmlns:a16="http://schemas.microsoft.com/office/drawing/2014/main" id="{69A1012A-A8D8-C549-BCA3-9A812FEF0D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94034" y="643467"/>
            <a:ext cx="5403932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5517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2E72A-6C8D-B047-84D8-A43021A35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CPD / </a:t>
            </a:r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Datblygiad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Proffesiynol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Parhaus</a:t>
            </a:r>
            <a:endParaRPr lang="en-US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2AFBD99-EEC4-094F-B1C8-7EAE8A2B7E43}"/>
              </a:ext>
            </a:extLst>
          </p:cNvPr>
          <p:cNvSpPr txBox="1">
            <a:spLocks/>
          </p:cNvSpPr>
          <p:nvPr/>
        </p:nvSpPr>
        <p:spPr>
          <a:xfrm>
            <a:off x="358219" y="1690688"/>
            <a:ext cx="11481847" cy="40904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5400" i="1" dirty="0">
                <a:latin typeface="Calibri" panose="020F0502020204030204" pitchFamily="34" charset="0"/>
              </a:rPr>
              <a:t>O </a:t>
            </a:r>
            <a:r>
              <a:rPr lang="en-GB" sz="5400" i="1" dirty="0" err="1">
                <a:latin typeface="Calibri" panose="020F0502020204030204" pitchFamily="34" charset="0"/>
              </a:rPr>
              <a:t>leiaf</a:t>
            </a:r>
            <a:r>
              <a:rPr lang="en-GB" sz="5400" i="1" dirty="0">
                <a:latin typeface="Calibri" panose="020F0502020204030204" pitchFamily="34" charset="0"/>
              </a:rPr>
              <a:t> 50 </a:t>
            </a:r>
            <a:r>
              <a:rPr lang="en-GB" sz="5400" i="1" dirty="0" err="1">
                <a:latin typeface="Calibri" panose="020F0502020204030204" pitchFamily="34" charset="0"/>
              </a:rPr>
              <a:t>awr</a:t>
            </a:r>
            <a:r>
              <a:rPr lang="en-GB" sz="5400" i="1" dirty="0">
                <a:latin typeface="Calibri" panose="020F0502020204030204" pitchFamily="34" charset="0"/>
              </a:rPr>
              <a:t> o </a:t>
            </a:r>
            <a:r>
              <a:rPr lang="en-GB" sz="5400" i="1" dirty="0" err="1">
                <a:latin typeface="Calibri" panose="020F0502020204030204" pitchFamily="34" charset="0"/>
              </a:rPr>
              <a:t>ddatblygiad</a:t>
            </a:r>
            <a:r>
              <a:rPr lang="en-GB" sz="5400" i="1" dirty="0">
                <a:latin typeface="Calibri" panose="020F0502020204030204" pitchFamily="34" charset="0"/>
              </a:rPr>
              <a:t> </a:t>
            </a:r>
            <a:r>
              <a:rPr lang="en-GB" sz="5400" i="1" dirty="0" err="1">
                <a:latin typeface="Calibri" panose="020F0502020204030204" pitchFamily="34" charset="0"/>
              </a:rPr>
              <a:t>proffesiynol</a:t>
            </a:r>
            <a:r>
              <a:rPr lang="en-GB" sz="5400" i="1" dirty="0">
                <a:latin typeface="Calibri" panose="020F0502020204030204" pitchFamily="34" charset="0"/>
              </a:rPr>
              <a:t> </a:t>
            </a:r>
          </a:p>
          <a:p>
            <a:pPr marL="0" indent="0" algn="ctr">
              <a:buNone/>
            </a:pPr>
            <a:endParaRPr lang="en-GB" sz="5400" i="1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GB" sz="5400" i="1" dirty="0">
                <a:latin typeface="Calibri" panose="020F0502020204030204" pitchFamily="34" charset="0"/>
              </a:rPr>
              <a:t>At least 30hrs with 50 hours of CPD logbook hours</a:t>
            </a:r>
          </a:p>
          <a:p>
            <a:pPr marL="0" indent="0" algn="ctr">
              <a:buNone/>
            </a:pPr>
            <a:endParaRPr lang="en-US" sz="5400" dirty="0"/>
          </a:p>
          <a:p>
            <a:pPr marL="0" indent="0" algn="ctr">
              <a:buFont typeface="Arial" panose="020B0604020202020204" pitchFamily="34" charset="0"/>
              <a:buNone/>
            </a:pPr>
            <a:endParaRPr lang="en-US" sz="11500" dirty="0"/>
          </a:p>
        </p:txBody>
      </p:sp>
    </p:spTree>
    <p:extLst>
      <p:ext uri="{BB962C8B-B14F-4D97-AF65-F5344CB8AC3E}">
        <p14:creationId xmlns:p14="http://schemas.microsoft.com/office/powerpoint/2010/main" val="2452380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93682-32EE-5E41-A746-5B6B17C38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61307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CPD logbook – consider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7625-47B8-704C-B016-3FA7E51AD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978196"/>
            <a:ext cx="11481847" cy="4423363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Areas of improvement you have noticed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Any other relevant information.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Make meaningful reference to literature that has supported you whilst at your placement / during CPD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value of the opportunities and development you have experienced and learnt from your work placement. 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Key issues to continue to learn about and why.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How has your focus supported your future career options 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Future goals and actions towards your future careers (action plan) </a:t>
            </a:r>
          </a:p>
        </p:txBody>
      </p:sp>
    </p:spTree>
    <p:extLst>
      <p:ext uri="{BB962C8B-B14F-4D97-AF65-F5344CB8AC3E}">
        <p14:creationId xmlns:p14="http://schemas.microsoft.com/office/powerpoint/2010/main" val="40002439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F0FDE-4BAB-174A-BDEA-85657A968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CPD Pathway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4E2E-0274-0846-8514-E0F612172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5563"/>
            <a:ext cx="11481847" cy="407599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In addition to the reflection essay – hand in completed logbook for </a:t>
            </a:r>
          </a:p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all the CPD attended.  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17670534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F0FDE-4BAB-174A-BDEA-85657A968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 err="1">
                <a:solidFill>
                  <a:schemeClr val="accent5">
                    <a:lumMod val="75000"/>
                  </a:schemeClr>
                </a:solidFill>
              </a:rPr>
              <a:t>Llwybr</a:t>
            </a:r>
            <a:r>
              <a:rPr lang="en-US" sz="5400" b="1" dirty="0">
                <a:solidFill>
                  <a:schemeClr val="accent5">
                    <a:lumMod val="75000"/>
                  </a:schemeClr>
                </a:solidFill>
              </a:rPr>
              <a:t> DPP / CPD Pathway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B4E2E-0274-0846-8514-E0F612172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130" y="1678489"/>
            <a:ext cx="5084936" cy="4075996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In addition to the reflection essay – you will need to hand in a completed logbook for </a:t>
            </a:r>
          </a:p>
          <a:p>
            <a:pPr marL="0" indent="0" algn="ctr">
              <a:buNone/>
            </a:pPr>
            <a:r>
              <a:rPr lang="en-GB" sz="7200" b="0" i="0" dirty="0">
                <a:effectLst/>
                <a:latin typeface="Calibri" panose="020F0502020204030204" pitchFamily="34" charset="0"/>
              </a:rPr>
              <a:t>all the CPD that you’ve attended.  </a:t>
            </a:r>
            <a:endParaRPr lang="en-US" sz="9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13BF79-6D0D-17FC-FBE8-2D1CAD4BB25B}"/>
              </a:ext>
            </a:extLst>
          </p:cNvPr>
          <p:cNvSpPr txBox="1">
            <a:spLocks/>
          </p:cNvSpPr>
          <p:nvPr/>
        </p:nvSpPr>
        <p:spPr>
          <a:xfrm>
            <a:off x="113498" y="1656515"/>
            <a:ext cx="5553566" cy="4075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7200" dirty="0">
                <a:latin typeface="Calibri" panose="020F0502020204030204" pitchFamily="34" charset="0"/>
              </a:rPr>
              <a:t>Yn </a:t>
            </a:r>
            <a:r>
              <a:rPr lang="en-GB" sz="7200" dirty="0" err="1">
                <a:latin typeface="Calibri" panose="020F0502020204030204" pitchFamily="34" charset="0"/>
              </a:rPr>
              <a:t>ychwanegol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i’r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traethawd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myfrio</a:t>
            </a:r>
            <a:r>
              <a:rPr lang="en-GB" sz="7200" dirty="0">
                <a:latin typeface="Calibri" panose="020F0502020204030204" pitchFamily="34" charset="0"/>
              </a:rPr>
              <a:t> – </a:t>
            </a:r>
            <a:r>
              <a:rPr lang="en-GB" sz="7200" dirty="0" err="1">
                <a:latin typeface="Calibri" panose="020F0502020204030204" pitchFamily="34" charset="0"/>
              </a:rPr>
              <a:t>bydd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angen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cyflwyno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eich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llyfr</a:t>
            </a:r>
            <a:r>
              <a:rPr lang="en-GB" sz="7200" dirty="0">
                <a:latin typeface="Calibri" panose="020F0502020204030204" pitchFamily="34" charset="0"/>
              </a:rPr>
              <a:t> log </a:t>
            </a:r>
            <a:r>
              <a:rPr lang="en-GB" sz="7200" dirty="0" err="1">
                <a:latin typeface="Calibri" panose="020F0502020204030204" pitchFamily="34" charset="0"/>
              </a:rPr>
              <a:t>ar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gyfer</a:t>
            </a:r>
            <a:r>
              <a:rPr lang="en-GB" sz="7200" dirty="0">
                <a:latin typeface="Calibri" panose="020F0502020204030204" pitchFamily="34" charset="0"/>
              </a:rPr>
              <a:t> nodi </a:t>
            </a:r>
            <a:r>
              <a:rPr lang="en-GB" sz="7200" dirty="0" err="1">
                <a:latin typeface="Calibri" panose="020F0502020204030204" pitchFamily="34" charset="0"/>
              </a:rPr>
              <a:t>holl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profiadau</a:t>
            </a:r>
            <a:r>
              <a:rPr lang="en-GB" sz="7200" dirty="0">
                <a:latin typeface="Calibri" panose="020F0502020204030204" pitchFamily="34" charset="0"/>
              </a:rPr>
              <a:t> DPP </a:t>
            </a:r>
            <a:r>
              <a:rPr lang="en-GB" sz="7200" dirty="0" err="1">
                <a:latin typeface="Calibri" panose="020F0502020204030204" pitchFamily="34" charset="0"/>
              </a:rPr>
              <a:t>rydych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wedi</a:t>
            </a:r>
            <a:r>
              <a:rPr lang="en-GB" sz="7200" dirty="0">
                <a:latin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</a:rPr>
              <a:t>mynychu</a:t>
            </a:r>
            <a:r>
              <a:rPr lang="en-GB" sz="7200" dirty="0">
                <a:latin typeface="Calibri" panose="020F0502020204030204" pitchFamily="34" charset="0"/>
              </a:rPr>
              <a:t>.  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2239911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16F17-0E13-DC4A-8357-161DBD539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CPD logbook to include detail re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B2A87-D05D-934F-A43B-D82951A0C0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4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Specific activity chosen; resources and standards (NGBs) linked to activity; detail on standards – why are you working towards this award, importance and relevance of the award; prerequisites </a:t>
            </a:r>
            <a:r>
              <a:rPr lang="en-GB" sz="4400" b="0" i="0" dirty="0">
                <a:effectLst/>
                <a:latin typeface="Calibri" panose="020F0502020204030204" pitchFamily="34" charset="0"/>
              </a:rPr>
              <a:t>(skills checks)/ experiences required (analysis of own skills in this area) </a:t>
            </a:r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19754050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631010"/>
            <a:ext cx="9693520" cy="2723781"/>
          </a:xfrm>
        </p:spPr>
        <p:txBody>
          <a:bodyPr/>
          <a:lstStyle/>
          <a:p>
            <a:r>
              <a:rPr lang="en-GB" sz="3600" b="1" dirty="0"/>
              <a:t>Task:	70%				</a:t>
            </a:r>
            <a:r>
              <a:rPr lang="en-GB" sz="3600" b="1" dirty="0" err="1"/>
              <a:t>Tasg</a:t>
            </a:r>
            <a:r>
              <a:rPr lang="en-GB" sz="3600" b="1" dirty="0"/>
              <a:t>: 	70%</a:t>
            </a:r>
          </a:p>
          <a:p>
            <a:r>
              <a:rPr lang="en-GB" sz="3600" b="1" dirty="0"/>
              <a:t>Assessment 2 				</a:t>
            </a:r>
            <a:r>
              <a:rPr lang="en-GB" sz="3600" b="1" dirty="0" err="1"/>
              <a:t>Asesiad</a:t>
            </a:r>
            <a:r>
              <a:rPr lang="en-GB" sz="3600" b="1" dirty="0"/>
              <a:t> 2</a:t>
            </a:r>
          </a:p>
          <a:p>
            <a:r>
              <a:rPr lang="en-GB" sz="3600" b="1" dirty="0"/>
              <a:t>15</a:t>
            </a:r>
            <a:r>
              <a:rPr lang="en-GB" sz="3600" b="1" baseline="30000" dirty="0"/>
              <a:t>th</a:t>
            </a:r>
            <a:r>
              <a:rPr lang="en-GB" sz="3600" b="1" dirty="0"/>
              <a:t> May, 2026			15fed Mai, 2026</a:t>
            </a:r>
          </a:p>
          <a:p>
            <a:r>
              <a:rPr lang="en-GB" sz="3600" b="1" dirty="0"/>
              <a:t>15:00 					15:00</a:t>
            </a:r>
          </a:p>
          <a:p>
            <a:r>
              <a:rPr lang="en-GB" sz="3600" b="1" dirty="0"/>
              <a:t>2,800 words				2,800 o </a:t>
            </a:r>
            <a:r>
              <a:rPr lang="en-GB" sz="3600" b="1" dirty="0" err="1"/>
              <a:t>eiriau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229440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19959</TotalTime>
  <Words>1363</Words>
  <Application>Microsoft Office PowerPoint</Application>
  <PresentationFormat>Widescreen</PresentationFormat>
  <Paragraphs>136</Paragraphs>
  <Slides>25</Slides>
  <Notes>3</Notes>
  <HiddenSlides>2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UWTSD 200_Title Page</vt:lpstr>
      <vt:lpstr>UWTSD 200_Title Page 2</vt:lpstr>
      <vt:lpstr>UWTSD 200_Subtitle 2</vt:lpstr>
      <vt:lpstr>UWTSD 200_Text 1</vt:lpstr>
      <vt:lpstr>PowerPoint Presentation</vt:lpstr>
      <vt:lpstr>Gosod trosolwg pwrpas eich profiad ar ddechrau’r aseiniad Set the Scene at the start of your submission</vt:lpstr>
      <vt:lpstr>PowerPoint Presentation</vt:lpstr>
      <vt:lpstr>Assessment 2 : Reflection essay based upon CPD / Work experience.</vt:lpstr>
      <vt:lpstr>Assessment 2 : Reflection essay based upon CPD / Work experience.</vt:lpstr>
      <vt:lpstr>What is reflection?</vt:lpstr>
      <vt:lpstr>Schon</vt:lpstr>
      <vt:lpstr>Gibbs  1988</vt:lpstr>
      <vt:lpstr>Kolb</vt:lpstr>
      <vt:lpstr>Critical Reflections: Importance and key characteristics</vt:lpstr>
      <vt:lpstr>Aspects to reflect on …</vt:lpstr>
      <vt:lpstr>PowerPoint Presentation</vt:lpstr>
      <vt:lpstr>Assessment 2 - 15th May 15:00 – 2,800 words</vt:lpstr>
      <vt:lpstr>Profiad Gwaith / Work placement</vt:lpstr>
      <vt:lpstr>Paperwork to complete prior to starting Work Placement Gwaith papur i gwblhau cyn cychwyn Profiad Gwaith </vt:lpstr>
      <vt:lpstr>Llwybr Profiad Gwaith </vt:lpstr>
      <vt:lpstr> Work placement Pathway </vt:lpstr>
      <vt:lpstr>Work placement …</vt:lpstr>
      <vt:lpstr>PowerPoint Presentation</vt:lpstr>
      <vt:lpstr>CPD / Datblygiad Proffesiynol Parhaus</vt:lpstr>
      <vt:lpstr>CPD logbook – consider …</vt:lpstr>
      <vt:lpstr>CPD Pathway </vt:lpstr>
      <vt:lpstr>Llwybr DPP / CPD Pathway </vt:lpstr>
      <vt:lpstr>CPD logbook to include detail re 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5</cp:revision>
  <dcterms:created xsi:type="dcterms:W3CDTF">2021-03-09T15:35:42Z</dcterms:created>
  <dcterms:modified xsi:type="dcterms:W3CDTF">2025-11-24T13:43:39Z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