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14"/>
  </p:notesMasterIdLst>
  <p:sldIdLst>
    <p:sldId id="256" r:id="rId2"/>
    <p:sldId id="521" r:id="rId3"/>
    <p:sldId id="528" r:id="rId4"/>
    <p:sldId id="522" r:id="rId5"/>
    <p:sldId id="535" r:id="rId6"/>
    <p:sldId id="529" r:id="rId7"/>
    <p:sldId id="537" r:id="rId8"/>
    <p:sldId id="536" r:id="rId9"/>
    <p:sldId id="538" r:id="rId10"/>
    <p:sldId id="520" r:id="rId11"/>
    <p:sldId id="534" r:id="rId12"/>
    <p:sldId id="387" r:id="rId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laser" initials="laser"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05BB98-7567-48F3-A113-7B1155455A0E}" v="36" dt="2023-10-12T14:34:45.24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765" autoAdjust="0"/>
  </p:normalViewPr>
  <p:slideViewPr>
    <p:cSldViewPr snapToGrid="0" snapToObjects="1">
      <p:cViewPr varScale="1">
        <p:scale>
          <a:sx n="105" d="100"/>
          <a:sy n="105" d="100"/>
        </p:scale>
        <p:origin x="1240" y="72"/>
      </p:cViewPr>
      <p:guideLst>
        <p:guide orient="horz" pos="2160"/>
        <p:guide pos="2880"/>
      </p:guideLst>
    </p:cSldViewPr>
  </p:slideViewPr>
  <p:notesTextViewPr>
    <p:cViewPr>
      <p:scale>
        <a:sx n="100" d="100"/>
        <a:sy n="100" d="100"/>
      </p:scale>
      <p:origin x="0" y="0"/>
    </p:cViewPr>
  </p:notesTextViewPr>
  <p:notesViewPr>
    <p:cSldViewPr snapToGrid="0" snapToObjects="1">
      <p:cViewPr varScale="1">
        <p:scale>
          <a:sx n="73" d="100"/>
          <a:sy n="73" d="100"/>
        </p:scale>
        <p:origin x="2724" y="51"/>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unyaradzi Nicholas Murira" userId="6ab3fae5-94bd-47ef-9f25-6c1f645127cf" providerId="ADAL" clId="{7405BB98-7567-48F3-A113-7B1155455A0E}"/>
    <pc:docChg chg="undo custSel addSld delSld modSld">
      <pc:chgData name="Munyaradzi Nicholas Murira" userId="6ab3fae5-94bd-47ef-9f25-6c1f645127cf" providerId="ADAL" clId="{7405BB98-7567-48F3-A113-7B1155455A0E}" dt="2023-10-12T14:34:45.239" v="102"/>
      <pc:docMkLst>
        <pc:docMk/>
      </pc:docMkLst>
      <pc:sldChg chg="modSp mod">
        <pc:chgData name="Munyaradzi Nicholas Murira" userId="6ab3fae5-94bd-47ef-9f25-6c1f645127cf" providerId="ADAL" clId="{7405BB98-7567-48F3-A113-7B1155455A0E}" dt="2023-10-12T14:14:24.351" v="70" actId="255"/>
        <pc:sldMkLst>
          <pc:docMk/>
          <pc:sldMk cId="2787194826" sldId="332"/>
        </pc:sldMkLst>
        <pc:spChg chg="mod">
          <ac:chgData name="Munyaradzi Nicholas Murira" userId="6ab3fae5-94bd-47ef-9f25-6c1f645127cf" providerId="ADAL" clId="{7405BB98-7567-48F3-A113-7B1155455A0E}" dt="2023-10-12T14:14:24.351" v="70" actId="255"/>
          <ac:spMkLst>
            <pc:docMk/>
            <pc:sldMk cId="2787194826" sldId="332"/>
            <ac:spMk id="12290" creationId="{00000000-0000-0000-0000-000000000000}"/>
          </ac:spMkLst>
        </pc:spChg>
      </pc:sldChg>
      <pc:sldChg chg="modSp mod modAnim">
        <pc:chgData name="Munyaradzi Nicholas Murira" userId="6ab3fae5-94bd-47ef-9f25-6c1f645127cf" providerId="ADAL" clId="{7405BB98-7567-48F3-A113-7B1155455A0E}" dt="2023-10-12T14:17:13.344" v="75" actId="5793"/>
        <pc:sldMkLst>
          <pc:docMk/>
          <pc:sldMk cId="1334926013" sldId="333"/>
        </pc:sldMkLst>
        <pc:spChg chg="mod">
          <ac:chgData name="Munyaradzi Nicholas Murira" userId="6ab3fae5-94bd-47ef-9f25-6c1f645127cf" providerId="ADAL" clId="{7405BB98-7567-48F3-A113-7B1155455A0E}" dt="2023-10-12T14:17:13.344" v="75" actId="5793"/>
          <ac:spMkLst>
            <pc:docMk/>
            <pc:sldMk cId="1334926013" sldId="333"/>
            <ac:spMk id="12291" creationId="{00000000-0000-0000-0000-000000000000}"/>
          </ac:spMkLst>
        </pc:spChg>
      </pc:sldChg>
      <pc:sldChg chg="modNotes">
        <pc:chgData name="Munyaradzi Nicholas Murira" userId="6ab3fae5-94bd-47ef-9f25-6c1f645127cf" providerId="ADAL" clId="{7405BB98-7567-48F3-A113-7B1155455A0E}" dt="2023-10-12T14:13:48.427" v="69" actId="27636"/>
        <pc:sldMkLst>
          <pc:docMk/>
          <pc:sldMk cId="4108378854" sldId="336"/>
        </pc:sldMkLst>
      </pc:sldChg>
      <pc:sldChg chg="add">
        <pc:chgData name="Munyaradzi Nicholas Murira" userId="6ab3fae5-94bd-47ef-9f25-6c1f645127cf" providerId="ADAL" clId="{7405BB98-7567-48F3-A113-7B1155455A0E}" dt="2023-10-12T14:34:45.239" v="102"/>
        <pc:sldMkLst>
          <pc:docMk/>
          <pc:sldMk cId="4250075989" sldId="347"/>
        </pc:sldMkLst>
      </pc:sldChg>
      <pc:sldChg chg="modSp mod">
        <pc:chgData name="Munyaradzi Nicholas Murira" userId="6ab3fae5-94bd-47ef-9f25-6c1f645127cf" providerId="ADAL" clId="{7405BB98-7567-48F3-A113-7B1155455A0E}" dt="2023-10-12T14:33:26.385" v="101" actId="113"/>
        <pc:sldMkLst>
          <pc:docMk/>
          <pc:sldMk cId="0" sldId="445"/>
        </pc:sldMkLst>
        <pc:spChg chg="mod">
          <ac:chgData name="Munyaradzi Nicholas Murira" userId="6ab3fae5-94bd-47ef-9f25-6c1f645127cf" providerId="ADAL" clId="{7405BB98-7567-48F3-A113-7B1155455A0E}" dt="2023-10-12T14:33:26.385" v="101" actId="113"/>
          <ac:spMkLst>
            <pc:docMk/>
            <pc:sldMk cId="0" sldId="445"/>
            <ac:spMk id="3" creationId="{00000000-0000-0000-0000-000000000000}"/>
          </ac:spMkLst>
        </pc:spChg>
      </pc:sldChg>
      <pc:sldChg chg="modSp mod">
        <pc:chgData name="Munyaradzi Nicholas Murira" userId="6ab3fae5-94bd-47ef-9f25-6c1f645127cf" providerId="ADAL" clId="{7405BB98-7567-48F3-A113-7B1155455A0E}" dt="2023-10-12T07:55:37.715" v="13" actId="27636"/>
        <pc:sldMkLst>
          <pc:docMk/>
          <pc:sldMk cId="420792389" sldId="472"/>
        </pc:sldMkLst>
        <pc:spChg chg="mod">
          <ac:chgData name="Munyaradzi Nicholas Murira" userId="6ab3fae5-94bd-47ef-9f25-6c1f645127cf" providerId="ADAL" clId="{7405BB98-7567-48F3-A113-7B1155455A0E}" dt="2023-10-12T07:55:37.715" v="13" actId="27636"/>
          <ac:spMkLst>
            <pc:docMk/>
            <pc:sldMk cId="420792389" sldId="472"/>
            <ac:spMk id="8195" creationId="{00000000-0000-0000-0000-000000000000}"/>
          </ac:spMkLst>
        </pc:spChg>
      </pc:sldChg>
      <pc:sldChg chg="modSp mod modAnim">
        <pc:chgData name="Munyaradzi Nicholas Murira" userId="6ab3fae5-94bd-47ef-9f25-6c1f645127cf" providerId="ADAL" clId="{7405BB98-7567-48F3-A113-7B1155455A0E}" dt="2023-10-12T13:57:15.453" v="67" actId="255"/>
        <pc:sldMkLst>
          <pc:docMk/>
          <pc:sldMk cId="2956471644" sldId="473"/>
        </pc:sldMkLst>
        <pc:spChg chg="mod">
          <ac:chgData name="Munyaradzi Nicholas Murira" userId="6ab3fae5-94bd-47ef-9f25-6c1f645127cf" providerId="ADAL" clId="{7405BB98-7567-48F3-A113-7B1155455A0E}" dt="2023-10-12T13:57:15.453" v="67" actId="255"/>
          <ac:spMkLst>
            <pc:docMk/>
            <pc:sldMk cId="2956471644" sldId="473"/>
            <ac:spMk id="9218" creationId="{00000000-0000-0000-0000-000000000000}"/>
          </ac:spMkLst>
        </pc:spChg>
        <pc:spChg chg="mod">
          <ac:chgData name="Munyaradzi Nicholas Murira" userId="6ab3fae5-94bd-47ef-9f25-6c1f645127cf" providerId="ADAL" clId="{7405BB98-7567-48F3-A113-7B1155455A0E}" dt="2023-10-12T08:00:38.982" v="24" actId="20577"/>
          <ac:spMkLst>
            <pc:docMk/>
            <pc:sldMk cId="2956471644" sldId="473"/>
            <ac:spMk id="9219" creationId="{00000000-0000-0000-0000-000000000000}"/>
          </ac:spMkLst>
        </pc:spChg>
      </pc:sldChg>
      <pc:sldChg chg="modSp mod modAnim">
        <pc:chgData name="Munyaradzi Nicholas Murira" userId="6ab3fae5-94bd-47ef-9f25-6c1f645127cf" providerId="ADAL" clId="{7405BB98-7567-48F3-A113-7B1155455A0E}" dt="2023-10-12T08:40:54.460" v="42"/>
        <pc:sldMkLst>
          <pc:docMk/>
          <pc:sldMk cId="1339759485" sldId="476"/>
        </pc:sldMkLst>
        <pc:spChg chg="mod">
          <ac:chgData name="Munyaradzi Nicholas Murira" userId="6ab3fae5-94bd-47ef-9f25-6c1f645127cf" providerId="ADAL" clId="{7405BB98-7567-48F3-A113-7B1155455A0E}" dt="2023-10-12T08:40:54.460" v="42"/>
          <ac:spMkLst>
            <pc:docMk/>
            <pc:sldMk cId="1339759485" sldId="476"/>
            <ac:spMk id="12291" creationId="{00000000-0000-0000-0000-000000000000}"/>
          </ac:spMkLst>
        </pc:spChg>
      </pc:sldChg>
      <pc:sldChg chg="del modNotes">
        <pc:chgData name="Munyaradzi Nicholas Murira" userId="6ab3fae5-94bd-47ef-9f25-6c1f645127cf" providerId="ADAL" clId="{7405BB98-7567-48F3-A113-7B1155455A0E}" dt="2023-10-12T09:10:51.336" v="43" actId="47"/>
        <pc:sldMkLst>
          <pc:docMk/>
          <pc:sldMk cId="3549758381" sldId="478"/>
        </pc:sldMkLst>
      </pc:sldChg>
      <pc:sldChg chg="del modNotes">
        <pc:chgData name="Munyaradzi Nicholas Murira" userId="6ab3fae5-94bd-47ef-9f25-6c1f645127cf" providerId="ADAL" clId="{7405BB98-7567-48F3-A113-7B1155455A0E}" dt="2023-10-12T09:11:19.078" v="44" actId="47"/>
        <pc:sldMkLst>
          <pc:docMk/>
          <pc:sldMk cId="1505269300" sldId="479"/>
        </pc:sldMkLst>
      </pc:sldChg>
      <pc:sldChg chg="modSp del mod modAnim">
        <pc:chgData name="Munyaradzi Nicholas Murira" userId="6ab3fae5-94bd-47ef-9f25-6c1f645127cf" providerId="ADAL" clId="{7405BB98-7567-48F3-A113-7B1155455A0E}" dt="2023-10-12T12:50:05.982" v="63" actId="47"/>
        <pc:sldMkLst>
          <pc:docMk/>
          <pc:sldMk cId="2523398101" sldId="481"/>
        </pc:sldMkLst>
        <pc:spChg chg="mod">
          <ac:chgData name="Munyaradzi Nicholas Murira" userId="6ab3fae5-94bd-47ef-9f25-6c1f645127cf" providerId="ADAL" clId="{7405BB98-7567-48F3-A113-7B1155455A0E}" dt="2023-10-12T12:34:43.074" v="62" actId="255"/>
          <ac:spMkLst>
            <pc:docMk/>
            <pc:sldMk cId="2523398101" sldId="481"/>
            <ac:spMk id="6" creationId="{00000000-0000-0000-0000-000000000000}"/>
          </ac:spMkLst>
        </pc:spChg>
        <pc:spChg chg="mod">
          <ac:chgData name="Munyaradzi Nicholas Murira" userId="6ab3fae5-94bd-47ef-9f25-6c1f645127cf" providerId="ADAL" clId="{7405BB98-7567-48F3-A113-7B1155455A0E}" dt="2023-10-12T09:46:35.788" v="46" actId="27636"/>
          <ac:spMkLst>
            <pc:docMk/>
            <pc:sldMk cId="2523398101" sldId="481"/>
            <ac:spMk id="7" creationId="{00000000-0000-0000-0000-000000000000}"/>
          </ac:spMkLst>
        </pc:spChg>
      </pc:sldChg>
      <pc:sldChg chg="modNotes">
        <pc:chgData name="Munyaradzi Nicholas Murira" userId="6ab3fae5-94bd-47ef-9f25-6c1f645127cf" providerId="ADAL" clId="{7405BB98-7567-48F3-A113-7B1155455A0E}" dt="2023-10-12T07:55:37.478" v="9" actId="27636"/>
        <pc:sldMkLst>
          <pc:docMk/>
          <pc:sldMk cId="3470341482" sldId="483"/>
        </pc:sldMkLst>
      </pc:sldChg>
      <pc:sldChg chg="modNotes">
        <pc:chgData name="Munyaradzi Nicholas Murira" userId="6ab3fae5-94bd-47ef-9f25-6c1f645127cf" providerId="ADAL" clId="{7405BB98-7567-48F3-A113-7B1155455A0E}" dt="2023-10-12T07:55:37.641" v="10" actId="27636"/>
        <pc:sldMkLst>
          <pc:docMk/>
          <pc:sldMk cId="10172068" sldId="484"/>
        </pc:sldMkLst>
      </pc:sldChg>
      <pc:sldChg chg="modSp mod modAnim">
        <pc:chgData name="Munyaradzi Nicholas Murira" userId="6ab3fae5-94bd-47ef-9f25-6c1f645127cf" providerId="ADAL" clId="{7405BB98-7567-48F3-A113-7B1155455A0E}" dt="2023-10-12T12:53:06.722" v="65" actId="27636"/>
        <pc:sldMkLst>
          <pc:docMk/>
          <pc:sldMk cId="3058939147" sldId="485"/>
        </pc:sldMkLst>
        <pc:spChg chg="mod">
          <ac:chgData name="Munyaradzi Nicholas Murira" userId="6ab3fae5-94bd-47ef-9f25-6c1f645127cf" providerId="ADAL" clId="{7405BB98-7567-48F3-A113-7B1155455A0E}" dt="2023-10-12T12:53:06.722" v="65" actId="27636"/>
          <ac:spMkLst>
            <pc:docMk/>
            <pc:sldMk cId="3058939147" sldId="485"/>
            <ac:spMk id="10" creationId="{00000000-0000-0000-0000-000000000000}"/>
          </ac:spMkLst>
        </pc:spChg>
      </pc:sldChg>
      <pc:sldChg chg="modSp mod">
        <pc:chgData name="Munyaradzi Nicholas Murira" userId="6ab3fae5-94bd-47ef-9f25-6c1f645127cf" providerId="ADAL" clId="{7405BB98-7567-48F3-A113-7B1155455A0E}" dt="2023-10-12T12:56:32.050" v="66" actId="255"/>
        <pc:sldMkLst>
          <pc:docMk/>
          <pc:sldMk cId="3966667530" sldId="488"/>
        </pc:sldMkLst>
        <pc:spChg chg="mod">
          <ac:chgData name="Munyaradzi Nicholas Murira" userId="6ab3fae5-94bd-47ef-9f25-6c1f645127cf" providerId="ADAL" clId="{7405BB98-7567-48F3-A113-7B1155455A0E}" dt="2023-10-12T12:56:32.050" v="66" actId="255"/>
          <ac:spMkLst>
            <pc:docMk/>
            <pc:sldMk cId="3966667530" sldId="488"/>
            <ac:spMk id="22530" creationId="{00000000-0000-0000-0000-000000000000}"/>
          </ac:spMkLst>
        </pc:spChg>
      </pc:sldChg>
      <pc:sldChg chg="modSp mod">
        <pc:chgData name="Munyaradzi Nicholas Murira" userId="6ab3fae5-94bd-47ef-9f25-6c1f645127cf" providerId="ADAL" clId="{7405BB98-7567-48F3-A113-7B1155455A0E}" dt="2023-10-12T07:55:36.936" v="3" actId="27636"/>
        <pc:sldMkLst>
          <pc:docMk/>
          <pc:sldMk cId="54549527" sldId="489"/>
        </pc:sldMkLst>
        <pc:spChg chg="mod">
          <ac:chgData name="Munyaradzi Nicholas Murira" userId="6ab3fae5-94bd-47ef-9f25-6c1f645127cf" providerId="ADAL" clId="{7405BB98-7567-48F3-A113-7B1155455A0E}" dt="2023-10-12T07:55:36.936" v="3" actId="27636"/>
          <ac:spMkLst>
            <pc:docMk/>
            <pc:sldMk cId="54549527" sldId="489"/>
            <ac:spMk id="24579" creationId="{00000000-0000-0000-0000-000000000000}"/>
          </ac:spMkLst>
        </pc:spChg>
      </pc:sldChg>
      <pc:sldChg chg="modNotes">
        <pc:chgData name="Munyaradzi Nicholas Murira" userId="6ab3fae5-94bd-47ef-9f25-6c1f645127cf" providerId="ADAL" clId="{7405BB98-7567-48F3-A113-7B1155455A0E}" dt="2023-10-12T07:55:37.661" v="11" actId="27636"/>
        <pc:sldMkLst>
          <pc:docMk/>
          <pc:sldMk cId="1342411067" sldId="490"/>
        </pc:sldMkLst>
      </pc:sldChg>
      <pc:sldChg chg="modSp mod">
        <pc:chgData name="Munyaradzi Nicholas Murira" userId="6ab3fae5-94bd-47ef-9f25-6c1f645127cf" providerId="ADAL" clId="{7405BB98-7567-48F3-A113-7B1155455A0E}" dt="2023-10-12T07:55:36.963" v="4" actId="27636"/>
        <pc:sldMkLst>
          <pc:docMk/>
          <pc:sldMk cId="701210551" sldId="492"/>
        </pc:sldMkLst>
        <pc:spChg chg="mod">
          <ac:chgData name="Munyaradzi Nicholas Murira" userId="6ab3fae5-94bd-47ef-9f25-6c1f645127cf" providerId="ADAL" clId="{7405BB98-7567-48F3-A113-7B1155455A0E}" dt="2023-10-12T07:55:36.963" v="4" actId="27636"/>
          <ac:spMkLst>
            <pc:docMk/>
            <pc:sldMk cId="701210551" sldId="492"/>
            <ac:spMk id="5" creationId="{00000000-0000-0000-0000-000000000000}"/>
          </ac:spMkLst>
        </pc:spChg>
      </pc:sldChg>
      <pc:sldChg chg="modNotes">
        <pc:chgData name="Munyaradzi Nicholas Murira" userId="6ab3fae5-94bd-47ef-9f25-6c1f645127cf" providerId="ADAL" clId="{7405BB98-7567-48F3-A113-7B1155455A0E}" dt="2023-10-12T07:55:37.688" v="12" actId="27636"/>
        <pc:sldMkLst>
          <pc:docMk/>
          <pc:sldMk cId="125481589" sldId="495"/>
        </pc:sldMkLst>
      </pc:sldChg>
      <pc:sldChg chg="modSp mod">
        <pc:chgData name="Munyaradzi Nicholas Murira" userId="6ab3fae5-94bd-47ef-9f25-6c1f645127cf" providerId="ADAL" clId="{7405BB98-7567-48F3-A113-7B1155455A0E}" dt="2023-10-12T07:55:37.025" v="5" actId="27636"/>
        <pc:sldMkLst>
          <pc:docMk/>
          <pc:sldMk cId="1807798895" sldId="505"/>
        </pc:sldMkLst>
        <pc:spChg chg="mod">
          <ac:chgData name="Munyaradzi Nicholas Murira" userId="6ab3fae5-94bd-47ef-9f25-6c1f645127cf" providerId="ADAL" clId="{7405BB98-7567-48F3-A113-7B1155455A0E}" dt="2023-10-12T07:55:37.025" v="5" actId="27636"/>
          <ac:spMkLst>
            <pc:docMk/>
            <pc:sldMk cId="1807798895" sldId="505"/>
            <ac:spMk id="83971" creationId="{00000000-0000-0000-0000-000000000000}"/>
          </ac:spMkLst>
        </pc:spChg>
      </pc:sldChg>
      <pc:sldChg chg="modSp mod">
        <pc:chgData name="Munyaradzi Nicholas Murira" userId="6ab3fae5-94bd-47ef-9f25-6c1f645127cf" providerId="ADAL" clId="{7405BB98-7567-48F3-A113-7B1155455A0E}" dt="2023-10-12T07:55:37.042" v="6" actId="27636"/>
        <pc:sldMkLst>
          <pc:docMk/>
          <pc:sldMk cId="2876449904" sldId="506"/>
        </pc:sldMkLst>
        <pc:spChg chg="mod">
          <ac:chgData name="Munyaradzi Nicholas Murira" userId="6ab3fae5-94bd-47ef-9f25-6c1f645127cf" providerId="ADAL" clId="{7405BB98-7567-48F3-A113-7B1155455A0E}" dt="2023-10-12T07:55:37.042" v="6" actId="27636"/>
          <ac:spMkLst>
            <pc:docMk/>
            <pc:sldMk cId="2876449904" sldId="506"/>
            <ac:spMk id="8397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D01589B9-7201-41BB-BB6C-CE6490D5B4E0}" type="datetimeFigureOut">
              <a:rPr lang="en-US" smtClean="0"/>
              <a:pPr/>
              <a:t>11/30/2023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7970ACC-877F-4D3B-8A93-B8BA4EA78D53}" type="slidenum">
              <a:rPr lang="en-GB" smtClean="0"/>
              <a:pPr/>
              <a:t>‹#›</a:t>
            </a:fld>
            <a:endParaRPr lang="en-GB"/>
          </a:p>
        </p:txBody>
      </p:sp>
    </p:spTree>
    <p:extLst>
      <p:ext uri="{BB962C8B-B14F-4D97-AF65-F5344CB8AC3E}">
        <p14:creationId xmlns:p14="http://schemas.microsoft.com/office/powerpoint/2010/main" val="13836461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1</a:t>
            </a:fld>
            <a:endParaRPr lang="en-GB"/>
          </a:p>
        </p:txBody>
      </p:sp>
    </p:spTree>
    <p:extLst>
      <p:ext uri="{BB962C8B-B14F-4D97-AF65-F5344CB8AC3E}">
        <p14:creationId xmlns:p14="http://schemas.microsoft.com/office/powerpoint/2010/main" val="2709998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b="0" i="0" kern="1200" dirty="0">
                <a:solidFill>
                  <a:schemeClr val="tx1"/>
                </a:solidFill>
                <a:effectLst/>
                <a:latin typeface="+mn-lt"/>
                <a:ea typeface="+mn-ea"/>
                <a:cs typeface="+mn-cs"/>
              </a:rPr>
              <a:t>Committee on National Security Systems (CNSS), formerly known as the National Security Telecommunications and Information Systems Security Committee (NSTISSC), chaired by the U.S. Secretary of </a:t>
            </a:r>
            <a:r>
              <a:rPr lang="en-GB" sz="1200" b="0" i="0" kern="1200" dirty="0" err="1">
                <a:solidFill>
                  <a:schemeClr val="tx1"/>
                </a:solidFill>
                <a:effectLst/>
                <a:latin typeface="+mn-lt"/>
                <a:ea typeface="+mn-ea"/>
                <a:cs typeface="+mn-cs"/>
              </a:rPr>
              <a:t>Defense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“National Training Standard for Information Systems Security (InfoSec) Professionals,” presents a comprehensive model of InfoSec known as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which is named after its developer, John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Shown in Figure 1-2, which is an adaptation of the NSTISSI model,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serves as the standard for understanding many aspects of InfoSec, and shows the three dimensions that are central to the discussion of InfoSec: information characteristics, information location, and security control categories. If you extend the relationship among the three dimensions that are represented by the axes in the figure, you end up with a 3 × 3 × 3 cube with 27 cells. Each cell represents an area of intersection among these three dimensions, which must be addressed to secure information. When using this model to design or review any InfoSec program, you must make sure that each of the 27 cells is properly addressed by each of the three communities of interest.</a:t>
            </a:r>
            <a:endParaRPr lang="en-GB" dirty="0"/>
          </a:p>
          <a:p>
            <a:endParaRPr lang="en-GB" dirty="0"/>
          </a:p>
          <a:p>
            <a:r>
              <a:rPr lang="en-GB" dirty="0"/>
              <a:t>It’s the role of management to ensure that each strategy is properly planned, organised, staffed, directed, and controlled. </a:t>
            </a:r>
          </a:p>
          <a:p>
            <a:r>
              <a:rPr lang="en-GB" dirty="0"/>
              <a:t>Specialised areas include: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Physical security—The protection of physical items, objects, or areas from unauthorized access and misuse.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Operations security—The protection of the details of an organization’s operations and activities.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Communications security—The protection of all communications media, technology, and content.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Cyber (or computer) security—The protection of computerized information processing systems and the data they contain and process. The term cybersecurity is relatively new, so its use might be slightly ambiguous in coming years as the definition gets sorted out.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Network security—A subset of communications security and cybersecurity; the protection of voice and data networking components, connections, and content.</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2</a:t>
            </a:fld>
            <a:endParaRPr lang="en-GB"/>
          </a:p>
        </p:txBody>
      </p:sp>
    </p:spTree>
    <p:extLst>
      <p:ext uri="{BB962C8B-B14F-4D97-AF65-F5344CB8AC3E}">
        <p14:creationId xmlns:p14="http://schemas.microsoft.com/office/powerpoint/2010/main" val="39079444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b="0" i="0" kern="1200" dirty="0">
                <a:solidFill>
                  <a:schemeClr val="tx1"/>
                </a:solidFill>
                <a:effectLst/>
                <a:latin typeface="+mn-lt"/>
                <a:ea typeface="+mn-ea"/>
                <a:cs typeface="+mn-cs"/>
              </a:rPr>
              <a:t>Committee on National Security Systems (CNSS), formerly known as the National Security Telecommunications and Information Systems Security Committee (NSTISSC), chaired by the U.S. Secretary of </a:t>
            </a:r>
            <a:r>
              <a:rPr lang="en-GB" sz="1200" b="0" i="0" kern="1200" dirty="0" err="1">
                <a:solidFill>
                  <a:schemeClr val="tx1"/>
                </a:solidFill>
                <a:effectLst/>
                <a:latin typeface="+mn-lt"/>
                <a:ea typeface="+mn-ea"/>
                <a:cs typeface="+mn-cs"/>
              </a:rPr>
              <a:t>Defense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“National Training Standard for Information Systems Security (InfoSec) Professionals,” presents a comprehensive model of InfoSec known as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which is named after its developer, John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Shown in Figure 1-2, which is an adaptation of the NSTISSI model,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serves as the standard for understanding many aspects of InfoSec, and shows the three dimensions that are central to the discussion of InfoSec: information characteristics, information location, and security control categories. If you extend the relationship among the three dimensions that are represented by the axes in the figure, you end up with a 3 × 3 × 3 cube with 27 cells. Each cell represents an area of intersection among these three dimensions, which must be addressed to secure information. When using this model to design or review any InfoSec program, you must make sure that each of the 27 cells is properly addressed by each of the three communities of interest.</a:t>
            </a:r>
            <a:endParaRPr lang="en-GB" dirty="0"/>
          </a:p>
          <a:p>
            <a:endParaRPr lang="en-GB" dirty="0"/>
          </a:p>
          <a:p>
            <a:r>
              <a:rPr lang="en-GB" dirty="0"/>
              <a:t>It’s the role of management to ensure that each strategy is properly planned, organised, staffed, directed, and controlled. </a:t>
            </a:r>
          </a:p>
          <a:p>
            <a:r>
              <a:rPr lang="en-GB" dirty="0"/>
              <a:t>Specialised areas include: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Physical security—The protection of physical items, objects, or areas from unauthorized access and misuse.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Operations security—The protection of the details of an organization’s operations and activities.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Communications security—The protection of all communications media, technology, and content.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Cyber (or computer) security—The protection of computerized information processing systems and the data they contain and process. The term cybersecurity is relatively new, so its use might be slightly ambiguous in coming years as the definition gets sorted out.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Network security—A subset of communications security and cybersecurity; the protection of voice and data networking components, connections, and content.</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3</a:t>
            </a:fld>
            <a:endParaRPr lang="en-GB"/>
          </a:p>
        </p:txBody>
      </p:sp>
    </p:spTree>
    <p:extLst>
      <p:ext uri="{BB962C8B-B14F-4D97-AF65-F5344CB8AC3E}">
        <p14:creationId xmlns:p14="http://schemas.microsoft.com/office/powerpoint/2010/main" val="2229892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b="0" i="0" kern="1200" dirty="0">
                <a:solidFill>
                  <a:schemeClr val="tx1"/>
                </a:solidFill>
                <a:effectLst/>
                <a:latin typeface="+mn-lt"/>
                <a:ea typeface="+mn-ea"/>
                <a:cs typeface="+mn-cs"/>
              </a:rPr>
              <a:t>Committee on National Security Systems (CNSS), formerly known as the National Security Telecommunications and Information Systems Security Committee (NSTISSC), chaired by the U.S. Secretary of </a:t>
            </a:r>
            <a:r>
              <a:rPr lang="en-GB" sz="1200" b="0" i="0" kern="1200" dirty="0" err="1">
                <a:solidFill>
                  <a:schemeClr val="tx1"/>
                </a:solidFill>
                <a:effectLst/>
                <a:latin typeface="+mn-lt"/>
                <a:ea typeface="+mn-ea"/>
                <a:cs typeface="+mn-cs"/>
              </a:rPr>
              <a:t>Defense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“National Training Standard for Information Systems Security (InfoSec) Professionals,” presents a comprehensive model of InfoSec known as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which is named after its developer, John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Shown in Figure 1-2, which is an adaptation of the NSTISSI model,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serves as the standard for understanding many aspects of InfoSec, and shows the three dimensions that are central to the discussion of InfoSec: information characteristics, information location, and security control categories. If you extend the relationship among the three dimensions that are represented by the axes in the figure, you end up with a 3 × 3 × 3 cube with 27 cells. Each cell represents an area of intersection among these three dimensions, which must be addressed to secure information. When using this model to design or review any InfoSec program, you must make sure that each of the 27 cells is properly addressed by each of the three communities of interest.</a:t>
            </a:r>
            <a:endParaRPr lang="en-GB" dirty="0"/>
          </a:p>
          <a:p>
            <a:endParaRPr lang="en-GB" dirty="0"/>
          </a:p>
          <a:p>
            <a:r>
              <a:rPr lang="en-GB" dirty="0"/>
              <a:t>It’s the role of management to ensure that each strategy is properly planned, organised, staffed, directed, and controlled. </a:t>
            </a:r>
          </a:p>
          <a:p>
            <a:r>
              <a:rPr lang="en-GB" dirty="0"/>
              <a:t>Specialised areas include: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Physical security—The protection of physical items, objects, or areas from unauthorized access and misuse.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Operations security—The protection of the details of an organization’s operations and activities.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Communications security—The protection of all communications media, technology, and content.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Cyber (or computer) security—The protection of computerized information processing systems and the data they contain and process. The term cybersecurity is relatively new, so its use might be slightly ambiguous in coming years as the definition gets sorted out.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Network security—A subset of communications security and cybersecurity; the protection of voice and data networking components, connections, and content.</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4</a:t>
            </a:fld>
            <a:endParaRPr lang="en-GB"/>
          </a:p>
        </p:txBody>
      </p:sp>
    </p:spTree>
    <p:extLst>
      <p:ext uri="{BB962C8B-B14F-4D97-AF65-F5344CB8AC3E}">
        <p14:creationId xmlns:p14="http://schemas.microsoft.com/office/powerpoint/2010/main" val="25782638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5</a:t>
            </a:fld>
            <a:endParaRPr lang="en-GB"/>
          </a:p>
        </p:txBody>
      </p:sp>
    </p:spTree>
    <p:extLst>
      <p:ext uri="{BB962C8B-B14F-4D97-AF65-F5344CB8AC3E}">
        <p14:creationId xmlns:p14="http://schemas.microsoft.com/office/powerpoint/2010/main" val="9334577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b="0" i="0" kern="1200" dirty="0">
                <a:solidFill>
                  <a:schemeClr val="tx1"/>
                </a:solidFill>
                <a:effectLst/>
                <a:latin typeface="+mn-lt"/>
                <a:ea typeface="+mn-ea"/>
                <a:cs typeface="+mn-cs"/>
              </a:rPr>
              <a:t>Committee on National Security Systems (CNSS), formerly known as the National Security Telecommunications and Information Systems Security Committee (NSTISSC), chaired by the U.S. Secretary of </a:t>
            </a:r>
            <a:r>
              <a:rPr lang="en-GB" sz="1200" b="0" i="0" kern="1200" dirty="0" err="1">
                <a:solidFill>
                  <a:schemeClr val="tx1"/>
                </a:solidFill>
                <a:effectLst/>
                <a:latin typeface="+mn-lt"/>
                <a:ea typeface="+mn-ea"/>
                <a:cs typeface="+mn-cs"/>
              </a:rPr>
              <a:t>Defense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“National Training Standard for Information Systems Security (InfoSec) Professionals,” presents a comprehensive model of InfoSec known as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which is named after its developer, John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Shown in Figure 1-2, which is an adaptation of the NSTISSI model,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serves as the standard for understanding many aspects of InfoSec, and shows the three dimensions that are central to the discussion of InfoSec: information characteristics, information location, and security control categories. If you extend the relationship among the three dimensions that are represented by the axes in the figure, you end up with a 3 × 3 × 3 cube with 27 cells. Each cell represents an area of intersection among these three dimensions, which must be addressed to secure information. When using this model to design or review any InfoSec program, you must make sure that each of the 27 cells is properly addressed by each of the three communities of interest.</a:t>
            </a:r>
            <a:endParaRPr lang="en-GB" dirty="0"/>
          </a:p>
          <a:p>
            <a:endParaRPr lang="en-GB" dirty="0"/>
          </a:p>
          <a:p>
            <a:r>
              <a:rPr lang="en-GB" dirty="0"/>
              <a:t>It’s the role of management to ensure that each strategy is properly planned, organised, staffed, directed, and controlled. </a:t>
            </a:r>
          </a:p>
          <a:p>
            <a:r>
              <a:rPr lang="en-GB" dirty="0"/>
              <a:t>Specialised areas include: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Physical security—The protection of physical items, objects, or areas from unauthorized access and misuse.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Operations security—The protection of the details of an organization’s operations and activities.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Communications security—The protection of all communications media, technology, and content.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Cyber (or computer) security—The protection of computerized information processing systems and the data they contain and process. The term cybersecurity is relatively new, so its use might be slightly ambiguous in coming years as the definition gets sorted out.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Network security—A subset of communications security and cybersecurity; the protection of voice and data networking components, connections, and content.</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6</a:t>
            </a:fld>
            <a:endParaRPr lang="en-GB"/>
          </a:p>
        </p:txBody>
      </p:sp>
    </p:spTree>
    <p:extLst>
      <p:ext uri="{BB962C8B-B14F-4D97-AF65-F5344CB8AC3E}">
        <p14:creationId xmlns:p14="http://schemas.microsoft.com/office/powerpoint/2010/main" val="13295848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b="0" i="0" kern="1200" dirty="0">
                <a:solidFill>
                  <a:schemeClr val="tx1"/>
                </a:solidFill>
                <a:effectLst/>
                <a:latin typeface="+mn-lt"/>
                <a:ea typeface="+mn-ea"/>
                <a:cs typeface="+mn-cs"/>
              </a:rPr>
              <a:t>Committee on National Security Systems (CNSS), formerly known as the National Security Telecommunications and Information Systems Security Committee (NSTISSC), chaired by the U.S. Secretary of </a:t>
            </a:r>
            <a:r>
              <a:rPr lang="en-GB" sz="1200" b="0" i="0" kern="1200" dirty="0" err="1">
                <a:solidFill>
                  <a:schemeClr val="tx1"/>
                </a:solidFill>
                <a:effectLst/>
                <a:latin typeface="+mn-lt"/>
                <a:ea typeface="+mn-ea"/>
                <a:cs typeface="+mn-cs"/>
              </a:rPr>
              <a:t>Defense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“National Training Standard for Information Systems Security (InfoSec) Professionals,” presents a comprehensive model of InfoSec known as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which is named after its developer, John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Shown in Figure 1-2, which is an adaptation of the NSTISSI model,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serves as the standard for understanding many aspects of InfoSec, and shows the three dimensions that are central to the discussion of InfoSec: information characteristics, information location, and security control categories. If you extend the relationship among the three dimensions that are represented by the axes in the figure, you end up with a 3 × 3 × 3 cube with 27 cells. Each cell represents an area of intersection among these three dimensions, which must be addressed to secure information. When using this model to design or review any InfoSec program, you must make sure that each of the 27 cells is properly addressed by each of the three communities of interest.</a:t>
            </a:r>
            <a:endParaRPr lang="en-GB" dirty="0"/>
          </a:p>
          <a:p>
            <a:endParaRPr lang="en-GB" dirty="0"/>
          </a:p>
          <a:p>
            <a:r>
              <a:rPr lang="en-GB" dirty="0"/>
              <a:t>It’s the role of management to ensure that each strategy is properly planned, organised, staffed, directed, and controlled. </a:t>
            </a:r>
          </a:p>
          <a:p>
            <a:r>
              <a:rPr lang="en-GB" dirty="0"/>
              <a:t>Specialised areas include: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Physical security—The protection of physical items, objects, or areas from unauthorized access and misuse.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Operations security—The protection of the details of an organization’s operations and activities.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Communications security—The protection of all communications media, technology, and content.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Cyber (or computer) security—The protection of computerized information processing systems and the data they contain and process. The term cybersecurity is relatively new, so its use might be slightly ambiguous in coming years as the definition gets sorted out.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Network security—A subset of communications security and cybersecurity; the protection of voice and data networking components, connections, and content.</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7</a:t>
            </a:fld>
            <a:endParaRPr lang="en-GB"/>
          </a:p>
        </p:txBody>
      </p:sp>
    </p:spTree>
    <p:extLst>
      <p:ext uri="{BB962C8B-B14F-4D97-AF65-F5344CB8AC3E}">
        <p14:creationId xmlns:p14="http://schemas.microsoft.com/office/powerpoint/2010/main" val="26103566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b="0" i="0" kern="1200" dirty="0">
                <a:solidFill>
                  <a:schemeClr val="tx1"/>
                </a:solidFill>
                <a:effectLst/>
                <a:latin typeface="+mn-lt"/>
                <a:ea typeface="+mn-ea"/>
                <a:cs typeface="+mn-cs"/>
              </a:rPr>
              <a:t>Committee on National Security Systems (CNSS), formerly known as the National Security Telecommunications and Information Systems Security Committee (NSTISSC), chaired by the U.S. Secretary of </a:t>
            </a:r>
            <a:r>
              <a:rPr lang="en-GB" sz="1200" b="0" i="0" kern="1200" dirty="0" err="1">
                <a:solidFill>
                  <a:schemeClr val="tx1"/>
                </a:solidFill>
                <a:effectLst/>
                <a:latin typeface="+mn-lt"/>
                <a:ea typeface="+mn-ea"/>
                <a:cs typeface="+mn-cs"/>
              </a:rPr>
              <a:t>Defense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“National Training Standard for Information Systems Security (InfoSec) Professionals,” presents a comprehensive model of InfoSec known as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which is named after its developer, John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Shown in Figure 1-2, which is an adaptation of the NSTISSI model,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serves as the standard for understanding many aspects of InfoSec, and shows the three dimensions that are central to the discussion of InfoSec: information characteristics, information location, and security control categories. If you extend the relationship among the three dimensions that are represented by the axes in the figure, you end up with a 3 × 3 × 3 cube with 27 cells. Each cell represents an area of intersection among these three dimensions, which must be addressed to secure information. When using this model to design or review any InfoSec program, you must make sure that each of the 27 cells is properly addressed by each of the three communities of interest.</a:t>
            </a:r>
            <a:endParaRPr lang="en-GB" dirty="0"/>
          </a:p>
          <a:p>
            <a:endParaRPr lang="en-GB" dirty="0"/>
          </a:p>
          <a:p>
            <a:r>
              <a:rPr lang="en-GB" dirty="0"/>
              <a:t>It’s the role of management to ensure that each strategy is properly planned, organised, staffed, directed, and controlled. </a:t>
            </a:r>
          </a:p>
          <a:p>
            <a:r>
              <a:rPr lang="en-GB" dirty="0"/>
              <a:t>Specialised areas include: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Physical security—The protection of physical items, objects, or areas from unauthorized access and misuse.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Operations security—The protection of the details of an organization’s operations and activities.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Communications security—The protection of all communications media, technology, and content.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Cyber (or computer) security—The protection of computerized information processing systems and the data they contain and process. The term cybersecurity is relatively new, so its use might be slightly ambiguous in coming years as the definition gets sorted out.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Network security—A subset of communications security and cybersecurity; the protection of voice and data networking components, connections, and content.</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8</a:t>
            </a:fld>
            <a:endParaRPr lang="en-GB"/>
          </a:p>
        </p:txBody>
      </p:sp>
    </p:spTree>
    <p:extLst>
      <p:ext uri="{BB962C8B-B14F-4D97-AF65-F5344CB8AC3E}">
        <p14:creationId xmlns:p14="http://schemas.microsoft.com/office/powerpoint/2010/main" val="1156224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GB" sz="1200" b="0" i="0" kern="1200" dirty="0">
                <a:solidFill>
                  <a:schemeClr val="tx1"/>
                </a:solidFill>
                <a:effectLst/>
                <a:latin typeface="+mn-lt"/>
                <a:ea typeface="+mn-ea"/>
                <a:cs typeface="+mn-cs"/>
              </a:rPr>
              <a:t>Committee on National Security Systems (CNSS), formerly known as the National Security Telecommunications and Information Systems Security Committee (NSTISSC), chaired by the U.S. Secretary of </a:t>
            </a:r>
            <a:r>
              <a:rPr lang="en-GB" sz="1200" b="0" i="0" kern="1200" dirty="0" err="1">
                <a:solidFill>
                  <a:schemeClr val="tx1"/>
                </a:solidFill>
                <a:effectLst/>
                <a:latin typeface="+mn-lt"/>
                <a:ea typeface="+mn-ea"/>
                <a:cs typeface="+mn-cs"/>
              </a:rPr>
              <a:t>Defense</a:t>
            </a:r>
            <a:r>
              <a:rPr lang="en-GB" sz="1200" b="0" i="0" kern="1200" dirty="0">
                <a:solidFill>
                  <a:schemeClr val="tx1"/>
                </a:solidFill>
                <a:effectLst/>
                <a:latin typeface="+mn-lt"/>
                <a:ea typeface="+mn-ea"/>
                <a:cs typeface="+mn-cs"/>
              </a:rPr>
              <a: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“National Training Standard for Information Systems Security (InfoSec) Professionals,” presents a comprehensive model of InfoSec known as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which is named after its developer, John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Shown in Figure 1-2, which is an adaptation of the NSTISSI model, the </a:t>
            </a:r>
            <a:r>
              <a:rPr lang="en-GB" sz="1200" b="0" i="0" kern="1200" dirty="0" err="1">
                <a:solidFill>
                  <a:schemeClr val="tx1"/>
                </a:solidFill>
                <a:effectLst/>
                <a:latin typeface="+mn-lt"/>
                <a:ea typeface="+mn-ea"/>
                <a:cs typeface="+mn-cs"/>
              </a:rPr>
              <a:t>McCumber</a:t>
            </a:r>
            <a:r>
              <a:rPr lang="en-GB" sz="1200" b="0" i="0" kern="1200" dirty="0">
                <a:solidFill>
                  <a:schemeClr val="tx1"/>
                </a:solidFill>
                <a:effectLst/>
                <a:latin typeface="+mn-lt"/>
                <a:ea typeface="+mn-ea"/>
                <a:cs typeface="+mn-cs"/>
              </a:rPr>
              <a:t> Cube serves as the standard for understanding many aspects of InfoSec, and shows the three dimensions that are central to the discussion of InfoSec: information characteristics, information location, and security control categories. If you extend the relationship among the three dimensions that are represented by the axes in the figure, you end up with a 3 × 3 × 3 cube with 27 cells. Each cell represents an area of intersection among these three dimensions, which must be addressed to secure information. When using this model to design or review any InfoSec program, you must make sure that each of the 27 cells is properly addressed by each of the three communities of interest.</a:t>
            </a:r>
            <a:endParaRPr lang="en-GB" dirty="0"/>
          </a:p>
          <a:p>
            <a:endParaRPr lang="en-GB" dirty="0"/>
          </a:p>
          <a:p>
            <a:r>
              <a:rPr lang="en-GB" dirty="0"/>
              <a:t>It’s the role of management to ensure that each strategy is properly planned, organised, staffed, directed, and controlled. </a:t>
            </a:r>
          </a:p>
          <a:p>
            <a:r>
              <a:rPr lang="en-GB" dirty="0"/>
              <a:t>Specialised areas include: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Physical security—The protection of physical items, objects, or areas from unauthorized access and misuse.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Operations security—The protection of the details of an organization’s operations and activities.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Communications security—The protection of all communications media, technology, and content.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Cyber (or computer) security—The protection of computerized information processing systems and the data they contain and process. The term cybersecurity is relatively new, so its use might be slightly ambiguous in coming years as the definition gets sorted out.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Network security—A subset of communications security and cybersecurity; the protection of voice and data networking components, connections, and content.</a:t>
            </a:r>
            <a:endParaRPr lang="en-GB" dirty="0"/>
          </a:p>
        </p:txBody>
      </p:sp>
      <p:sp>
        <p:nvSpPr>
          <p:cNvPr id="4" name="Slide Number Placeholder 3"/>
          <p:cNvSpPr>
            <a:spLocks noGrp="1"/>
          </p:cNvSpPr>
          <p:nvPr>
            <p:ph type="sldNum" sz="quarter" idx="10"/>
          </p:nvPr>
        </p:nvSpPr>
        <p:spPr/>
        <p:txBody>
          <a:bodyPr/>
          <a:lstStyle/>
          <a:p>
            <a:fld id="{97970ACC-877F-4D3B-8A93-B8BA4EA78D53}" type="slidenum">
              <a:rPr lang="en-GB" smtClean="0"/>
              <a:pPr/>
              <a:t>9</a:t>
            </a:fld>
            <a:endParaRPr lang="en-GB"/>
          </a:p>
        </p:txBody>
      </p:sp>
    </p:spTree>
    <p:extLst>
      <p:ext uri="{BB962C8B-B14F-4D97-AF65-F5344CB8AC3E}">
        <p14:creationId xmlns:p14="http://schemas.microsoft.com/office/powerpoint/2010/main" val="3895327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9690BE0-0BF1-4BA5-B347-64189A02BAEE}" type="slidenum">
              <a:rPr lang="en-US" altLang="en-US" sz="1200" smtClean="0"/>
              <a:pPr eaLnBrk="1" hangingPunct="1"/>
              <a:t>10</a:t>
            </a:fld>
            <a:endParaRPr lang="en-US" altLang="en-US" sz="1200" dirty="0"/>
          </a:p>
        </p:txBody>
      </p:sp>
      <p:sp>
        <p:nvSpPr>
          <p:cNvPr id="166915" name="Rectangle 2"/>
          <p:cNvSpPr>
            <a:spLocks noGrp="1" noRot="1" noChangeAspect="1" noChangeArrowheads="1" noTextEdit="1"/>
          </p:cNvSpPr>
          <p:nvPr>
            <p:ph type="sldImg"/>
          </p:nvPr>
        </p:nvSpPr>
        <p:spPr>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6943978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4400">
                <a:solidFill>
                  <a:schemeClr val="tx1"/>
                </a:solidFill>
                <a:latin typeface="Times New Roman" pitchFamily="18" charset="0"/>
              </a:defRPr>
            </a:lvl1pPr>
            <a:lvl2pPr marL="742950" indent="-285750" eaLnBrk="0" hangingPunct="0">
              <a:defRPr sz="4400">
                <a:solidFill>
                  <a:schemeClr val="tx1"/>
                </a:solidFill>
                <a:latin typeface="Times New Roman" pitchFamily="18" charset="0"/>
              </a:defRPr>
            </a:lvl2pPr>
            <a:lvl3pPr marL="1143000" indent="-228600" eaLnBrk="0" hangingPunct="0">
              <a:defRPr sz="4400">
                <a:solidFill>
                  <a:schemeClr val="tx1"/>
                </a:solidFill>
                <a:latin typeface="Times New Roman" pitchFamily="18" charset="0"/>
              </a:defRPr>
            </a:lvl3pPr>
            <a:lvl4pPr marL="1600200" indent="-228600" eaLnBrk="0" hangingPunct="0">
              <a:defRPr sz="4400">
                <a:solidFill>
                  <a:schemeClr val="tx1"/>
                </a:solidFill>
                <a:latin typeface="Times New Roman" pitchFamily="18" charset="0"/>
              </a:defRPr>
            </a:lvl4pPr>
            <a:lvl5pPr marL="2057400" indent="-228600" eaLnBrk="0" hangingPunct="0">
              <a:defRPr sz="4400">
                <a:solidFill>
                  <a:schemeClr val="tx1"/>
                </a:solidFill>
                <a:latin typeface="Times New Roman" pitchFamily="18" charset="0"/>
              </a:defRPr>
            </a:lvl5pPr>
            <a:lvl6pPr marL="2514600" indent="-228600" eaLnBrk="0" fontAlgn="base" hangingPunct="0">
              <a:spcBef>
                <a:spcPct val="0"/>
              </a:spcBef>
              <a:spcAft>
                <a:spcPct val="0"/>
              </a:spcAft>
              <a:defRPr sz="4400">
                <a:solidFill>
                  <a:schemeClr val="tx1"/>
                </a:solidFill>
                <a:latin typeface="Times New Roman" pitchFamily="18" charset="0"/>
              </a:defRPr>
            </a:lvl6pPr>
            <a:lvl7pPr marL="2971800" indent="-228600" eaLnBrk="0" fontAlgn="base" hangingPunct="0">
              <a:spcBef>
                <a:spcPct val="0"/>
              </a:spcBef>
              <a:spcAft>
                <a:spcPct val="0"/>
              </a:spcAft>
              <a:defRPr sz="4400">
                <a:solidFill>
                  <a:schemeClr val="tx1"/>
                </a:solidFill>
                <a:latin typeface="Times New Roman" pitchFamily="18" charset="0"/>
              </a:defRPr>
            </a:lvl7pPr>
            <a:lvl8pPr marL="3429000" indent="-228600" eaLnBrk="0" fontAlgn="base" hangingPunct="0">
              <a:spcBef>
                <a:spcPct val="0"/>
              </a:spcBef>
              <a:spcAft>
                <a:spcPct val="0"/>
              </a:spcAft>
              <a:defRPr sz="4400">
                <a:solidFill>
                  <a:schemeClr val="tx1"/>
                </a:solidFill>
                <a:latin typeface="Times New Roman" pitchFamily="18" charset="0"/>
              </a:defRPr>
            </a:lvl8pPr>
            <a:lvl9pPr marL="3886200" indent="-228600" eaLnBrk="0" fontAlgn="base" hangingPunct="0">
              <a:spcBef>
                <a:spcPct val="0"/>
              </a:spcBef>
              <a:spcAft>
                <a:spcPct val="0"/>
              </a:spcAft>
              <a:defRPr sz="4400">
                <a:solidFill>
                  <a:schemeClr val="tx1"/>
                </a:solidFill>
                <a:latin typeface="Times New Roman" pitchFamily="18" charset="0"/>
              </a:defRPr>
            </a:lvl9pPr>
          </a:lstStyle>
          <a:p>
            <a:pPr eaLnBrk="1" hangingPunct="1"/>
            <a:fld id="{99690BE0-0BF1-4BA5-B347-64189A02BAEE}" type="slidenum">
              <a:rPr lang="en-US" altLang="en-US" sz="1200" smtClean="0"/>
              <a:pPr eaLnBrk="1" hangingPunct="1"/>
              <a:t>11</a:t>
            </a:fld>
            <a:endParaRPr lang="en-US" altLang="en-US" sz="1200" dirty="0"/>
          </a:p>
        </p:txBody>
      </p:sp>
      <p:sp>
        <p:nvSpPr>
          <p:cNvPr id="166915" name="Rectangle 2"/>
          <p:cNvSpPr>
            <a:spLocks noGrp="1" noRot="1" noChangeAspect="1" noChangeArrowheads="1" noTextEdit="1"/>
          </p:cNvSpPr>
          <p:nvPr>
            <p:ph type="sldImg"/>
          </p:nvPr>
        </p:nvSpPr>
        <p:spPr>
          <a:ln/>
        </p:spPr>
      </p:sp>
      <p:sp>
        <p:nvSpPr>
          <p:cNvPr id="1669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dirty="0"/>
          </a:p>
        </p:txBody>
      </p:sp>
    </p:spTree>
    <p:extLst>
      <p:ext uri="{BB962C8B-B14F-4D97-AF65-F5344CB8AC3E}">
        <p14:creationId xmlns:p14="http://schemas.microsoft.com/office/powerpoint/2010/main" val="18744017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a:p>
        </p:txBody>
      </p:sp>
      <p:sp>
        <p:nvSpPr>
          <p:cNvPr id="4" name="Slide Number Placeholder 3"/>
          <p:cNvSpPr>
            <a:spLocks noGrp="1"/>
          </p:cNvSpPr>
          <p:nvPr>
            <p:ph type="sldNum" sz="quarter" idx="10"/>
          </p:nvPr>
        </p:nvSpPr>
        <p:spPr/>
        <p:txBody>
          <a:bodyPr/>
          <a:lstStyle/>
          <a:p>
            <a:fld id="{97970ACC-877F-4D3B-8A93-B8BA4EA78D53}" type="slidenum">
              <a:rPr lang="en-GB" smtClean="0"/>
              <a:pPr/>
              <a:t>12</a:t>
            </a:fld>
            <a:endParaRPr lang="en-GB"/>
          </a:p>
        </p:txBody>
      </p:sp>
    </p:spTree>
    <p:extLst>
      <p:ext uri="{BB962C8B-B14F-4D97-AF65-F5344CB8AC3E}">
        <p14:creationId xmlns:p14="http://schemas.microsoft.com/office/powerpoint/2010/main" val="20690710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328166" y="1295400"/>
            <a:ext cx="6487668"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a:xfrm>
            <a:off x="5764306" y="6458230"/>
            <a:ext cx="2133600" cy="365125"/>
          </a:xfrm>
        </p:spPr>
        <p:txBody>
          <a:bodyPr/>
          <a:lstStyle/>
          <a:p>
            <a:fld id="{2DF66AD8-BC4A-4004-9882-414398D930CA}" type="datetimeFigureOut">
              <a:rPr lang="en-US" smtClean="0"/>
              <a:pPr/>
              <a:t>11/30/2023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Content Placeholder 2"/>
          <p:cNvSpPr>
            <a:spLocks noGrp="1"/>
          </p:cNvSpPr>
          <p:nvPr>
            <p:ph idx="1"/>
          </p:nvPr>
        </p:nvSpPr>
        <p:spPr/>
        <p:txBody>
          <a:bodyP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11/30/2023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11/30/2023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11/30/2023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11/30/2023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11/30/2023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11/30/2023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11/30/2023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11/30/2023</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2649" y="1967488"/>
            <a:ext cx="7478702" cy="1725854"/>
          </a:xfrm>
        </p:spPr>
        <p:txBody>
          <a:bodyPr/>
          <a:lstStyle/>
          <a:p>
            <a:r>
              <a:rPr lang="en-US" sz="4400" dirty="0">
                <a:solidFill>
                  <a:srgbClr val="0F3661"/>
                </a:solidFill>
                <a:latin typeface="Times New Roman"/>
                <a:cs typeface="Times New Roman"/>
              </a:rPr>
              <a:t>NIST Security Models and Their Advantages</a:t>
            </a:r>
          </a:p>
        </p:txBody>
      </p:sp>
      <p:sp>
        <p:nvSpPr>
          <p:cNvPr id="3" name="TextBox 2"/>
          <p:cNvSpPr txBox="1"/>
          <p:nvPr/>
        </p:nvSpPr>
        <p:spPr>
          <a:xfrm>
            <a:off x="3885754" y="4774721"/>
            <a:ext cx="1372492" cy="523220"/>
          </a:xfrm>
          <a:prstGeom prst="rect">
            <a:avLst/>
          </a:prstGeom>
          <a:noFill/>
        </p:spPr>
        <p:txBody>
          <a:bodyPr wrap="none" rtlCol="0">
            <a:spAutoFit/>
          </a:bodyPr>
          <a:lstStyle/>
          <a:p>
            <a:r>
              <a:rPr lang="en-US" altLang="zh-CN" sz="2800" dirty="0">
                <a:solidFill>
                  <a:schemeClr val="accent2">
                    <a:lumMod val="60000"/>
                    <a:lumOff val="40000"/>
                  </a:schemeClr>
                </a:solidFill>
                <a:latin typeface="Times New Roman"/>
                <a:cs typeface="Times New Roman"/>
              </a:rPr>
              <a:t>Group</a:t>
            </a:r>
            <a:r>
              <a:rPr lang="en-US" sz="2800" dirty="0">
                <a:solidFill>
                  <a:schemeClr val="accent2">
                    <a:lumMod val="60000"/>
                    <a:lumOff val="40000"/>
                  </a:schemeClr>
                </a:solidFill>
                <a:latin typeface="Times New Roman"/>
                <a:cs typeface="Times New Roman"/>
              </a:rPr>
              <a:t> 3</a:t>
            </a:r>
          </a:p>
        </p:txBody>
      </p:sp>
    </p:spTree>
    <p:extLst>
      <p:ext uri="{BB962C8B-B14F-4D97-AF65-F5344CB8AC3E}">
        <p14:creationId xmlns:p14="http://schemas.microsoft.com/office/powerpoint/2010/main" val="66044921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060" y="704185"/>
            <a:ext cx="8096376" cy="713306"/>
          </a:xfrm>
        </p:spPr>
        <p:txBody>
          <a:bodyPr/>
          <a:lstStyle/>
          <a:p>
            <a:br>
              <a:rPr lang="en-US" dirty="0"/>
            </a:br>
            <a:r>
              <a:rPr lang="en-US" sz="3600" b="1" dirty="0"/>
              <a:t>NIST Security Models and Their Advantages</a:t>
            </a:r>
            <a:endParaRPr lang="en-GB" b="1" dirty="0"/>
          </a:p>
        </p:txBody>
      </p:sp>
      <p:sp>
        <p:nvSpPr>
          <p:cNvPr id="5" name="内容占位符 4">
            <a:extLst>
              <a:ext uri="{FF2B5EF4-FFF2-40B4-BE49-F238E27FC236}">
                <a16:creationId xmlns:a16="http://schemas.microsoft.com/office/drawing/2014/main" id="{58FD9BAF-06AC-069A-430D-6B02E2C850FB}"/>
              </a:ext>
            </a:extLst>
          </p:cNvPr>
          <p:cNvSpPr>
            <a:spLocks noGrp="1"/>
          </p:cNvSpPr>
          <p:nvPr>
            <p:ph idx="1"/>
          </p:nvPr>
        </p:nvSpPr>
        <p:spPr>
          <a:xfrm>
            <a:off x="345171" y="1413597"/>
            <a:ext cx="8798829" cy="4343400"/>
          </a:xfrm>
        </p:spPr>
        <p:txBody>
          <a:bodyPr>
            <a:normAutofit/>
          </a:bodyPr>
          <a:lstStyle/>
          <a:p>
            <a:pPr marL="0" indent="0" algn="l">
              <a:buNone/>
            </a:pPr>
            <a:r>
              <a:rPr lang="en-US" altLang="zh-CN" b="0" i="0" dirty="0">
                <a:solidFill>
                  <a:srgbClr val="374151"/>
                </a:solidFill>
                <a:effectLst/>
                <a:latin typeface="Söhne"/>
              </a:rPr>
              <a:t>NIST Security Models: These are frameworks and guidelines developed by the National Institute of Standards and Technology (NIST) to assist organizations in managing and mitigating cybersecurity risks. They provide comprehensive standards, best practices, and guidelines for ensuring information security.</a:t>
            </a:r>
          </a:p>
        </p:txBody>
      </p:sp>
      <p:pic>
        <p:nvPicPr>
          <p:cNvPr id="1028" name="Picture 4" descr="Leveraging NIST Cybersecurity Framework For Business - WeSecureApp">
            <a:extLst>
              <a:ext uri="{FF2B5EF4-FFF2-40B4-BE49-F238E27FC236}">
                <a16:creationId xmlns:a16="http://schemas.microsoft.com/office/drawing/2014/main" id="{1A246EEF-C832-61CB-1FCF-BA3DAE759AB1}"/>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266446" y="3435899"/>
            <a:ext cx="8447603" cy="3282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46952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2060" y="704185"/>
            <a:ext cx="8096376" cy="713306"/>
          </a:xfrm>
        </p:spPr>
        <p:txBody>
          <a:bodyPr/>
          <a:lstStyle/>
          <a:p>
            <a:br>
              <a:rPr lang="en-US" dirty="0"/>
            </a:br>
            <a:r>
              <a:rPr lang="en-US" sz="3600" b="1" dirty="0"/>
              <a:t>Comprehensive Frameworks</a:t>
            </a:r>
            <a:endParaRPr lang="en-GB" b="1" dirty="0"/>
          </a:p>
        </p:txBody>
      </p:sp>
      <p:sp>
        <p:nvSpPr>
          <p:cNvPr id="5" name="内容占位符 4">
            <a:extLst>
              <a:ext uri="{FF2B5EF4-FFF2-40B4-BE49-F238E27FC236}">
                <a16:creationId xmlns:a16="http://schemas.microsoft.com/office/drawing/2014/main" id="{58FD9BAF-06AC-069A-430D-6B02E2C850FB}"/>
              </a:ext>
            </a:extLst>
          </p:cNvPr>
          <p:cNvSpPr>
            <a:spLocks noGrp="1"/>
          </p:cNvSpPr>
          <p:nvPr>
            <p:ph idx="1"/>
          </p:nvPr>
        </p:nvSpPr>
        <p:spPr>
          <a:xfrm>
            <a:off x="345171" y="1413597"/>
            <a:ext cx="8798829" cy="4343400"/>
          </a:xfrm>
        </p:spPr>
        <p:txBody>
          <a:bodyPr>
            <a:normAutofit/>
          </a:bodyPr>
          <a:lstStyle/>
          <a:p>
            <a:pPr marL="0" indent="0" algn="l">
              <a:buNone/>
            </a:pPr>
            <a:r>
              <a:rPr lang="en-US" altLang="zh-CN" b="0" i="0" dirty="0">
                <a:solidFill>
                  <a:srgbClr val="374151"/>
                </a:solidFill>
                <a:effectLst/>
                <a:latin typeface="Söhne"/>
              </a:rPr>
              <a:t>NIST security models, developed by the National Institute of Standards and Technology, are comprehensive frameworks that provide extensive guidance on various aspects of information security. These models encompass an array of standards, guidelines, and best practices to manage and mitigate cybersecurity risks effectively. One of their primary advantages is their detailed and thorough approach to covering key areas like risk management, cybersecurity controls, and incident response. This comprehensive nature ensures that organizations are well-equipped to handle a wide range of security challenges, from identifying and assessing risks to implementing robust security measures and managing security incidents.</a:t>
            </a:r>
          </a:p>
        </p:txBody>
      </p:sp>
    </p:spTree>
    <p:extLst>
      <p:ext uri="{BB962C8B-B14F-4D97-AF65-F5344CB8AC3E}">
        <p14:creationId xmlns:p14="http://schemas.microsoft.com/office/powerpoint/2010/main" val="3286161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4185" y="397510"/>
            <a:ext cx="6726218" cy="713306"/>
          </a:xfrm>
        </p:spPr>
        <p:txBody>
          <a:bodyPr/>
          <a:lstStyle/>
          <a:p>
            <a:br>
              <a:rPr lang="en-US" dirty="0"/>
            </a:br>
            <a:r>
              <a:rPr lang="en-US" sz="3600" b="1" dirty="0"/>
              <a:t>Flexibility and Adaptability</a:t>
            </a:r>
            <a:endParaRPr lang="en-GB" b="1" dirty="0"/>
          </a:p>
        </p:txBody>
      </p:sp>
      <p:sp>
        <p:nvSpPr>
          <p:cNvPr id="5" name="内容占位符 4">
            <a:extLst>
              <a:ext uri="{FF2B5EF4-FFF2-40B4-BE49-F238E27FC236}">
                <a16:creationId xmlns:a16="http://schemas.microsoft.com/office/drawing/2014/main" id="{58FD9BAF-06AC-069A-430D-6B02E2C850FB}"/>
              </a:ext>
            </a:extLst>
          </p:cNvPr>
          <p:cNvSpPr>
            <a:spLocks noGrp="1"/>
          </p:cNvSpPr>
          <p:nvPr>
            <p:ph idx="1"/>
          </p:nvPr>
        </p:nvSpPr>
        <p:spPr>
          <a:xfrm>
            <a:off x="397883" y="1110816"/>
            <a:ext cx="8746117" cy="3751854"/>
          </a:xfrm>
        </p:spPr>
        <p:txBody>
          <a:bodyPr>
            <a:normAutofit fontScale="62500" lnSpcReduction="20000"/>
          </a:bodyPr>
          <a:lstStyle/>
          <a:p>
            <a:pPr marL="0" indent="0" algn="l">
              <a:buNone/>
            </a:pPr>
            <a:r>
              <a:rPr lang="en-US" altLang="zh-CN" sz="3600" b="0" i="0" dirty="0">
                <a:solidFill>
                  <a:srgbClr val="374151"/>
                </a:solidFill>
                <a:effectLst/>
                <a:latin typeface="Söhne"/>
              </a:rPr>
              <a:t>Another significant advantage of NIST models is their flexibility and adaptability. These models are not one-size-fits-all solutions; instead, they are designed to be adaptable to different organizations, regardless of their size or industry. This versatility allows organizations to tailor the NIST guidelines to meet their specific security needs and requirements. Furthermore, the NIST models are regularly updated to reflect emerging threats and evolving technologies in the cybersecurity landscape. This ensures that the guidelines remain relevant and effective in addressing current and future security challenges. By offering a flexible framework that can adapt to the unique needs of each organization, NIST models provide a reliable and dynamic approach to cybersecurity, making them invaluable resources for organizations seeking to strengthen their security posture.</a:t>
            </a:r>
          </a:p>
          <a:p>
            <a:pPr marL="0" indent="0" algn="l">
              <a:buNone/>
            </a:pPr>
            <a:endParaRPr lang="en-US" altLang="zh-CN" sz="3600" b="0" i="0" dirty="0">
              <a:solidFill>
                <a:srgbClr val="374151"/>
              </a:solidFill>
              <a:effectLst/>
              <a:latin typeface="Söhne"/>
            </a:endParaRPr>
          </a:p>
          <a:p>
            <a:pPr marL="0" indent="0" algn="l">
              <a:buNone/>
            </a:pPr>
            <a:endParaRPr lang="en-US" altLang="zh-CN" sz="3600" b="0" i="0" dirty="0">
              <a:solidFill>
                <a:srgbClr val="374151"/>
              </a:solidFill>
              <a:effectLst/>
              <a:latin typeface="Söhne"/>
            </a:endParaRPr>
          </a:p>
          <a:p>
            <a:pPr marL="0" indent="0" algn="l">
              <a:buNone/>
            </a:pPr>
            <a:endParaRPr lang="en-US" altLang="zh-CN" sz="3600" b="0" i="0" dirty="0">
              <a:solidFill>
                <a:srgbClr val="374151"/>
              </a:solidFill>
              <a:effectLst/>
              <a:latin typeface="Söhne"/>
            </a:endParaRPr>
          </a:p>
          <a:p>
            <a:pPr marL="0" indent="0" algn="l">
              <a:buNone/>
            </a:pPr>
            <a:endParaRPr lang="en-US" altLang="zh-CN" sz="3600" b="0" i="0" dirty="0">
              <a:solidFill>
                <a:srgbClr val="374151"/>
              </a:solidFill>
              <a:effectLst/>
              <a:latin typeface="Söhne"/>
            </a:endParaRPr>
          </a:p>
          <a:p>
            <a:pPr marL="0" indent="0" algn="l">
              <a:buNone/>
            </a:pPr>
            <a:endParaRPr lang="en-US" altLang="zh-CN" sz="3600" b="0" i="0" dirty="0">
              <a:solidFill>
                <a:srgbClr val="374151"/>
              </a:solidFill>
              <a:effectLst/>
              <a:latin typeface="Söhne"/>
            </a:endParaRPr>
          </a:p>
        </p:txBody>
      </p:sp>
      <p:pic>
        <p:nvPicPr>
          <p:cNvPr id="2050" name="Picture 2" descr="5 Comprehensive framework for describing and classifying quality strategies  | Download Scientific Diagram">
            <a:extLst>
              <a:ext uri="{FF2B5EF4-FFF2-40B4-BE49-F238E27FC236}">
                <a16:creationId xmlns:a16="http://schemas.microsoft.com/office/drawing/2014/main" id="{7625FD3E-9620-4148-2DF1-ADDFC77B96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58685" y="4520706"/>
            <a:ext cx="2147514" cy="2337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618025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37355" y="1967488"/>
            <a:ext cx="7869290" cy="1725854"/>
          </a:xfrm>
        </p:spPr>
        <p:txBody>
          <a:bodyPr/>
          <a:lstStyle/>
          <a:p>
            <a:r>
              <a:rPr lang="en-US" sz="4400" dirty="0">
                <a:solidFill>
                  <a:srgbClr val="0F3661"/>
                </a:solidFill>
                <a:latin typeface="Times New Roman"/>
                <a:cs typeface="Times New Roman"/>
              </a:rPr>
              <a:t> NIST Special Publications 800-12 and 800-14</a:t>
            </a:r>
          </a:p>
        </p:txBody>
      </p:sp>
      <p:sp>
        <p:nvSpPr>
          <p:cNvPr id="3" name="TextBox 2"/>
          <p:cNvSpPr txBox="1"/>
          <p:nvPr/>
        </p:nvSpPr>
        <p:spPr>
          <a:xfrm>
            <a:off x="3885754" y="4774721"/>
            <a:ext cx="1372492" cy="523220"/>
          </a:xfrm>
          <a:prstGeom prst="rect">
            <a:avLst/>
          </a:prstGeom>
          <a:noFill/>
        </p:spPr>
        <p:txBody>
          <a:bodyPr wrap="none" rtlCol="0">
            <a:spAutoFit/>
          </a:bodyPr>
          <a:lstStyle/>
          <a:p>
            <a:r>
              <a:rPr lang="en-US" altLang="zh-CN" sz="2800" dirty="0">
                <a:solidFill>
                  <a:schemeClr val="accent2">
                    <a:lumMod val="60000"/>
                    <a:lumOff val="40000"/>
                  </a:schemeClr>
                </a:solidFill>
                <a:latin typeface="Times New Roman"/>
                <a:cs typeface="Times New Roman"/>
              </a:rPr>
              <a:t>Group</a:t>
            </a:r>
            <a:r>
              <a:rPr lang="en-US" sz="2800" dirty="0">
                <a:solidFill>
                  <a:schemeClr val="accent2">
                    <a:lumMod val="60000"/>
                    <a:lumOff val="40000"/>
                  </a:schemeClr>
                </a:solidFill>
                <a:latin typeface="Times New Roman"/>
                <a:cs typeface="Times New Roman"/>
              </a:rPr>
              <a:t> 3</a:t>
            </a:r>
          </a:p>
        </p:txBody>
      </p:sp>
    </p:spTree>
    <p:extLst>
      <p:ext uri="{BB962C8B-B14F-4D97-AF65-F5344CB8AC3E}">
        <p14:creationId xmlns:p14="http://schemas.microsoft.com/office/powerpoint/2010/main" val="9907843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4185" y="397510"/>
            <a:ext cx="6726218" cy="713306"/>
          </a:xfrm>
        </p:spPr>
        <p:txBody>
          <a:bodyPr/>
          <a:lstStyle/>
          <a:p>
            <a:br>
              <a:rPr lang="en-US" dirty="0"/>
            </a:br>
            <a:r>
              <a:rPr lang="en-US" sz="3600" b="1" dirty="0"/>
              <a:t>NIST SP 800-12</a:t>
            </a:r>
            <a:endParaRPr lang="en-GB" b="1" dirty="0"/>
          </a:p>
        </p:txBody>
      </p:sp>
      <p:sp>
        <p:nvSpPr>
          <p:cNvPr id="5" name="内容占位符 4">
            <a:extLst>
              <a:ext uri="{FF2B5EF4-FFF2-40B4-BE49-F238E27FC236}">
                <a16:creationId xmlns:a16="http://schemas.microsoft.com/office/drawing/2014/main" id="{58FD9BAF-06AC-069A-430D-6B02E2C850FB}"/>
              </a:ext>
            </a:extLst>
          </p:cNvPr>
          <p:cNvSpPr>
            <a:spLocks noGrp="1"/>
          </p:cNvSpPr>
          <p:nvPr>
            <p:ph idx="1"/>
          </p:nvPr>
        </p:nvSpPr>
        <p:spPr>
          <a:xfrm>
            <a:off x="397883" y="1110815"/>
            <a:ext cx="8746117" cy="3109959"/>
          </a:xfrm>
        </p:spPr>
        <p:txBody>
          <a:bodyPr>
            <a:normAutofit fontScale="70000" lnSpcReduction="20000"/>
          </a:bodyPr>
          <a:lstStyle/>
          <a:p>
            <a:pPr marL="0" indent="0" algn="l">
              <a:buNone/>
            </a:pPr>
            <a:r>
              <a:rPr lang="en-US" altLang="zh-CN" sz="3600" b="0" i="0" dirty="0">
                <a:solidFill>
                  <a:srgbClr val="374151"/>
                </a:solidFill>
                <a:effectLst/>
                <a:latin typeface="Söhne"/>
              </a:rPr>
              <a:t>Common Name: "An Introduction to Computer Security: The NIST Handbook."</a:t>
            </a:r>
          </a:p>
          <a:p>
            <a:pPr marL="0" indent="0" algn="l">
              <a:buNone/>
            </a:pPr>
            <a:r>
              <a:rPr lang="en-US" altLang="zh-CN" sz="3600" b="0" i="0" dirty="0">
                <a:solidFill>
                  <a:srgbClr val="374151"/>
                </a:solidFill>
                <a:effectLst/>
                <a:latin typeface="Söhne"/>
              </a:rPr>
              <a:t>Purpose: Provides a comprehensive overview of computer security, covering essential aspects such as policy, hardware, software, and personnel security.</a:t>
            </a:r>
          </a:p>
          <a:p>
            <a:pPr marL="0" indent="0" algn="l">
              <a:buNone/>
            </a:pPr>
            <a:r>
              <a:rPr lang="en-US" altLang="zh-CN" sz="3600" b="0" i="0" dirty="0">
                <a:solidFill>
                  <a:srgbClr val="374151"/>
                </a:solidFill>
                <a:effectLst/>
                <a:latin typeface="Söhne"/>
              </a:rPr>
              <a:t>Resources Provided: It includes guidelines on security controls, risk management strategies, and best practices for protecting computer systems.</a:t>
            </a:r>
            <a:endParaRPr lang="zh-CN" altLang="en-US" sz="3600" dirty="0"/>
          </a:p>
        </p:txBody>
      </p:sp>
      <p:pic>
        <p:nvPicPr>
          <p:cNvPr id="3076" name="Picture 4" descr="PDF] SP 800-12. An Introduction to Computer Security: the NIST Handbook |  Semantic Scholar">
            <a:extLst>
              <a:ext uri="{FF2B5EF4-FFF2-40B4-BE49-F238E27FC236}">
                <a16:creationId xmlns:a16="http://schemas.microsoft.com/office/drawing/2014/main" id="{6FC7493D-B9DB-50D5-454D-DCD54A3DF080}"/>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4755457" y="4050509"/>
            <a:ext cx="3990660" cy="2562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663781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4185" y="397510"/>
            <a:ext cx="6726218" cy="713306"/>
          </a:xfrm>
        </p:spPr>
        <p:txBody>
          <a:bodyPr/>
          <a:lstStyle/>
          <a:p>
            <a:br>
              <a:rPr lang="en-US" dirty="0"/>
            </a:br>
            <a:r>
              <a:rPr lang="en-US" sz="3600" b="1" dirty="0"/>
              <a:t>NIST SP 800-12</a:t>
            </a:r>
            <a:endParaRPr lang="en-GB" b="1" dirty="0"/>
          </a:p>
        </p:txBody>
      </p:sp>
      <p:sp>
        <p:nvSpPr>
          <p:cNvPr id="5" name="内容占位符 4">
            <a:extLst>
              <a:ext uri="{FF2B5EF4-FFF2-40B4-BE49-F238E27FC236}">
                <a16:creationId xmlns:a16="http://schemas.microsoft.com/office/drawing/2014/main" id="{58FD9BAF-06AC-069A-430D-6B02E2C850FB}"/>
              </a:ext>
            </a:extLst>
          </p:cNvPr>
          <p:cNvSpPr>
            <a:spLocks noGrp="1"/>
          </p:cNvSpPr>
          <p:nvPr>
            <p:ph idx="1"/>
          </p:nvPr>
        </p:nvSpPr>
        <p:spPr>
          <a:xfrm>
            <a:off x="382398" y="1252511"/>
            <a:ext cx="8746117" cy="4627505"/>
          </a:xfrm>
        </p:spPr>
        <p:txBody>
          <a:bodyPr>
            <a:normAutofit fontScale="70000" lnSpcReduction="20000"/>
          </a:bodyPr>
          <a:lstStyle/>
          <a:p>
            <a:pPr marL="0" indent="0" algn="l">
              <a:buNone/>
            </a:pPr>
            <a:r>
              <a:rPr lang="en-US" altLang="zh-CN" sz="3600" b="0" i="0" dirty="0">
                <a:solidFill>
                  <a:srgbClr val="374151"/>
                </a:solidFill>
                <a:effectLst/>
                <a:latin typeface="Söhne"/>
              </a:rPr>
              <a:t>"An Introduction to Computer Security: The NIST Handbook" provides an array of resources crucial for computer system security. It includes detailed guidelines on implementing diverse security controls to protect against various threats, focusing on both preventative and reactive measures. The handbook also offers strategic risk management strategies, assisting organizations in identifying, assessing, and mitigating potential security risks effectively. Furthermore, it presents best practices for system protection, encompassing secure configuration, regular security audits, and comprehensive employee training. These resources combine to offer a practical and thorough approach to cybersecurity, catering to the needs of IT professionals and organizations seeking to bolster their security infrastructure.</a:t>
            </a:r>
            <a:endParaRPr lang="zh-CN" altLang="en-US" sz="3600" dirty="0"/>
          </a:p>
        </p:txBody>
      </p:sp>
    </p:spTree>
    <p:extLst>
      <p:ext uri="{BB962C8B-B14F-4D97-AF65-F5344CB8AC3E}">
        <p14:creationId xmlns:p14="http://schemas.microsoft.com/office/powerpoint/2010/main" val="257321109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4185" y="397510"/>
            <a:ext cx="6726218" cy="713306"/>
          </a:xfrm>
        </p:spPr>
        <p:txBody>
          <a:bodyPr/>
          <a:lstStyle/>
          <a:p>
            <a:br>
              <a:rPr lang="en-US" dirty="0"/>
            </a:br>
            <a:r>
              <a:rPr lang="en-US" sz="3600" b="1" dirty="0"/>
              <a:t>NIST SP 800-14</a:t>
            </a:r>
            <a:endParaRPr lang="en-GB" b="1" dirty="0"/>
          </a:p>
        </p:txBody>
      </p:sp>
      <p:sp>
        <p:nvSpPr>
          <p:cNvPr id="5" name="内容占位符 4">
            <a:extLst>
              <a:ext uri="{FF2B5EF4-FFF2-40B4-BE49-F238E27FC236}">
                <a16:creationId xmlns:a16="http://schemas.microsoft.com/office/drawing/2014/main" id="{58FD9BAF-06AC-069A-430D-6B02E2C850FB}"/>
              </a:ext>
            </a:extLst>
          </p:cNvPr>
          <p:cNvSpPr>
            <a:spLocks noGrp="1"/>
          </p:cNvSpPr>
          <p:nvPr>
            <p:ph idx="1"/>
          </p:nvPr>
        </p:nvSpPr>
        <p:spPr>
          <a:xfrm>
            <a:off x="397883" y="1110815"/>
            <a:ext cx="8746117" cy="3109959"/>
          </a:xfrm>
        </p:spPr>
        <p:txBody>
          <a:bodyPr>
            <a:normAutofit fontScale="70000" lnSpcReduction="20000"/>
          </a:bodyPr>
          <a:lstStyle/>
          <a:p>
            <a:pPr marL="0" indent="0" algn="l">
              <a:buNone/>
            </a:pPr>
            <a:r>
              <a:rPr lang="en-US" altLang="zh-CN" sz="3600" b="0" i="0" dirty="0">
                <a:solidFill>
                  <a:srgbClr val="374151"/>
                </a:solidFill>
                <a:effectLst/>
                <a:latin typeface="Söhne"/>
              </a:rPr>
              <a:t>Common Name: "Generally Accepted Principles and Practices for Securing Information Technology Systems."</a:t>
            </a:r>
          </a:p>
          <a:p>
            <a:pPr marL="0" indent="0" algn="l">
              <a:buNone/>
            </a:pPr>
            <a:r>
              <a:rPr lang="en-US" altLang="zh-CN" sz="3600" b="0" i="0" dirty="0">
                <a:solidFill>
                  <a:srgbClr val="374151"/>
                </a:solidFill>
                <a:effectLst/>
                <a:latin typeface="Söhne"/>
              </a:rPr>
              <a:t>Purpose: Offers a broad framework for understanding and implementing sound security principles in IT systems.</a:t>
            </a:r>
          </a:p>
          <a:p>
            <a:pPr marL="0" indent="0" algn="l">
              <a:buNone/>
            </a:pPr>
            <a:r>
              <a:rPr lang="en-US" altLang="zh-CN" sz="3600" b="0" i="0" dirty="0">
                <a:solidFill>
                  <a:srgbClr val="374151"/>
                </a:solidFill>
                <a:effectLst/>
                <a:latin typeface="Söhne"/>
              </a:rPr>
              <a:t>Resources Provided: This document provides a set of general security principles to guide organizations in developing, implementing, and maintaining secure IT systems. It covers topics like security planning, policy, and program management.</a:t>
            </a:r>
            <a:endParaRPr lang="zh-CN" altLang="en-US" sz="3600" dirty="0"/>
          </a:p>
        </p:txBody>
      </p:sp>
      <p:pic>
        <p:nvPicPr>
          <p:cNvPr id="4098" name="Picture 2" descr="CISSP Cheat Sheet for Asset Security with Classification Criteria and NIST  Standards - All Articles - CISO Platform">
            <a:extLst>
              <a:ext uri="{FF2B5EF4-FFF2-40B4-BE49-F238E27FC236}">
                <a16:creationId xmlns:a16="http://schemas.microsoft.com/office/drawing/2014/main" id="{E032CD8A-704D-2D61-9D59-433B4FB3618D}"/>
              </a:ext>
            </a:extLst>
          </p:cNvPr>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929694" y="4220774"/>
            <a:ext cx="4978137" cy="25646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67251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4185" y="397510"/>
            <a:ext cx="6726218" cy="713306"/>
          </a:xfrm>
        </p:spPr>
        <p:txBody>
          <a:bodyPr/>
          <a:lstStyle/>
          <a:p>
            <a:br>
              <a:rPr lang="en-US" dirty="0"/>
            </a:br>
            <a:r>
              <a:rPr lang="en-US" sz="3600" b="1" dirty="0"/>
              <a:t>NIST SP 800-14</a:t>
            </a:r>
            <a:endParaRPr lang="en-GB" b="1" dirty="0"/>
          </a:p>
        </p:txBody>
      </p:sp>
      <p:sp>
        <p:nvSpPr>
          <p:cNvPr id="5" name="内容占位符 4">
            <a:extLst>
              <a:ext uri="{FF2B5EF4-FFF2-40B4-BE49-F238E27FC236}">
                <a16:creationId xmlns:a16="http://schemas.microsoft.com/office/drawing/2014/main" id="{58FD9BAF-06AC-069A-430D-6B02E2C850FB}"/>
              </a:ext>
            </a:extLst>
          </p:cNvPr>
          <p:cNvSpPr>
            <a:spLocks noGrp="1"/>
          </p:cNvSpPr>
          <p:nvPr>
            <p:ph idx="1"/>
          </p:nvPr>
        </p:nvSpPr>
        <p:spPr>
          <a:xfrm>
            <a:off x="397883" y="1110815"/>
            <a:ext cx="8746117" cy="4969037"/>
          </a:xfrm>
        </p:spPr>
        <p:txBody>
          <a:bodyPr>
            <a:normAutofit fontScale="62500" lnSpcReduction="20000"/>
          </a:bodyPr>
          <a:lstStyle/>
          <a:p>
            <a:pPr marL="0" indent="0" algn="l">
              <a:buNone/>
            </a:pPr>
            <a:r>
              <a:rPr lang="en-US" altLang="zh-CN" sz="3600" b="0" i="0" dirty="0">
                <a:solidFill>
                  <a:srgbClr val="374151"/>
                </a:solidFill>
                <a:effectLst/>
                <a:latin typeface="Söhne"/>
              </a:rPr>
              <a:t>The document "Generally Accepted Principles and Practices for Securing Information Technology Systems" provides comprehensive guidance to organizations for securing their IT systems. It encompasses general security principles essential for developing, implementing, and maintaining robust IT security. The document covers crucial topics like security planning, which involves strategizing and integrating security measures into all IT operations. It also emphasizes the importance of establishing clear, effective security policies that dictate procedures and protocols for safeguarding IT resources. Additionally, it addresses program management, guiding organizations in overseeing and coordinating security efforts effectively. This holistic approach ensures that all aspects of IT security, from policy formulation to practical implementation and management, are robustly covered, making it an invaluable resource for organizations aiming to enhance their cybersecurity framework.</a:t>
            </a:r>
            <a:endParaRPr lang="zh-CN" altLang="en-US" sz="3600" dirty="0"/>
          </a:p>
        </p:txBody>
      </p:sp>
    </p:spTree>
    <p:extLst>
      <p:ext uri="{BB962C8B-B14F-4D97-AF65-F5344CB8AC3E}">
        <p14:creationId xmlns:p14="http://schemas.microsoft.com/office/powerpoint/2010/main" val="2733179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noChangeArrowheads="1"/>
          </p:cNvSpPr>
          <p:nvPr>
            <p:ph idx="1"/>
          </p:nvPr>
        </p:nvSpPr>
        <p:spPr>
          <a:xfrm>
            <a:off x="549275" y="860901"/>
            <a:ext cx="8415338" cy="4837446"/>
          </a:xfrm>
        </p:spPr>
        <p:txBody>
          <a:bodyPr>
            <a:normAutofit lnSpcReduction="10000"/>
          </a:bodyPr>
          <a:lstStyle/>
          <a:p>
            <a:pPr marL="0" indent="0">
              <a:buNone/>
            </a:pPr>
            <a:endParaRPr lang="en-US" sz="2400" dirty="0"/>
          </a:p>
          <a:p>
            <a:pPr marL="457200" lvl="1" indent="0" algn="l">
              <a:buNone/>
            </a:pPr>
            <a:r>
              <a:rPr lang="en-US" altLang="zh-CN" b="0" i="0" dirty="0">
                <a:solidFill>
                  <a:srgbClr val="374151"/>
                </a:solidFill>
                <a:effectLst/>
                <a:latin typeface="Söhne"/>
              </a:rPr>
              <a:t>In summary, the National Institute of Standards and Technology (NIST) plays a critical role in guiding organizations in cybersecurity and risk management through its comprehensive security models and specialized publications. The NIST security models are extensive frameworks that provide in-depth guidance on various aspects of information security, including risk management, cybersecurity controls, and incident response. They are celebrated for two primary advantages: their comprehensive nature and their flexibility and adaptability. The comprehensive frameworks offer detailed coverage of essential security aspects, ensuring organizations are equipped to handle diverse security challenges. Meanwhile, the flexibility and adaptability of these models allow them to be tailored to different organizations, regardless of size or industry, and they are regularly updated to address emerging threats and technologies.</a:t>
            </a:r>
          </a:p>
        </p:txBody>
      </p:sp>
      <p:sp>
        <p:nvSpPr>
          <p:cNvPr id="83970" name="Rectangle 2"/>
          <p:cNvSpPr>
            <a:spLocks noGrp="1" noChangeArrowheads="1"/>
          </p:cNvSpPr>
          <p:nvPr>
            <p:ph type="title"/>
          </p:nvPr>
        </p:nvSpPr>
        <p:spPr>
          <a:xfrm>
            <a:off x="549275" y="107577"/>
            <a:ext cx="8042276" cy="753324"/>
          </a:xfrm>
        </p:spPr>
        <p:txBody>
          <a:bodyPr/>
          <a:lstStyle/>
          <a:p>
            <a:r>
              <a:rPr lang="en-US" dirty="0"/>
              <a:t>Summary</a:t>
            </a:r>
          </a:p>
        </p:txBody>
      </p:sp>
    </p:spTree>
    <p:extLst>
      <p:ext uri="{BB962C8B-B14F-4D97-AF65-F5344CB8AC3E}">
        <p14:creationId xmlns:p14="http://schemas.microsoft.com/office/powerpoint/2010/main" val="8806413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1" name="Rectangle 3"/>
          <p:cNvSpPr>
            <a:spLocks noGrp="1" noChangeArrowheads="1"/>
          </p:cNvSpPr>
          <p:nvPr>
            <p:ph idx="1"/>
          </p:nvPr>
        </p:nvSpPr>
        <p:spPr>
          <a:xfrm>
            <a:off x="549275" y="860901"/>
            <a:ext cx="8415338" cy="4837446"/>
          </a:xfrm>
        </p:spPr>
        <p:txBody>
          <a:bodyPr>
            <a:normAutofit/>
          </a:bodyPr>
          <a:lstStyle/>
          <a:p>
            <a:pPr marL="457200" lvl="1" indent="0" algn="l">
              <a:buNone/>
            </a:pPr>
            <a:r>
              <a:rPr lang="en-US" altLang="zh-CN" b="0" i="0" dirty="0">
                <a:solidFill>
                  <a:srgbClr val="374151"/>
                </a:solidFill>
                <a:effectLst/>
                <a:latin typeface="Söhne"/>
              </a:rPr>
              <a:t>Key NIST publications, such as "An Introduction to Computer Security: The NIST Handbook" (NIST SP 800-12) and "Generally Accepted Principles and Practices for Securing Information Technology Systems" (NIST SP 800-14), provide valuable resources. SP 800-12 offers a comprehensive overview of computer security, covering policy, hardware, software, and personnel security, along with guidelines on security controls and risk management strategies. SP 800-14 presents a broad framework for securing IT systems, focusing on general security principles. These documents are instrumental in shaping the cybersecurity strategies of organizations, offering a robust foundation for protecting against and managing digital threats in an ever-evolving technological landscape.</a:t>
            </a:r>
          </a:p>
          <a:p>
            <a:pPr marL="457200" lvl="1" indent="0" algn="l">
              <a:buNone/>
            </a:pPr>
            <a:endParaRPr lang="en-US" altLang="zh-CN" b="0" i="0" dirty="0">
              <a:solidFill>
                <a:srgbClr val="374151"/>
              </a:solidFill>
              <a:effectLst/>
              <a:latin typeface="Söhne"/>
            </a:endParaRPr>
          </a:p>
          <a:p>
            <a:pPr marL="457200" lvl="1" indent="0" algn="l">
              <a:buNone/>
            </a:pPr>
            <a:endParaRPr lang="en-US" altLang="zh-CN" b="0" i="0" dirty="0">
              <a:solidFill>
                <a:srgbClr val="374151"/>
              </a:solidFill>
              <a:effectLst/>
              <a:latin typeface="Söhne"/>
            </a:endParaRPr>
          </a:p>
          <a:p>
            <a:pPr marL="457200" lvl="1" indent="0" algn="l">
              <a:buNone/>
            </a:pPr>
            <a:endParaRPr lang="en-US" altLang="zh-CN" b="0" i="0" dirty="0">
              <a:solidFill>
                <a:srgbClr val="374151"/>
              </a:solidFill>
              <a:effectLst/>
              <a:latin typeface="Söhne"/>
            </a:endParaRPr>
          </a:p>
          <a:p>
            <a:pPr marL="457200" lvl="1" indent="0" algn="l">
              <a:buNone/>
            </a:pPr>
            <a:endParaRPr lang="en-US" altLang="zh-CN" b="0" i="0" dirty="0">
              <a:solidFill>
                <a:srgbClr val="374151"/>
              </a:solidFill>
              <a:effectLst/>
              <a:latin typeface="Söhne"/>
            </a:endParaRPr>
          </a:p>
          <a:p>
            <a:pPr marL="457200" lvl="1" indent="0" algn="l">
              <a:buNone/>
            </a:pPr>
            <a:endParaRPr lang="en-US" altLang="zh-CN" b="0" i="0" dirty="0">
              <a:solidFill>
                <a:srgbClr val="374151"/>
              </a:solidFill>
              <a:effectLst/>
              <a:latin typeface="Söhne"/>
            </a:endParaRPr>
          </a:p>
        </p:txBody>
      </p:sp>
      <p:sp>
        <p:nvSpPr>
          <p:cNvPr id="83970" name="Rectangle 2"/>
          <p:cNvSpPr>
            <a:spLocks noGrp="1" noChangeArrowheads="1"/>
          </p:cNvSpPr>
          <p:nvPr>
            <p:ph type="title"/>
          </p:nvPr>
        </p:nvSpPr>
        <p:spPr>
          <a:xfrm>
            <a:off x="549275" y="107577"/>
            <a:ext cx="8042276" cy="753324"/>
          </a:xfrm>
        </p:spPr>
        <p:txBody>
          <a:bodyPr/>
          <a:lstStyle/>
          <a:p>
            <a:r>
              <a:rPr lang="en-US" dirty="0"/>
              <a:t>Summary</a:t>
            </a:r>
          </a:p>
        </p:txBody>
      </p:sp>
    </p:spTree>
    <p:extLst>
      <p:ext uri="{BB962C8B-B14F-4D97-AF65-F5344CB8AC3E}">
        <p14:creationId xmlns:p14="http://schemas.microsoft.com/office/powerpoint/2010/main" val="298784494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1743" y="2146298"/>
            <a:ext cx="8042276" cy="1527067"/>
          </a:xfrm>
        </p:spPr>
        <p:txBody>
          <a:bodyPr/>
          <a:lstStyle/>
          <a:p>
            <a:pPr algn="ctr">
              <a:buNone/>
            </a:pPr>
            <a:r>
              <a:rPr lang="en-GB" sz="6000" b="1" dirty="0">
                <a:solidFill>
                  <a:srgbClr val="FF0000"/>
                </a:solidFill>
              </a:rPr>
              <a:t>Questions</a:t>
            </a:r>
          </a:p>
          <a:p>
            <a:endParaRPr lang="en-GB" dirty="0"/>
          </a:p>
        </p:txBody>
      </p:sp>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7680</TotalTime>
  <Words>3498</Words>
  <Application>Microsoft Office PowerPoint</Application>
  <PresentationFormat>全屏显示(4:3)</PresentationFormat>
  <Paragraphs>123</Paragraphs>
  <Slides>12</Slides>
  <Notes>12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12</vt:i4>
      </vt:variant>
    </vt:vector>
  </HeadingPairs>
  <TitlesOfParts>
    <vt:vector size="19" baseType="lpstr">
      <vt:lpstr>Söhne</vt:lpstr>
      <vt:lpstr>Arial</vt:lpstr>
      <vt:lpstr>Calibri</vt:lpstr>
      <vt:lpstr>News Gothic MT</vt:lpstr>
      <vt:lpstr>Times New Roman</vt:lpstr>
      <vt:lpstr>Wingdings 2</vt:lpstr>
      <vt:lpstr>Breeze</vt:lpstr>
      <vt:lpstr>NIST Security Models and Their Advantages</vt:lpstr>
      <vt:lpstr> NIST Security Models and Their Advantages</vt:lpstr>
      <vt:lpstr> Comprehensive Frameworks</vt:lpstr>
      <vt:lpstr> Flexibility and Adaptability</vt:lpstr>
      <vt:lpstr> NIST Special Publications 800-12 and 800-14</vt:lpstr>
      <vt:lpstr> NIST SP 800-12</vt:lpstr>
      <vt:lpstr> NIST SP 800-12</vt:lpstr>
      <vt:lpstr> NIST SP 800-14</vt:lpstr>
      <vt:lpstr> NIST SP 800-14</vt:lpstr>
      <vt:lpstr>Summary</vt:lpstr>
      <vt:lpstr>Summary</vt:lpstr>
      <vt:lpstr>PowerPoint 演示文稿</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Kapilan Radhakrishnan</dc:creator>
  <cp:lastModifiedBy>越 余</cp:lastModifiedBy>
  <cp:revision>537</cp:revision>
  <dcterms:created xsi:type="dcterms:W3CDTF">2011-10-03T10:20:59Z</dcterms:created>
  <dcterms:modified xsi:type="dcterms:W3CDTF">2023-11-29T17:08:32Z</dcterms:modified>
</cp:coreProperties>
</file>