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24"/>
  </p:notesMasterIdLst>
  <p:handoutMasterIdLst>
    <p:handoutMasterId r:id="rId25"/>
  </p:handoutMasterIdLst>
  <p:sldIdLst>
    <p:sldId id="285" r:id="rId2"/>
    <p:sldId id="286" r:id="rId3"/>
    <p:sldId id="293" r:id="rId4"/>
    <p:sldId id="287" r:id="rId5"/>
    <p:sldId id="288" r:id="rId6"/>
    <p:sldId id="289" r:id="rId7"/>
    <p:sldId id="290" r:id="rId8"/>
    <p:sldId id="292" r:id="rId9"/>
    <p:sldId id="294" r:id="rId10"/>
    <p:sldId id="256" r:id="rId11"/>
    <p:sldId id="283" r:id="rId12"/>
    <p:sldId id="284" r:id="rId13"/>
    <p:sldId id="291" r:id="rId14"/>
    <p:sldId id="258" r:id="rId15"/>
    <p:sldId id="296" r:id="rId16"/>
    <p:sldId id="295" r:id="rId17"/>
    <p:sldId id="297" r:id="rId18"/>
    <p:sldId id="279" r:id="rId19"/>
    <p:sldId id="298" r:id="rId20"/>
    <p:sldId id="299" r:id="rId21"/>
    <p:sldId id="300" r:id="rId22"/>
    <p:sldId id="301" r:id="rId2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45"/>
  </p:normalViewPr>
  <p:slideViewPr>
    <p:cSldViewPr>
      <p:cViewPr varScale="1">
        <p:scale>
          <a:sx n="113" d="100"/>
          <a:sy n="113" d="100"/>
        </p:scale>
        <p:origin x="1600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notesMaster" Target="notesMasters/notesMaster1.xml"/><Relationship Id="rId25" Type="http://schemas.openxmlformats.org/officeDocument/2006/relationships/handoutMaster" Target="handoutMasters/handoutMaster1.xml"/><Relationship Id="rId26" Type="http://schemas.openxmlformats.org/officeDocument/2006/relationships/presProps" Target="presProps.xml"/><Relationship Id="rId27" Type="http://schemas.openxmlformats.org/officeDocument/2006/relationships/viewProps" Target="viewProps.xml"/><Relationship Id="rId28" Type="http://schemas.openxmlformats.org/officeDocument/2006/relationships/theme" Target="theme/theme1.xml"/><Relationship Id="rId29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C72034-159A-40D7-9732-66444B71EE5D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B90CA1-B3B4-48A0-AE9B-67D19F1FA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0931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58AD29-CDDF-43CA-8D93-B6F10BD50BD7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F8173E-7D90-4F4B-99DB-B6EE4D0B98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605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F8173E-7D90-4F4B-99DB-B6EE4D0B983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5705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14300" indent="0">
              <a:buNone/>
            </a:pP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9933D8-CCFA-4B1F-BEC2-C573B9EFD15E}" type="slidenum">
              <a:rPr lang="en-GB" smtClean="0">
                <a:solidFill>
                  <a:prstClr val="black"/>
                </a:solidFill>
              </a:rPr>
              <a:pPr/>
              <a:t>11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77213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9933D8-CCFA-4B1F-BEC2-C573B9EFD15E}" type="slidenum">
              <a:rPr lang="en-GB" smtClean="0">
                <a:solidFill>
                  <a:prstClr val="black"/>
                </a:solidFill>
              </a:rPr>
              <a:pPr/>
              <a:t>12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77213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F8173E-7D90-4F4B-99DB-B6EE4D0B983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5822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F8173E-7D90-4F4B-99DB-B6EE4D0B983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6306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8D2EDE58-600A-44F2-A458-BB3E6E7A10AD}" type="slidenum">
              <a:rPr lang="en-GB" smtClean="0"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FBCF1E8B-187B-4894-9FB2-75439CEDC14B}" type="datetimeFigureOut">
              <a:rPr lang="en-GB" smtClean="0"/>
              <a:t>22/11/2017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4" Type="http://schemas.openxmlformats.org/officeDocument/2006/relationships/image" Target="../media/image4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tif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Relationship Id="rId3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4" Type="http://schemas.openxmlformats.org/officeDocument/2006/relationships/image" Target="../media/image11.png"/><Relationship Id="rId5" Type="http://schemas.openxmlformats.org/officeDocument/2006/relationships/image" Target="../media/image12.png"/><Relationship Id="rId6" Type="http://schemas.openxmlformats.org/officeDocument/2006/relationships/image" Target="../media/image13.png"/><Relationship Id="rId7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tif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tif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tif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tif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Relationship Id="rId3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57808"/>
            <a:ext cx="7620000" cy="1143000"/>
          </a:xfrm>
        </p:spPr>
        <p:txBody>
          <a:bodyPr/>
          <a:lstStyle/>
          <a:p>
            <a:pPr algn="ctr"/>
            <a:r>
              <a:rPr lang="en-US" dirty="0" smtClean="0"/>
              <a:t>Dates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Dyddiadau</a:t>
            </a:r>
            <a:r>
              <a:rPr lang="en-US" dirty="0" smtClean="0"/>
              <a:t> </a:t>
            </a:r>
            <a:r>
              <a:rPr lang="en-US" dirty="0" smtClean="0"/>
              <a:t>ECAD4004/C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7620000" cy="4800600"/>
          </a:xfrm>
        </p:spPr>
        <p:txBody>
          <a:bodyPr/>
          <a:lstStyle/>
          <a:p>
            <a:pPr marL="114300" indent="0" algn="ctr">
              <a:buNone/>
            </a:pPr>
            <a:endParaRPr lang="cy-GB" b="1" dirty="0" smtClean="0"/>
          </a:p>
          <a:p>
            <a:pPr marL="114300" indent="0" algn="ctr">
              <a:buNone/>
            </a:pPr>
            <a:r>
              <a:rPr lang="cy-GB" sz="3200" b="1" dirty="0" smtClean="0"/>
              <a:t>PART </a:t>
            </a:r>
            <a:r>
              <a:rPr lang="cy-GB" sz="3200" b="1" dirty="0"/>
              <a:t>A</a:t>
            </a:r>
            <a:r>
              <a:rPr lang="cy-GB" sz="3200" b="1" dirty="0" smtClean="0"/>
              <a:t> - RHAN A </a:t>
            </a:r>
            <a:endParaRPr lang="cy-GB" sz="3200" b="1" dirty="0" smtClean="0"/>
          </a:p>
          <a:p>
            <a:pPr algn="ctr"/>
            <a:r>
              <a:rPr lang="cy-GB" dirty="0" smtClean="0"/>
              <a:t>Dydd </a:t>
            </a:r>
            <a:r>
              <a:rPr lang="cy-GB" dirty="0" smtClean="0"/>
              <a:t>Mawrth/ Tuesday </a:t>
            </a:r>
            <a:endParaRPr lang="en-GB" dirty="0"/>
          </a:p>
          <a:p>
            <a:pPr marL="114300" indent="0" algn="ctr">
              <a:buNone/>
            </a:pPr>
            <a:r>
              <a:rPr lang="cy-GB" sz="3200" b="1" dirty="0" smtClean="0"/>
              <a:t>12</a:t>
            </a:r>
            <a:r>
              <a:rPr lang="cy-GB" sz="3200" b="1" dirty="0" smtClean="0"/>
              <a:t>/12/17 </a:t>
            </a:r>
            <a:endParaRPr lang="en-GB" sz="3200" b="1" dirty="0"/>
          </a:p>
          <a:p>
            <a:pPr algn="ctr"/>
            <a:r>
              <a:rPr lang="cy-GB" dirty="0" smtClean="0"/>
              <a:t> Submission by / Cyflwyno erbyn 12.00yyp </a:t>
            </a:r>
            <a:r>
              <a:rPr lang="cy-GB" dirty="0" smtClean="0"/>
              <a:t>/ pm</a:t>
            </a:r>
          </a:p>
          <a:p>
            <a:pPr algn="ctr"/>
            <a:endParaRPr lang="cy-GB" dirty="0" smtClean="0"/>
          </a:p>
          <a:p>
            <a:pPr marL="114300" indent="0" algn="ctr">
              <a:buNone/>
            </a:pPr>
            <a:r>
              <a:rPr lang="cy-GB" b="1" dirty="0" smtClean="0"/>
              <a:t>Title of the seen paper </a:t>
            </a:r>
            <a:r>
              <a:rPr lang="mr-IN" b="1" dirty="0" smtClean="0"/>
              <a:t>–</a:t>
            </a:r>
            <a:r>
              <a:rPr lang="cy-GB" b="1" dirty="0" smtClean="0"/>
              <a:t> Teitl o’r Papur</a:t>
            </a:r>
          </a:p>
          <a:p>
            <a:pPr marL="114300" indent="0" algn="ctr">
              <a:buNone/>
            </a:pPr>
            <a:r>
              <a:rPr lang="cy-GB" sz="3200" dirty="0" smtClean="0"/>
              <a:t>Moodle 11/12/17</a:t>
            </a:r>
            <a:endParaRPr lang="en-GB" sz="3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8840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4919" y="558812"/>
            <a:ext cx="7620000" cy="1143000"/>
          </a:xfrm>
        </p:spPr>
        <p:txBody>
          <a:bodyPr/>
          <a:lstStyle/>
          <a:p>
            <a:pPr algn="ctr"/>
            <a:r>
              <a:rPr lang="en-US" dirty="0" smtClean="0"/>
              <a:t>Dates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Dyddiadau</a:t>
            </a:r>
            <a:r>
              <a:rPr lang="en-US" dirty="0" smtClean="0"/>
              <a:t> </a:t>
            </a:r>
            <a:r>
              <a:rPr lang="en-US" dirty="0" smtClean="0"/>
              <a:t>ECAD4004/C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7620000" cy="4800600"/>
          </a:xfrm>
        </p:spPr>
        <p:txBody>
          <a:bodyPr/>
          <a:lstStyle/>
          <a:p>
            <a:pPr marL="114300" indent="0" algn="ctr">
              <a:buNone/>
            </a:pPr>
            <a:endParaRPr lang="cy-GB" b="1" dirty="0" smtClean="0"/>
          </a:p>
          <a:p>
            <a:pPr marL="114300" indent="0" algn="ctr">
              <a:buNone/>
            </a:pPr>
            <a:r>
              <a:rPr lang="cy-GB" sz="3200" b="1" dirty="0" smtClean="0"/>
              <a:t>PART </a:t>
            </a:r>
            <a:r>
              <a:rPr lang="cy-GB" sz="3200" b="1" dirty="0" smtClean="0"/>
              <a:t>B - RHAN </a:t>
            </a:r>
            <a:r>
              <a:rPr lang="cy-GB" sz="3200" b="1" dirty="0"/>
              <a:t>B </a:t>
            </a:r>
            <a:endParaRPr lang="cy-GB" sz="3200" b="1" dirty="0" smtClean="0"/>
          </a:p>
          <a:p>
            <a:pPr marL="114300" indent="0" algn="ctr">
              <a:buNone/>
            </a:pPr>
            <a:r>
              <a:rPr lang="cy-GB" b="1" dirty="0" smtClean="0"/>
              <a:t>Seen </a:t>
            </a:r>
            <a:r>
              <a:rPr lang="cy-GB" b="1" dirty="0" smtClean="0"/>
              <a:t>Paper </a:t>
            </a:r>
            <a:r>
              <a:rPr lang="mr-IN" b="1" dirty="0" smtClean="0"/>
              <a:t>–</a:t>
            </a:r>
            <a:r>
              <a:rPr lang="cy-GB" b="1" dirty="0" smtClean="0"/>
              <a:t> Papur a welir o flaen llaw</a:t>
            </a:r>
            <a:endParaRPr lang="cy-GB" b="1" dirty="0"/>
          </a:p>
          <a:p>
            <a:pPr algn="ctr"/>
            <a:r>
              <a:rPr lang="cy-GB" dirty="0" smtClean="0"/>
              <a:t>Dydd Mawrth/ Tuesday </a:t>
            </a:r>
            <a:endParaRPr lang="en-GB" dirty="0"/>
          </a:p>
          <a:p>
            <a:pPr marL="114300" indent="0" algn="ctr">
              <a:buNone/>
            </a:pPr>
            <a:r>
              <a:rPr lang="cy-GB" sz="3200" b="1" dirty="0" smtClean="0"/>
              <a:t>16/01/18 </a:t>
            </a:r>
            <a:endParaRPr lang="en-GB" sz="3200" b="1" dirty="0"/>
          </a:p>
          <a:p>
            <a:pPr algn="ctr"/>
            <a:r>
              <a:rPr lang="cy-GB" dirty="0"/>
              <a:t>Stiwdio </a:t>
            </a:r>
            <a:r>
              <a:rPr lang="cy-GB" dirty="0" smtClean="0"/>
              <a:t>/Studio  2.00yyp / pm</a:t>
            </a:r>
          </a:p>
          <a:p>
            <a:pPr algn="ctr"/>
            <a:endParaRPr lang="cy-GB" dirty="0" smtClean="0"/>
          </a:p>
          <a:p>
            <a:pPr marL="114300" indent="0" algn="ctr">
              <a:buNone/>
            </a:pPr>
            <a:r>
              <a:rPr lang="cy-GB" b="1" dirty="0" smtClean="0"/>
              <a:t>Title of the seen paper </a:t>
            </a:r>
            <a:r>
              <a:rPr lang="mr-IN" b="1" dirty="0" smtClean="0"/>
              <a:t>–</a:t>
            </a:r>
            <a:r>
              <a:rPr lang="cy-GB" b="1" dirty="0" smtClean="0"/>
              <a:t> Teitl o’r Papur</a:t>
            </a:r>
          </a:p>
          <a:p>
            <a:pPr marL="114300" indent="0" algn="ctr">
              <a:buNone/>
            </a:pPr>
            <a:r>
              <a:rPr lang="cy-GB" sz="3200" dirty="0" smtClean="0"/>
              <a:t>Moodle 11/12/17</a:t>
            </a:r>
            <a:endParaRPr lang="en-GB" sz="3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49841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204864"/>
            <a:ext cx="7620000" cy="1143000"/>
          </a:xfrm>
        </p:spPr>
        <p:txBody>
          <a:bodyPr/>
          <a:lstStyle/>
          <a:p>
            <a:pPr algn="ctr"/>
            <a:r>
              <a:rPr lang="en-US" dirty="0" smtClean="0"/>
              <a:t>Part A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Rhan</a:t>
            </a:r>
            <a:r>
              <a:rPr lang="en-US" dirty="0" smtClean="0"/>
              <a:t> 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80786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 err="1" smtClean="0"/>
              <a:t>Teitl</a:t>
            </a:r>
            <a:r>
              <a:rPr lang="en-US" sz="3200" dirty="0" smtClean="0"/>
              <a:t> y </a:t>
            </a:r>
            <a:r>
              <a:rPr lang="en-US" sz="3200" dirty="0" err="1" smtClean="0"/>
              <a:t>cyflwyniad</a:t>
            </a:r>
            <a:r>
              <a:rPr lang="en-US" sz="3200" dirty="0" smtClean="0"/>
              <a:t>..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075240" cy="1252736"/>
          </a:xfrm>
        </p:spPr>
        <p:txBody>
          <a:bodyPr/>
          <a:lstStyle/>
          <a:p>
            <a:pPr marL="114300" indent="0">
              <a:buNone/>
            </a:pPr>
            <a:r>
              <a:rPr lang="en-US" dirty="0" err="1"/>
              <a:t>Paratowch</a:t>
            </a:r>
            <a:r>
              <a:rPr lang="en-US" dirty="0"/>
              <a:t> a </a:t>
            </a:r>
            <a:r>
              <a:rPr lang="en-US" dirty="0" err="1"/>
              <a:t>chyflwynwch</a:t>
            </a:r>
            <a:r>
              <a:rPr lang="en-US" dirty="0"/>
              <a:t> </a:t>
            </a:r>
            <a:r>
              <a:rPr lang="en-US" dirty="0" err="1"/>
              <a:t>adnodd</a:t>
            </a:r>
            <a:r>
              <a:rPr lang="en-US" dirty="0"/>
              <a:t> </a:t>
            </a:r>
            <a:r>
              <a:rPr lang="en-US" dirty="0" err="1"/>
              <a:t>sy'n</a:t>
            </a:r>
            <a:r>
              <a:rPr lang="en-US" dirty="0"/>
              <a:t> </a:t>
            </a:r>
            <a:r>
              <a:rPr lang="en-US" dirty="0" err="1"/>
              <a:t>addas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grŵp</a:t>
            </a:r>
            <a:r>
              <a:rPr lang="en-US" dirty="0"/>
              <a:t> </a:t>
            </a:r>
            <a:r>
              <a:rPr lang="en-US" dirty="0" err="1"/>
              <a:t>blwyddyn</a:t>
            </a:r>
            <a:r>
              <a:rPr lang="en-US" dirty="0"/>
              <a:t> </a:t>
            </a:r>
            <a:r>
              <a:rPr lang="en-US" dirty="0" err="1"/>
              <a:t>o'ch</a:t>
            </a:r>
            <a:r>
              <a:rPr lang="en-US" dirty="0"/>
              <a:t> </a:t>
            </a:r>
            <a:r>
              <a:rPr lang="en-US" dirty="0" err="1"/>
              <a:t>dewis</a:t>
            </a:r>
            <a:r>
              <a:rPr lang="en-US" dirty="0"/>
              <a:t> o </a:t>
            </a:r>
            <a:r>
              <a:rPr lang="en-US" dirty="0" err="1"/>
              <a:t>fewn</a:t>
            </a:r>
            <a:r>
              <a:rPr lang="en-US" dirty="0"/>
              <a:t> y </a:t>
            </a:r>
            <a:r>
              <a:rPr lang="en-US" dirty="0" err="1"/>
              <a:t>Cyfnod</a:t>
            </a:r>
            <a:r>
              <a:rPr lang="en-US" dirty="0"/>
              <a:t> Sylfaen </a:t>
            </a:r>
            <a:r>
              <a:rPr lang="en-US" dirty="0" err="1"/>
              <a:t>sy'n</a:t>
            </a:r>
            <a:r>
              <a:rPr lang="en-US" dirty="0"/>
              <a:t> </a:t>
            </a:r>
            <a:r>
              <a:rPr lang="en-US" dirty="0" err="1"/>
              <a:t>datblygu</a:t>
            </a:r>
            <a:r>
              <a:rPr lang="en-US" dirty="0"/>
              <a:t> </a:t>
            </a:r>
            <a:r>
              <a:rPr lang="en-US" dirty="0" err="1"/>
              <a:t>maes</a:t>
            </a:r>
            <a:r>
              <a:rPr lang="en-US" dirty="0"/>
              <a:t>/</a:t>
            </a:r>
            <a:r>
              <a:rPr lang="en-US" dirty="0" err="1"/>
              <a:t>meysydd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a </a:t>
            </a:r>
            <a:r>
              <a:rPr lang="en-US" dirty="0" err="1"/>
              <a:t>phrofiad</a:t>
            </a:r>
            <a:r>
              <a:rPr lang="en-US" dirty="0"/>
              <a:t>.  </a:t>
            </a:r>
            <a:endParaRPr lang="en-GB" dirty="0"/>
          </a:p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476164" y="2852936"/>
            <a:ext cx="7487556" cy="16619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>
              <a:spcAft>
                <a:spcPts val="0"/>
              </a:spcAft>
              <a:tabLst>
                <a:tab pos="2637155" algn="ctr"/>
                <a:tab pos="5274310" algn="r"/>
              </a:tabLst>
            </a:pPr>
            <a:r>
              <a:rPr lang="cy-GB" sz="2400" b="1" dirty="0">
                <a:latin typeface="Arial" charset="0"/>
                <a:ea typeface="Times New Roman" charset="0"/>
                <a:cs typeface="Times New Roman" charset="0"/>
              </a:rPr>
              <a:t>Canllawiau Cyffredinol:</a:t>
            </a:r>
            <a:endParaRPr lang="en-GB" sz="2800" dirty="0">
              <a:latin typeface="Comic Sans MS" charset="0"/>
              <a:ea typeface="Times New Roman" charset="0"/>
              <a:cs typeface="Times New Roman" charset="0"/>
            </a:endParaRPr>
          </a:p>
          <a:p>
            <a:pPr hangingPunct="0">
              <a:spcAft>
                <a:spcPts val="0"/>
              </a:spcAft>
              <a:tabLst>
                <a:tab pos="2637155" algn="ctr"/>
                <a:tab pos="5274310" algn="r"/>
              </a:tabLst>
            </a:pPr>
            <a:r>
              <a:rPr lang="cy-GB" sz="2400" b="1" dirty="0">
                <a:latin typeface="Arial" charset="0"/>
                <a:ea typeface="Times New Roman" charset="0"/>
                <a:cs typeface="Times New Roman" charset="0"/>
              </a:rPr>
              <a:t> </a:t>
            </a:r>
            <a:endParaRPr lang="en-GB" sz="2800" dirty="0">
              <a:latin typeface="Comic Sans MS" charset="0"/>
              <a:ea typeface="Times New Roman" charset="0"/>
              <a:cs typeface="Times New Roman" charset="0"/>
            </a:endParaRPr>
          </a:p>
          <a:p>
            <a:pPr algn="just">
              <a:spcAft>
                <a:spcPts val="0"/>
              </a:spcAft>
            </a:pPr>
            <a:r>
              <a:rPr lang="cy-GB" dirty="0">
                <a:latin typeface="Arial" charset="0"/>
                <a:ea typeface="Times New Roman" charset="0"/>
              </a:rPr>
              <a:t>Dylai’r adnodd fod ar ffurf bag neu focs, a gallai hwn gynnwys eitemau ychwanegol. (e.e. gêm / wynebau dis / cardiau lluniau / cardiau stori ac ati)</a:t>
            </a:r>
            <a:endParaRPr lang="en-GB" sz="2800" dirty="0">
              <a:effectLst/>
              <a:latin typeface="Times New Roman" charset="0"/>
              <a:ea typeface="Times New Roman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0680" y="4784643"/>
            <a:ext cx="2887664" cy="187938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232" y="4941168"/>
            <a:ext cx="2212635" cy="155437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64456" y="4784643"/>
            <a:ext cx="1872208" cy="187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52527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7620000" cy="850106"/>
          </a:xfrm>
        </p:spPr>
        <p:txBody>
          <a:bodyPr/>
          <a:lstStyle/>
          <a:p>
            <a:r>
              <a:rPr lang="cy-GB" sz="3200" b="1" dirty="0">
                <a:latin typeface="Arial" charset="0"/>
                <a:ea typeface="Times New Roman" charset="0"/>
                <a:cs typeface="Times New Roman" charset="0"/>
              </a:rPr>
              <a:t>Canllawiau </a:t>
            </a:r>
            <a:r>
              <a:rPr lang="cy-GB" sz="3200" b="1">
                <a:latin typeface="Arial" charset="0"/>
                <a:ea typeface="Times New Roman" charset="0"/>
                <a:cs typeface="Times New Roman" charset="0"/>
              </a:rPr>
              <a:t>Cyffredinol</a:t>
            </a:r>
            <a:r>
              <a:rPr lang="cy-GB" sz="3200" b="1" smtClean="0">
                <a:latin typeface="Arial" charset="0"/>
                <a:ea typeface="Times New Roman" charset="0"/>
                <a:cs typeface="Times New Roman" charset="0"/>
              </a:rPr>
              <a:t>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7620000" cy="4800600"/>
          </a:xfrm>
        </p:spPr>
        <p:txBody>
          <a:bodyPr>
            <a:normAutofit fontScale="92500" lnSpcReduction="10000"/>
          </a:bodyPr>
          <a:lstStyle/>
          <a:p>
            <a:pPr marL="114300" indent="0">
              <a:buNone/>
            </a:pPr>
            <a:r>
              <a:rPr lang="en-US" dirty="0" err="1"/>
              <a:t>Dylech</a:t>
            </a:r>
            <a:r>
              <a:rPr lang="en-US" dirty="0"/>
              <a:t> </a:t>
            </a:r>
            <a:r>
              <a:rPr lang="en-US" dirty="0" err="1"/>
              <a:t>gyflwyno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lafar</a:t>
            </a:r>
            <a:r>
              <a:rPr lang="en-US" dirty="0"/>
              <a:t> o </a:t>
            </a:r>
            <a:r>
              <a:rPr lang="en-US" dirty="0" err="1"/>
              <a:t>fewn</a:t>
            </a:r>
            <a:r>
              <a:rPr lang="en-US" dirty="0"/>
              <a:t> </a:t>
            </a:r>
            <a:r>
              <a:rPr lang="en-US" dirty="0" err="1"/>
              <a:t>cyflwyniad</a:t>
            </a:r>
            <a:r>
              <a:rPr lang="en-US" dirty="0"/>
              <a:t> </a:t>
            </a:r>
            <a:r>
              <a:rPr lang="en-US" dirty="0" err="1"/>
              <a:t>sain</a:t>
            </a:r>
            <a:r>
              <a:rPr lang="en-US" dirty="0"/>
              <a:t>/</a:t>
            </a:r>
            <a:r>
              <a:rPr lang="en-US" dirty="0" err="1"/>
              <a:t>gweledol</a:t>
            </a:r>
            <a:r>
              <a:rPr lang="en-US" dirty="0"/>
              <a:t> o </a:t>
            </a:r>
            <a:r>
              <a:rPr lang="en-US" dirty="0" err="1"/>
              <a:t>ddeng</a:t>
            </a:r>
            <a:r>
              <a:rPr lang="en-US" dirty="0"/>
              <a:t> </a:t>
            </a:r>
            <a:r>
              <a:rPr lang="en-US" dirty="0" err="1"/>
              <a:t>munud</a:t>
            </a:r>
            <a:r>
              <a:rPr lang="en-US" dirty="0"/>
              <a:t> y </a:t>
            </a:r>
            <a:r>
              <a:rPr lang="en-US" dirty="0" err="1"/>
              <a:t>byddwch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recordio’n</a:t>
            </a:r>
            <a:r>
              <a:rPr lang="en-US" dirty="0"/>
              <a:t> </a:t>
            </a:r>
            <a:r>
              <a:rPr lang="en-US" dirty="0" err="1"/>
              <a:t>electronig</a:t>
            </a:r>
            <a:r>
              <a:rPr lang="en-US" dirty="0"/>
              <a:t>. </a:t>
            </a:r>
            <a:endParaRPr lang="en-US" dirty="0" smtClean="0"/>
          </a:p>
          <a:p>
            <a:pPr marL="114300" indent="0">
              <a:buNone/>
            </a:pPr>
            <a:endParaRPr lang="en-GB" dirty="0"/>
          </a:p>
          <a:p>
            <a:r>
              <a:rPr lang="cy-GB" dirty="0"/>
              <a:t>Yn ystod y cyflwyniad hwn, dylech esbonio</a:t>
            </a:r>
            <a:r>
              <a:rPr lang="cy-GB" dirty="0" smtClean="0"/>
              <a:t>:</a:t>
            </a:r>
            <a:endParaRPr lang="en-GB" dirty="0"/>
          </a:p>
          <a:p>
            <a:pPr lvl="0"/>
            <a:r>
              <a:rPr lang="cy-GB" dirty="0"/>
              <a:t>oed y disgyblion targed</a:t>
            </a:r>
            <a:endParaRPr lang="en-GB" dirty="0"/>
          </a:p>
          <a:p>
            <a:pPr lvl="0"/>
            <a:r>
              <a:rPr lang="cy-GB" dirty="0"/>
              <a:t>pwrpas yr adnodd</a:t>
            </a:r>
            <a:endParaRPr lang="en-GB" dirty="0"/>
          </a:p>
          <a:p>
            <a:pPr lvl="0"/>
            <a:r>
              <a:rPr lang="cy-GB" dirty="0"/>
              <a:t>meysydd cwricwlwm y Cyfnod Sylfaen y gellid defnyddio’r adnodd o’u mewn</a:t>
            </a:r>
            <a:endParaRPr lang="en-GB" dirty="0"/>
          </a:p>
          <a:p>
            <a:pPr lvl="0"/>
            <a:r>
              <a:rPr lang="cy-GB" dirty="0"/>
              <a:t>meysydd dysgu a phrofiad y gellid defnyddio’r adnodd o’u mewn</a:t>
            </a:r>
            <a:endParaRPr lang="en-GB" dirty="0"/>
          </a:p>
          <a:p>
            <a:pPr lvl="0"/>
            <a:r>
              <a:rPr lang="cy-GB" dirty="0"/>
              <a:t>y gweithgareddau rydych yn bwriadu i ddisgyblion ymgymryd â nhw gan ddefnyddio’r adnodd</a:t>
            </a:r>
            <a:endParaRPr lang="en-GB" dirty="0"/>
          </a:p>
          <a:p>
            <a:pPr lvl="0"/>
            <a:r>
              <a:rPr lang="cy-GB" dirty="0"/>
              <a:t>sut mae’r FfLlRh yn cael ei hyrwyddo trwy eich adnodd</a:t>
            </a:r>
            <a:endParaRPr lang="en-GB" dirty="0"/>
          </a:p>
          <a:p>
            <a:pPr lvl="0"/>
            <a:r>
              <a:rPr lang="cy-GB" dirty="0"/>
              <a:t>sut mae unrhyw sgiliau ehangach (e.e. YCC, TGCh, Sgiliau Meddwl) yn cael eu hyrwyddo trwy eich adnoddau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96461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7620000" cy="4800600"/>
          </a:xfrm>
        </p:spPr>
        <p:txBody>
          <a:bodyPr>
            <a:normAutofit lnSpcReduction="10000"/>
          </a:bodyPr>
          <a:lstStyle/>
          <a:p>
            <a:pPr marL="114300" indent="0">
              <a:buNone/>
            </a:pPr>
            <a:r>
              <a:rPr lang="cy-GB" dirty="0"/>
              <a:t>Mae angen ichi sicrhau eich bod yn</a:t>
            </a:r>
            <a:r>
              <a:rPr lang="cy-GB" dirty="0" smtClean="0"/>
              <a:t>:</a:t>
            </a:r>
            <a:endParaRPr lang="en-GB" dirty="0"/>
          </a:p>
          <a:p>
            <a:pPr lvl="0"/>
            <a:r>
              <a:rPr lang="cy-GB" dirty="0"/>
              <a:t>siarad yn glir ac yn hyderus</a:t>
            </a:r>
            <a:endParaRPr lang="en-GB" dirty="0"/>
          </a:p>
          <a:p>
            <a:pPr lvl="0"/>
            <a:r>
              <a:rPr lang="cy-GB" dirty="0"/>
              <a:t>rhoi esboniadau clir</a:t>
            </a:r>
            <a:endParaRPr lang="en-GB" dirty="0"/>
          </a:p>
          <a:p>
            <a:pPr lvl="0"/>
            <a:r>
              <a:rPr lang="cy-GB" dirty="0"/>
              <a:t>cyfeirio’n wybodus at feysydd perthnasol y Cyfnod Sylfaen</a:t>
            </a:r>
            <a:endParaRPr lang="en-GB" dirty="0"/>
          </a:p>
          <a:p>
            <a:pPr lvl="0"/>
            <a:r>
              <a:rPr lang="cy-GB" dirty="0"/>
              <a:t>cyfeirio at ddamcaniaeth berthnasol sy’n sail i’r Cyfnod Sylfaen yng Nghymru (e.e. dysgu yn seiliedig ar chwarae / dysgu trwy brofiad) </a:t>
            </a:r>
            <a:endParaRPr lang="en-GB" dirty="0"/>
          </a:p>
          <a:p>
            <a:endParaRPr lang="cy-GB" dirty="0" smtClean="0"/>
          </a:p>
          <a:p>
            <a:pPr marL="114300" indent="0">
              <a:buNone/>
            </a:pPr>
            <a:r>
              <a:rPr lang="cy-GB" dirty="0" smtClean="0"/>
              <a:t>Bydd </a:t>
            </a:r>
            <a:r>
              <a:rPr lang="cy-GB" dirty="0"/>
              <a:t>y radd a ddyfernir yn adlewyrchu eich gwreiddioldeb a’ch dealltwriaeth o’r modd mae plant ifanc yn dysgu yn ogystal â’ch gallu a’ch brwdfrydedd i gyflwyno’r adnodd.</a:t>
            </a:r>
            <a:r>
              <a:rPr lang="en-US" dirty="0"/>
              <a:t>  </a:t>
            </a:r>
            <a:endParaRPr lang="en-GB" dirty="0"/>
          </a:p>
          <a:p>
            <a:pPr marL="114300" indent="0">
              <a:buNone/>
            </a:pPr>
            <a:r>
              <a:rPr lang="en-US" dirty="0" err="1" smtClean="0"/>
              <a:t>Gallwch</a:t>
            </a:r>
            <a:r>
              <a:rPr lang="en-US" dirty="0" smtClean="0"/>
              <a:t> </a:t>
            </a:r>
            <a:r>
              <a:rPr lang="en-US" dirty="0" err="1"/>
              <a:t>recordio’ch</a:t>
            </a:r>
            <a:r>
              <a:rPr lang="en-US" dirty="0"/>
              <a:t> </a:t>
            </a:r>
            <a:r>
              <a:rPr lang="en-US" dirty="0" err="1"/>
              <a:t>cyflwyniad</a:t>
            </a:r>
            <a:r>
              <a:rPr lang="en-US" dirty="0"/>
              <a:t> </a:t>
            </a:r>
            <a:r>
              <a:rPr lang="en-US" dirty="0" err="1"/>
              <a:t>sain</a:t>
            </a:r>
            <a:r>
              <a:rPr lang="en-US" dirty="0"/>
              <a:t>/</a:t>
            </a:r>
            <a:r>
              <a:rPr lang="en-US" dirty="0" err="1"/>
              <a:t>gweledol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ddefnyddio</a:t>
            </a:r>
            <a:r>
              <a:rPr lang="en-US" dirty="0"/>
              <a:t> iPad, </a:t>
            </a:r>
            <a:r>
              <a:rPr lang="en-US" dirty="0" err="1"/>
              <a:t>ffon</a:t>
            </a:r>
            <a:r>
              <a:rPr lang="en-US" dirty="0"/>
              <a:t> </a:t>
            </a:r>
            <a:r>
              <a:rPr lang="en-US" dirty="0" err="1"/>
              <a:t>symudol</a:t>
            </a:r>
            <a:r>
              <a:rPr lang="en-US" dirty="0"/>
              <a:t>, </a:t>
            </a:r>
            <a:r>
              <a:rPr lang="en-US" dirty="0" err="1"/>
              <a:t>Flipcamera</a:t>
            </a:r>
            <a:r>
              <a:rPr lang="en-US" dirty="0"/>
              <a:t>,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unrhyw</a:t>
            </a:r>
            <a:r>
              <a:rPr lang="en-US" dirty="0"/>
              <a:t> </a:t>
            </a:r>
            <a:r>
              <a:rPr lang="en-US" dirty="0" err="1"/>
              <a:t>fodd</a:t>
            </a:r>
            <a:r>
              <a:rPr lang="en-US" dirty="0"/>
              <a:t> </a:t>
            </a:r>
            <a:r>
              <a:rPr lang="en-US" dirty="0" err="1"/>
              <a:t>addas</a:t>
            </a:r>
            <a:r>
              <a:rPr lang="en-US" dirty="0"/>
              <a:t> </a:t>
            </a:r>
            <a:r>
              <a:rPr lang="en-US" dirty="0" err="1"/>
              <a:t>arall</a:t>
            </a:r>
            <a:r>
              <a:rPr lang="en-US" dirty="0"/>
              <a:t> o </a:t>
            </a:r>
            <a:r>
              <a:rPr lang="en-US" dirty="0" err="1"/>
              <a:t>recordio</a:t>
            </a:r>
            <a:r>
              <a:rPr lang="en-US" dirty="0"/>
              <a:t>.</a:t>
            </a:r>
            <a:endParaRPr lang="en-GB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8144" y="0"/>
            <a:ext cx="2583138" cy="1877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00623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7620000" cy="1143000"/>
          </a:xfrm>
        </p:spPr>
        <p:txBody>
          <a:bodyPr/>
          <a:lstStyle/>
          <a:p>
            <a:pPr algn="ctr"/>
            <a:r>
              <a:rPr lang="en-US" dirty="0" err="1" smtClean="0"/>
              <a:t>Esiamplau</a:t>
            </a:r>
            <a:r>
              <a:rPr lang="en-US" dirty="0" smtClean="0"/>
              <a:t> - Examples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1511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98322"/>
            <a:ext cx="9144000" cy="3659678"/>
          </a:xfrm>
          <a:prstGeom prst="rect">
            <a:avLst/>
          </a:prstGeom>
        </p:spPr>
      </p:pic>
      <p:pic>
        <p:nvPicPr>
          <p:cNvPr id="5" name="Picture 4" descr="CacA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9588" y="-254000"/>
            <a:ext cx="5534025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1680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204864"/>
            <a:ext cx="7620000" cy="1143000"/>
          </a:xfrm>
        </p:spPr>
        <p:txBody>
          <a:bodyPr/>
          <a:lstStyle/>
          <a:p>
            <a:pPr algn="ctr"/>
            <a:r>
              <a:rPr lang="en-US" dirty="0" smtClean="0"/>
              <a:t>Part B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Rhan</a:t>
            </a:r>
            <a:r>
              <a:rPr lang="en-US" dirty="0" smtClean="0"/>
              <a:t> B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4119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772816"/>
            <a:ext cx="7543800" cy="3230215"/>
          </a:xfrm>
        </p:spPr>
        <p:txBody>
          <a:bodyPr/>
          <a:lstStyle/>
          <a:p>
            <a:r>
              <a:rPr lang="en-GB" dirty="0" err="1" smtClean="0">
                <a:latin typeface="+mn-lt"/>
              </a:rPr>
              <a:t>Gwybod</a:t>
            </a:r>
            <a:r>
              <a:rPr lang="en-GB" dirty="0" smtClean="0">
                <a:latin typeface="+mn-lt"/>
              </a:rPr>
              <a:t> </a:t>
            </a:r>
            <a:r>
              <a:rPr lang="en-GB" dirty="0" err="1" smtClean="0">
                <a:latin typeface="+mn-lt"/>
              </a:rPr>
              <a:t>yn</a:t>
            </a:r>
            <a:r>
              <a:rPr lang="en-GB" dirty="0" smtClean="0">
                <a:latin typeface="+mn-lt"/>
              </a:rPr>
              <a:t> </a:t>
            </a:r>
            <a:r>
              <a:rPr lang="en-GB" dirty="0" err="1" smtClean="0">
                <a:latin typeface="+mn-lt"/>
              </a:rPr>
              <a:t>canlynol</a:t>
            </a:r>
            <a:r>
              <a:rPr lang="en-GB" dirty="0" smtClean="0">
                <a:latin typeface="+mn-lt"/>
              </a:rPr>
              <a:t> </a:t>
            </a:r>
            <a:r>
              <a:rPr lang="en-GB" dirty="0" err="1" smtClean="0">
                <a:latin typeface="+mn-lt"/>
              </a:rPr>
              <a:t>yn</a:t>
            </a:r>
            <a:r>
              <a:rPr lang="en-GB" dirty="0" smtClean="0">
                <a:latin typeface="+mn-lt"/>
              </a:rPr>
              <a:t> help... </a:t>
            </a:r>
            <a:br>
              <a:rPr lang="en-GB" dirty="0" smtClean="0">
                <a:latin typeface="+mn-lt"/>
              </a:rPr>
            </a:br>
            <a:r>
              <a:rPr lang="en-GB" dirty="0" smtClean="0">
                <a:latin typeface="+mn-lt"/>
              </a:rPr>
              <a:t>Knowing the following will help</a:t>
            </a:r>
            <a:r>
              <a:rPr lang="mr-IN" dirty="0" smtClean="0">
                <a:latin typeface="+mn-lt"/>
              </a:rPr>
              <a:t>…</a:t>
            </a:r>
            <a:endParaRPr lang="en-GB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120063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Dyfodol</a:t>
            </a:r>
            <a:r>
              <a:rPr lang="en-GB" dirty="0" smtClean="0"/>
              <a:t> </a:t>
            </a:r>
            <a:r>
              <a:rPr lang="en-GB" dirty="0" err="1" smtClean="0"/>
              <a:t>Llwyddiannus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7620000" cy="4411960"/>
          </a:xfrm>
        </p:spPr>
        <p:txBody>
          <a:bodyPr/>
          <a:lstStyle/>
          <a:p>
            <a:r>
              <a:rPr lang="en-GB" dirty="0" err="1" smtClean="0"/>
              <a:t>Llythrennedd</a:t>
            </a:r>
            <a:r>
              <a:rPr lang="en-GB" dirty="0" smtClean="0"/>
              <a:t> </a:t>
            </a:r>
            <a:endParaRPr lang="en-GB" dirty="0" smtClean="0"/>
          </a:p>
          <a:p>
            <a:r>
              <a:rPr lang="en-GB" dirty="0" err="1" smtClean="0"/>
              <a:t>Rhifedd</a:t>
            </a:r>
            <a:r>
              <a:rPr lang="en-GB" dirty="0" smtClean="0"/>
              <a:t> a</a:t>
            </a:r>
            <a:endParaRPr lang="en-GB" dirty="0"/>
          </a:p>
          <a:p>
            <a:r>
              <a:rPr lang="en-GB" dirty="0" err="1" smtClean="0"/>
              <a:t>Chymhwysedd</a:t>
            </a:r>
            <a:r>
              <a:rPr lang="en-GB" dirty="0" smtClean="0"/>
              <a:t> </a:t>
            </a:r>
            <a:r>
              <a:rPr lang="en-GB" dirty="0" err="1"/>
              <a:t>digidol</a:t>
            </a:r>
            <a:r>
              <a:rPr lang="en-GB" dirty="0"/>
              <a:t> </a:t>
            </a:r>
          </a:p>
          <a:p>
            <a:pPr marL="114300" indent="0">
              <a:buNone/>
            </a:pP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Gyfrifoldebau</a:t>
            </a:r>
            <a:r>
              <a:rPr lang="en-GB" dirty="0"/>
              <a:t> </a:t>
            </a:r>
            <a:r>
              <a:rPr lang="en-GB" dirty="0" err="1"/>
              <a:t>Trawsgwricwlaidd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phlant</a:t>
            </a:r>
            <a:r>
              <a:rPr lang="en-GB" dirty="0"/>
              <a:t>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. </a:t>
            </a:r>
            <a:endParaRPr lang="en-GB" dirty="0" smtClean="0"/>
          </a:p>
          <a:p>
            <a:pPr marL="114300" indent="0">
              <a:buNone/>
            </a:pPr>
            <a:endParaRPr lang="en-GB" dirty="0"/>
          </a:p>
          <a:p>
            <a:pPr marL="114300" indent="0">
              <a:buNone/>
            </a:pP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,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strwythur</a:t>
            </a:r>
            <a:r>
              <a:rPr lang="en-GB" dirty="0"/>
              <a:t> y </a:t>
            </a:r>
            <a:r>
              <a:rPr lang="en-GB" dirty="0" err="1"/>
              <a:t>cwricwlwm</a:t>
            </a:r>
            <a:r>
              <a:rPr lang="en-GB" dirty="0"/>
              <a:t>, </a:t>
            </a:r>
            <a:r>
              <a:rPr lang="en-GB" dirty="0" err="1"/>
              <a:t>fod</a:t>
            </a:r>
            <a:r>
              <a:rPr lang="en-GB" dirty="0"/>
              <a:t> plant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lefelau</a:t>
            </a:r>
            <a:r>
              <a:rPr lang="en-GB" dirty="0"/>
              <a:t> </a:t>
            </a:r>
            <a:r>
              <a:rPr lang="en-GB" dirty="0" err="1"/>
              <a:t>cymhwysedd</a:t>
            </a:r>
            <a:r>
              <a:rPr lang="en-GB" dirty="0"/>
              <a:t> </a:t>
            </a:r>
            <a:r>
              <a:rPr lang="en-GB" dirty="0" err="1"/>
              <a:t>uchel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agweddau</a:t>
            </a:r>
            <a:r>
              <a:rPr lang="en-GB" dirty="0"/>
              <a:t> </a:t>
            </a:r>
            <a:r>
              <a:rPr lang="en-GB" dirty="0" err="1"/>
              <a:t>hynny</a:t>
            </a:r>
            <a:r>
              <a:rPr lang="en-GB" dirty="0"/>
              <a:t> </a:t>
            </a:r>
            <a:r>
              <a:rPr lang="en-GB" dirty="0" err="1"/>
              <a:t>a’u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cyfleoedd</a:t>
            </a:r>
            <a:r>
              <a:rPr lang="en-GB" dirty="0"/>
              <a:t> </a:t>
            </a:r>
            <a:r>
              <a:rPr lang="en-GB" dirty="0" err="1"/>
              <a:t>aml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,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hymestyn</a:t>
            </a:r>
            <a:r>
              <a:rPr lang="en-GB" dirty="0"/>
              <a:t> </a:t>
            </a:r>
            <a:r>
              <a:rPr lang="en-GB" dirty="0" err="1"/>
              <a:t>a’u</a:t>
            </a:r>
            <a:r>
              <a:rPr lang="en-GB" dirty="0"/>
              <a:t> </a:t>
            </a:r>
            <a:r>
              <a:rPr lang="en-GB" dirty="0" err="1"/>
              <a:t>cymhwyso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y </a:t>
            </a:r>
            <a:r>
              <a:rPr lang="en-GB" dirty="0" err="1"/>
              <a:t>cwricwlwm</a:t>
            </a:r>
            <a:r>
              <a:rPr lang="en-GB" dirty="0"/>
              <a:t>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268760"/>
            <a:ext cx="2857500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04910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Dyfodol</a:t>
            </a:r>
            <a:r>
              <a:rPr lang="en-GB" dirty="0"/>
              <a:t> </a:t>
            </a:r>
            <a:r>
              <a:rPr lang="en-GB" dirty="0" err="1"/>
              <a:t>Llwyddiannus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en-GB" sz="3200" b="1" dirty="0" err="1"/>
              <a:t>Mae’r</a:t>
            </a:r>
            <a:r>
              <a:rPr lang="en-GB" sz="3200" b="1" dirty="0"/>
              <a:t> </a:t>
            </a:r>
            <a:r>
              <a:rPr lang="en-GB" sz="3200" b="1" dirty="0" err="1"/>
              <a:t>Adolygiad</a:t>
            </a:r>
            <a:r>
              <a:rPr lang="en-GB" sz="3200" b="1" dirty="0"/>
              <a:t> </a:t>
            </a:r>
            <a:r>
              <a:rPr lang="en-GB" sz="3200" b="1" dirty="0" err="1"/>
              <a:t>yn</a:t>
            </a:r>
            <a:r>
              <a:rPr lang="en-GB" sz="3200" b="1" dirty="0"/>
              <a:t> </a:t>
            </a:r>
            <a:r>
              <a:rPr lang="en-GB" sz="3200" b="1" dirty="0" err="1"/>
              <a:t>cynnig</a:t>
            </a:r>
            <a:r>
              <a:rPr lang="en-GB" sz="3200" b="1" dirty="0"/>
              <a:t> </a:t>
            </a:r>
            <a:r>
              <a:rPr lang="en-GB" sz="3200" b="1" dirty="0" err="1"/>
              <a:t>chwe</a:t>
            </a:r>
            <a:r>
              <a:rPr lang="en-GB" sz="3200" b="1" dirty="0"/>
              <a:t> </a:t>
            </a:r>
            <a:r>
              <a:rPr lang="en-GB" sz="3200" b="1" dirty="0" err="1"/>
              <a:t>Maes</a:t>
            </a:r>
            <a:r>
              <a:rPr lang="en-GB" sz="3200" b="1" dirty="0"/>
              <a:t> </a:t>
            </a:r>
            <a:r>
              <a:rPr lang="en-GB" sz="3200" b="1" dirty="0" err="1"/>
              <a:t>Dysgu</a:t>
            </a:r>
            <a:r>
              <a:rPr lang="en-GB" sz="3200" b="1" dirty="0"/>
              <a:t> a </a:t>
            </a:r>
            <a:r>
              <a:rPr lang="en-GB" sz="3200" b="1" dirty="0" err="1" smtClean="0"/>
              <a:t>Phrofiad</a:t>
            </a:r>
            <a:r>
              <a:rPr lang="en-GB" sz="3200" b="1" dirty="0" smtClean="0"/>
              <a:t>: </a:t>
            </a:r>
            <a:endParaRPr lang="en-GB" sz="3200" dirty="0"/>
          </a:p>
          <a:p>
            <a:r>
              <a:rPr lang="en-GB" sz="3200" dirty="0" err="1"/>
              <a:t>Celfyddydau</a:t>
            </a:r>
            <a:r>
              <a:rPr lang="en-GB" sz="3200" dirty="0"/>
              <a:t> </a:t>
            </a:r>
            <a:r>
              <a:rPr lang="en-GB" sz="3200" dirty="0" err="1"/>
              <a:t>mynegiannol</a:t>
            </a:r>
            <a:r>
              <a:rPr lang="en-GB" sz="3200" dirty="0"/>
              <a:t> </a:t>
            </a:r>
          </a:p>
          <a:p>
            <a:r>
              <a:rPr lang="en-GB" sz="3200" dirty="0" err="1" smtClean="0"/>
              <a:t>Iechyd</a:t>
            </a:r>
            <a:r>
              <a:rPr lang="en-GB" sz="3200" dirty="0" smtClean="0"/>
              <a:t> </a:t>
            </a:r>
            <a:r>
              <a:rPr lang="en-GB" sz="3200" dirty="0"/>
              <a:t>a </a:t>
            </a:r>
            <a:r>
              <a:rPr lang="en-GB" sz="3200" dirty="0" err="1"/>
              <a:t>lles</a:t>
            </a:r>
            <a:r>
              <a:rPr lang="en-GB" sz="3200" dirty="0"/>
              <a:t> </a:t>
            </a:r>
          </a:p>
          <a:p>
            <a:r>
              <a:rPr lang="en-GB" sz="3200" dirty="0" err="1" smtClean="0"/>
              <a:t>Dyniaethau</a:t>
            </a:r>
            <a:r>
              <a:rPr lang="en-GB" sz="3200" dirty="0" smtClean="0"/>
              <a:t> </a:t>
            </a:r>
            <a:endParaRPr lang="en-GB" sz="3200" dirty="0"/>
          </a:p>
          <a:p>
            <a:r>
              <a:rPr lang="en-GB" sz="3200" dirty="0" err="1" smtClean="0"/>
              <a:t>Ieithoedd</a:t>
            </a:r>
            <a:r>
              <a:rPr lang="en-GB" sz="3200" dirty="0"/>
              <a:t>, </a:t>
            </a:r>
            <a:r>
              <a:rPr lang="en-GB" sz="3200" dirty="0" err="1"/>
              <a:t>llythrennedd</a:t>
            </a:r>
            <a:r>
              <a:rPr lang="en-GB" sz="3200" dirty="0"/>
              <a:t> a </a:t>
            </a:r>
            <a:r>
              <a:rPr lang="en-GB" sz="3200" dirty="0" err="1"/>
              <a:t>chyfathrebu</a:t>
            </a:r>
            <a:r>
              <a:rPr lang="en-GB" sz="3200" dirty="0"/>
              <a:t> </a:t>
            </a:r>
          </a:p>
          <a:p>
            <a:r>
              <a:rPr lang="en-GB" sz="3200" dirty="0" err="1" smtClean="0"/>
              <a:t>Mathemateg</a:t>
            </a:r>
            <a:r>
              <a:rPr lang="en-GB" sz="3200" dirty="0" smtClean="0"/>
              <a:t> </a:t>
            </a:r>
            <a:r>
              <a:rPr lang="en-GB" sz="3200" dirty="0"/>
              <a:t>a </a:t>
            </a:r>
            <a:r>
              <a:rPr lang="en-GB" sz="3200" dirty="0" err="1"/>
              <a:t>rhifedd</a:t>
            </a:r>
            <a:r>
              <a:rPr lang="en-GB" sz="3200" dirty="0"/>
              <a:t> </a:t>
            </a:r>
          </a:p>
          <a:p>
            <a:r>
              <a:rPr lang="en-GB" sz="3200" dirty="0" err="1" smtClean="0"/>
              <a:t>Gwyddoniaeth</a:t>
            </a:r>
            <a:r>
              <a:rPr lang="en-GB" sz="3200" dirty="0" smtClean="0"/>
              <a:t> </a:t>
            </a:r>
            <a:r>
              <a:rPr lang="en-GB" sz="3200" dirty="0"/>
              <a:t>a </a:t>
            </a:r>
            <a:r>
              <a:rPr lang="en-GB" sz="3200" dirty="0" err="1"/>
              <a:t>thechnoleg</a:t>
            </a:r>
            <a:r>
              <a:rPr lang="en-GB" sz="3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51351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3608" y="4835369"/>
            <a:ext cx="2297903" cy="10475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4588" y="3004013"/>
            <a:ext cx="2206560" cy="10353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86282" y="4759424"/>
            <a:ext cx="2287421" cy="11103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83348" y="1216615"/>
            <a:ext cx="2478342" cy="115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722519" y="2960089"/>
            <a:ext cx="2354681" cy="10792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9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259632" y="1290982"/>
            <a:ext cx="2348171" cy="10653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825607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850106"/>
          </a:xfrm>
        </p:spPr>
        <p:txBody>
          <a:bodyPr/>
          <a:lstStyle/>
          <a:p>
            <a:pPr algn="ctr"/>
            <a:r>
              <a:rPr lang="en-GB" dirty="0" err="1"/>
              <a:t>Safonau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SAC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7620000" cy="5400600"/>
          </a:xfrm>
        </p:spPr>
        <p:txBody>
          <a:bodyPr>
            <a:normAutofit fontScale="92500"/>
          </a:bodyPr>
          <a:lstStyle/>
          <a:p>
            <a:r>
              <a:rPr lang="cy-GB" b="1" dirty="0"/>
              <a:t>S2.1 </a:t>
            </a:r>
            <a:r>
              <a:rPr lang="cy-GB" dirty="0"/>
              <a:t>Fod ganddynt wybodaeth a dealltwriaeth gadarn o'r pwnc neu’r pynciau</a:t>
            </a:r>
            <a:r>
              <a:rPr lang="cy-GB" b="1" dirty="0"/>
              <a:t> </a:t>
            </a:r>
            <a:r>
              <a:rPr lang="cy-GB" dirty="0"/>
              <a:t>y maent wedi'u hyfforddi i addysgu ynddynt</a:t>
            </a:r>
            <a:r>
              <a:rPr lang="en-GB" dirty="0"/>
              <a:t> </a:t>
            </a:r>
          </a:p>
          <a:p>
            <a:endParaRPr lang="en-GB" dirty="0">
              <a:latin typeface="Times New Roman"/>
              <a:ea typeface="Times New Roman"/>
            </a:endParaRPr>
          </a:p>
          <a:p>
            <a:r>
              <a:rPr lang="cy-GB" b="1" dirty="0"/>
              <a:t>S2.4 </a:t>
            </a:r>
            <a:r>
              <a:rPr lang="cy-GB" dirty="0"/>
              <a:t>Eu bod yn deall sut y gall datblygiad corfforol, deallusol, ieithyddol, cymdeithasol,  diwylliannol ac emosiynol dysgwyr effeithio ar eu </a:t>
            </a:r>
            <a:r>
              <a:rPr lang="cy-GB" dirty="0" smtClean="0"/>
              <a:t>dysgu</a:t>
            </a:r>
          </a:p>
          <a:p>
            <a:pPr marL="114300" indent="0">
              <a:buNone/>
            </a:pPr>
            <a:endParaRPr lang="en-GB" dirty="0">
              <a:latin typeface="Times New Roman"/>
              <a:ea typeface="Times New Roman"/>
            </a:endParaRPr>
          </a:p>
          <a:p>
            <a:r>
              <a:rPr lang="cy-GB" b="1" dirty="0"/>
              <a:t>S3.2.1</a:t>
            </a:r>
            <a:r>
              <a:rPr lang="cy-GB" dirty="0"/>
              <a:t> Eu bod yn gwneud defnydd priodol o ystod o strategaethau monitro ac asesu i werthuso cynnydd dysgwyr tuag at amcanion dysgu a gynlluniwyd, ac yn defnyddio'r wybodaeth hon i wella eu cynllunio a'u haddysgu eu </a:t>
            </a:r>
            <a:r>
              <a:rPr lang="cy-GB" dirty="0" smtClean="0"/>
              <a:t>hunain</a:t>
            </a:r>
          </a:p>
          <a:p>
            <a:pPr marL="114300" indent="0">
              <a:buNone/>
            </a:pPr>
            <a:endParaRPr lang="en-GB" dirty="0">
              <a:latin typeface="Times New Roman"/>
              <a:ea typeface="Times New Roman"/>
            </a:endParaRPr>
          </a:p>
          <a:p>
            <a:r>
              <a:rPr lang="cy-GB" b="1" dirty="0"/>
              <a:t>S3.3.8 </a:t>
            </a:r>
            <a:r>
              <a:rPr lang="cy-GB" dirty="0"/>
              <a:t> Eu bod yn trefnu ac yn rheoli y man addysgu ffisegol, yr offer, y deunyddiau, y testunau a'r adnoddau eraill yn ddiogel ac yn effeithiol, gyda help staff cymorth pan fo </a:t>
            </a:r>
            <a:r>
              <a:rPr lang="cy-GB" dirty="0" err="1"/>
              <a:t>hynny'n</a:t>
            </a:r>
            <a:r>
              <a:rPr lang="cy-GB" dirty="0"/>
              <a:t> </a:t>
            </a:r>
            <a:r>
              <a:rPr lang="cy-GB" dirty="0" smtClean="0"/>
              <a:t>briodol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2474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844824"/>
            <a:ext cx="7848872" cy="1143000"/>
          </a:xfrm>
        </p:spPr>
        <p:txBody>
          <a:bodyPr/>
          <a:lstStyle/>
          <a:p>
            <a:pPr algn="ctr"/>
            <a:r>
              <a:rPr lang="en-US" dirty="0" smtClean="0"/>
              <a:t>A Dull </a:t>
            </a:r>
            <a:r>
              <a:rPr lang="en-US" dirty="0" err="1"/>
              <a:t>T</a:t>
            </a:r>
            <a:r>
              <a:rPr lang="en-US" dirty="0" err="1" smtClean="0"/>
              <a:t>rawsgwricwlaidd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The Cross- Curricular Approach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2167" y="3933056"/>
            <a:ext cx="3067578" cy="2420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42650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 err="1" smtClean="0"/>
              <a:t>Ychydig</a:t>
            </a:r>
            <a:r>
              <a:rPr lang="en-US" sz="3200" dirty="0" smtClean="0"/>
              <a:t> o </a:t>
            </a:r>
            <a:r>
              <a:rPr lang="en-US" sz="3200" dirty="0" err="1" smtClean="0"/>
              <a:t>ddarllen</a:t>
            </a:r>
            <a:r>
              <a:rPr lang="en-US" sz="3200" dirty="0" smtClean="0"/>
              <a:t> </a:t>
            </a:r>
            <a:r>
              <a:rPr lang="en-US" sz="3200" dirty="0" err="1" smtClean="0"/>
              <a:t>cefndirol</a:t>
            </a:r>
            <a:r>
              <a:rPr lang="en-US" sz="3200" dirty="0" smtClean="0"/>
              <a:t> </a:t>
            </a:r>
            <a:r>
              <a:rPr lang="en-US" sz="3200" dirty="0" err="1" smtClean="0"/>
              <a:t>i</a:t>
            </a:r>
            <a:r>
              <a:rPr lang="en-US" sz="3200" dirty="0" smtClean="0"/>
              <a:t> </a:t>
            </a:r>
            <a:r>
              <a:rPr lang="en-US" sz="3200" dirty="0" err="1" smtClean="0"/>
              <a:t>gefnogi</a:t>
            </a:r>
            <a:r>
              <a:rPr lang="en-US" sz="3200" dirty="0" smtClean="0"/>
              <a:t> </a:t>
            </a:r>
            <a:r>
              <a:rPr lang="mr-IN" sz="3200" dirty="0" smtClean="0"/>
              <a:t>…</a:t>
            </a:r>
            <a:r>
              <a:rPr lang="en-US" sz="3200" dirty="0" smtClean="0"/>
              <a:t> Perhaps some back ground reading </a:t>
            </a:r>
            <a:r>
              <a:rPr lang="cy-GB" sz="3200" dirty="0" smtClean="0"/>
              <a:t>...</a:t>
            </a:r>
            <a:endParaRPr lang="en-US" sz="32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9632" y="1556792"/>
            <a:ext cx="4800600" cy="4800600"/>
          </a:xfrm>
        </p:spPr>
      </p:pic>
    </p:spTree>
    <p:extLst>
      <p:ext uri="{BB962C8B-B14F-4D97-AF65-F5344CB8AC3E}">
        <p14:creationId xmlns:p14="http://schemas.microsoft.com/office/powerpoint/2010/main" val="19899381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588" y="476672"/>
            <a:ext cx="7620000" cy="1143000"/>
          </a:xfrm>
        </p:spPr>
        <p:txBody>
          <a:bodyPr/>
          <a:lstStyle/>
          <a:p>
            <a:r>
              <a:rPr lang="en-US" dirty="0" smtClean="0"/>
              <a:t>Jonathan Barnes (2015)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588" y="2564904"/>
            <a:ext cx="2527050" cy="3522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0620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dirty="0" smtClean="0"/>
              <a:t>Beth </a:t>
            </a:r>
            <a:r>
              <a:rPr lang="en-GB" sz="3600" dirty="0" err="1" smtClean="0"/>
              <a:t>yw’r</a:t>
            </a:r>
            <a:r>
              <a:rPr lang="en-GB" sz="3600" dirty="0" smtClean="0"/>
              <a:t>  </a:t>
            </a:r>
            <a:r>
              <a:rPr lang="en-GB" sz="3600" dirty="0" err="1" smtClean="0"/>
              <a:t>Cwricwlwm</a:t>
            </a:r>
            <a:r>
              <a:rPr lang="en-GB" sz="3600" dirty="0" smtClean="0"/>
              <a:t> </a:t>
            </a:r>
            <a:r>
              <a:rPr lang="en-GB" sz="3600" dirty="0" err="1" smtClean="0"/>
              <a:t>Cymreig</a:t>
            </a:r>
            <a:r>
              <a:rPr lang="en-GB" sz="3600" dirty="0" smtClean="0"/>
              <a:t>?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7620000" cy="4916016"/>
          </a:xfrm>
        </p:spPr>
        <p:txBody>
          <a:bodyPr>
            <a:normAutofit/>
          </a:bodyPr>
          <a:lstStyle/>
          <a:p>
            <a:pPr marL="114300" indent="0">
              <a:buNone/>
            </a:pPr>
            <a:r>
              <a:rPr lang="en-GB" sz="3200" dirty="0"/>
              <a:t>Mae </a:t>
            </a:r>
            <a:r>
              <a:rPr lang="en-GB" sz="3200" dirty="0" err="1"/>
              <a:t>Gofynion</a:t>
            </a:r>
            <a:r>
              <a:rPr lang="en-GB" sz="3200" dirty="0"/>
              <a:t> </a:t>
            </a:r>
            <a:r>
              <a:rPr lang="en-GB" sz="3200" dirty="0" err="1"/>
              <a:t>Cyffredin</a:t>
            </a:r>
            <a:r>
              <a:rPr lang="en-GB" sz="3200" dirty="0"/>
              <a:t> y </a:t>
            </a:r>
            <a:r>
              <a:rPr lang="en-GB" sz="3200" dirty="0" err="1"/>
              <a:t>Cwricwlwm</a:t>
            </a:r>
            <a:r>
              <a:rPr lang="en-GB" sz="3200" dirty="0"/>
              <a:t> </a:t>
            </a:r>
            <a:r>
              <a:rPr lang="en-GB" sz="3200" dirty="0" err="1"/>
              <a:t>Ysgol</a:t>
            </a:r>
            <a:r>
              <a:rPr lang="en-GB" sz="3200" dirty="0"/>
              <a:t> </a:t>
            </a:r>
            <a:r>
              <a:rPr lang="en-GB" sz="3200" dirty="0" err="1"/>
              <a:t>yng</a:t>
            </a:r>
            <a:r>
              <a:rPr lang="en-GB" sz="3200" dirty="0"/>
              <a:t> </a:t>
            </a:r>
            <a:r>
              <a:rPr lang="en-GB" sz="3200" dirty="0" err="1"/>
              <a:t>Nghymru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nodi</a:t>
            </a:r>
            <a:r>
              <a:rPr lang="en-GB" sz="3200" dirty="0" smtClean="0"/>
              <a:t>:</a:t>
            </a:r>
          </a:p>
          <a:p>
            <a:pPr marL="114300" indent="0">
              <a:buNone/>
            </a:pPr>
            <a:endParaRPr lang="en-GB" sz="3200" dirty="0"/>
          </a:p>
          <a:p>
            <a:pPr marL="114300" indent="0">
              <a:buNone/>
            </a:pPr>
            <a:r>
              <a:rPr lang="en-GB" sz="3200" dirty="0"/>
              <a:t>‘</a:t>
            </a:r>
            <a:r>
              <a:rPr lang="en-GB" sz="3200" dirty="0" err="1"/>
              <a:t>Dylid</a:t>
            </a:r>
            <a:r>
              <a:rPr lang="en-GB" sz="3200" dirty="0"/>
              <a:t> </a:t>
            </a:r>
            <a:r>
              <a:rPr lang="en-GB" sz="3200" dirty="0" err="1"/>
              <a:t>rhoi</a:t>
            </a:r>
            <a:r>
              <a:rPr lang="en-GB" sz="3200" dirty="0"/>
              <a:t> </a:t>
            </a:r>
            <a:r>
              <a:rPr lang="en-GB" sz="3200" dirty="0" err="1"/>
              <a:t>cyfleoedd</a:t>
            </a:r>
            <a:r>
              <a:rPr lang="en-GB" sz="3200" dirty="0"/>
              <a:t> </a:t>
            </a:r>
            <a:r>
              <a:rPr lang="en-GB" sz="3200" dirty="0" err="1"/>
              <a:t>i’r</a:t>
            </a:r>
            <a:r>
              <a:rPr lang="en-GB" sz="3200" dirty="0"/>
              <a:t> </a:t>
            </a:r>
            <a:r>
              <a:rPr lang="en-GB" sz="3200" dirty="0" err="1"/>
              <a:t>disgyblion</a:t>
            </a:r>
            <a:r>
              <a:rPr lang="en-GB" sz="3200" dirty="0"/>
              <a:t>, </a:t>
            </a:r>
            <a:r>
              <a:rPr lang="en-GB" sz="3200" dirty="0" err="1"/>
              <a:t>lle</a:t>
            </a:r>
            <a:r>
              <a:rPr lang="en-GB" sz="3200" dirty="0"/>
              <a:t> y </a:t>
            </a:r>
            <a:r>
              <a:rPr lang="en-GB" sz="3200" dirty="0" err="1" smtClean="0"/>
              <a:t>bo</a:t>
            </a:r>
            <a:r>
              <a:rPr lang="en-GB" sz="3200" dirty="0"/>
              <a:t> </a:t>
            </a:r>
            <a:r>
              <a:rPr lang="en-GB" sz="3200" dirty="0" err="1" smtClean="0"/>
              <a:t>hynny’n</a:t>
            </a:r>
            <a:r>
              <a:rPr lang="en-GB" sz="3200" dirty="0" smtClean="0"/>
              <a:t> </a:t>
            </a:r>
            <a:r>
              <a:rPr lang="en-GB" sz="3200" dirty="0" err="1" smtClean="0"/>
              <a:t>briodol</a:t>
            </a:r>
            <a:r>
              <a:rPr lang="en-GB" sz="3200" dirty="0" smtClean="0"/>
              <a:t>, </a:t>
            </a:r>
            <a:r>
              <a:rPr lang="en-GB" sz="3200" dirty="0" err="1" smtClean="0"/>
              <a:t>i</a:t>
            </a:r>
            <a:r>
              <a:rPr lang="en-GB" sz="3200" dirty="0" smtClean="0"/>
              <a:t> </a:t>
            </a:r>
            <a:r>
              <a:rPr lang="en-GB" sz="3200" dirty="0" err="1"/>
              <a:t>ddatblygu</a:t>
            </a:r>
            <a:r>
              <a:rPr lang="en-GB" sz="3200" dirty="0"/>
              <a:t> a </a:t>
            </a:r>
            <a:r>
              <a:rPr lang="en-GB" sz="3200" dirty="0" err="1"/>
              <a:t>chymhwyso</a:t>
            </a:r>
            <a:r>
              <a:rPr lang="en-GB" sz="3200" dirty="0"/>
              <a:t> </a:t>
            </a:r>
            <a:r>
              <a:rPr lang="en-GB" sz="3200" dirty="0" err="1"/>
              <a:t>gwybodaeth</a:t>
            </a:r>
            <a:r>
              <a:rPr lang="en-GB" sz="3200" dirty="0"/>
              <a:t> a </a:t>
            </a:r>
            <a:r>
              <a:rPr lang="en-GB" sz="3200" dirty="0" err="1"/>
              <a:t>dealltwriaeth</a:t>
            </a:r>
            <a:r>
              <a:rPr lang="en-GB" sz="3200" dirty="0"/>
              <a:t> </a:t>
            </a:r>
            <a:r>
              <a:rPr lang="en-GB" sz="3200" dirty="0" smtClean="0"/>
              <a:t>o </a:t>
            </a:r>
            <a:r>
              <a:rPr lang="en-GB" sz="3200" dirty="0" err="1" smtClean="0"/>
              <a:t>nodweddion</a:t>
            </a:r>
            <a:r>
              <a:rPr lang="en-GB" sz="3200" dirty="0" smtClean="0"/>
              <a:t> </a:t>
            </a:r>
            <a:r>
              <a:rPr lang="en-GB" sz="3200" dirty="0" err="1"/>
              <a:t>diwylliannol</a:t>
            </a:r>
            <a:r>
              <a:rPr lang="en-GB" sz="3200" dirty="0"/>
              <a:t>, </a:t>
            </a:r>
            <a:r>
              <a:rPr lang="en-GB" sz="3200" dirty="0" err="1"/>
              <a:t>economaidd</a:t>
            </a:r>
            <a:r>
              <a:rPr lang="en-GB" sz="3200" dirty="0"/>
              <a:t>, </a:t>
            </a:r>
            <a:r>
              <a:rPr lang="en-GB" sz="3200" dirty="0" err="1" smtClean="0"/>
              <a:t>amgylcheddol</a:t>
            </a:r>
            <a:r>
              <a:rPr lang="en-GB" sz="3200" dirty="0" smtClean="0"/>
              <a:t>, </a:t>
            </a:r>
            <a:r>
              <a:rPr lang="en-GB" sz="3200" dirty="0" err="1" smtClean="0"/>
              <a:t>hanesyddol</a:t>
            </a:r>
            <a:r>
              <a:rPr lang="en-GB" sz="3200" dirty="0" smtClean="0"/>
              <a:t> </a:t>
            </a:r>
            <a:r>
              <a:rPr lang="en-GB" sz="3200" dirty="0"/>
              <a:t>ac </a:t>
            </a:r>
            <a:r>
              <a:rPr lang="en-GB" sz="3200" dirty="0" err="1"/>
              <a:t>ieithyddol</a:t>
            </a:r>
            <a:r>
              <a:rPr lang="en-GB" sz="3200" dirty="0"/>
              <a:t> </a:t>
            </a:r>
            <a:r>
              <a:rPr lang="en-GB" sz="3200" dirty="0" err="1"/>
              <a:t>Cymru</a:t>
            </a:r>
            <a:r>
              <a:rPr lang="en-GB" sz="3200" dirty="0" smtClean="0"/>
              <a:t>.’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87321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332656"/>
            <a:ext cx="5212432" cy="573367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908122" y="6165304"/>
            <a:ext cx="24915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mtClean="0"/>
              <a:t>SALEM ( William Vosper)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9424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772816"/>
            <a:ext cx="7620000" cy="1143000"/>
          </a:xfrm>
        </p:spPr>
        <p:txBody>
          <a:bodyPr/>
          <a:lstStyle/>
          <a:p>
            <a:r>
              <a:rPr lang="en-US" dirty="0" smtClean="0"/>
              <a:t>How about you ?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Beth </a:t>
            </a:r>
            <a:r>
              <a:rPr lang="en-US" dirty="0" err="1"/>
              <a:t>amdanoch</a:t>
            </a:r>
            <a:r>
              <a:rPr lang="en-US" dirty="0"/>
              <a:t> </a:t>
            </a:r>
            <a:r>
              <a:rPr lang="en-US" dirty="0" smtClean="0"/>
              <a:t>chi ?</a:t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dirty="0" err="1" smtClean="0"/>
              <a:t>Syniadau</a:t>
            </a:r>
            <a:r>
              <a:rPr lang="en-US" dirty="0" smtClean="0"/>
              <a:t> ?</a:t>
            </a:r>
            <a:r>
              <a:rPr lang="mr-IN" dirty="0" smtClean="0"/>
              <a:t>…</a:t>
            </a:r>
            <a:r>
              <a:rPr lang="cy-GB" dirty="0" smtClean="0"/>
              <a:t> Ideas 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4546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36912"/>
            <a:ext cx="7620000" cy="1143000"/>
          </a:xfrm>
        </p:spPr>
        <p:txBody>
          <a:bodyPr/>
          <a:lstStyle/>
          <a:p>
            <a:r>
              <a:rPr lang="en-US" dirty="0" smtClean="0"/>
              <a:t>So how would you go about developing a cross-curricular approach through a YCC </a:t>
            </a:r>
            <a:r>
              <a:rPr lang="en-US" smtClean="0"/>
              <a:t>theme?</a:t>
            </a:r>
            <a:br>
              <a:rPr lang="en-US" smtClean="0"/>
            </a:br>
            <a:r>
              <a:rPr lang="en-US"/>
              <a:t/>
            </a:r>
            <a:br>
              <a:rPr lang="en-US"/>
            </a:br>
            <a:r>
              <a:rPr lang="en-US" dirty="0"/>
              <a:t>Felly </a:t>
            </a: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fyddech</a:t>
            </a:r>
            <a:r>
              <a:rPr lang="en-US" dirty="0"/>
              <a:t> </a:t>
            </a:r>
            <a:r>
              <a:rPr lang="en-US" dirty="0" err="1"/>
              <a:t>chi'n</a:t>
            </a:r>
            <a:r>
              <a:rPr lang="en-US" dirty="0"/>
              <a:t>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ati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ddatblygu</a:t>
            </a:r>
            <a:r>
              <a:rPr lang="en-US" dirty="0"/>
              <a:t> dull </a:t>
            </a:r>
            <a:r>
              <a:rPr lang="en-US" dirty="0" err="1"/>
              <a:t>trawsgwricwlaidd</a:t>
            </a:r>
            <a:r>
              <a:rPr lang="en-US" dirty="0"/>
              <a:t> </a:t>
            </a:r>
            <a:r>
              <a:rPr lang="en-US" dirty="0" err="1"/>
              <a:t>trwy</a:t>
            </a:r>
            <a:r>
              <a:rPr lang="en-US" dirty="0"/>
              <a:t> </a:t>
            </a:r>
            <a:r>
              <a:rPr lang="en-US" dirty="0" err="1"/>
              <a:t>thema</a:t>
            </a:r>
            <a:r>
              <a:rPr lang="en-US" dirty="0"/>
              <a:t> YCC?</a:t>
            </a:r>
          </a:p>
        </p:txBody>
      </p:sp>
    </p:spTree>
    <p:extLst>
      <p:ext uri="{BB962C8B-B14F-4D97-AF65-F5344CB8AC3E}">
        <p14:creationId xmlns:p14="http://schemas.microsoft.com/office/powerpoint/2010/main" val="1434714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98322"/>
            <a:ext cx="9144000" cy="3659678"/>
          </a:xfrm>
          <a:prstGeom prst="rect">
            <a:avLst/>
          </a:prstGeom>
        </p:spPr>
      </p:pic>
      <p:pic>
        <p:nvPicPr>
          <p:cNvPr id="5" name="Picture 4" descr="CacA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9588" y="-254000"/>
            <a:ext cx="5534025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7897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513</TotalTime>
  <Words>642</Words>
  <Application>Microsoft Macintosh PowerPoint</Application>
  <PresentationFormat>On-screen Show (4:3)</PresentationFormat>
  <Paragraphs>85</Paragraphs>
  <Slides>22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Calibri</vt:lpstr>
      <vt:lpstr>Cambria</vt:lpstr>
      <vt:lpstr>Comic Sans MS</vt:lpstr>
      <vt:lpstr>Mangal</vt:lpstr>
      <vt:lpstr>Times New Roman</vt:lpstr>
      <vt:lpstr>Arial</vt:lpstr>
      <vt:lpstr>Adjacency</vt:lpstr>
      <vt:lpstr>Dates – Dyddiadau ECAD4004/C</vt:lpstr>
      <vt:lpstr>Dates – Dyddiadau ECAD4004/C</vt:lpstr>
      <vt:lpstr>Part A – Rhan A</vt:lpstr>
      <vt:lpstr>Teitl y cyflwyniad..</vt:lpstr>
      <vt:lpstr>Canllawiau Cyffredinol:</vt:lpstr>
      <vt:lpstr>PowerPoint Presentation</vt:lpstr>
      <vt:lpstr>Esiamplau - Examples</vt:lpstr>
      <vt:lpstr>PowerPoint Presentation</vt:lpstr>
      <vt:lpstr>Part B – Rhan B</vt:lpstr>
      <vt:lpstr>Gwybod yn canlynol yn help...  Knowing the following will help…</vt:lpstr>
      <vt:lpstr>Dyfodol Llwyddiannus</vt:lpstr>
      <vt:lpstr>Dyfodol Llwyddiannus</vt:lpstr>
      <vt:lpstr>PowerPoint Presentation</vt:lpstr>
      <vt:lpstr>Safonau ar gyfer SAC</vt:lpstr>
      <vt:lpstr>A Dull Trawsgwricwlaidd The Cross- Curricular Approach</vt:lpstr>
      <vt:lpstr>Ychydig o ddarllen cefndirol i gefnogi … Perhaps some back ground reading ...</vt:lpstr>
      <vt:lpstr>Jonathan Barnes (2015)</vt:lpstr>
      <vt:lpstr>Beth yw’r  Cwricwlwm Cymreig?</vt:lpstr>
      <vt:lpstr>PowerPoint Presentation</vt:lpstr>
      <vt:lpstr>How about you ? Beth amdanoch chi ?  Syniadau ?… Ideas ?</vt:lpstr>
      <vt:lpstr>So how would you go about developing a cross-curricular approach through a YCC theme?  Felly sut fyddech chi'n mynd ati i ddatblygu dull trawsgwricwlaidd trwy thema YCC?</vt:lpstr>
      <vt:lpstr>PowerPoint Presentation</vt:lpstr>
    </vt:vector>
  </TitlesOfParts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Jones, Mathew</cp:lastModifiedBy>
  <cp:revision>42</cp:revision>
  <cp:lastPrinted>2015-04-22T14:09:35Z</cp:lastPrinted>
  <dcterms:created xsi:type="dcterms:W3CDTF">2015-04-16T16:18:26Z</dcterms:created>
  <dcterms:modified xsi:type="dcterms:W3CDTF">2017-11-22T18:42:33Z</dcterms:modified>
</cp:coreProperties>
</file>