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0" r:id="rId2"/>
    <p:sldId id="271" r:id="rId3"/>
    <p:sldId id="272" r:id="rId4"/>
    <p:sldId id="264" r:id="rId5"/>
    <p:sldId id="273" r:id="rId6"/>
    <p:sldId id="274" r:id="rId7"/>
    <p:sldId id="281" r:id="rId8"/>
    <p:sldId id="265" r:id="rId9"/>
    <p:sldId id="276" r:id="rId10"/>
    <p:sldId id="277" r:id="rId11"/>
    <p:sldId id="278" r:id="rId12"/>
    <p:sldId id="279" r:id="rId13"/>
    <p:sldId id="280" r:id="rId14"/>
    <p:sldId id="282" r:id="rId15"/>
    <p:sldId id="28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56" autoAdjust="0"/>
    <p:restoredTop sz="80519" autoAdjust="0"/>
  </p:normalViewPr>
  <p:slideViewPr>
    <p:cSldViewPr snapToGrid="0">
      <p:cViewPr varScale="1">
        <p:scale>
          <a:sx n="58" d="100"/>
          <a:sy n="58" d="100"/>
        </p:scale>
        <p:origin x="101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FE4C56-AD45-43AF-8798-B4AABF0FC4D2}" type="datetimeFigureOut">
              <a:rPr lang="en-GB" smtClean="0"/>
              <a:t>15/02/2019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0782C2-8F59-4F03-9AA7-4B40C96866BF}" type="slidenum">
              <a:rPr lang="en-GB" smtClean="0"/>
              <a:t>‹#›</a:t>
            </a:fld>
            <a:endParaRPr lang="en-GB"/>
          </a:p>
        </p:txBody>
      </p:sp>
    </p:spTree>
    <p:extLst>
      <p:ext uri="{BB962C8B-B14F-4D97-AF65-F5344CB8AC3E}">
        <p14:creationId xmlns:p14="http://schemas.microsoft.com/office/powerpoint/2010/main" val="3400079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Welsh Government in 2012 published the together for mental health, a 10 year, cross – Government all age strategy,</a:t>
            </a:r>
          </a:p>
          <a:p>
            <a:r>
              <a:rPr lang="en-GB" dirty="0"/>
              <a:t>With the aim of improving the mental health and well-being of all residents in wales as well as improving the treatment and support for suffers and carers of those with mental health issues. the main theme for this strategy had been to improve resilience in Wales. </a:t>
            </a:r>
          </a:p>
        </p:txBody>
      </p:sp>
      <p:sp>
        <p:nvSpPr>
          <p:cNvPr id="4" name="Slide Number Placeholder 3"/>
          <p:cNvSpPr>
            <a:spLocks noGrp="1"/>
          </p:cNvSpPr>
          <p:nvPr>
            <p:ph type="sldNum" sz="quarter" idx="5"/>
          </p:nvPr>
        </p:nvSpPr>
        <p:spPr/>
        <p:txBody>
          <a:bodyPr/>
          <a:lstStyle/>
          <a:p>
            <a:fld id="{9C0782C2-8F59-4F03-9AA7-4B40C96866BF}" type="slidenum">
              <a:rPr lang="en-GB" smtClean="0"/>
              <a:t>2</a:t>
            </a:fld>
            <a:endParaRPr lang="en-GB"/>
          </a:p>
        </p:txBody>
      </p:sp>
    </p:spTree>
    <p:extLst>
      <p:ext uri="{BB962C8B-B14F-4D97-AF65-F5344CB8AC3E}">
        <p14:creationId xmlns:p14="http://schemas.microsoft.com/office/powerpoint/2010/main" val="3361603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is this going to happen, there are several delivery plans to support the strategy, along with </a:t>
            </a:r>
          </a:p>
          <a:p>
            <a:r>
              <a:rPr lang="en-GB" dirty="0"/>
              <a:t>Working in partnership with many organisations, agencies and charities. These delivery plans will be monitored by mental health national partnership and local partnership boards this includes third sector, education board, service providers, service users and the welsh government.</a:t>
            </a:r>
          </a:p>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3</a:t>
            </a:fld>
            <a:endParaRPr lang="en-GB"/>
          </a:p>
        </p:txBody>
      </p:sp>
    </p:spTree>
    <p:extLst>
      <p:ext uri="{BB962C8B-B14F-4D97-AF65-F5344CB8AC3E}">
        <p14:creationId xmlns:p14="http://schemas.microsoft.com/office/powerpoint/2010/main" val="3846039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4</a:t>
            </a:fld>
            <a:endParaRPr lang="en-GB"/>
          </a:p>
        </p:txBody>
      </p:sp>
    </p:spTree>
    <p:extLst>
      <p:ext uri="{BB962C8B-B14F-4D97-AF65-F5344CB8AC3E}">
        <p14:creationId xmlns:p14="http://schemas.microsoft.com/office/powerpoint/2010/main" val="3565841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statistic of the prevailing mental health issues in Wales, highlighting, the increase of mental health issues from the very young to the growing aged population. The Welsh Government and supporting parties have developed this strategy.  </a:t>
            </a:r>
          </a:p>
        </p:txBody>
      </p:sp>
      <p:sp>
        <p:nvSpPr>
          <p:cNvPr id="4" name="Slide Number Placeholder 3"/>
          <p:cNvSpPr>
            <a:spLocks noGrp="1"/>
          </p:cNvSpPr>
          <p:nvPr>
            <p:ph type="sldNum" sz="quarter" idx="5"/>
          </p:nvPr>
        </p:nvSpPr>
        <p:spPr/>
        <p:txBody>
          <a:bodyPr/>
          <a:lstStyle/>
          <a:p>
            <a:fld id="{9C0782C2-8F59-4F03-9AA7-4B40C96866BF}" type="slidenum">
              <a:rPr lang="en-GB" smtClean="0"/>
              <a:t>5</a:t>
            </a:fld>
            <a:endParaRPr lang="en-GB"/>
          </a:p>
        </p:txBody>
      </p:sp>
    </p:spTree>
    <p:extLst>
      <p:ext uri="{BB962C8B-B14F-4D97-AF65-F5344CB8AC3E}">
        <p14:creationId xmlns:p14="http://schemas.microsoft.com/office/powerpoint/2010/main" val="37866635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strategy had been to consider the diversity of the residents of wales, and work side by side with statutory partners to reduce the inequalities faced by those using mental health services.  </a:t>
            </a:r>
          </a:p>
          <a:p>
            <a:endParaRPr lang="en-GB" dirty="0"/>
          </a:p>
          <a:p>
            <a:r>
              <a:rPr lang="en-GB" dirty="0"/>
              <a:t>To do this equalities, human rights and diversity have been strongly embedded into the strategy, creating a mental health core dataset, capturing data and the impact of awareness to ensure that future services and policies are developed to improve mental health services. </a:t>
            </a:r>
          </a:p>
          <a:p>
            <a:endParaRPr lang="en-GB" dirty="0"/>
          </a:p>
          <a:p>
            <a:r>
              <a:rPr lang="en-GB" dirty="0"/>
              <a:t>All individuals should be seen as individuals and therefore access to services are required to reflect the need of the individual, in a person centred approach to support. The sharing of good practice, knowledge along with experiences in delivering services for improvement across all areas. </a:t>
            </a:r>
          </a:p>
          <a:p>
            <a:endParaRPr lang="en-GB" dirty="0"/>
          </a:p>
          <a:p>
            <a:r>
              <a:rPr lang="en-GB" dirty="0"/>
              <a:t>Emphasis on improving the knowledge base of public services providers via training and awareness of mental health issues ensuring all public sector staff offer Appropriateness, sensitivity and inclusivity. </a:t>
            </a:r>
          </a:p>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6</a:t>
            </a:fld>
            <a:endParaRPr lang="en-GB"/>
          </a:p>
        </p:txBody>
      </p:sp>
    </p:spTree>
    <p:extLst>
      <p:ext uri="{BB962C8B-B14F-4D97-AF65-F5344CB8AC3E}">
        <p14:creationId xmlns:p14="http://schemas.microsoft.com/office/powerpoint/2010/main" val="2407347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7</a:t>
            </a:fld>
            <a:endParaRPr lang="en-GB"/>
          </a:p>
        </p:txBody>
      </p:sp>
    </p:spTree>
    <p:extLst>
      <p:ext uri="{BB962C8B-B14F-4D97-AF65-F5344CB8AC3E}">
        <p14:creationId xmlns:p14="http://schemas.microsoft.com/office/powerpoint/2010/main" val="1654075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Mindfulness, coping strategies, advice and guidance, well-being cafes and low level interventions such as the Mind Active Monitoring  </a:t>
            </a:r>
          </a:p>
          <a:p>
            <a:endParaRPr lang="en-GB" dirty="0"/>
          </a:p>
          <a:p>
            <a:r>
              <a:rPr lang="en-GB" dirty="0"/>
              <a:t>Allowing online CBT courses, and access to self-help information without the need for formal referral </a:t>
            </a:r>
          </a:p>
          <a:p>
            <a:endParaRPr lang="en-GB" dirty="0"/>
          </a:p>
          <a:p>
            <a:r>
              <a:rPr lang="en-GB" dirty="0"/>
              <a:t>Linking the public with non-clinical and well-being support within the community, while improving stress control, mindfulness and building community resilience </a:t>
            </a:r>
          </a:p>
          <a:p>
            <a:endParaRPr lang="en-GB" dirty="0"/>
          </a:p>
          <a:p>
            <a:r>
              <a:rPr lang="en-GB" dirty="0"/>
              <a:t>To prevent and reduce self-harm and suicide, by working in partnership with Samaritans and other agencies such as railways and transport improving safe guarding measures and emotional support lines for those in custody.  </a:t>
            </a:r>
          </a:p>
          <a:p>
            <a:endParaRPr lang="en-GB" dirty="0"/>
          </a:p>
          <a:p>
            <a:r>
              <a:rPr lang="en-GB" dirty="0"/>
              <a:t>Improving the working environment encouraging workers to improve fitness and health, emotional support and wellbeing within the work place improved access to help and support for those in work and returning to work after a period of ill health. </a:t>
            </a:r>
          </a:p>
          <a:p>
            <a:endParaRPr lang="en-GB" dirty="0"/>
          </a:p>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9</a:t>
            </a:fld>
            <a:endParaRPr lang="en-GB"/>
          </a:p>
        </p:txBody>
      </p:sp>
    </p:spTree>
    <p:extLst>
      <p:ext uri="{BB962C8B-B14F-4D97-AF65-F5344CB8AC3E}">
        <p14:creationId xmlns:p14="http://schemas.microsoft.com/office/powerpoint/2010/main" val="1529367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Reducing isolation and loneliness via volunteers and befrienders, creating easier access to online information via </a:t>
            </a:r>
            <a:r>
              <a:rPr lang="en-GB" dirty="0" err="1"/>
              <a:t>Dewis</a:t>
            </a:r>
            <a:r>
              <a:rPr lang="en-GB" dirty="0"/>
              <a:t> </a:t>
            </a:r>
          </a:p>
          <a:p>
            <a:endParaRPr lang="en-GB" dirty="0"/>
          </a:p>
          <a:p>
            <a:r>
              <a:rPr lang="en-GB" dirty="0"/>
              <a:t>Improving support for those from diverse background, asylum seeking children, Veterans, Welsh speakers and those with  vulnerabilities, by introducing the national Cultural Competency Toolkit and Audiology Framework of Action </a:t>
            </a:r>
          </a:p>
          <a:p>
            <a:endParaRPr lang="en-GB" dirty="0"/>
          </a:p>
          <a:p>
            <a:r>
              <a:rPr lang="en-GB" dirty="0"/>
              <a:t>Raising awareness and understanding of all mental health issues and improve inclusivity with incentives such as dementia friends, neurodevelopment programmes and Eating Disorder Service, reducing the number of people held in custody while under section 135 and 136 of the mental health act, by creating crisis drop-ins and safe environments, improving support from pregnancy to death ensuring children are growing up in a supportive safe environment, with the aim to include health and well-being into the curriculum in schools building resilience, improving self-awareness </a:t>
            </a:r>
          </a:p>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10</a:t>
            </a:fld>
            <a:endParaRPr lang="en-GB"/>
          </a:p>
        </p:txBody>
      </p:sp>
    </p:spTree>
    <p:extLst>
      <p:ext uri="{BB962C8B-B14F-4D97-AF65-F5344CB8AC3E}">
        <p14:creationId xmlns:p14="http://schemas.microsoft.com/office/powerpoint/2010/main" val="826605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elements of the strategy, research has shown improvement has been made in the understanding, knowledge, treatment and inclusion of those supporting or suffering from mental health issues. While reducing discrimination and stigma surrounded mental health all while improving resilience from early years to the elderly.</a:t>
            </a:r>
          </a:p>
        </p:txBody>
      </p:sp>
      <p:sp>
        <p:nvSpPr>
          <p:cNvPr id="4" name="Slide Number Placeholder 3"/>
          <p:cNvSpPr>
            <a:spLocks noGrp="1"/>
          </p:cNvSpPr>
          <p:nvPr>
            <p:ph type="sldNum" sz="quarter" idx="5"/>
          </p:nvPr>
        </p:nvSpPr>
        <p:spPr/>
        <p:txBody>
          <a:bodyPr/>
          <a:lstStyle/>
          <a:p>
            <a:fld id="{9C0782C2-8F59-4F03-9AA7-4B40C96866BF}" type="slidenum">
              <a:rPr lang="en-GB" smtClean="0"/>
              <a:t>11</a:t>
            </a:fld>
            <a:endParaRPr lang="en-GB"/>
          </a:p>
        </p:txBody>
      </p:sp>
    </p:spTree>
    <p:extLst>
      <p:ext uri="{BB962C8B-B14F-4D97-AF65-F5344CB8AC3E}">
        <p14:creationId xmlns:p14="http://schemas.microsoft.com/office/powerpoint/2010/main" val="9776846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rate of male suicide has increased between 2005 and 2016 and the rate of female suicides in this time frame has stayed the same, however, whether this is due to death coding is not clear, the rates of self-harm is on the increase especially in those under eighteen years of age, reports state this is due to raised awareness and individuals feeling they can ask for help. </a:t>
            </a:r>
          </a:p>
          <a:p>
            <a:endParaRPr lang="en-GB" dirty="0"/>
          </a:p>
          <a:p>
            <a:r>
              <a:rPr lang="en-GB" dirty="0"/>
              <a:t>Since the beginning of the transformation of mental health strategy in 2012, evidence has shown that there have been improvements in many areas, the strategy is changing with every development plan, allowing for further improvement across all areas in mental health. We must be mindful that the more awareness and knowledge available the higher the possibility of an increase in statistics showing an increase in mental health issues and support needs.</a:t>
            </a:r>
          </a:p>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12</a:t>
            </a:fld>
            <a:endParaRPr lang="en-GB"/>
          </a:p>
        </p:txBody>
      </p:sp>
    </p:spTree>
    <p:extLst>
      <p:ext uri="{BB962C8B-B14F-4D97-AF65-F5344CB8AC3E}">
        <p14:creationId xmlns:p14="http://schemas.microsoft.com/office/powerpoint/2010/main" val="4059589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13</a:t>
            </a:fld>
            <a:endParaRPr lang="en-GB"/>
          </a:p>
        </p:txBody>
      </p:sp>
    </p:spTree>
    <p:extLst>
      <p:ext uri="{BB962C8B-B14F-4D97-AF65-F5344CB8AC3E}">
        <p14:creationId xmlns:p14="http://schemas.microsoft.com/office/powerpoint/2010/main" val="8260493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0782C2-8F59-4F03-9AA7-4B40C96866BF}" type="slidenum">
              <a:rPr lang="en-GB" smtClean="0"/>
              <a:t>14</a:t>
            </a:fld>
            <a:endParaRPr lang="en-GB"/>
          </a:p>
        </p:txBody>
      </p:sp>
    </p:spTree>
    <p:extLst>
      <p:ext uri="{BB962C8B-B14F-4D97-AF65-F5344CB8AC3E}">
        <p14:creationId xmlns:p14="http://schemas.microsoft.com/office/powerpoint/2010/main" val="4194026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56558-D928-4525-9E78-E5DE64B2DDE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D7110AB-5087-4BB2-A9B3-E256F8830F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4995C17-FB37-4558-9EB1-47E61F381069}"/>
              </a:ext>
            </a:extLst>
          </p:cNvPr>
          <p:cNvSpPr>
            <a:spLocks noGrp="1"/>
          </p:cNvSpPr>
          <p:nvPr>
            <p:ph type="dt" sz="half" idx="10"/>
          </p:nvPr>
        </p:nvSpPr>
        <p:spPr/>
        <p:txBody>
          <a:bodyPr/>
          <a:lstStyle/>
          <a:p>
            <a:fld id="{2FDA7255-332B-4230-A4FB-8A2B3AB3D0D8}" type="datetime1">
              <a:rPr lang="en-GB" smtClean="0"/>
              <a:t>15/02/2019</a:t>
            </a:fld>
            <a:endParaRPr lang="en-GB"/>
          </a:p>
        </p:txBody>
      </p:sp>
      <p:sp>
        <p:nvSpPr>
          <p:cNvPr id="5" name="Footer Placeholder 4">
            <a:extLst>
              <a:ext uri="{FF2B5EF4-FFF2-40B4-BE49-F238E27FC236}">
                <a16:creationId xmlns:a16="http://schemas.microsoft.com/office/drawing/2014/main" id="{5115803C-672C-448A-A425-4575A0DCBE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48C54B-399F-40DE-93C7-62CF91CBC74A}"/>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257341026"/>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5C49D-07EE-4758-A916-1B9CBA3A4B6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3D7EF8-835C-41A0-B9C9-826D16666F8C}"/>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774B90-5490-4799-AE86-214EB99BA6AD}"/>
              </a:ext>
            </a:extLst>
          </p:cNvPr>
          <p:cNvSpPr>
            <a:spLocks noGrp="1"/>
          </p:cNvSpPr>
          <p:nvPr>
            <p:ph type="dt" sz="half" idx="10"/>
          </p:nvPr>
        </p:nvSpPr>
        <p:spPr/>
        <p:txBody>
          <a:bodyPr/>
          <a:lstStyle/>
          <a:p>
            <a:fld id="{6B7D56EB-3C54-4AC6-8CCB-679F25AF0F95}" type="datetime1">
              <a:rPr lang="en-GB" smtClean="0"/>
              <a:t>15/02/2019</a:t>
            </a:fld>
            <a:endParaRPr lang="en-GB"/>
          </a:p>
        </p:txBody>
      </p:sp>
      <p:sp>
        <p:nvSpPr>
          <p:cNvPr id="5" name="Footer Placeholder 4">
            <a:extLst>
              <a:ext uri="{FF2B5EF4-FFF2-40B4-BE49-F238E27FC236}">
                <a16:creationId xmlns:a16="http://schemas.microsoft.com/office/drawing/2014/main" id="{C36FC434-CE19-4D29-9FCA-399AFEF37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BCB073-E7AE-41C6-88D0-05AF9A147DA2}"/>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1964683109"/>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9E87-E784-4DC1-AD44-18069DAA40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BD2ADBC-D4A6-4554-8965-365730E3097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8541804-80B5-4EED-9C4A-0C22AB53EEBD}"/>
              </a:ext>
            </a:extLst>
          </p:cNvPr>
          <p:cNvSpPr>
            <a:spLocks noGrp="1"/>
          </p:cNvSpPr>
          <p:nvPr>
            <p:ph type="dt" sz="half" idx="10"/>
          </p:nvPr>
        </p:nvSpPr>
        <p:spPr/>
        <p:txBody>
          <a:bodyPr/>
          <a:lstStyle/>
          <a:p>
            <a:fld id="{F934E4C7-A68A-47DF-8459-375EA3E337BD}" type="datetime1">
              <a:rPr lang="en-GB" smtClean="0"/>
              <a:t>15/02/2019</a:t>
            </a:fld>
            <a:endParaRPr lang="en-GB"/>
          </a:p>
        </p:txBody>
      </p:sp>
      <p:sp>
        <p:nvSpPr>
          <p:cNvPr id="5" name="Footer Placeholder 4">
            <a:extLst>
              <a:ext uri="{FF2B5EF4-FFF2-40B4-BE49-F238E27FC236}">
                <a16:creationId xmlns:a16="http://schemas.microsoft.com/office/drawing/2014/main" id="{BF05DDCF-D2A9-4D99-95F1-26EDDE13DF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7FDFDF-CB19-4E20-8BE9-EDE4908B95D0}"/>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3760002838"/>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04411-BA56-4953-B5A1-03173A0ED3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72AB39-5435-4B2C-B07B-7DEB19CC03E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F3AA38-F075-4DC5-8F3D-BACA0532152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8EAB83-D25D-4557-ABEC-8810AD09FFB8}"/>
              </a:ext>
            </a:extLst>
          </p:cNvPr>
          <p:cNvSpPr>
            <a:spLocks noGrp="1"/>
          </p:cNvSpPr>
          <p:nvPr>
            <p:ph type="dt" sz="half" idx="10"/>
          </p:nvPr>
        </p:nvSpPr>
        <p:spPr/>
        <p:txBody>
          <a:bodyPr/>
          <a:lstStyle/>
          <a:p>
            <a:fld id="{A3323565-5A74-4E07-B6BE-78CD69E3DCD6}" type="datetime1">
              <a:rPr lang="en-GB" smtClean="0"/>
              <a:t>15/02/2019</a:t>
            </a:fld>
            <a:endParaRPr lang="en-GB"/>
          </a:p>
        </p:txBody>
      </p:sp>
      <p:sp>
        <p:nvSpPr>
          <p:cNvPr id="6" name="Footer Placeholder 5">
            <a:extLst>
              <a:ext uri="{FF2B5EF4-FFF2-40B4-BE49-F238E27FC236}">
                <a16:creationId xmlns:a16="http://schemas.microsoft.com/office/drawing/2014/main" id="{7177C7BC-8B9A-42C2-B332-873A269CBBC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678D33-E43B-4C35-8840-ED9BBEBEEEA2}"/>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1804593454"/>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0DA0-B02D-416E-9103-A0ECBFF59D4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5A3DB-5AA6-4852-A846-F64F15509C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3288C02-01AF-4711-A77C-5A7F283E3CB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685DA64-B3D9-436C-83FD-B0C8320077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1F1420E-C4B3-4744-83A9-BA63E997231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44E673-5164-4E0D-99E2-FA4BF7B02733}"/>
              </a:ext>
            </a:extLst>
          </p:cNvPr>
          <p:cNvSpPr>
            <a:spLocks noGrp="1"/>
          </p:cNvSpPr>
          <p:nvPr>
            <p:ph type="dt" sz="half" idx="10"/>
          </p:nvPr>
        </p:nvSpPr>
        <p:spPr/>
        <p:txBody>
          <a:bodyPr/>
          <a:lstStyle/>
          <a:p>
            <a:fld id="{654B0B0E-DE02-475B-91B3-C2B7FC8B3DD6}" type="datetime1">
              <a:rPr lang="en-GB" smtClean="0"/>
              <a:t>15/02/2019</a:t>
            </a:fld>
            <a:endParaRPr lang="en-GB"/>
          </a:p>
        </p:txBody>
      </p:sp>
      <p:sp>
        <p:nvSpPr>
          <p:cNvPr id="8" name="Footer Placeholder 7">
            <a:extLst>
              <a:ext uri="{FF2B5EF4-FFF2-40B4-BE49-F238E27FC236}">
                <a16:creationId xmlns:a16="http://schemas.microsoft.com/office/drawing/2014/main" id="{D142542C-D8A3-45AD-BBCD-928A244C93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788F64-9A89-4FF3-BC11-ED1BB109A952}"/>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734421843"/>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A90A5-6C23-4FB2-9930-5109A78171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ED6E59-0A6D-464C-A7DC-204D0287C9E5}"/>
              </a:ext>
            </a:extLst>
          </p:cNvPr>
          <p:cNvSpPr>
            <a:spLocks noGrp="1"/>
          </p:cNvSpPr>
          <p:nvPr>
            <p:ph type="dt" sz="half" idx="10"/>
          </p:nvPr>
        </p:nvSpPr>
        <p:spPr/>
        <p:txBody>
          <a:bodyPr/>
          <a:lstStyle/>
          <a:p>
            <a:fld id="{7F4C99B6-4060-4DD0-968A-ED275B9D08D7}" type="datetime1">
              <a:rPr lang="en-GB" smtClean="0"/>
              <a:t>15/02/2019</a:t>
            </a:fld>
            <a:endParaRPr lang="en-GB"/>
          </a:p>
        </p:txBody>
      </p:sp>
      <p:sp>
        <p:nvSpPr>
          <p:cNvPr id="4" name="Footer Placeholder 3">
            <a:extLst>
              <a:ext uri="{FF2B5EF4-FFF2-40B4-BE49-F238E27FC236}">
                <a16:creationId xmlns:a16="http://schemas.microsoft.com/office/drawing/2014/main" id="{C062D46C-AACF-4CD7-BF6D-AB302D71FC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79805F-8A59-4860-9A5C-0487BE88E700}"/>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1236742176"/>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C30659-874E-4C87-A057-B2AE28E77FA6}"/>
              </a:ext>
            </a:extLst>
          </p:cNvPr>
          <p:cNvSpPr>
            <a:spLocks noGrp="1"/>
          </p:cNvSpPr>
          <p:nvPr>
            <p:ph type="dt" sz="half" idx="10"/>
          </p:nvPr>
        </p:nvSpPr>
        <p:spPr/>
        <p:txBody>
          <a:bodyPr/>
          <a:lstStyle/>
          <a:p>
            <a:fld id="{F5D9A009-5EFC-4D60-A297-4075609501E4}" type="datetime1">
              <a:rPr lang="en-GB" smtClean="0"/>
              <a:t>15/02/2019</a:t>
            </a:fld>
            <a:endParaRPr lang="en-GB"/>
          </a:p>
        </p:txBody>
      </p:sp>
      <p:sp>
        <p:nvSpPr>
          <p:cNvPr id="3" name="Footer Placeholder 2">
            <a:extLst>
              <a:ext uri="{FF2B5EF4-FFF2-40B4-BE49-F238E27FC236}">
                <a16:creationId xmlns:a16="http://schemas.microsoft.com/office/drawing/2014/main" id="{5442DA18-66E4-4FE8-995F-1AD0C806940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563E7EB-1138-4A44-9DA5-E59BF424982D}"/>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1174094851"/>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69C64-8C85-4338-84F0-CFA55B5714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EFF2287-BFDA-4455-A647-AE6CB2DD3B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FFA8037-348B-4650-9E3A-0D22BD5181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47A5A36-570D-461F-9B55-251343C05E7C}"/>
              </a:ext>
            </a:extLst>
          </p:cNvPr>
          <p:cNvSpPr>
            <a:spLocks noGrp="1"/>
          </p:cNvSpPr>
          <p:nvPr>
            <p:ph type="dt" sz="half" idx="10"/>
          </p:nvPr>
        </p:nvSpPr>
        <p:spPr/>
        <p:txBody>
          <a:bodyPr/>
          <a:lstStyle/>
          <a:p>
            <a:fld id="{F4B1F735-9CA9-42E6-8F0B-84027AECE391}" type="datetime1">
              <a:rPr lang="en-GB" smtClean="0"/>
              <a:t>15/02/2019</a:t>
            </a:fld>
            <a:endParaRPr lang="en-GB"/>
          </a:p>
        </p:txBody>
      </p:sp>
      <p:sp>
        <p:nvSpPr>
          <p:cNvPr id="6" name="Footer Placeholder 5">
            <a:extLst>
              <a:ext uri="{FF2B5EF4-FFF2-40B4-BE49-F238E27FC236}">
                <a16:creationId xmlns:a16="http://schemas.microsoft.com/office/drawing/2014/main" id="{770A50DA-B0E3-48FC-BB18-10B9D086AE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32D0C5-FB8B-41EB-822F-53E4EEB0932A}"/>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3923440815"/>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6AA47-EC0A-4A2A-BEEB-7AAD5F84CD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F8B608-04C6-4CA1-BA51-85110D9F7F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787899-4399-48CC-ACFE-6396E3DCB9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0C72D78-E889-49A7-932A-9411DC8827FC}"/>
              </a:ext>
            </a:extLst>
          </p:cNvPr>
          <p:cNvSpPr>
            <a:spLocks noGrp="1"/>
          </p:cNvSpPr>
          <p:nvPr>
            <p:ph type="dt" sz="half" idx="10"/>
          </p:nvPr>
        </p:nvSpPr>
        <p:spPr/>
        <p:txBody>
          <a:bodyPr/>
          <a:lstStyle/>
          <a:p>
            <a:fld id="{03C0A2FD-DE91-48AE-81D9-05AF2B3C8AE4}" type="datetime1">
              <a:rPr lang="en-GB" smtClean="0"/>
              <a:t>15/02/2019</a:t>
            </a:fld>
            <a:endParaRPr lang="en-GB"/>
          </a:p>
        </p:txBody>
      </p:sp>
      <p:sp>
        <p:nvSpPr>
          <p:cNvPr id="6" name="Footer Placeholder 5">
            <a:extLst>
              <a:ext uri="{FF2B5EF4-FFF2-40B4-BE49-F238E27FC236}">
                <a16:creationId xmlns:a16="http://schemas.microsoft.com/office/drawing/2014/main" id="{8BB89BC8-B0AE-4607-8712-E5E673C226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6E6BAE-56B2-49A2-912E-1FF83694E193}"/>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978382019"/>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37FA5-0B80-4A39-81BD-DAA29F358E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2FC482-862B-4B85-8BE7-5E2E126AF3B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0B338BB-12F7-416B-963C-576BE16BD0F4}"/>
              </a:ext>
            </a:extLst>
          </p:cNvPr>
          <p:cNvSpPr>
            <a:spLocks noGrp="1"/>
          </p:cNvSpPr>
          <p:nvPr>
            <p:ph type="dt" sz="half" idx="10"/>
          </p:nvPr>
        </p:nvSpPr>
        <p:spPr/>
        <p:txBody>
          <a:bodyPr/>
          <a:lstStyle/>
          <a:p>
            <a:fld id="{0D95FDF4-A12F-4485-A2CA-EAB1CFB789B6}" type="datetime1">
              <a:rPr lang="en-GB" smtClean="0"/>
              <a:t>15/02/2019</a:t>
            </a:fld>
            <a:endParaRPr lang="en-GB"/>
          </a:p>
        </p:txBody>
      </p:sp>
      <p:sp>
        <p:nvSpPr>
          <p:cNvPr id="5" name="Footer Placeholder 4">
            <a:extLst>
              <a:ext uri="{FF2B5EF4-FFF2-40B4-BE49-F238E27FC236}">
                <a16:creationId xmlns:a16="http://schemas.microsoft.com/office/drawing/2014/main" id="{809F3EE4-C398-4364-A2E3-5E17997DF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C06FB-BEAD-4EC6-B663-52D640DAF5B1}"/>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269614356"/>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D1AB7EE-8C87-4A7D-8B28-12DD6AC03C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CDE9DC-7D6A-461D-86F8-E5FAAEEAC62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061EC2-684F-4AAF-B790-EC0DA7D01741}"/>
              </a:ext>
            </a:extLst>
          </p:cNvPr>
          <p:cNvSpPr>
            <a:spLocks noGrp="1"/>
          </p:cNvSpPr>
          <p:nvPr>
            <p:ph type="dt" sz="half" idx="10"/>
          </p:nvPr>
        </p:nvSpPr>
        <p:spPr/>
        <p:txBody>
          <a:bodyPr/>
          <a:lstStyle/>
          <a:p>
            <a:fld id="{EA69C73C-344F-4F7C-95BE-56D1DD1387AF}" type="datetime1">
              <a:rPr lang="en-GB" smtClean="0"/>
              <a:t>15/02/2019</a:t>
            </a:fld>
            <a:endParaRPr lang="en-GB"/>
          </a:p>
        </p:txBody>
      </p:sp>
      <p:sp>
        <p:nvSpPr>
          <p:cNvPr id="5" name="Footer Placeholder 4">
            <a:extLst>
              <a:ext uri="{FF2B5EF4-FFF2-40B4-BE49-F238E27FC236}">
                <a16:creationId xmlns:a16="http://schemas.microsoft.com/office/drawing/2014/main" id="{FB8F9F22-80F1-4A2F-BE3E-24FFCD04E6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52AD91-63D1-46DB-9FC4-EB7253445EF0}"/>
              </a:ext>
            </a:extLst>
          </p:cNvPr>
          <p:cNvSpPr>
            <a:spLocks noGrp="1"/>
          </p:cNvSpPr>
          <p:nvPr>
            <p:ph type="sldNum" sz="quarter" idx="12"/>
          </p:nvPr>
        </p:nvSpPr>
        <p:spPr/>
        <p:txBody>
          <a:bodyPr/>
          <a:lstStyle/>
          <a:p>
            <a:fld id="{9FFCA1A5-A5A6-42D8-83CE-97E445515306}" type="slidenum">
              <a:rPr lang="en-GB" smtClean="0"/>
              <a:t>‹#›</a:t>
            </a:fld>
            <a:endParaRPr lang="en-GB"/>
          </a:p>
        </p:txBody>
      </p:sp>
    </p:spTree>
    <p:extLst>
      <p:ext uri="{BB962C8B-B14F-4D97-AF65-F5344CB8AC3E}">
        <p14:creationId xmlns:p14="http://schemas.microsoft.com/office/powerpoint/2010/main" val="3404877970"/>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6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CC8124-7286-45C9-A233-31749C9EB0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ACD6CB-F248-43BD-AEBE-EF12CC50F0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97B69-0E29-4C4B-8277-9E97939682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E6E4F6-A1DE-4AC7-9234-3501B3C8E8C5}" type="datetime1">
              <a:rPr lang="en-GB" smtClean="0"/>
              <a:t>15/02/2019</a:t>
            </a:fld>
            <a:endParaRPr lang="en-GB"/>
          </a:p>
        </p:txBody>
      </p:sp>
      <p:sp>
        <p:nvSpPr>
          <p:cNvPr id="5" name="Footer Placeholder 4">
            <a:extLst>
              <a:ext uri="{FF2B5EF4-FFF2-40B4-BE49-F238E27FC236}">
                <a16:creationId xmlns:a16="http://schemas.microsoft.com/office/drawing/2014/main" id="{0C78987D-DA16-46A9-BFFF-02D2F1E3B1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ECE499-08B0-4E8A-A4F3-CDC3D086B9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FCA1A5-A5A6-42D8-83CE-97E445515306}" type="slidenum">
              <a:rPr lang="en-GB" smtClean="0"/>
              <a:t>‹#›</a:t>
            </a:fld>
            <a:endParaRPr lang="en-GB"/>
          </a:p>
        </p:txBody>
      </p:sp>
    </p:spTree>
    <p:extLst>
      <p:ext uri="{BB962C8B-B14F-4D97-AF65-F5344CB8AC3E}">
        <p14:creationId xmlns:p14="http://schemas.microsoft.com/office/powerpoint/2010/main" val="687600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10" advTm="31216"/>
    </mc:Choice>
    <mc:Fallback xmlns="">
      <p:transition advTm="31216"/>
    </mc:Fallback>
  </mc:AlternateConten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E7AB55E-FB34-49A3-9A30-6C477430B17F}"/>
              </a:ext>
            </a:extLst>
          </p:cNvPr>
          <p:cNvSpPr>
            <a:spLocks noGrp="1"/>
          </p:cNvSpPr>
          <p:nvPr>
            <p:ph type="ftr" sz="quarter" idx="11"/>
          </p:nvPr>
        </p:nvSpPr>
        <p:spPr>
          <a:xfrm>
            <a:off x="4038600" y="6356350"/>
            <a:ext cx="4114800" cy="365125"/>
          </a:xfrm>
        </p:spPr>
        <p:txBody>
          <a:bodyPr/>
          <a:lstStyle/>
          <a:p>
            <a:endParaRPr lang="en-GB"/>
          </a:p>
        </p:txBody>
      </p:sp>
      <p:pic>
        <p:nvPicPr>
          <p:cNvPr id="4" name="Picture 3" descr="A close up of a piece of paper&#10;&#10;Description automatically generated">
            <a:extLst>
              <a:ext uri="{FF2B5EF4-FFF2-40B4-BE49-F238E27FC236}">
                <a16:creationId xmlns:a16="http://schemas.microsoft.com/office/drawing/2014/main" id="{A338C5C8-4FF2-4CDF-A322-B0943218F4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29493587"/>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1000"/>
          </a:stretch>
        </a:blip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34CD45B-F701-412C-BC31-7C64201A38F6}"/>
              </a:ext>
            </a:extLst>
          </p:cNvPr>
          <p:cNvSpPr txBox="1"/>
          <p:nvPr/>
        </p:nvSpPr>
        <p:spPr>
          <a:xfrm>
            <a:off x="7918704" y="5577840"/>
            <a:ext cx="2999232" cy="261610"/>
          </a:xfrm>
          <a:prstGeom prst="rect">
            <a:avLst/>
          </a:prstGeom>
          <a:noFill/>
        </p:spPr>
        <p:txBody>
          <a:bodyPr wrap="square" rtlCol="0">
            <a:spAutoFit/>
          </a:bodyPr>
          <a:lstStyle/>
          <a:p>
            <a:r>
              <a:rPr lang="en-GB" sz="1100">
                <a:latin typeface="Times New Roman" panose="02020603050405020304" pitchFamily="18" charset="0"/>
                <a:cs typeface="Times New Roman" panose="02020603050405020304" pitchFamily="18" charset="0"/>
              </a:rPr>
              <a:t>Welsh Government (2012p.8) </a:t>
            </a:r>
            <a:endParaRPr lang="en-GB" sz="1100" dirty="0">
              <a:latin typeface="Times New Roman" panose="02020603050405020304" pitchFamily="18" charset="0"/>
              <a:cs typeface="Times New Roman" panose="02020603050405020304" pitchFamily="18" charset="0"/>
            </a:endParaRPr>
          </a:p>
        </p:txBody>
      </p:sp>
      <p:sp>
        <p:nvSpPr>
          <p:cNvPr id="8" name="Footer Placeholder 7">
            <a:extLst>
              <a:ext uri="{FF2B5EF4-FFF2-40B4-BE49-F238E27FC236}">
                <a16:creationId xmlns:a16="http://schemas.microsoft.com/office/drawing/2014/main" id="{70656E67-9B5E-4B22-8B6E-462B3538B354}"/>
              </a:ext>
            </a:extLst>
          </p:cNvPr>
          <p:cNvSpPr>
            <a:spLocks noGrp="1"/>
          </p:cNvSpPr>
          <p:nvPr>
            <p:ph type="ftr" sz="quarter" idx="11"/>
          </p:nvPr>
        </p:nvSpPr>
        <p:spPr/>
        <p:txBody>
          <a:bodyPr/>
          <a:lstStyle/>
          <a:p>
            <a:r>
              <a:rPr lang="en-GB" dirty="0"/>
              <a:t>2</a:t>
            </a:r>
          </a:p>
        </p:txBody>
      </p:sp>
    </p:spTree>
    <p:extLst>
      <p:ext uri="{BB962C8B-B14F-4D97-AF65-F5344CB8AC3E}">
        <p14:creationId xmlns:p14="http://schemas.microsoft.com/office/powerpoint/2010/main" val="2411618583"/>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b="-7000"/>
          </a:stretch>
        </a:blipFill>
        <a:effectLst/>
      </p:bgPr>
    </p:bg>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0B77BCD4-63D6-44B8-BCD1-13D54156C57A}"/>
              </a:ext>
            </a:extLst>
          </p:cNvPr>
          <p:cNvSpPr>
            <a:spLocks noGrp="1"/>
          </p:cNvSpPr>
          <p:nvPr>
            <p:ph type="ftr" sz="quarter" idx="11"/>
          </p:nvPr>
        </p:nvSpPr>
        <p:spPr/>
        <p:txBody>
          <a:bodyPr/>
          <a:lstStyle/>
          <a:p>
            <a:r>
              <a:rPr lang="en-GB" dirty="0"/>
              <a:t>3</a:t>
            </a:r>
          </a:p>
        </p:txBody>
      </p:sp>
    </p:spTree>
    <p:extLst>
      <p:ext uri="{BB962C8B-B14F-4D97-AF65-F5344CB8AC3E}">
        <p14:creationId xmlns:p14="http://schemas.microsoft.com/office/powerpoint/2010/main" val="902417311"/>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10FFB0B-C5C6-43A8-BD38-60B2ACA3EF1B}"/>
              </a:ext>
            </a:extLst>
          </p:cNvPr>
          <p:cNvPicPr>
            <a:picLocks noChangeAspect="1"/>
          </p:cNvPicPr>
          <p:nvPr/>
        </p:nvPicPr>
        <p:blipFill>
          <a:blip r:embed="rId3"/>
          <a:stretch>
            <a:fillRect/>
          </a:stretch>
        </p:blipFill>
        <p:spPr>
          <a:xfrm>
            <a:off x="643467" y="1110546"/>
            <a:ext cx="4824998" cy="1314811"/>
          </a:xfrm>
          <a:prstGeom prst="rect">
            <a:avLst/>
          </a:prstGeom>
        </p:spPr>
      </p:pic>
      <p:cxnSp>
        <p:nvCxnSpPr>
          <p:cNvPr id="15" name="Straight Connector 14">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2E7146C4-C58C-40AF-AE60-8B162E34A0B6}"/>
              </a:ext>
            </a:extLst>
          </p:cNvPr>
          <p:cNvPicPr>
            <a:picLocks noChangeAspect="1"/>
          </p:cNvPicPr>
          <p:nvPr/>
        </p:nvPicPr>
        <p:blipFill>
          <a:blip r:embed="rId4"/>
          <a:stretch>
            <a:fillRect/>
          </a:stretch>
        </p:blipFill>
        <p:spPr>
          <a:xfrm>
            <a:off x="6723536" y="639963"/>
            <a:ext cx="4824995" cy="2231560"/>
          </a:xfrm>
          <a:prstGeom prst="rect">
            <a:avLst/>
          </a:prstGeom>
        </p:spPr>
      </p:pic>
      <p:cxnSp>
        <p:nvCxnSpPr>
          <p:cNvPr id="17" name="Straight Connector 16">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3" name="Content Placeholder 4">
            <a:extLst>
              <a:ext uri="{FF2B5EF4-FFF2-40B4-BE49-F238E27FC236}">
                <a16:creationId xmlns:a16="http://schemas.microsoft.com/office/drawing/2014/main" id="{C03E5D86-965F-4531-8B20-C77380758C6E}"/>
              </a:ext>
            </a:extLst>
          </p:cNvPr>
          <p:cNvPicPr>
            <a:picLocks noGrp="1" noChangeAspect="1"/>
          </p:cNvPicPr>
          <p:nvPr>
            <p:ph idx="1"/>
          </p:nvPr>
        </p:nvPicPr>
        <p:blipFill>
          <a:blip r:embed="rId5"/>
          <a:stretch>
            <a:fillRect/>
          </a:stretch>
        </p:blipFill>
        <p:spPr>
          <a:xfrm>
            <a:off x="1017745" y="4315866"/>
            <a:ext cx="1885650" cy="1947475"/>
          </a:xfrm>
          <a:prstGeom prst="rect">
            <a:avLst/>
          </a:prstGeom>
        </p:spPr>
      </p:pic>
      <p:pic>
        <p:nvPicPr>
          <p:cNvPr id="8" name="Picture 7">
            <a:extLst>
              <a:ext uri="{FF2B5EF4-FFF2-40B4-BE49-F238E27FC236}">
                <a16:creationId xmlns:a16="http://schemas.microsoft.com/office/drawing/2014/main" id="{D934AC36-C31C-4410-8E43-4D28C2F645EA}"/>
              </a:ext>
            </a:extLst>
          </p:cNvPr>
          <p:cNvPicPr>
            <a:picLocks noChangeAspect="1"/>
          </p:cNvPicPr>
          <p:nvPr/>
        </p:nvPicPr>
        <p:blipFill rotWithShape="1">
          <a:blip r:embed="rId6"/>
          <a:srcRect t="21081" b="25643"/>
          <a:stretch/>
        </p:blipFill>
        <p:spPr>
          <a:xfrm>
            <a:off x="3980330" y="4258454"/>
            <a:ext cx="4173070" cy="1250574"/>
          </a:xfrm>
          <a:prstGeom prst="rect">
            <a:avLst/>
          </a:prstGeom>
        </p:spPr>
      </p:pic>
      <p:pic>
        <p:nvPicPr>
          <p:cNvPr id="6" name="Picture 5">
            <a:extLst>
              <a:ext uri="{FF2B5EF4-FFF2-40B4-BE49-F238E27FC236}">
                <a16:creationId xmlns:a16="http://schemas.microsoft.com/office/drawing/2014/main" id="{C4DAA9A5-99C9-4515-8AD9-19A58AC502AC}"/>
              </a:ext>
            </a:extLst>
          </p:cNvPr>
          <p:cNvPicPr>
            <a:picLocks noChangeAspect="1"/>
          </p:cNvPicPr>
          <p:nvPr/>
        </p:nvPicPr>
        <p:blipFill>
          <a:blip r:embed="rId7"/>
          <a:stretch>
            <a:fillRect/>
          </a:stretch>
        </p:blipFill>
        <p:spPr>
          <a:xfrm>
            <a:off x="9259403" y="4315866"/>
            <a:ext cx="1903790" cy="1903790"/>
          </a:xfrm>
          <a:prstGeom prst="rect">
            <a:avLst/>
          </a:prstGeom>
        </p:spPr>
      </p:pic>
      <p:sp>
        <p:nvSpPr>
          <p:cNvPr id="2" name="Footer Placeholder 1">
            <a:extLst>
              <a:ext uri="{FF2B5EF4-FFF2-40B4-BE49-F238E27FC236}">
                <a16:creationId xmlns:a16="http://schemas.microsoft.com/office/drawing/2014/main" id="{2D44CA72-6A2C-4E93-B7B4-CD09F4518A86}"/>
              </a:ext>
            </a:extLst>
          </p:cNvPr>
          <p:cNvSpPr>
            <a:spLocks noGrp="1"/>
          </p:cNvSpPr>
          <p:nvPr>
            <p:ph type="ftr" sz="quarter" idx="11"/>
          </p:nvPr>
        </p:nvSpPr>
        <p:spPr/>
        <p:txBody>
          <a:bodyPr/>
          <a:lstStyle/>
          <a:p>
            <a:r>
              <a:rPr lang="en-GB" dirty="0"/>
              <a:t>4</a:t>
            </a:r>
          </a:p>
        </p:txBody>
      </p:sp>
    </p:spTree>
    <p:extLst>
      <p:ext uri="{BB962C8B-B14F-4D97-AF65-F5344CB8AC3E}">
        <p14:creationId xmlns:p14="http://schemas.microsoft.com/office/powerpoint/2010/main" val="2615292187"/>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4000" b="-3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9EB94EC-C90E-4A59-98D5-5155D42B0F97}"/>
              </a:ext>
            </a:extLst>
          </p:cNvPr>
          <p:cNvSpPr>
            <a:spLocks noGrp="1"/>
          </p:cNvSpPr>
          <p:nvPr>
            <p:ph type="ftr" sz="quarter" idx="11"/>
          </p:nvPr>
        </p:nvSpPr>
        <p:spPr/>
        <p:txBody>
          <a:bodyPr/>
          <a:lstStyle/>
          <a:p>
            <a:r>
              <a:rPr lang="en-GB" dirty="0"/>
              <a:t>5</a:t>
            </a:r>
          </a:p>
        </p:txBody>
      </p:sp>
    </p:spTree>
    <p:extLst>
      <p:ext uri="{BB962C8B-B14F-4D97-AF65-F5344CB8AC3E}">
        <p14:creationId xmlns:p14="http://schemas.microsoft.com/office/powerpoint/2010/main" val="2027429408"/>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2000" b="-4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E6E0760-FD60-47CD-9279-3F18FE336A5E}"/>
              </a:ext>
            </a:extLst>
          </p:cNvPr>
          <p:cNvSpPr>
            <a:spLocks noGrp="1"/>
          </p:cNvSpPr>
          <p:nvPr>
            <p:ph type="ftr" sz="quarter" idx="11"/>
          </p:nvPr>
        </p:nvSpPr>
        <p:spPr/>
        <p:txBody>
          <a:bodyPr/>
          <a:lstStyle/>
          <a:p>
            <a:r>
              <a:rPr lang="en-GB" dirty="0"/>
              <a:t>6</a:t>
            </a:r>
          </a:p>
        </p:txBody>
      </p:sp>
    </p:spTree>
    <p:extLst>
      <p:ext uri="{BB962C8B-B14F-4D97-AF65-F5344CB8AC3E}">
        <p14:creationId xmlns:p14="http://schemas.microsoft.com/office/powerpoint/2010/main" val="1610187994"/>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b="-1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6253AC0-CB4E-42FE-8441-2F07EA0005C6}"/>
              </a:ext>
            </a:extLst>
          </p:cNvPr>
          <p:cNvSpPr>
            <a:spLocks noGrp="1"/>
          </p:cNvSpPr>
          <p:nvPr>
            <p:ph type="ftr" sz="quarter" idx="11"/>
          </p:nvPr>
        </p:nvSpPr>
        <p:spPr/>
        <p:txBody>
          <a:bodyPr/>
          <a:lstStyle/>
          <a:p>
            <a:r>
              <a:rPr lang="en-GB" dirty="0"/>
              <a:t>7</a:t>
            </a:r>
          </a:p>
        </p:txBody>
      </p:sp>
    </p:spTree>
    <p:extLst>
      <p:ext uri="{BB962C8B-B14F-4D97-AF65-F5344CB8AC3E}">
        <p14:creationId xmlns:p14="http://schemas.microsoft.com/office/powerpoint/2010/main" val="2492016614"/>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EC2A84-2BB2-44D2-AF61-E152B714B3C8}"/>
              </a:ext>
            </a:extLst>
          </p:cNvPr>
          <p:cNvPicPr>
            <a:picLocks noChangeAspect="1"/>
          </p:cNvPicPr>
          <p:nvPr/>
        </p:nvPicPr>
        <p:blipFill>
          <a:blip r:embed="rId2"/>
          <a:stretch>
            <a:fillRect/>
          </a:stretch>
        </p:blipFill>
        <p:spPr>
          <a:xfrm>
            <a:off x="484632" y="1937369"/>
            <a:ext cx="2560320" cy="2977116"/>
          </a:xfrm>
          <a:prstGeom prst="rect">
            <a:avLst/>
          </a:prstGeom>
        </p:spPr>
      </p:pic>
      <p:cxnSp>
        <p:nvCxnSpPr>
          <p:cNvPr id="13" name="Straight Connector 12">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62857E1F-EDC4-49D0-8590-E616985632DC}"/>
              </a:ext>
            </a:extLst>
          </p:cNvPr>
          <p:cNvPicPr>
            <a:picLocks noChangeAspect="1"/>
          </p:cNvPicPr>
          <p:nvPr/>
        </p:nvPicPr>
        <p:blipFill>
          <a:blip r:embed="rId3"/>
          <a:stretch>
            <a:fillRect/>
          </a:stretch>
        </p:blipFill>
        <p:spPr>
          <a:xfrm>
            <a:off x="3354631" y="2136093"/>
            <a:ext cx="2560320" cy="2579667"/>
          </a:xfrm>
          <a:prstGeom prst="rect">
            <a:avLst/>
          </a:prstGeom>
        </p:spPr>
      </p:pic>
      <p:cxnSp>
        <p:nvCxnSpPr>
          <p:cNvPr id="15" name="Straight Connector 14">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5028E47D-08B0-405A-84F3-4CA24272C45B}"/>
              </a:ext>
            </a:extLst>
          </p:cNvPr>
          <p:cNvPicPr>
            <a:picLocks noChangeAspect="1"/>
          </p:cNvPicPr>
          <p:nvPr/>
        </p:nvPicPr>
        <p:blipFill>
          <a:blip r:embed="rId4"/>
          <a:stretch>
            <a:fillRect/>
          </a:stretch>
        </p:blipFill>
        <p:spPr>
          <a:xfrm>
            <a:off x="6235726" y="2232178"/>
            <a:ext cx="2560320" cy="2387498"/>
          </a:xfrm>
          <a:prstGeom prst="rect">
            <a:avLst/>
          </a:prstGeom>
        </p:spPr>
      </p:pic>
      <p:cxnSp>
        <p:nvCxnSpPr>
          <p:cNvPr id="17" name="Straight Connector 16">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8D9967F2-B9F3-4210-B1AA-B8AD9F82D056}"/>
              </a:ext>
            </a:extLst>
          </p:cNvPr>
          <p:cNvPicPr>
            <a:picLocks noChangeAspect="1"/>
          </p:cNvPicPr>
          <p:nvPr/>
        </p:nvPicPr>
        <p:blipFill>
          <a:blip r:embed="rId5"/>
          <a:stretch>
            <a:fillRect/>
          </a:stretch>
        </p:blipFill>
        <p:spPr>
          <a:xfrm>
            <a:off x="9120662" y="2366595"/>
            <a:ext cx="2560320" cy="2118664"/>
          </a:xfrm>
          <a:prstGeom prst="rect">
            <a:avLst/>
          </a:prstGeom>
        </p:spPr>
      </p:pic>
      <p:sp>
        <p:nvSpPr>
          <p:cNvPr id="2" name="Footer Placeholder 1">
            <a:extLst>
              <a:ext uri="{FF2B5EF4-FFF2-40B4-BE49-F238E27FC236}">
                <a16:creationId xmlns:a16="http://schemas.microsoft.com/office/drawing/2014/main" id="{57BCB23E-038C-42E1-BD40-36E8E491651B}"/>
              </a:ext>
            </a:extLst>
          </p:cNvPr>
          <p:cNvSpPr>
            <a:spLocks noGrp="1"/>
          </p:cNvSpPr>
          <p:nvPr>
            <p:ph type="ftr" sz="quarter" idx="11"/>
          </p:nvPr>
        </p:nvSpPr>
        <p:spPr/>
        <p:txBody>
          <a:bodyPr/>
          <a:lstStyle/>
          <a:p>
            <a:r>
              <a:rPr lang="en-GB" dirty="0"/>
              <a:t>8</a:t>
            </a:r>
          </a:p>
        </p:txBody>
      </p:sp>
    </p:spTree>
    <p:extLst>
      <p:ext uri="{BB962C8B-B14F-4D97-AF65-F5344CB8AC3E}">
        <p14:creationId xmlns:p14="http://schemas.microsoft.com/office/powerpoint/2010/main" val="861422921"/>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87B7414-436F-47E0-B1B8-9806CE33B6E9}"/>
              </a:ext>
            </a:extLst>
          </p:cNvPr>
          <p:cNvSpPr>
            <a:spLocks noGrp="1"/>
          </p:cNvSpPr>
          <p:nvPr>
            <p:ph type="ftr" sz="quarter" idx="11"/>
          </p:nvPr>
        </p:nvSpPr>
        <p:spPr/>
        <p:txBody>
          <a:bodyPr/>
          <a:lstStyle/>
          <a:p>
            <a:r>
              <a:rPr lang="en-GB" dirty="0"/>
              <a:t>9</a:t>
            </a:r>
          </a:p>
        </p:txBody>
      </p:sp>
    </p:spTree>
    <p:extLst>
      <p:ext uri="{BB962C8B-B14F-4D97-AF65-F5344CB8AC3E}">
        <p14:creationId xmlns:p14="http://schemas.microsoft.com/office/powerpoint/2010/main" val="2836996054"/>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3000" b="-3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A69FF5A2-EF0F-4330-B145-C4A7E9CDB4D2}"/>
              </a:ext>
            </a:extLst>
          </p:cNvPr>
          <p:cNvSpPr>
            <a:spLocks noGrp="1"/>
          </p:cNvSpPr>
          <p:nvPr>
            <p:ph type="ftr" sz="quarter" idx="11"/>
          </p:nvPr>
        </p:nvSpPr>
        <p:spPr/>
        <p:txBody>
          <a:bodyPr/>
          <a:lstStyle/>
          <a:p>
            <a:r>
              <a:rPr lang="en-GB" dirty="0"/>
              <a:t>10</a:t>
            </a:r>
          </a:p>
        </p:txBody>
      </p:sp>
    </p:spTree>
    <p:extLst>
      <p:ext uri="{BB962C8B-B14F-4D97-AF65-F5344CB8AC3E}">
        <p14:creationId xmlns:p14="http://schemas.microsoft.com/office/powerpoint/2010/main" val="1102043697"/>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3000" b="-3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53D786DE-8A02-47E1-8441-DC5793F0D894}"/>
              </a:ext>
            </a:extLst>
          </p:cNvPr>
          <p:cNvSpPr>
            <a:spLocks noGrp="1"/>
          </p:cNvSpPr>
          <p:nvPr>
            <p:ph type="ftr" sz="quarter" idx="11"/>
          </p:nvPr>
        </p:nvSpPr>
        <p:spPr/>
        <p:txBody>
          <a:bodyPr/>
          <a:lstStyle/>
          <a:p>
            <a:r>
              <a:rPr lang="en-GB" dirty="0"/>
              <a:t>11</a:t>
            </a:r>
          </a:p>
        </p:txBody>
      </p:sp>
    </p:spTree>
    <p:extLst>
      <p:ext uri="{BB962C8B-B14F-4D97-AF65-F5344CB8AC3E}">
        <p14:creationId xmlns:p14="http://schemas.microsoft.com/office/powerpoint/2010/main" val="3513149952"/>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3000" b="-3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BB3A34DA-1E1C-4F37-B9DE-5A7461F40760}"/>
              </a:ext>
            </a:extLst>
          </p:cNvPr>
          <p:cNvSpPr>
            <a:spLocks noGrp="1"/>
          </p:cNvSpPr>
          <p:nvPr>
            <p:ph type="ftr" sz="quarter" idx="11"/>
          </p:nvPr>
        </p:nvSpPr>
        <p:spPr/>
        <p:txBody>
          <a:bodyPr/>
          <a:lstStyle/>
          <a:p>
            <a:r>
              <a:rPr lang="en-GB" dirty="0"/>
              <a:t>12</a:t>
            </a:r>
          </a:p>
        </p:txBody>
      </p:sp>
    </p:spTree>
    <p:extLst>
      <p:ext uri="{BB962C8B-B14F-4D97-AF65-F5344CB8AC3E}">
        <p14:creationId xmlns:p14="http://schemas.microsoft.com/office/powerpoint/2010/main" val="1722413415"/>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3000" b="-3000"/>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EEFD2ED-0F87-4B53-8D72-29732E830EA8}"/>
              </a:ext>
            </a:extLst>
          </p:cNvPr>
          <p:cNvSpPr>
            <a:spLocks noGrp="1"/>
          </p:cNvSpPr>
          <p:nvPr>
            <p:ph type="ftr" sz="quarter" idx="11"/>
          </p:nvPr>
        </p:nvSpPr>
        <p:spPr/>
        <p:txBody>
          <a:bodyPr/>
          <a:lstStyle/>
          <a:p>
            <a:r>
              <a:rPr lang="en-GB" dirty="0"/>
              <a:t>13</a:t>
            </a:r>
          </a:p>
        </p:txBody>
      </p:sp>
    </p:spTree>
    <p:extLst>
      <p:ext uri="{BB962C8B-B14F-4D97-AF65-F5344CB8AC3E}">
        <p14:creationId xmlns:p14="http://schemas.microsoft.com/office/powerpoint/2010/main" val="1580239911"/>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86000"/>
            <a:lum/>
          </a:blip>
          <a:srcRect/>
          <a:stretch>
            <a:fillRect t="-1000" b="-5000"/>
          </a:stretch>
        </a:blip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3BA6803-D855-4FA7-A201-259567B32D78}"/>
              </a:ext>
            </a:extLst>
          </p:cNvPr>
          <p:cNvSpPr>
            <a:spLocks noGrp="1"/>
          </p:cNvSpPr>
          <p:nvPr>
            <p:ph type="ftr" sz="quarter" idx="11"/>
          </p:nvPr>
        </p:nvSpPr>
        <p:spPr/>
        <p:txBody>
          <a:bodyPr/>
          <a:lstStyle/>
          <a:p>
            <a:r>
              <a:rPr lang="en-GB" dirty="0"/>
              <a:t>14</a:t>
            </a:r>
          </a:p>
        </p:txBody>
      </p:sp>
    </p:spTree>
    <p:extLst>
      <p:ext uri="{BB962C8B-B14F-4D97-AF65-F5344CB8AC3E}">
        <p14:creationId xmlns:p14="http://schemas.microsoft.com/office/powerpoint/2010/main" val="198828263"/>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t="-1000"/>
          </a:stretch>
        </a:blip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B317F19-0147-4BC1-9A16-5428066E9F40}"/>
              </a:ext>
            </a:extLst>
          </p:cNvPr>
          <p:cNvSpPr>
            <a:spLocks noGrp="1"/>
          </p:cNvSpPr>
          <p:nvPr>
            <p:ph type="ftr" sz="quarter" idx="11"/>
          </p:nvPr>
        </p:nvSpPr>
        <p:spPr/>
        <p:txBody>
          <a:bodyPr/>
          <a:lstStyle/>
          <a:p>
            <a:r>
              <a:rPr lang="en-GB" dirty="0"/>
              <a:t>15</a:t>
            </a:r>
          </a:p>
        </p:txBody>
      </p:sp>
    </p:spTree>
    <p:extLst>
      <p:ext uri="{BB962C8B-B14F-4D97-AF65-F5344CB8AC3E}">
        <p14:creationId xmlns:p14="http://schemas.microsoft.com/office/powerpoint/2010/main" val="2058688899"/>
      </p:ext>
    </p:extLst>
  </p:cSld>
  <p:clrMapOvr>
    <a:masterClrMapping/>
  </p:clrMapOvr>
  <mc:AlternateContent xmlns:mc="http://schemas.openxmlformats.org/markup-compatibility/2006" xmlns:p14="http://schemas.microsoft.com/office/powerpoint/2010/main">
    <mc:Choice Requires="p14">
      <p:transition p14:dur="10" advTm="31216"/>
    </mc:Choice>
    <mc:Fallback xmlns="">
      <p:transition advTm="31216"/>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444</TotalTime>
  <Words>846</Words>
  <Application>Microsoft Office PowerPoint</Application>
  <PresentationFormat>Widescreen</PresentationFormat>
  <Paragraphs>57</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Together  for   Mental Health Strategy</dc:title>
  <dc:creator>Ethel Janes (P151932)</dc:creator>
  <cp:lastModifiedBy>Ethel Janes (P151932)</cp:lastModifiedBy>
  <cp:revision>29</cp:revision>
  <dcterms:created xsi:type="dcterms:W3CDTF">2019-02-15T00:31:02Z</dcterms:created>
  <dcterms:modified xsi:type="dcterms:W3CDTF">2019-02-15T23:05:36Z</dcterms:modified>
</cp:coreProperties>
</file>