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256" r:id="rId5"/>
    <p:sldId id="320" r:id="rId6"/>
    <p:sldId id="323" r:id="rId7"/>
    <p:sldId id="344" r:id="rId8"/>
    <p:sldId id="321" r:id="rId9"/>
    <p:sldId id="325" r:id="rId10"/>
    <p:sldId id="345" r:id="rId11"/>
    <p:sldId id="326" r:id="rId12"/>
    <p:sldId id="327" r:id="rId13"/>
    <p:sldId id="330" r:id="rId14"/>
    <p:sldId id="346" r:id="rId15"/>
    <p:sldId id="334" r:id="rId16"/>
    <p:sldId id="335" r:id="rId17"/>
    <p:sldId id="336" r:id="rId18"/>
    <p:sldId id="333" r:id="rId19"/>
    <p:sldId id="340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27336C-9239-4910-A976-80C3C006096D}">
          <p14:sldIdLst>
            <p14:sldId id="256"/>
            <p14:sldId id="320"/>
            <p14:sldId id="323"/>
            <p14:sldId id="344"/>
            <p14:sldId id="321"/>
            <p14:sldId id="325"/>
            <p14:sldId id="345"/>
            <p14:sldId id="326"/>
            <p14:sldId id="327"/>
            <p14:sldId id="330"/>
            <p14:sldId id="346"/>
            <p14:sldId id="334"/>
            <p14:sldId id="335"/>
            <p14:sldId id="336"/>
            <p14:sldId id="333"/>
            <p14:sldId id="340"/>
          </p14:sldIdLst>
        </p14:section>
        <p14:section name="Untitled Section" id="{7D238EC0-CEB5-4D06-8C1D-BE01CE1A660A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8" autoAdjust="0"/>
  </p:normalViewPr>
  <p:slideViewPr>
    <p:cSldViewPr>
      <p:cViewPr varScale="1">
        <p:scale>
          <a:sx n="78" d="100"/>
          <a:sy n="78" d="100"/>
        </p:scale>
        <p:origin x="1589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Owens" userId="3b044598-742c-49bf-b2b0-3f1e248ecb4c" providerId="ADAL" clId="{7F196939-34F4-45C2-B94F-67431F45E5A3}"/>
    <pc:docChg chg="custSel delSld modSld modSection">
      <pc:chgData name="Amanda Owens" userId="3b044598-742c-49bf-b2b0-3f1e248ecb4c" providerId="ADAL" clId="{7F196939-34F4-45C2-B94F-67431F45E5A3}" dt="2025-02-12T08:37:18.733" v="540" actId="2696"/>
      <pc:docMkLst>
        <pc:docMk/>
      </pc:docMkLst>
      <pc:sldChg chg="modSp mod">
        <pc:chgData name="Amanda Owens" userId="3b044598-742c-49bf-b2b0-3f1e248ecb4c" providerId="ADAL" clId="{7F196939-34F4-45C2-B94F-67431F45E5A3}" dt="2025-02-12T08:26:08.571" v="38" actId="20577"/>
        <pc:sldMkLst>
          <pc:docMk/>
          <pc:sldMk cId="3408955283" sldId="256"/>
        </pc:sldMkLst>
        <pc:spChg chg="mod">
          <ac:chgData name="Amanda Owens" userId="3b044598-742c-49bf-b2b0-3f1e248ecb4c" providerId="ADAL" clId="{7F196939-34F4-45C2-B94F-67431F45E5A3}" dt="2025-02-12T08:26:08.571" v="38" actId="20577"/>
          <ac:spMkLst>
            <pc:docMk/>
            <pc:sldMk cId="3408955283" sldId="256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27:02.298" v="77" actId="20577"/>
        <pc:sldMkLst>
          <pc:docMk/>
          <pc:sldMk cId="4133971947" sldId="320"/>
        </pc:sldMkLst>
        <pc:spChg chg="mod">
          <ac:chgData name="Amanda Owens" userId="3b044598-742c-49bf-b2b0-3f1e248ecb4c" providerId="ADAL" clId="{7F196939-34F4-45C2-B94F-67431F45E5A3}" dt="2025-02-12T08:27:02.298" v="77" actId="20577"/>
          <ac:spMkLst>
            <pc:docMk/>
            <pc:sldMk cId="4133971947" sldId="320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29:59.790" v="190" actId="27636"/>
        <pc:sldMkLst>
          <pc:docMk/>
          <pc:sldMk cId="1428286365" sldId="321"/>
        </pc:sldMkLst>
        <pc:spChg chg="mod">
          <ac:chgData name="Amanda Owens" userId="3b044598-742c-49bf-b2b0-3f1e248ecb4c" providerId="ADAL" clId="{7F196939-34F4-45C2-B94F-67431F45E5A3}" dt="2025-02-12T08:29:10.124" v="163" actId="20577"/>
          <ac:spMkLst>
            <pc:docMk/>
            <pc:sldMk cId="1428286365" sldId="321"/>
            <ac:spMk id="2" creationId="{00000000-0000-0000-0000-000000000000}"/>
          </ac:spMkLst>
        </pc:spChg>
        <pc:spChg chg="mod">
          <ac:chgData name="Amanda Owens" userId="3b044598-742c-49bf-b2b0-3f1e248ecb4c" providerId="ADAL" clId="{7F196939-34F4-45C2-B94F-67431F45E5A3}" dt="2025-02-12T08:29:59.790" v="190" actId="27636"/>
          <ac:spMkLst>
            <pc:docMk/>
            <pc:sldMk cId="1428286365" sldId="321"/>
            <ac:spMk id="3" creationId="{00000000-0000-0000-0000-000000000000}"/>
          </ac:spMkLst>
        </pc:spChg>
      </pc:sldChg>
      <pc:sldChg chg="del">
        <pc:chgData name="Amanda Owens" userId="3b044598-742c-49bf-b2b0-3f1e248ecb4c" providerId="ADAL" clId="{7F196939-34F4-45C2-B94F-67431F45E5A3}" dt="2025-02-12T08:28:54.357" v="146" actId="2696"/>
        <pc:sldMkLst>
          <pc:docMk/>
          <pc:sldMk cId="3596504703" sldId="322"/>
        </pc:sldMkLst>
      </pc:sldChg>
      <pc:sldChg chg="modSp mod">
        <pc:chgData name="Amanda Owens" userId="3b044598-742c-49bf-b2b0-3f1e248ecb4c" providerId="ADAL" clId="{7F196939-34F4-45C2-B94F-67431F45E5A3}" dt="2025-02-12T08:27:59.603" v="125" actId="5793"/>
        <pc:sldMkLst>
          <pc:docMk/>
          <pc:sldMk cId="3500801715" sldId="323"/>
        </pc:sldMkLst>
        <pc:spChg chg="mod">
          <ac:chgData name="Amanda Owens" userId="3b044598-742c-49bf-b2b0-3f1e248ecb4c" providerId="ADAL" clId="{7F196939-34F4-45C2-B94F-67431F45E5A3}" dt="2025-02-12T08:27:59.603" v="125" actId="5793"/>
          <ac:spMkLst>
            <pc:docMk/>
            <pc:sldMk cId="3500801715" sldId="323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30:24.349" v="194" actId="6549"/>
        <pc:sldMkLst>
          <pc:docMk/>
          <pc:sldMk cId="2079059288" sldId="325"/>
        </pc:sldMkLst>
        <pc:spChg chg="mod">
          <ac:chgData name="Amanda Owens" userId="3b044598-742c-49bf-b2b0-3f1e248ecb4c" providerId="ADAL" clId="{7F196939-34F4-45C2-B94F-67431F45E5A3}" dt="2025-02-12T08:30:08.499" v="192" actId="27636"/>
          <ac:spMkLst>
            <pc:docMk/>
            <pc:sldMk cId="2079059288" sldId="325"/>
            <ac:spMk id="2" creationId="{00000000-0000-0000-0000-000000000000}"/>
          </ac:spMkLst>
        </pc:spChg>
        <pc:spChg chg="mod">
          <ac:chgData name="Amanda Owens" userId="3b044598-742c-49bf-b2b0-3f1e248ecb4c" providerId="ADAL" clId="{7F196939-34F4-45C2-B94F-67431F45E5A3}" dt="2025-02-12T08:30:24.349" v="194" actId="6549"/>
          <ac:spMkLst>
            <pc:docMk/>
            <pc:sldMk cId="2079059288" sldId="325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32:29.390" v="415" actId="27636"/>
        <pc:sldMkLst>
          <pc:docMk/>
          <pc:sldMk cId="1085587675" sldId="326"/>
        </pc:sldMkLst>
        <pc:spChg chg="mod">
          <ac:chgData name="Amanda Owens" userId="3b044598-742c-49bf-b2b0-3f1e248ecb4c" providerId="ADAL" clId="{7F196939-34F4-45C2-B94F-67431F45E5A3}" dt="2025-02-12T08:32:29.390" v="415" actId="27636"/>
          <ac:spMkLst>
            <pc:docMk/>
            <pc:sldMk cId="1085587675" sldId="326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33:03.878" v="432" actId="20577"/>
        <pc:sldMkLst>
          <pc:docMk/>
          <pc:sldMk cId="2459371914" sldId="327"/>
        </pc:sldMkLst>
        <pc:spChg chg="mod">
          <ac:chgData name="Amanda Owens" userId="3b044598-742c-49bf-b2b0-3f1e248ecb4c" providerId="ADAL" clId="{7F196939-34F4-45C2-B94F-67431F45E5A3}" dt="2025-02-12T08:33:03.878" v="432" actId="20577"/>
          <ac:spMkLst>
            <pc:docMk/>
            <pc:sldMk cId="2459371914" sldId="327"/>
            <ac:spMk id="3" creationId="{00000000-0000-0000-0000-000000000000}"/>
          </ac:spMkLst>
        </pc:spChg>
      </pc:sldChg>
      <pc:sldChg chg="del">
        <pc:chgData name="Amanda Owens" userId="3b044598-742c-49bf-b2b0-3f1e248ecb4c" providerId="ADAL" clId="{7F196939-34F4-45C2-B94F-67431F45E5A3}" dt="2025-02-12T08:33:18.701" v="433" actId="2696"/>
        <pc:sldMkLst>
          <pc:docMk/>
          <pc:sldMk cId="3758550230" sldId="329"/>
        </pc:sldMkLst>
      </pc:sldChg>
      <pc:sldChg chg="del">
        <pc:chgData name="Amanda Owens" userId="3b044598-742c-49bf-b2b0-3f1e248ecb4c" providerId="ADAL" clId="{7F196939-34F4-45C2-B94F-67431F45E5A3}" dt="2025-02-12T08:35:39.635" v="493" actId="2696"/>
        <pc:sldMkLst>
          <pc:docMk/>
          <pc:sldMk cId="1600894178" sldId="331"/>
        </pc:sldMkLst>
      </pc:sldChg>
      <pc:sldChg chg="modSp mod">
        <pc:chgData name="Amanda Owens" userId="3b044598-742c-49bf-b2b0-3f1e248ecb4c" providerId="ADAL" clId="{7F196939-34F4-45C2-B94F-67431F45E5A3}" dt="2025-02-12T08:34:36.335" v="490" actId="14100"/>
        <pc:sldMkLst>
          <pc:docMk/>
          <pc:sldMk cId="2491289515" sldId="336"/>
        </pc:sldMkLst>
        <pc:spChg chg="mod">
          <ac:chgData name="Amanda Owens" userId="3b044598-742c-49bf-b2b0-3f1e248ecb4c" providerId="ADAL" clId="{7F196939-34F4-45C2-B94F-67431F45E5A3}" dt="2025-02-12T08:34:36.335" v="490" actId="14100"/>
          <ac:spMkLst>
            <pc:docMk/>
            <pc:sldMk cId="2491289515" sldId="336"/>
            <ac:spMk id="3" creationId="{00000000-0000-0000-0000-000000000000}"/>
          </ac:spMkLst>
        </pc:spChg>
      </pc:sldChg>
      <pc:sldChg chg="del">
        <pc:chgData name="Amanda Owens" userId="3b044598-742c-49bf-b2b0-3f1e248ecb4c" providerId="ADAL" clId="{7F196939-34F4-45C2-B94F-67431F45E5A3}" dt="2025-02-12T08:34:52.902" v="491" actId="2696"/>
        <pc:sldMkLst>
          <pc:docMk/>
          <pc:sldMk cId="2076581720" sldId="337"/>
        </pc:sldMkLst>
      </pc:sldChg>
      <pc:sldChg chg="del">
        <pc:chgData name="Amanda Owens" userId="3b044598-742c-49bf-b2b0-3f1e248ecb4c" providerId="ADAL" clId="{7F196939-34F4-45C2-B94F-67431F45E5A3}" dt="2025-02-12T08:35:04.969" v="492" actId="2696"/>
        <pc:sldMkLst>
          <pc:docMk/>
          <pc:sldMk cId="1759444073" sldId="338"/>
        </pc:sldMkLst>
      </pc:sldChg>
      <pc:sldChg chg="del">
        <pc:chgData name="Amanda Owens" userId="3b044598-742c-49bf-b2b0-3f1e248ecb4c" providerId="ADAL" clId="{7F196939-34F4-45C2-B94F-67431F45E5A3}" dt="2025-02-12T08:35:50.900" v="494" actId="2696"/>
        <pc:sldMkLst>
          <pc:docMk/>
          <pc:sldMk cId="4077683948" sldId="339"/>
        </pc:sldMkLst>
      </pc:sldChg>
      <pc:sldChg chg="modSp mod">
        <pc:chgData name="Amanda Owens" userId="3b044598-742c-49bf-b2b0-3f1e248ecb4c" providerId="ADAL" clId="{7F196939-34F4-45C2-B94F-67431F45E5A3}" dt="2025-02-12T08:36:35.988" v="538" actId="27636"/>
        <pc:sldMkLst>
          <pc:docMk/>
          <pc:sldMk cId="3444636390" sldId="340"/>
        </pc:sldMkLst>
        <pc:spChg chg="mod">
          <ac:chgData name="Amanda Owens" userId="3b044598-742c-49bf-b2b0-3f1e248ecb4c" providerId="ADAL" clId="{7F196939-34F4-45C2-B94F-67431F45E5A3}" dt="2025-02-12T08:36:01.089" v="495" actId="14100"/>
          <ac:spMkLst>
            <pc:docMk/>
            <pc:sldMk cId="3444636390" sldId="340"/>
            <ac:spMk id="2" creationId="{00000000-0000-0000-0000-000000000000}"/>
          </ac:spMkLst>
        </pc:spChg>
        <pc:spChg chg="mod">
          <ac:chgData name="Amanda Owens" userId="3b044598-742c-49bf-b2b0-3f1e248ecb4c" providerId="ADAL" clId="{7F196939-34F4-45C2-B94F-67431F45E5A3}" dt="2025-02-12T08:36:35.988" v="538" actId="27636"/>
          <ac:spMkLst>
            <pc:docMk/>
            <pc:sldMk cId="3444636390" sldId="340"/>
            <ac:spMk id="3" creationId="{00000000-0000-0000-0000-000000000000}"/>
          </ac:spMkLst>
        </pc:spChg>
      </pc:sldChg>
      <pc:sldChg chg="del">
        <pc:chgData name="Amanda Owens" userId="3b044598-742c-49bf-b2b0-3f1e248ecb4c" providerId="ADAL" clId="{7F196939-34F4-45C2-B94F-67431F45E5A3}" dt="2025-02-12T08:37:07.688" v="539" actId="2696"/>
        <pc:sldMkLst>
          <pc:docMk/>
          <pc:sldMk cId="3051316666" sldId="342"/>
        </pc:sldMkLst>
      </pc:sldChg>
      <pc:sldChg chg="del">
        <pc:chgData name="Amanda Owens" userId="3b044598-742c-49bf-b2b0-3f1e248ecb4c" providerId="ADAL" clId="{7F196939-34F4-45C2-B94F-67431F45E5A3}" dt="2025-02-12T08:37:18.733" v="540" actId="2696"/>
        <pc:sldMkLst>
          <pc:docMk/>
          <pc:sldMk cId="416993668" sldId="343"/>
        </pc:sldMkLst>
      </pc:sldChg>
      <pc:sldChg chg="modSp mod">
        <pc:chgData name="Amanda Owens" userId="3b044598-742c-49bf-b2b0-3f1e248ecb4c" providerId="ADAL" clId="{7F196939-34F4-45C2-B94F-67431F45E5A3}" dt="2025-02-12T08:28:26.844" v="145" actId="6549"/>
        <pc:sldMkLst>
          <pc:docMk/>
          <pc:sldMk cId="1337305013" sldId="344"/>
        </pc:sldMkLst>
        <pc:spChg chg="mod">
          <ac:chgData name="Amanda Owens" userId="3b044598-742c-49bf-b2b0-3f1e248ecb4c" providerId="ADAL" clId="{7F196939-34F4-45C2-B94F-67431F45E5A3}" dt="2025-02-12T08:28:26.844" v="145" actId="6549"/>
          <ac:spMkLst>
            <pc:docMk/>
            <pc:sldMk cId="1337305013" sldId="344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30:48.946" v="221" actId="20577"/>
        <pc:sldMkLst>
          <pc:docMk/>
          <pc:sldMk cId="1804885521" sldId="345"/>
        </pc:sldMkLst>
        <pc:spChg chg="mod">
          <ac:chgData name="Amanda Owens" userId="3b044598-742c-49bf-b2b0-3f1e248ecb4c" providerId="ADAL" clId="{7F196939-34F4-45C2-B94F-67431F45E5A3}" dt="2025-02-12T08:30:48.946" v="221" actId="20577"/>
          <ac:spMkLst>
            <pc:docMk/>
            <pc:sldMk cId="1804885521" sldId="345"/>
            <ac:spMk id="3" creationId="{00000000-0000-0000-0000-000000000000}"/>
          </ac:spMkLst>
        </pc:spChg>
      </pc:sldChg>
      <pc:sldChg chg="modSp mod">
        <pc:chgData name="Amanda Owens" userId="3b044598-742c-49bf-b2b0-3f1e248ecb4c" providerId="ADAL" clId="{7F196939-34F4-45C2-B94F-67431F45E5A3}" dt="2025-02-12T08:34:06.096" v="489" actId="20577"/>
        <pc:sldMkLst>
          <pc:docMk/>
          <pc:sldMk cId="870275032" sldId="346"/>
        </pc:sldMkLst>
        <pc:spChg chg="mod">
          <ac:chgData name="Amanda Owens" userId="3b044598-742c-49bf-b2b0-3f1e248ecb4c" providerId="ADAL" clId="{7F196939-34F4-45C2-B94F-67431F45E5A3}" dt="2025-02-12T08:34:06.096" v="489" actId="20577"/>
          <ac:spMkLst>
            <pc:docMk/>
            <pc:sldMk cId="870275032" sldId="34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06B2C9-55BC-413D-9705-92E992BCF5BA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7660C6-26C4-469B-94B6-58AF14BBA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972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7660C6-26C4-469B-94B6-58AF14BBA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19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5536" y="1700808"/>
            <a:ext cx="8352928" cy="4392488"/>
          </a:xfrm>
        </p:spPr>
        <p:txBody>
          <a:bodyPr>
            <a:norm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BMHP6027 </a:t>
            </a:r>
          </a:p>
          <a:p>
            <a:r>
              <a:rPr lang="en-GB" sz="6600" b="1" dirty="0">
                <a:solidFill>
                  <a:schemeClr val="bg1"/>
                </a:solidFill>
              </a:rPr>
              <a:t>Empowering the Older Person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4800" b="1" dirty="0">
                <a:solidFill>
                  <a:srgbClr val="00929E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Dignity </a:t>
            </a:r>
            <a:r>
              <a:rPr lang="en-US" altLang="en-US" dirty="0">
                <a:solidFill>
                  <a:srgbClr val="005495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a basic human right</a:t>
            </a:r>
            <a:br>
              <a:rPr lang="en-US" altLang="en-US" dirty="0">
                <a:latin typeface="Verdana" panose="020B0604030504040204" pitchFamily="34" charset="0"/>
                <a:ea typeface="ＭＳ Ｐゴシック" panose="020B0600070205080204" pitchFamily="34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/>
          </a:bodyPr>
          <a:lstStyle/>
          <a:p>
            <a:r>
              <a:rPr lang="en-US" altLang="en-US" dirty="0">
                <a:solidFill>
                  <a:srgbClr val="00929E"/>
                </a:solidFill>
              </a:rPr>
              <a:t>Raise awareness of dignity</a:t>
            </a:r>
          </a:p>
          <a:p>
            <a:r>
              <a:rPr lang="en-US" altLang="en-US" dirty="0">
                <a:solidFill>
                  <a:srgbClr val="00929E"/>
                </a:solidFill>
              </a:rPr>
              <a:t>Share good practice and give impetus to innovation.</a:t>
            </a:r>
          </a:p>
          <a:p>
            <a:r>
              <a:rPr lang="en-US" altLang="en-US" dirty="0">
                <a:solidFill>
                  <a:srgbClr val="00929E"/>
                </a:solidFill>
              </a:rPr>
              <a:t>Transform services by supporting people and </a:t>
            </a:r>
            <a:r>
              <a:rPr lang="en-US" altLang="en-US" dirty="0" err="1">
                <a:solidFill>
                  <a:srgbClr val="00929E"/>
                </a:solidFill>
              </a:rPr>
              <a:t>organisations</a:t>
            </a:r>
            <a:r>
              <a:rPr lang="en-US" altLang="en-US" dirty="0">
                <a:solidFill>
                  <a:srgbClr val="00929E"/>
                </a:solidFill>
              </a:rPr>
              <a:t> in commissioning and providing dignified services.</a:t>
            </a:r>
          </a:p>
          <a:p>
            <a:r>
              <a:rPr lang="en-US" altLang="en-US" dirty="0">
                <a:solidFill>
                  <a:srgbClr val="00929E"/>
                </a:solidFill>
              </a:rPr>
              <a:t>Enabling and empowering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3971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Dignity is integral to all that we do and should not be an optional extra.</a:t>
            </a:r>
          </a:p>
          <a:p>
            <a:endParaRPr lang="en-US" altLang="en-US" dirty="0">
              <a:solidFill>
                <a:srgbClr val="005495"/>
              </a:solidFill>
              <a:ea typeface="ＭＳ Ｐゴシック" panose="020B0600070205080204" pitchFamily="34" charset="-128"/>
            </a:endParaRPr>
          </a:p>
          <a:p>
            <a:r>
              <a:rPr lang="en-US" altLang="en-US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Whatever our age </a:t>
            </a:r>
          </a:p>
          <a:p>
            <a:endParaRPr lang="en-US" altLang="en-US" dirty="0">
              <a:solidFill>
                <a:srgbClr val="005495"/>
              </a:solidFill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US" altLang="en-US" dirty="0">
              <a:solidFill>
                <a:srgbClr val="005495"/>
              </a:solidFill>
              <a:ea typeface="ＭＳ Ｐゴシック" panose="020B0600070205080204" pitchFamily="34" charset="-128"/>
            </a:endParaRPr>
          </a:p>
          <a:p>
            <a:endParaRPr lang="en-US" altLang="en-US" dirty="0">
              <a:solidFill>
                <a:srgbClr val="005495"/>
              </a:solidFill>
              <a:ea typeface="ＭＳ Ｐゴシック" panose="020B0600070205080204" pitchFamily="34" charset="-128"/>
            </a:endParaRPr>
          </a:p>
          <a:p>
            <a:endParaRPr lang="en-US" altLang="en-US" dirty="0">
              <a:solidFill>
                <a:srgbClr val="005495"/>
              </a:solidFill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8017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ensure we maintain dignity in our lives ?</a:t>
            </a:r>
          </a:p>
          <a:p>
            <a:endParaRPr lang="en-GB" dirty="0"/>
          </a:p>
          <a:p>
            <a:r>
              <a:rPr lang="en-GB" dirty="0"/>
              <a:t>Discuss ……</a:t>
            </a:r>
          </a:p>
        </p:txBody>
      </p:sp>
    </p:spTree>
    <p:extLst>
      <p:ext uri="{BB962C8B-B14F-4D97-AF65-F5344CB8AC3E}">
        <p14:creationId xmlns:p14="http://schemas.microsoft.com/office/powerpoint/2010/main" val="1337305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656184"/>
          </a:xfrm>
        </p:spPr>
        <p:txBody>
          <a:bodyPr>
            <a:normAutofit fontScale="90000"/>
          </a:bodyPr>
          <a:lstStyle/>
          <a:p>
            <a:r>
              <a:rPr lang="en-US" altLang="en-US" sz="3100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A society and services that respect people’s dignity should:-</a:t>
            </a:r>
            <a:br>
              <a:rPr lang="en-US" altLang="en-US" dirty="0">
                <a:solidFill>
                  <a:srgbClr val="00929E"/>
                </a:solidFill>
                <a:ea typeface="ＭＳ Ｐゴシック" panose="020B0600070205080204" pitchFamily="34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Have a zero tolerance to all forms of abuse.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Support people with the same respect you would want for yourself or a member of your family.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Treat each person as an individual by offering a </a:t>
            </a:r>
            <a:r>
              <a:rPr lang="en-US" altLang="en-US" dirty="0" err="1">
                <a:solidFill>
                  <a:srgbClr val="005495"/>
                </a:solidFill>
              </a:rPr>
              <a:t>personalised</a:t>
            </a:r>
            <a:r>
              <a:rPr lang="en-US" altLang="en-US" dirty="0">
                <a:solidFill>
                  <a:srgbClr val="005495"/>
                </a:solidFill>
              </a:rPr>
              <a:t> service.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Enable people to maintain the maximum possible level of </a:t>
            </a:r>
            <a:r>
              <a:rPr lang="en-US" altLang="en-US" b="1" dirty="0">
                <a:solidFill>
                  <a:srgbClr val="005495"/>
                </a:solidFill>
              </a:rPr>
              <a:t>independence, choice &amp; freedom/control.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b="1" dirty="0">
                <a:solidFill>
                  <a:srgbClr val="005495"/>
                </a:solidFill>
              </a:rPr>
              <a:t>Empowerment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endParaRPr lang="en-US" altLang="en-US" dirty="0">
              <a:solidFill>
                <a:srgbClr val="005495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286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Listen &amp; support people to express their needs and wants.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Respect people’s right to privacy.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Ensure people feel able to complain without retribution.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Engage with family members &amp; </a:t>
            </a:r>
            <a:r>
              <a:rPr lang="en-US" altLang="en-US" dirty="0" err="1">
                <a:solidFill>
                  <a:srgbClr val="005495"/>
                </a:solidFill>
              </a:rPr>
              <a:t>carers</a:t>
            </a:r>
            <a:r>
              <a:rPr lang="en-US" altLang="en-US" dirty="0">
                <a:solidFill>
                  <a:srgbClr val="005495"/>
                </a:solidFill>
              </a:rPr>
              <a:t> as partners.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Assist people to maintain confidence &amp; self esteem. </a:t>
            </a:r>
          </a:p>
          <a:p>
            <a:pPr>
              <a:lnSpc>
                <a:spcPct val="110000"/>
              </a:lnSpc>
              <a:buClr>
                <a:schemeClr val="hlink"/>
              </a:buClr>
            </a:pPr>
            <a:r>
              <a:rPr lang="en-US" altLang="en-US" dirty="0">
                <a:solidFill>
                  <a:srgbClr val="005495"/>
                </a:solidFill>
              </a:rPr>
              <a:t>Act to alleviate people’s loneliness &amp; isolation.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059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can we define dignity …..</a:t>
            </a:r>
          </a:p>
          <a:p>
            <a:endParaRPr lang="en-GB" dirty="0"/>
          </a:p>
          <a:p>
            <a:r>
              <a:rPr lang="en-GB" dirty="0"/>
              <a:t>Think of how we could explain it in terms of empowerment </a:t>
            </a:r>
          </a:p>
        </p:txBody>
      </p:sp>
    </p:spTree>
    <p:extLst>
      <p:ext uri="{BB962C8B-B14F-4D97-AF65-F5344CB8AC3E}">
        <p14:creationId xmlns:p14="http://schemas.microsoft.com/office/powerpoint/2010/main" val="1804885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Dignity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lnSpc>
                <a:spcPct val="11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I think of myself, wanting care, preferably in my own home. To be listened to and not to be persuaded to do things I do not want to do. </a:t>
            </a:r>
          </a:p>
          <a:p>
            <a:pPr algn="ctr">
              <a:lnSpc>
                <a:spcPct val="11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I prefer to be in my own home with people available to support me to maintain my independence </a:t>
            </a:r>
          </a:p>
          <a:p>
            <a:pPr algn="ctr"/>
            <a:br>
              <a:rPr lang="en-US" altLang="en-US" sz="2400" b="1" dirty="0">
                <a:solidFill>
                  <a:srgbClr val="005495"/>
                </a:solidFill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Female aged 65-74 at Age Concern Cheshire AGM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587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Care, gentleness, kindness  and respect .</a:t>
            </a:r>
          </a:p>
          <a:p>
            <a:pPr marL="0" indent="0" algn="ctr">
              <a:lnSpc>
                <a:spcPct val="12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Real effort to communicate - time listening and talking.</a:t>
            </a:r>
            <a:endParaRPr lang="en-US" altLang="en-US" sz="2400" dirty="0">
              <a:solidFill>
                <a:srgbClr val="005495"/>
              </a:solidFill>
              <a:latin typeface="Verdana" panose="020B0604030504040204" pitchFamily="34" charset="0"/>
              <a:ea typeface="ＭＳ Ｐゴシック" panose="020B0600070205080204" pitchFamily="34" charset="-128"/>
            </a:endParaRPr>
          </a:p>
          <a:p>
            <a:pPr algn="ctr"/>
            <a:br>
              <a:rPr lang="en-US" altLang="en-US" sz="2400" b="1" dirty="0">
                <a:solidFill>
                  <a:srgbClr val="005495"/>
                </a:solidFill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Female patient aged 65 Mid Cheshire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9371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3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Not pigeon-holing people, not treating them as all the same; asking them what is important for them and how they would like to be cared for.</a:t>
            </a:r>
            <a:endParaRPr lang="en-US" altLang="en-US" sz="2400" dirty="0">
              <a:solidFill>
                <a:srgbClr val="005495"/>
              </a:solidFill>
              <a:latin typeface="Verdana" panose="020B0604030504040204" pitchFamily="34" charset="0"/>
              <a:ea typeface="ＭＳ Ｐゴシック" panose="020B0600070205080204" pitchFamily="34" charset="-128"/>
            </a:endParaRPr>
          </a:p>
          <a:p>
            <a:pPr algn="ctr"/>
            <a:br>
              <a:rPr lang="en-US" altLang="en-US" sz="2400" b="1" dirty="0">
                <a:solidFill>
                  <a:srgbClr val="005495"/>
                </a:solidFill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Senior administrator- Acute setting</a:t>
            </a:r>
            <a:endParaRPr lang="en-US" altLang="en-US" sz="2400" b="1" dirty="0">
              <a:solidFill>
                <a:srgbClr val="005495"/>
              </a:solidFill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538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barriers to providing and maintaining dignity ?</a:t>
            </a:r>
          </a:p>
          <a:p>
            <a:endParaRPr lang="en-GB" dirty="0"/>
          </a:p>
          <a:p>
            <a:r>
              <a:rPr lang="en-GB" dirty="0"/>
              <a:t>Discuss …..</a:t>
            </a:r>
          </a:p>
          <a:p>
            <a:r>
              <a:rPr lang="en-GB" dirty="0"/>
              <a:t>Can you give examples ?</a:t>
            </a:r>
          </a:p>
          <a:p>
            <a:r>
              <a:rPr lang="en-GB" dirty="0"/>
              <a:t>How can we ensure the old person feels empowered ? </a:t>
            </a:r>
          </a:p>
        </p:txBody>
      </p:sp>
    </p:spTree>
    <p:extLst>
      <p:ext uri="{BB962C8B-B14F-4D97-AF65-F5344CB8AC3E}">
        <p14:creationId xmlns:p14="http://schemas.microsoft.com/office/powerpoint/2010/main" val="8702750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929E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Barriers to Dignity in Care</a:t>
            </a:r>
            <a:br>
              <a:rPr lang="en-US" altLang="en-US" b="1" dirty="0">
                <a:solidFill>
                  <a:srgbClr val="00929E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Time is a major problem. We have good education but we need smarter ways of learning.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We are tied up in bureaucracy. We say, ‘ I haven’t done all my washes’. We have to start saying no matter, we can do them in the evening.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We are also getting better at telling people when they have done something well</a:t>
            </a:r>
          </a:p>
          <a:p>
            <a:pPr algn="ctr">
              <a:lnSpc>
                <a:spcPct val="120000"/>
              </a:lnSpc>
            </a:pPr>
            <a:r>
              <a:rPr lang="en-US" altLang="en-US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Senior Nurse Educator-Acute setting</a:t>
            </a:r>
          </a:p>
          <a:p>
            <a:pPr algn="ctr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881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lnSpc>
                <a:spcPct val="12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There is a constant staff shortage. We often stay over and take our hours back another time. </a:t>
            </a:r>
          </a:p>
          <a:p>
            <a:pPr algn="ctr">
              <a:lnSpc>
                <a:spcPct val="12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Team spirit is unbelievable and it can get very stressful because we do a lot of bed baths.</a:t>
            </a:r>
            <a:endParaRPr lang="en-US" altLang="en-US" sz="2400" dirty="0">
              <a:solidFill>
                <a:srgbClr val="005495"/>
              </a:solidFill>
              <a:latin typeface="Verdana" panose="020B0604030504040204" pitchFamily="34" charset="0"/>
              <a:ea typeface="ＭＳ Ｐゴシック" panose="020B0600070205080204" pitchFamily="34" charset="-128"/>
            </a:endParaRPr>
          </a:p>
          <a:p>
            <a:pPr algn="ctr">
              <a:lnSpc>
                <a:spcPct val="130000"/>
              </a:lnSpc>
            </a:pPr>
            <a:br>
              <a:rPr lang="en-US" altLang="en-US" sz="2400" b="1" dirty="0">
                <a:solidFill>
                  <a:srgbClr val="005495"/>
                </a:solidFill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Health care assistant, acute setting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4472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92500"/>
          </a:bodyPr>
          <a:lstStyle/>
          <a:p>
            <a:pPr algn="ctr">
              <a:lnSpc>
                <a:spcPct val="12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Targets force us into decisions which we wouldn’t want to make. It often comes down to targets </a:t>
            </a:r>
          </a:p>
          <a:p>
            <a:pPr algn="ctr">
              <a:lnSpc>
                <a:spcPct val="12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versus local situations - you’ve got to meet targets - </a:t>
            </a:r>
          </a:p>
          <a:p>
            <a:pPr algn="ctr">
              <a:lnSpc>
                <a:spcPct val="120000"/>
              </a:lnSpc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if you don’t have the vision you get your P45.</a:t>
            </a:r>
            <a:endParaRPr lang="en-US" altLang="en-US" sz="2400" dirty="0">
              <a:solidFill>
                <a:srgbClr val="005495"/>
              </a:solidFill>
              <a:latin typeface="Verdana" panose="020B0604030504040204" pitchFamily="34" charset="0"/>
              <a:ea typeface="ＭＳ Ｐゴシック" panose="020B0600070205080204" pitchFamily="34" charset="-128"/>
            </a:endParaRPr>
          </a:p>
          <a:p>
            <a:pPr algn="ctr"/>
            <a:br>
              <a:rPr lang="en-US" altLang="en-US" sz="2400" b="1" dirty="0">
                <a:solidFill>
                  <a:srgbClr val="005495"/>
                </a:solidFill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Senior Discharge Nurse-Acute setting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2895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sz="3100" b="1" dirty="0">
                <a:solidFill>
                  <a:srgbClr val="00929E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  <a:t>Factors which promote dignity in care</a:t>
            </a:r>
            <a:br>
              <a:rPr lang="en-US" altLang="en-US" b="1" dirty="0">
                <a:solidFill>
                  <a:srgbClr val="00929E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lnSpc>
                <a:spcPct val="120000"/>
              </a:lnSpc>
              <a:buNone/>
            </a:pPr>
            <a:r>
              <a:rPr lang="en-US" altLang="en-US" i="1" dirty="0">
                <a:solidFill>
                  <a:srgbClr val="005495"/>
                </a:solidFill>
                <a:ea typeface="ＭＳ Ｐゴシック" panose="020B0600070205080204" pitchFamily="34" charset="-128"/>
              </a:rPr>
              <a:t>The age and facilities (good or not) of a hospital can be over-ridden by kind, friendly, professional staff.</a:t>
            </a:r>
            <a:endParaRPr lang="en-US" altLang="en-US" sz="2400" dirty="0">
              <a:solidFill>
                <a:srgbClr val="005495"/>
              </a:solidFill>
              <a:latin typeface="Verdana" panose="020B0604030504040204" pitchFamily="34" charset="0"/>
              <a:ea typeface="ＭＳ Ｐゴシック" panose="020B0600070205080204" pitchFamily="34" charset="-128"/>
            </a:endParaRPr>
          </a:p>
          <a:p>
            <a:pPr algn="ctr"/>
            <a:br>
              <a:rPr lang="en-US" altLang="en-US" sz="2400" b="1" dirty="0">
                <a:solidFill>
                  <a:srgbClr val="005495"/>
                </a:solidFill>
                <a:ea typeface="ＭＳ Ｐゴシック" panose="020B0600070205080204" pitchFamily="34" charset="-128"/>
              </a:rPr>
            </a:br>
            <a:r>
              <a:rPr lang="en-US" altLang="en-US" sz="2400" b="1" dirty="0">
                <a:solidFill>
                  <a:srgbClr val="00929E"/>
                </a:solidFill>
                <a:ea typeface="ＭＳ Ｐゴシック" panose="020B0600070205080204" pitchFamily="34" charset="-128"/>
              </a:rPr>
              <a:t>Female patient 71. Mid Cheshire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16404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br>
              <a:rPr lang="en-US" altLang="en-US" b="1" dirty="0">
                <a:solidFill>
                  <a:srgbClr val="00929E"/>
                </a:solidFill>
                <a:latin typeface="Verdana" panose="020B0604030504040204" pitchFamily="34" charset="0"/>
                <a:ea typeface="ＭＳ Ｐゴシック" panose="020B0600070205080204" pitchFamily="34" charset="-128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4824537"/>
          </a:xfrm>
        </p:spPr>
        <p:txBody>
          <a:bodyPr>
            <a:normAutofit fontScale="92500"/>
          </a:bodyPr>
          <a:lstStyle/>
          <a:p>
            <a:r>
              <a:rPr lang="en-GB" dirty="0"/>
              <a:t>A society that enables the older person Robust care management systems </a:t>
            </a:r>
          </a:p>
          <a:p>
            <a:r>
              <a:rPr lang="en-GB" dirty="0"/>
              <a:t>Dignity in death </a:t>
            </a:r>
          </a:p>
          <a:p>
            <a:r>
              <a:rPr lang="en-GB" dirty="0"/>
              <a:t>Discharge policies /seamless services </a:t>
            </a:r>
          </a:p>
          <a:p>
            <a:r>
              <a:rPr lang="en-GB" dirty="0"/>
              <a:t>Mechanisms for capturing the patient voice </a:t>
            </a:r>
          </a:p>
          <a:p>
            <a:r>
              <a:rPr lang="en-GB" dirty="0"/>
              <a:t>Empowering older adults to raise their expectations </a:t>
            </a:r>
          </a:p>
          <a:p>
            <a:r>
              <a:rPr lang="en-GB" dirty="0"/>
              <a:t>All staff training needs to be focused on the issues of the older person .</a:t>
            </a:r>
          </a:p>
        </p:txBody>
      </p:sp>
    </p:spTree>
    <p:extLst>
      <p:ext uri="{BB962C8B-B14F-4D97-AF65-F5344CB8AC3E}">
        <p14:creationId xmlns:p14="http://schemas.microsoft.com/office/powerpoint/2010/main" val="344463639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terms/"/>
    <ds:schemaRef ds:uri="http://schemas.openxmlformats.org/package/2006/metadata/core-properties"/>
    <ds:schemaRef ds:uri="303dbf9b-b85b-46a0-94f1-894078c07ecd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610</Words>
  <Application>Microsoft Office PowerPoint</Application>
  <PresentationFormat>On-screen Show (4:3)</PresentationFormat>
  <Paragraphs>68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ＭＳ Ｐゴシック</vt:lpstr>
      <vt:lpstr>Myriad Pro</vt:lpstr>
      <vt:lpstr>Arial</vt:lpstr>
      <vt:lpstr>Calibri</vt:lpstr>
      <vt:lpstr>Verdana</vt:lpstr>
      <vt:lpstr>20140311PresentationUWTSDTemplate</vt:lpstr>
      <vt:lpstr>PowerPoint Presentation</vt:lpstr>
      <vt:lpstr>Dignity a basic human right </vt:lpstr>
      <vt:lpstr>PowerPoint Presentation</vt:lpstr>
      <vt:lpstr>PowerPoint Presentation</vt:lpstr>
      <vt:lpstr>A society and services that respect people’s dignity should:- </vt:lpstr>
      <vt:lpstr>PowerPoint Presentation</vt:lpstr>
      <vt:lpstr>PowerPoint Presentation</vt:lpstr>
      <vt:lpstr>Defining Dignity </vt:lpstr>
      <vt:lpstr>PowerPoint Presentation</vt:lpstr>
      <vt:lpstr>PowerPoint Presentation</vt:lpstr>
      <vt:lpstr>PowerPoint Presentation</vt:lpstr>
      <vt:lpstr>Barriers to Dignity in Care </vt:lpstr>
      <vt:lpstr>PowerPoint Presentation</vt:lpstr>
      <vt:lpstr>PowerPoint Presentation</vt:lpstr>
      <vt:lpstr>Factors which promote dignity in care </vt:lpstr>
      <vt:lpstr>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a.owens01@outlook.com</dc:creator>
  <cp:lastModifiedBy>Amanda Owens</cp:lastModifiedBy>
  <cp:revision>20</cp:revision>
  <dcterms:created xsi:type="dcterms:W3CDTF">2020-09-27T13:55:57Z</dcterms:created>
  <dcterms:modified xsi:type="dcterms:W3CDTF">2025-02-12T08:37:29Z</dcterms:modified>
</cp:coreProperties>
</file>