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545" r:id="rId5"/>
    <p:sldId id="558" r:id="rId6"/>
    <p:sldId id="449" r:id="rId7"/>
    <p:sldId id="396" r:id="rId8"/>
    <p:sldId id="435" r:id="rId9"/>
    <p:sldId id="546" r:id="rId10"/>
    <p:sldId id="400" r:id="rId11"/>
    <p:sldId id="509" r:id="rId12"/>
    <p:sldId id="527" r:id="rId13"/>
    <p:sldId id="526" r:id="rId14"/>
    <p:sldId id="559" r:id="rId15"/>
    <p:sldId id="562" r:id="rId16"/>
    <p:sldId id="561" r:id="rId17"/>
    <p:sldId id="560" r:id="rId18"/>
    <p:sldId id="517" r:id="rId19"/>
    <p:sldId id="523" r:id="rId20"/>
    <p:sldId id="557" r:id="rId21"/>
    <p:sldId id="543" r:id="rId22"/>
    <p:sldId id="554" r:id="rId23"/>
    <p:sldId id="556" r:id="rId24"/>
    <p:sldId id="542" r:id="rId25"/>
    <p:sldId id="547" r:id="rId26"/>
    <p:sldId id="548" r:id="rId27"/>
    <p:sldId id="549" r:id="rId28"/>
    <p:sldId id="444" r:id="rId29"/>
    <p:sldId id="563" r:id="rId30"/>
    <p:sldId id="535" r:id="rId31"/>
    <p:sldId id="536" r:id="rId32"/>
    <p:sldId id="533" r:id="rId33"/>
    <p:sldId id="550" r:id="rId34"/>
    <p:sldId id="465" r:id="rId35"/>
    <p:sldId id="544" r:id="rId36"/>
  </p:sldIdLst>
  <p:sldSz cx="9144000" cy="6858000" type="screen4x3"/>
  <p:notesSz cx="6794500" cy="9931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192">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tessa" initials="t"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BDEC"/>
    <a:srgbClr val="0F4E55"/>
    <a:srgbClr val="F8F8F8"/>
    <a:srgbClr val="5E0B0D"/>
    <a:srgbClr val="6F7CA0"/>
    <a:srgbClr val="666666"/>
    <a:srgbClr val="716658"/>
    <a:srgbClr val="FFFFFF"/>
    <a:srgbClr val="60B0A7"/>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5" autoAdjust="0"/>
    <p:restoredTop sz="82226" autoAdjust="0"/>
  </p:normalViewPr>
  <p:slideViewPr>
    <p:cSldViewPr>
      <p:cViewPr varScale="1">
        <p:scale>
          <a:sx n="78" d="100"/>
          <a:sy n="78" d="100"/>
        </p:scale>
        <p:origin x="102" y="342"/>
      </p:cViewPr>
      <p:guideLst>
        <p:guide orient="horz" pos="2160"/>
        <p:guide pos="192"/>
      </p:guideLst>
    </p:cSldViewPr>
  </p:slideViewPr>
  <p:notesTextViewPr>
    <p:cViewPr>
      <p:scale>
        <a:sx n="3" d="2"/>
        <a:sy n="3" d="2"/>
      </p:scale>
      <p:origin x="0" y="0"/>
    </p:cViewPr>
  </p:notesTextViewPr>
  <p:sorterViewPr>
    <p:cViewPr varScale="1">
      <p:scale>
        <a:sx n="1" d="1"/>
        <a:sy n="1" d="1"/>
      </p:scale>
      <p:origin x="0" y="-15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tx2">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2">
                        <a:lumMod val="7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4"/>
                <c:pt idx="0">
                  <c:v>No response</c:v>
                </c:pt>
                <c:pt idx="1">
                  <c:v>No</c:v>
                </c:pt>
                <c:pt idx="2">
                  <c:v>Undecided</c:v>
                </c:pt>
                <c:pt idx="3">
                  <c:v>Yes</c:v>
                </c:pt>
              </c:strCache>
            </c:strRef>
          </c:cat>
          <c:val>
            <c:numRef>
              <c:f>Sheet1!$B$2:$B$5</c:f>
              <c:numCache>
                <c:formatCode>0.00%</c:formatCode>
                <c:ptCount val="4"/>
                <c:pt idx="0">
                  <c:v>3.9E-2</c:v>
                </c:pt>
                <c:pt idx="1">
                  <c:v>4.2999999999999997E-2</c:v>
                </c:pt>
                <c:pt idx="2" formatCode="0%">
                  <c:v>0.06</c:v>
                </c:pt>
                <c:pt idx="3">
                  <c:v>0.85799999999999998</c:v>
                </c:pt>
              </c:numCache>
            </c:numRef>
          </c:val>
        </c:ser>
        <c:dLbls>
          <c:showLegendKey val="0"/>
          <c:showVal val="0"/>
          <c:showCatName val="0"/>
          <c:showSerName val="0"/>
          <c:showPercent val="0"/>
          <c:showBubbleSize val="0"/>
        </c:dLbls>
        <c:gapWidth val="219"/>
        <c:overlap val="-27"/>
        <c:axId val="169457056"/>
        <c:axId val="169456664"/>
      </c:barChart>
      <c:catAx>
        <c:axId val="16945705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69456664"/>
        <c:crosses val="autoZero"/>
        <c:auto val="1"/>
        <c:lblAlgn val="ctr"/>
        <c:lblOffset val="100"/>
        <c:noMultiLvlLbl val="0"/>
      </c:catAx>
      <c:valAx>
        <c:axId val="169456664"/>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6945705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024" cy="497126"/>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7890" y="0"/>
            <a:ext cx="2945024" cy="497126"/>
          </a:xfrm>
          <a:prstGeom prst="rect">
            <a:avLst/>
          </a:prstGeom>
        </p:spPr>
        <p:txBody>
          <a:bodyPr vert="horz" lIns="91440" tIns="45720" rIns="91440" bIns="45720" rtlCol="0"/>
          <a:lstStyle>
            <a:lvl1pPr algn="r">
              <a:defRPr sz="1200"/>
            </a:lvl1pPr>
          </a:lstStyle>
          <a:p>
            <a:fld id="{5FF23731-F320-4C29-8C76-B57EF1D9C1D4}" type="datetimeFigureOut">
              <a:rPr lang="en-GB" smtClean="0"/>
              <a:pPr/>
              <a:t>14/03/2017</a:t>
            </a:fld>
            <a:endParaRPr lang="en-GB" dirty="0"/>
          </a:p>
        </p:txBody>
      </p:sp>
      <p:sp>
        <p:nvSpPr>
          <p:cNvPr id="4" name="Footer Placeholder 3"/>
          <p:cNvSpPr>
            <a:spLocks noGrp="1"/>
          </p:cNvSpPr>
          <p:nvPr>
            <p:ph type="ftr" sz="quarter" idx="2"/>
          </p:nvPr>
        </p:nvSpPr>
        <p:spPr>
          <a:xfrm>
            <a:off x="0" y="9432687"/>
            <a:ext cx="2945024" cy="497125"/>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7890" y="9432687"/>
            <a:ext cx="2945024" cy="497125"/>
          </a:xfrm>
          <a:prstGeom prst="rect">
            <a:avLst/>
          </a:prstGeom>
        </p:spPr>
        <p:txBody>
          <a:bodyPr vert="horz" lIns="91440" tIns="45720" rIns="91440" bIns="45720" rtlCol="0" anchor="b"/>
          <a:lstStyle>
            <a:lvl1pPr algn="r">
              <a:defRPr sz="1200"/>
            </a:lvl1pPr>
          </a:lstStyle>
          <a:p>
            <a:fld id="{A386087E-F17E-4575-9000-0180C09CFDB9}" type="slidenum">
              <a:rPr lang="en-GB" smtClean="0"/>
              <a:pPr/>
              <a:t>‹#›</a:t>
            </a:fld>
            <a:endParaRPr lang="en-GB" dirty="0"/>
          </a:p>
        </p:txBody>
      </p:sp>
    </p:spTree>
    <p:extLst>
      <p:ext uri="{BB962C8B-B14F-4D97-AF65-F5344CB8AC3E}">
        <p14:creationId xmlns:p14="http://schemas.microsoft.com/office/powerpoint/2010/main" val="24141934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4283" cy="49657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ABE032C1-E11F-4FF0-A5E7-A0946E9A9DDE}" type="datetimeFigureOut">
              <a:rPr lang="en-GB" smtClean="0"/>
              <a:pPr/>
              <a:t>14/03/2017</a:t>
            </a:fld>
            <a:endParaRPr lang="en-GB" dirty="0"/>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433106"/>
            <a:ext cx="2944283" cy="49657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B3A17FEF-8758-4AFC-8AD9-4283A2296845}" type="slidenum">
              <a:rPr lang="en-GB" smtClean="0"/>
              <a:pPr/>
              <a:t>‹#›</a:t>
            </a:fld>
            <a:endParaRPr lang="en-GB" dirty="0"/>
          </a:p>
        </p:txBody>
      </p:sp>
    </p:spTree>
    <p:extLst>
      <p:ext uri="{BB962C8B-B14F-4D97-AF65-F5344CB8AC3E}">
        <p14:creationId xmlns:p14="http://schemas.microsoft.com/office/powerpoint/2010/main" val="2403060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GB" dirty="0" smtClean="0"/>
              <a:t>240MW rated capacity at 4.5m head – dropped from 250MW / 300MW “installed capacity”. Based on the base case of 16 x 7m turbines, 4.5m is the normal operating head and so the rated output per turbine is ~15MW so “rated power plant output at normal operating head = 240MW”. At peak flows during spring tides we can reach 5.5m head and this will give us a max rated power output per turbine of 20MW so “rated power plant output at maximum head (</a:t>
            </a:r>
            <a:r>
              <a:rPr lang="en-GB" dirty="0" err="1" smtClean="0"/>
              <a:t>Hmax</a:t>
            </a:r>
            <a:r>
              <a:rPr lang="en-GB" dirty="0" smtClean="0"/>
              <a:t>) = 320MW”</a:t>
            </a:r>
          </a:p>
          <a:p>
            <a:pPr lvl="0"/>
            <a:r>
              <a:rPr lang="en-GB" dirty="0" smtClean="0"/>
              <a:t>400GWh net annual output </a:t>
            </a:r>
          </a:p>
          <a:p>
            <a:pPr lvl="0"/>
            <a:r>
              <a:rPr lang="en-GB" dirty="0" smtClean="0"/>
              <a:t>121,000 homes powered (based on </a:t>
            </a:r>
            <a:r>
              <a:rPr lang="en-GB" dirty="0" err="1" smtClean="0"/>
              <a:t>Ofgem</a:t>
            </a:r>
            <a:r>
              <a:rPr lang="en-GB" dirty="0" smtClean="0"/>
              <a:t> average household use of 3,300kWh), equivalent to: </a:t>
            </a:r>
          </a:p>
          <a:p>
            <a:pPr lvl="1"/>
            <a:r>
              <a:rPr lang="en-GB" dirty="0" smtClean="0"/>
              <a:t>More than Swansea’s annual domestic electricity use (109k households)</a:t>
            </a:r>
          </a:p>
          <a:p>
            <a:pPr lvl="1"/>
            <a:r>
              <a:rPr lang="en-GB" dirty="0" smtClean="0"/>
              <a:t>c.70% of Swansea Bay’s annual domestic electricity use (Swansea, Neath &amp; Port Talbot, 173k households)</a:t>
            </a:r>
          </a:p>
          <a:p>
            <a:pPr lvl="1"/>
            <a:r>
              <a:rPr lang="en-GB" dirty="0" smtClean="0"/>
              <a:t>c.9% of Wales’ annual domestic electricity use (based on 1,369k households)</a:t>
            </a:r>
          </a:p>
          <a:p>
            <a:pPr lvl="0"/>
            <a:r>
              <a:rPr lang="en-GB" dirty="0" smtClean="0"/>
              <a:t>216,000 tonnes of CO2 saved per year (based on UK grid average emissions) </a:t>
            </a:r>
          </a:p>
          <a:p>
            <a:pPr lvl="0"/>
            <a:r>
              <a:rPr lang="en-GB" dirty="0" smtClean="0"/>
              <a:t>Carbon footprint of construction estimated at 500k tonnes of CO2, meaning the lagoon will be carbon neutral in under 3 years</a:t>
            </a:r>
          </a:p>
          <a:p>
            <a:pPr lvl="0"/>
            <a:r>
              <a:rPr lang="en-GB" dirty="0" smtClean="0"/>
              <a:t>Average 14 hours of generation per day </a:t>
            </a:r>
          </a:p>
          <a:p>
            <a:pPr lvl="0"/>
            <a:r>
              <a:rPr lang="en-GB" dirty="0" smtClean="0"/>
              <a:t>120 year design life </a:t>
            </a:r>
          </a:p>
          <a:p>
            <a:pPr lvl="0"/>
            <a:r>
              <a:rPr lang="en-GB" dirty="0" smtClean="0"/>
              <a:t>11.5km2 area enclosed by wall </a:t>
            </a:r>
          </a:p>
          <a:p>
            <a:pPr lvl="0"/>
            <a:r>
              <a:rPr lang="en-GB" dirty="0" smtClean="0"/>
              <a:t>9.5km wall length </a:t>
            </a:r>
          </a:p>
          <a:p>
            <a:pPr lvl="0"/>
            <a:r>
              <a:rPr lang="en-GB" dirty="0" smtClean="0"/>
              <a:t>5-20m height of wall </a:t>
            </a:r>
          </a:p>
          <a:p>
            <a:pPr lvl="0"/>
            <a:r>
              <a:rPr lang="en-GB" dirty="0" smtClean="0"/>
              <a:t>12m height of wall above low water </a:t>
            </a:r>
          </a:p>
          <a:p>
            <a:pPr lvl="0"/>
            <a:r>
              <a:rPr lang="en-GB" dirty="0" smtClean="0"/>
              <a:t>3.5m height of wall above high water </a:t>
            </a:r>
          </a:p>
          <a:p>
            <a:pPr lvl="0"/>
            <a:r>
              <a:rPr lang="en-GB" dirty="0" smtClean="0"/>
              <a:t>4.1m average tidal range, Neaps </a:t>
            </a:r>
          </a:p>
          <a:p>
            <a:pPr lvl="0"/>
            <a:r>
              <a:rPr lang="en-GB" dirty="0" smtClean="0"/>
              <a:t>8.5m average tidal range, Springs </a:t>
            </a:r>
          </a:p>
          <a:p>
            <a:pPr lvl="0"/>
            <a:r>
              <a:rPr lang="en-GB" dirty="0" smtClean="0"/>
              <a:t>2 years build time </a:t>
            </a: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6</a:t>
            </a:fld>
            <a:endParaRPr lang="en-GB" dirty="0"/>
          </a:p>
        </p:txBody>
      </p:sp>
    </p:spTree>
    <p:extLst>
      <p:ext uri="{BB962C8B-B14F-4D97-AF65-F5344CB8AC3E}">
        <p14:creationId xmlns:p14="http://schemas.microsoft.com/office/powerpoint/2010/main" val="69894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19</a:t>
            </a:fld>
            <a:endParaRPr lang="en-GB" dirty="0"/>
          </a:p>
        </p:txBody>
      </p:sp>
    </p:spTree>
    <p:extLst>
      <p:ext uri="{BB962C8B-B14F-4D97-AF65-F5344CB8AC3E}">
        <p14:creationId xmlns:p14="http://schemas.microsoft.com/office/powerpoint/2010/main" val="1212744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23</a:t>
            </a:fld>
            <a:endParaRPr lang="en-GB" dirty="0"/>
          </a:p>
        </p:txBody>
      </p:sp>
    </p:spTree>
    <p:extLst>
      <p:ext uri="{BB962C8B-B14F-4D97-AF65-F5344CB8AC3E}">
        <p14:creationId xmlns:p14="http://schemas.microsoft.com/office/powerpoint/2010/main" val="2002216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5038" y="739775"/>
            <a:ext cx="4927600" cy="3695700"/>
          </a:xfrm>
        </p:spPr>
      </p:sp>
      <p:sp>
        <p:nvSpPr>
          <p:cNvPr id="3" name="Notes Placeholder 2"/>
          <p:cNvSpPr>
            <a:spLocks noGrp="1"/>
          </p:cNvSpPr>
          <p:nvPr>
            <p:ph type="body" idx="1"/>
          </p:nvPr>
        </p:nvSpPr>
        <p:spPr/>
        <p:txBody>
          <a:bodyPr/>
          <a:lstStyle/>
          <a:p>
            <a:pPr lvl="0"/>
            <a:r>
              <a:rPr lang="en-GB" dirty="0"/>
              <a:t>Job </a:t>
            </a:r>
            <a:r>
              <a:rPr lang="en-GB" dirty="0" smtClean="0"/>
              <a:t>creation:</a:t>
            </a:r>
            <a:r>
              <a:rPr lang="en-GB" baseline="0" dirty="0" smtClean="0"/>
              <a:t> CBS estimates</a:t>
            </a:r>
          </a:p>
          <a:p>
            <a:pPr lvl="0"/>
            <a:r>
              <a:rPr lang="en-GB" sz="1600" b="1" baseline="0" dirty="0" smtClean="0"/>
              <a:t>5,200 new job years equates to 1,300 FTEs across Wales during 2014-2018</a:t>
            </a:r>
            <a:endParaRPr lang="en-GB" sz="1600" b="1" dirty="0"/>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3607493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GB" sz="1200" kern="1200" dirty="0" smtClean="0">
                <a:solidFill>
                  <a:schemeClr val="tx1"/>
                </a:solidFill>
                <a:effectLst/>
                <a:latin typeface="+mn-lt"/>
                <a:ea typeface="+mn-ea"/>
                <a:cs typeface="+mn-cs"/>
              </a:rPr>
              <a:t>240MW rated capacity at 4.5m head – dropped from 250MW / 300MW “installed capacity”. Based on the base case of 16 x 7m turbines, 4.5m is the normal operating head and so the rated output per turbine is ~15MW so “rated power plant output at normal operating head = 240MW”. At peak flows during spring tides we can reach 5.5m head and this will give us a max rated power output per turbine of 20MW so “rated power plant output at maximum head (Hmax) = 320MW”</a:t>
            </a:r>
          </a:p>
          <a:p>
            <a:pPr lvl="0"/>
            <a:r>
              <a:rPr lang="en-GB" sz="1200" kern="1200" dirty="0" smtClean="0">
                <a:solidFill>
                  <a:schemeClr val="tx1"/>
                </a:solidFill>
                <a:effectLst/>
                <a:latin typeface="+mn-lt"/>
                <a:ea typeface="+mn-ea"/>
                <a:cs typeface="+mn-cs"/>
              </a:rPr>
              <a:t>400GWh net annual output </a:t>
            </a:r>
          </a:p>
          <a:p>
            <a:pPr lvl="0"/>
            <a:r>
              <a:rPr lang="en-GB" sz="1200" kern="1200" dirty="0" smtClean="0">
                <a:solidFill>
                  <a:schemeClr val="tx1"/>
                </a:solidFill>
                <a:effectLst/>
                <a:latin typeface="+mn-lt"/>
                <a:ea typeface="+mn-ea"/>
                <a:cs typeface="+mn-cs"/>
              </a:rPr>
              <a:t>121,000 homes powered (based on Ofgem average household use of 3,300kWh), equivalent to: </a:t>
            </a:r>
          </a:p>
          <a:p>
            <a:pPr lvl="1"/>
            <a:r>
              <a:rPr lang="en-GB" sz="1200" kern="1200" dirty="0" smtClean="0">
                <a:solidFill>
                  <a:schemeClr val="tx1"/>
                </a:solidFill>
                <a:effectLst/>
                <a:latin typeface="+mn-lt"/>
                <a:ea typeface="+mn-ea"/>
                <a:cs typeface="+mn-cs"/>
              </a:rPr>
              <a:t>More than Swansea’s annual domestic electricity use (109k households)</a:t>
            </a:r>
          </a:p>
          <a:p>
            <a:pPr lvl="1"/>
            <a:r>
              <a:rPr lang="en-GB" sz="1200" kern="1200" dirty="0" smtClean="0">
                <a:solidFill>
                  <a:schemeClr val="tx1"/>
                </a:solidFill>
                <a:effectLst/>
                <a:latin typeface="+mn-lt"/>
                <a:ea typeface="+mn-ea"/>
                <a:cs typeface="+mn-cs"/>
              </a:rPr>
              <a:t>c.70% of Swansea Bay’s annual domestic electricity use (Swansea, Neath &amp; Port Talbot, 173k households)</a:t>
            </a:r>
          </a:p>
          <a:p>
            <a:pPr lvl="1"/>
            <a:r>
              <a:rPr lang="en-GB" sz="1200" kern="1200" dirty="0" smtClean="0">
                <a:solidFill>
                  <a:schemeClr val="tx1"/>
                </a:solidFill>
                <a:effectLst/>
                <a:latin typeface="+mn-lt"/>
                <a:ea typeface="+mn-ea"/>
                <a:cs typeface="+mn-cs"/>
              </a:rPr>
              <a:t>c.9% of Wales’ annual domestic electricity use (based on 1,369k households)</a:t>
            </a:r>
          </a:p>
          <a:p>
            <a:pPr lvl="0"/>
            <a:r>
              <a:rPr lang="en-GB" sz="1200" kern="1200" dirty="0" smtClean="0">
                <a:solidFill>
                  <a:schemeClr val="tx1"/>
                </a:solidFill>
                <a:effectLst/>
                <a:latin typeface="+mn-lt"/>
                <a:ea typeface="+mn-ea"/>
                <a:cs typeface="+mn-cs"/>
              </a:rPr>
              <a:t>216,000 tonnes of CO2 saved per year (based on UK grid average emissions) </a:t>
            </a:r>
          </a:p>
          <a:p>
            <a:pPr lvl="0"/>
            <a:r>
              <a:rPr lang="en-GB" sz="1200" kern="1200" dirty="0" smtClean="0">
                <a:solidFill>
                  <a:schemeClr val="tx1"/>
                </a:solidFill>
                <a:effectLst/>
                <a:latin typeface="+mn-lt"/>
                <a:ea typeface="+mn-ea"/>
                <a:cs typeface="+mn-cs"/>
              </a:rPr>
              <a:t>Carbon footprint of construction estimated at 500k tonnes of CO2, meaning the lagoon will be carbon neutral in under 3 years</a:t>
            </a:r>
          </a:p>
          <a:p>
            <a:pPr lvl="0"/>
            <a:r>
              <a:rPr lang="en-GB" sz="1200" kern="1200" dirty="0" smtClean="0">
                <a:solidFill>
                  <a:schemeClr val="tx1"/>
                </a:solidFill>
                <a:effectLst/>
                <a:latin typeface="+mn-lt"/>
                <a:ea typeface="+mn-ea"/>
                <a:cs typeface="+mn-cs"/>
              </a:rPr>
              <a:t>Average 14 hours of generation per day </a:t>
            </a:r>
          </a:p>
          <a:p>
            <a:pPr lvl="0"/>
            <a:r>
              <a:rPr lang="en-GB" sz="1200" kern="1200" dirty="0" smtClean="0">
                <a:solidFill>
                  <a:schemeClr val="tx1"/>
                </a:solidFill>
                <a:effectLst/>
                <a:latin typeface="+mn-lt"/>
                <a:ea typeface="+mn-ea"/>
                <a:cs typeface="+mn-cs"/>
              </a:rPr>
              <a:t>120 year design life </a:t>
            </a:r>
          </a:p>
          <a:p>
            <a:pPr lvl="0"/>
            <a:r>
              <a:rPr lang="en-GB" sz="1200" kern="1200" dirty="0" smtClean="0">
                <a:solidFill>
                  <a:schemeClr val="tx1"/>
                </a:solidFill>
                <a:effectLst/>
                <a:latin typeface="+mn-lt"/>
                <a:ea typeface="+mn-ea"/>
                <a:cs typeface="+mn-cs"/>
              </a:rPr>
              <a:t>11.5km2 area enclosed by wall </a:t>
            </a:r>
          </a:p>
          <a:p>
            <a:pPr lvl="0"/>
            <a:r>
              <a:rPr lang="en-GB" sz="1200" kern="1200" dirty="0" smtClean="0">
                <a:solidFill>
                  <a:schemeClr val="tx1"/>
                </a:solidFill>
                <a:effectLst/>
                <a:latin typeface="+mn-lt"/>
                <a:ea typeface="+mn-ea"/>
                <a:cs typeface="+mn-cs"/>
              </a:rPr>
              <a:t>9.5km wall length </a:t>
            </a:r>
          </a:p>
          <a:p>
            <a:pPr lvl="0"/>
            <a:r>
              <a:rPr lang="en-GB" sz="1200" kern="1200" dirty="0" smtClean="0">
                <a:solidFill>
                  <a:schemeClr val="tx1"/>
                </a:solidFill>
                <a:effectLst/>
                <a:latin typeface="+mn-lt"/>
                <a:ea typeface="+mn-ea"/>
                <a:cs typeface="+mn-cs"/>
              </a:rPr>
              <a:t>5-20m height of wall </a:t>
            </a:r>
          </a:p>
          <a:p>
            <a:pPr lvl="0"/>
            <a:r>
              <a:rPr lang="en-GB" sz="1200" kern="1200" dirty="0" smtClean="0">
                <a:solidFill>
                  <a:schemeClr val="tx1"/>
                </a:solidFill>
                <a:effectLst/>
                <a:latin typeface="+mn-lt"/>
                <a:ea typeface="+mn-ea"/>
                <a:cs typeface="+mn-cs"/>
              </a:rPr>
              <a:t>12m height of wall above low water </a:t>
            </a:r>
          </a:p>
          <a:p>
            <a:pPr lvl="0"/>
            <a:r>
              <a:rPr lang="en-GB" sz="1200" kern="1200" dirty="0" smtClean="0">
                <a:solidFill>
                  <a:schemeClr val="tx1"/>
                </a:solidFill>
                <a:effectLst/>
                <a:latin typeface="+mn-lt"/>
                <a:ea typeface="+mn-ea"/>
                <a:cs typeface="+mn-cs"/>
              </a:rPr>
              <a:t>3.5m height of wall above high water </a:t>
            </a:r>
          </a:p>
          <a:p>
            <a:pPr lvl="0"/>
            <a:r>
              <a:rPr lang="en-GB" sz="1200" kern="1200" dirty="0" smtClean="0">
                <a:solidFill>
                  <a:schemeClr val="tx1"/>
                </a:solidFill>
                <a:effectLst/>
                <a:latin typeface="+mn-lt"/>
                <a:ea typeface="+mn-ea"/>
                <a:cs typeface="+mn-cs"/>
              </a:rPr>
              <a:t>4.1m average tidal range, Neaps </a:t>
            </a:r>
          </a:p>
          <a:p>
            <a:pPr lvl="0"/>
            <a:r>
              <a:rPr lang="en-GB" sz="1200" kern="1200" dirty="0" smtClean="0">
                <a:solidFill>
                  <a:schemeClr val="tx1"/>
                </a:solidFill>
                <a:effectLst/>
                <a:latin typeface="+mn-lt"/>
                <a:ea typeface="+mn-ea"/>
                <a:cs typeface="+mn-cs"/>
              </a:rPr>
              <a:t>8.5m average tidal range, Springs </a:t>
            </a:r>
          </a:p>
          <a:p>
            <a:pPr lvl="0"/>
            <a:r>
              <a:rPr lang="en-GB" sz="1200" kern="1200" dirty="0" smtClean="0">
                <a:solidFill>
                  <a:schemeClr val="tx1"/>
                </a:solidFill>
                <a:effectLst/>
                <a:latin typeface="+mn-lt"/>
                <a:ea typeface="+mn-ea"/>
                <a:cs typeface="+mn-cs"/>
              </a:rPr>
              <a:t>2 years build time </a:t>
            </a: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25</a:t>
            </a:fld>
            <a:endParaRPr lang="en-GB" dirty="0"/>
          </a:p>
        </p:txBody>
      </p:sp>
    </p:spTree>
    <p:extLst>
      <p:ext uri="{BB962C8B-B14F-4D97-AF65-F5344CB8AC3E}">
        <p14:creationId xmlns:p14="http://schemas.microsoft.com/office/powerpoint/2010/main" val="189150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Job creation (internal estimates, subject to ongoing review):</a:t>
            </a:r>
          </a:p>
          <a:p>
            <a:pPr lvl="1"/>
            <a:r>
              <a:rPr lang="en-GB" sz="1200" kern="1200" dirty="0" smtClean="0">
                <a:solidFill>
                  <a:schemeClr val="tx1"/>
                </a:solidFill>
                <a:effectLst/>
                <a:latin typeface="+mn-lt"/>
                <a:ea typeface="+mn-ea"/>
                <a:cs typeface="+mn-cs"/>
              </a:rPr>
              <a:t>Supply chain &amp; construction – c.3,600 new jobs of which 1/3 direct &amp; 2/3 indirect/induced, c.80% local</a:t>
            </a:r>
          </a:p>
          <a:p>
            <a:pPr lvl="1"/>
            <a:r>
              <a:rPr lang="en-GB" sz="1200" kern="1200" dirty="0" smtClean="0">
                <a:solidFill>
                  <a:schemeClr val="tx1"/>
                </a:solidFill>
                <a:effectLst/>
                <a:latin typeface="+mn-lt"/>
                <a:ea typeface="+mn-ea"/>
                <a:cs typeface="+mn-cs"/>
              </a:rPr>
              <a:t>Quarrying – preferred North Wales quarry, c.80 jobs for 3 years (excl. indirect/induced jobs)</a:t>
            </a:r>
          </a:p>
          <a:p>
            <a:pPr lvl="1"/>
            <a:r>
              <a:rPr lang="en-GB" sz="1200" kern="1200" dirty="0" smtClean="0">
                <a:solidFill>
                  <a:schemeClr val="tx1"/>
                </a:solidFill>
                <a:effectLst/>
                <a:latin typeface="+mn-lt"/>
                <a:ea typeface="+mn-ea"/>
                <a:cs typeface="+mn-cs"/>
              </a:rPr>
              <a:t>Operations &amp; maintenance – minimum 20 permanent jobs running the lagoon (excl. indirect/induced jobs)</a:t>
            </a:r>
          </a:p>
          <a:p>
            <a:pPr lvl="1"/>
            <a:r>
              <a:rPr lang="en-GB" sz="1200" kern="1200" dirty="0" smtClean="0">
                <a:solidFill>
                  <a:schemeClr val="tx1"/>
                </a:solidFill>
                <a:effectLst/>
                <a:latin typeface="+mn-lt"/>
                <a:ea typeface="+mn-ea"/>
                <a:cs typeface="+mn-cs"/>
              </a:rPr>
              <a:t>Tourism – minimum 40 permanent jobs created in the visitor facilities (excl. indirect/induced jobs)*</a:t>
            </a:r>
          </a:p>
          <a:p>
            <a:pPr lvl="1"/>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70-100k visitors per year, conservative estimate based on visitor figures for La Rance, Annapolis, the Mersey Barrage Study, the Severn Barrage Study, wind farm visitor centres.</a:t>
            </a: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27</a:t>
            </a:fld>
            <a:endParaRPr lang="en-GB" dirty="0"/>
          </a:p>
        </p:txBody>
      </p:sp>
    </p:spTree>
    <p:extLst>
      <p:ext uri="{BB962C8B-B14F-4D97-AF65-F5344CB8AC3E}">
        <p14:creationId xmlns:p14="http://schemas.microsoft.com/office/powerpoint/2010/main" val="1688826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Job creation (internal estimates, subject to ongoing review):</a:t>
            </a:r>
          </a:p>
          <a:p>
            <a:pPr lvl="1"/>
            <a:r>
              <a:rPr lang="en-GB" sz="1200" kern="1200" dirty="0" smtClean="0">
                <a:solidFill>
                  <a:schemeClr val="tx1"/>
                </a:solidFill>
                <a:effectLst/>
                <a:latin typeface="+mn-lt"/>
                <a:ea typeface="+mn-ea"/>
                <a:cs typeface="+mn-cs"/>
              </a:rPr>
              <a:t>Supply chain &amp; construction – c.3,600 new jobs of which 1/3 direct &amp; 2/3 indirect/induced, c.80% local</a:t>
            </a:r>
          </a:p>
          <a:p>
            <a:pPr lvl="1"/>
            <a:r>
              <a:rPr lang="en-GB" sz="1200" kern="1200" dirty="0" smtClean="0">
                <a:solidFill>
                  <a:schemeClr val="tx1"/>
                </a:solidFill>
                <a:effectLst/>
                <a:latin typeface="+mn-lt"/>
                <a:ea typeface="+mn-ea"/>
                <a:cs typeface="+mn-cs"/>
              </a:rPr>
              <a:t>Quarrying – preferred North Wales quarry, c.80 jobs for 3 years (excl. indirect/induced jobs)</a:t>
            </a:r>
          </a:p>
          <a:p>
            <a:pPr lvl="1"/>
            <a:r>
              <a:rPr lang="en-GB" sz="1200" kern="1200" dirty="0" smtClean="0">
                <a:solidFill>
                  <a:schemeClr val="tx1"/>
                </a:solidFill>
                <a:effectLst/>
                <a:latin typeface="+mn-lt"/>
                <a:ea typeface="+mn-ea"/>
                <a:cs typeface="+mn-cs"/>
              </a:rPr>
              <a:t>Operations &amp; maintenance – minimum 20 permanent jobs running the lagoon (excl. indirect/induced jobs)</a:t>
            </a:r>
          </a:p>
          <a:p>
            <a:pPr lvl="1"/>
            <a:r>
              <a:rPr lang="en-GB" sz="1200" kern="1200" dirty="0" smtClean="0">
                <a:solidFill>
                  <a:schemeClr val="tx1"/>
                </a:solidFill>
                <a:effectLst/>
                <a:latin typeface="+mn-lt"/>
                <a:ea typeface="+mn-ea"/>
                <a:cs typeface="+mn-cs"/>
              </a:rPr>
              <a:t>Tourism – minimum 40 permanent jobs created in the visitor facilities (excl. indirect/induced jobs)*</a:t>
            </a:r>
          </a:p>
          <a:p>
            <a:pPr lvl="1"/>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70-100k visitors per year, conservative estimate based on visitor figures for La Rance, Annapolis, the Mersey Barrage Study, the Severn Barrage Study, wind farm visitor centres.</a:t>
            </a: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28</a:t>
            </a:fld>
            <a:endParaRPr lang="en-GB" dirty="0"/>
          </a:p>
        </p:txBody>
      </p:sp>
    </p:spTree>
    <p:extLst>
      <p:ext uri="{BB962C8B-B14F-4D97-AF65-F5344CB8AC3E}">
        <p14:creationId xmlns:p14="http://schemas.microsoft.com/office/powerpoint/2010/main" val="2992787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Job creation (internal estimates, subject to ongoing review):</a:t>
            </a:r>
          </a:p>
          <a:p>
            <a:pPr lvl="1"/>
            <a:r>
              <a:rPr lang="en-GB" sz="1200" kern="1200" dirty="0" smtClean="0">
                <a:solidFill>
                  <a:schemeClr val="tx1"/>
                </a:solidFill>
                <a:effectLst/>
                <a:latin typeface="+mn-lt"/>
                <a:ea typeface="+mn-ea"/>
                <a:cs typeface="+mn-cs"/>
              </a:rPr>
              <a:t>Supply chain &amp; construction – c.3,600 new jobs of which 1/3 direct &amp; 2/3 indirect/induced, c.80% local</a:t>
            </a:r>
          </a:p>
          <a:p>
            <a:pPr lvl="1"/>
            <a:r>
              <a:rPr lang="en-GB" sz="1200" kern="1200" dirty="0" smtClean="0">
                <a:solidFill>
                  <a:schemeClr val="tx1"/>
                </a:solidFill>
                <a:effectLst/>
                <a:latin typeface="+mn-lt"/>
                <a:ea typeface="+mn-ea"/>
                <a:cs typeface="+mn-cs"/>
              </a:rPr>
              <a:t>Quarrying – preferred North Wales quarry, c.80 jobs for 3 years (excl. indirect/induced jobs)</a:t>
            </a:r>
          </a:p>
          <a:p>
            <a:pPr lvl="1"/>
            <a:r>
              <a:rPr lang="en-GB" sz="1200" kern="1200" dirty="0" smtClean="0">
                <a:solidFill>
                  <a:schemeClr val="tx1"/>
                </a:solidFill>
                <a:effectLst/>
                <a:latin typeface="+mn-lt"/>
                <a:ea typeface="+mn-ea"/>
                <a:cs typeface="+mn-cs"/>
              </a:rPr>
              <a:t>Operations &amp; maintenance – minimum 20 permanent jobs running the lagoon (excl. indirect/induced jobs)</a:t>
            </a:r>
          </a:p>
          <a:p>
            <a:pPr lvl="1"/>
            <a:r>
              <a:rPr lang="en-GB" sz="1200" kern="1200" dirty="0" smtClean="0">
                <a:solidFill>
                  <a:schemeClr val="tx1"/>
                </a:solidFill>
                <a:effectLst/>
                <a:latin typeface="+mn-lt"/>
                <a:ea typeface="+mn-ea"/>
                <a:cs typeface="+mn-cs"/>
              </a:rPr>
              <a:t>Tourism – minimum 40 permanent jobs created in the visitor facilities (excl. indirect/induced jobs)*</a:t>
            </a:r>
          </a:p>
          <a:p>
            <a:pPr lvl="1"/>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70-100k visitors per year, conservative estimate based on visitor figures for La Rance, Annapolis, the Mersey Barrage Study, the Severn Barrage Study, wind farm visitor centres.</a:t>
            </a: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29</a:t>
            </a:fld>
            <a:endParaRPr lang="en-GB" dirty="0"/>
          </a:p>
        </p:txBody>
      </p:sp>
    </p:spTree>
    <p:extLst>
      <p:ext uri="{BB962C8B-B14F-4D97-AF65-F5344CB8AC3E}">
        <p14:creationId xmlns:p14="http://schemas.microsoft.com/office/powerpoint/2010/main" val="15988337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A17FEF-8758-4AFC-8AD9-4283A2296845}" type="slidenum">
              <a:rPr lang="en-GB" smtClean="0"/>
              <a:pPr/>
              <a:t>30</a:t>
            </a:fld>
            <a:endParaRPr lang="en-GB" dirty="0"/>
          </a:p>
        </p:txBody>
      </p:sp>
    </p:spTree>
    <p:extLst>
      <p:ext uri="{BB962C8B-B14F-4D97-AF65-F5344CB8AC3E}">
        <p14:creationId xmlns:p14="http://schemas.microsoft.com/office/powerpoint/2010/main" val="36494684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file://localhost/Volumes/MB-STORE/Client%20Work/Tidal%20Lagoon%20Power/final%20set/tidal-lagoon-swansea-bay-logo.png" TargetMode="Externa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 y="2435225"/>
            <a:ext cx="8839200" cy="1470025"/>
          </a:xfrm>
        </p:spPr>
        <p:txBody>
          <a:bodyPr anchor="b">
            <a:normAutofit/>
          </a:bodyPr>
          <a:lstStyle>
            <a:lvl1pPr>
              <a:defRPr sz="3600" spc="-80">
                <a:solidFill>
                  <a:srgbClr val="52BDEC"/>
                </a:solidFill>
                <a:latin typeface="Arial"/>
                <a:cs typeface="Arial"/>
              </a:defRPr>
            </a:lvl1pPr>
          </a:lstStyle>
          <a:p>
            <a:r>
              <a:rPr lang="en-US" smtClean="0"/>
              <a:t>Click to edit Master title style</a:t>
            </a:r>
            <a:endParaRPr lang="en-GB" dirty="0"/>
          </a:p>
        </p:txBody>
      </p:sp>
      <p:sp>
        <p:nvSpPr>
          <p:cNvPr id="3" name="Subtitle 2"/>
          <p:cNvSpPr>
            <a:spLocks noGrp="1"/>
          </p:cNvSpPr>
          <p:nvPr>
            <p:ph type="subTitle" idx="1"/>
          </p:nvPr>
        </p:nvSpPr>
        <p:spPr>
          <a:xfrm>
            <a:off x="152400" y="4191000"/>
            <a:ext cx="8839200" cy="762000"/>
          </a:xfrm>
        </p:spPr>
        <p:txBody>
          <a:bodyPr>
            <a:normAutofit/>
          </a:bodyPr>
          <a:lstStyle>
            <a:lvl1pPr marL="0" indent="0" algn="l">
              <a:buNone/>
              <a:defRPr sz="2600" spc="-30">
                <a:solidFill>
                  <a:srgbClr val="666666"/>
                </a:solidFill>
                <a:latin typeface="Arial"/>
                <a:cs typeface="Aria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sp>
        <p:nvSpPr>
          <p:cNvPr id="8" name="Footer Placeholder 7"/>
          <p:cNvSpPr>
            <a:spLocks noGrp="1"/>
          </p:cNvSpPr>
          <p:nvPr>
            <p:ph type="ftr" sz="quarter" idx="10"/>
          </p:nvPr>
        </p:nvSpPr>
        <p:spPr>
          <a:xfrm>
            <a:off x="152400" y="6416675"/>
            <a:ext cx="5867400" cy="365125"/>
          </a:xfrm>
        </p:spPr>
        <p:txBody>
          <a:bodyPr/>
          <a:lstStyle>
            <a:lvl1pPr algn="l">
              <a:defRPr/>
            </a:lvl1pPr>
          </a:lstStyle>
          <a:p>
            <a:r>
              <a:rPr lang="en-GB" dirty="0" smtClean="0"/>
              <a:t>Footer goes in here</a:t>
            </a:r>
            <a:endParaRPr lang="en-GB" dirty="0"/>
          </a:p>
        </p:txBody>
      </p:sp>
      <p:sp>
        <p:nvSpPr>
          <p:cNvPr id="9" name="Slide Number Placeholder 8"/>
          <p:cNvSpPr>
            <a:spLocks noGrp="1"/>
          </p:cNvSpPr>
          <p:nvPr>
            <p:ph type="sldNum" sz="quarter" idx="11"/>
          </p:nvPr>
        </p:nvSpPr>
        <p:spPr>
          <a:xfrm>
            <a:off x="6858000" y="6416675"/>
            <a:ext cx="2133600" cy="365125"/>
          </a:xfrm>
        </p:spPr>
        <p:txBody>
          <a:bodyPr/>
          <a:lstStyle/>
          <a:p>
            <a:fld id="{D5067028-BD0C-4739-AA2C-C15F8E11A80C}" type="slidenum">
              <a:rPr lang="en-GB" smtClean="0"/>
              <a:pPr/>
              <a:t>‹#›</a:t>
            </a:fld>
            <a:endParaRPr lang="en-GB" dirty="0"/>
          </a:p>
        </p:txBody>
      </p:sp>
      <p:sp>
        <p:nvSpPr>
          <p:cNvPr id="19" name="Rectangle 18"/>
          <p:cNvSpPr/>
          <p:nvPr userDrawn="1"/>
        </p:nvSpPr>
        <p:spPr>
          <a:xfrm>
            <a:off x="152400" y="1143000"/>
            <a:ext cx="8991600" cy="1524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1" name="Rectangle 20"/>
          <p:cNvSpPr/>
          <p:nvPr userDrawn="1"/>
        </p:nvSpPr>
        <p:spPr>
          <a:xfrm>
            <a:off x="1168400" y="6654801"/>
            <a:ext cx="7924800" cy="21166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2" name="tidal-lagoon-power-logo.png" descr="/Volumes/MB-STORE/Client Work/Tidal Lagoon Power/final set/tidal-lagoon-power-logo.png"/>
          <p:cNvPicPr>
            <a:picLocks noChangeAspect="1"/>
          </p:cNvPicPr>
          <p:nvPr userDrawn="1"/>
        </p:nvPicPr>
        <p:blipFill>
          <a:blip r:embed="rId2" r:link="rId3" cstate="print"/>
          <a:stretch>
            <a:fillRect/>
          </a:stretch>
        </p:blipFill>
        <p:spPr>
          <a:xfrm>
            <a:off x="187325" y="212725"/>
            <a:ext cx="978895" cy="10668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Footer Placeholder 3"/>
          <p:cNvSpPr>
            <a:spLocks noGrp="1"/>
          </p:cNvSpPr>
          <p:nvPr>
            <p:ph type="ftr" sz="quarter" idx="10"/>
          </p:nvPr>
        </p:nvSpPr>
        <p:spPr>
          <a:xfrm>
            <a:off x="152400" y="6416675"/>
            <a:ext cx="5867400" cy="365125"/>
          </a:xfrm>
        </p:spPr>
        <p:txBody>
          <a:bodyPr/>
          <a:lstStyle>
            <a:lvl1pPr algn="l">
              <a:defRPr/>
            </a:lvl1pPr>
          </a:lstStyle>
          <a:p>
            <a:endParaRPr lang="en-GB" dirty="0"/>
          </a:p>
        </p:txBody>
      </p:sp>
      <p:sp>
        <p:nvSpPr>
          <p:cNvPr id="5" name="Slide Number Placeholder 4"/>
          <p:cNvSpPr>
            <a:spLocks noGrp="1"/>
          </p:cNvSpPr>
          <p:nvPr>
            <p:ph type="sldNum" sz="quarter" idx="11"/>
          </p:nvPr>
        </p:nvSpPr>
        <p:spPr>
          <a:xfrm>
            <a:off x="6858000" y="6416675"/>
            <a:ext cx="2133600" cy="365125"/>
          </a:xfrm>
        </p:spPr>
        <p:txBody>
          <a:bodyPr/>
          <a:lstStyle/>
          <a:p>
            <a:fld id="{D5067028-BD0C-4739-AA2C-C15F8E11A80C}"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Footer Placeholder 3"/>
          <p:cNvSpPr>
            <a:spLocks noGrp="1"/>
          </p:cNvSpPr>
          <p:nvPr>
            <p:ph type="ftr" sz="quarter" idx="10"/>
          </p:nvPr>
        </p:nvSpPr>
        <p:spPr/>
        <p:txBody>
          <a:bodyPr/>
          <a:lstStyle/>
          <a:p>
            <a:endParaRPr lang="en-GB" dirty="0"/>
          </a:p>
        </p:txBody>
      </p:sp>
      <p:sp>
        <p:nvSpPr>
          <p:cNvPr id="5" name="Slide Number Placeholder 4"/>
          <p:cNvSpPr>
            <a:spLocks noGrp="1"/>
          </p:cNvSpPr>
          <p:nvPr>
            <p:ph type="sldNum" sz="quarter" idx="11"/>
          </p:nvPr>
        </p:nvSpPr>
        <p:spPr/>
        <p:txBody>
          <a:bodyPr/>
          <a:lstStyle/>
          <a:p>
            <a:fld id="{D5067028-BD0C-4739-AA2C-C15F8E11A80C}"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normAutofit/>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normAutofit/>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8" name="Footer Placeholder 7"/>
          <p:cNvSpPr>
            <a:spLocks noGrp="1"/>
          </p:cNvSpPr>
          <p:nvPr>
            <p:ph type="ftr" sz="quarter" idx="10"/>
          </p:nvPr>
        </p:nvSpPr>
        <p:spPr/>
        <p:txBody>
          <a:bodyPr/>
          <a:lstStyle/>
          <a:p>
            <a:endParaRPr lang="en-GB" dirty="0"/>
          </a:p>
        </p:txBody>
      </p:sp>
      <p:sp>
        <p:nvSpPr>
          <p:cNvPr id="9" name="Slide Number Placeholder 8"/>
          <p:cNvSpPr>
            <a:spLocks noGrp="1"/>
          </p:cNvSpPr>
          <p:nvPr>
            <p:ph type="sldNum" sz="quarter" idx="11"/>
          </p:nvPr>
        </p:nvSpPr>
        <p:spPr/>
        <p:txBody>
          <a:bodyPr/>
          <a:lstStyle/>
          <a:p>
            <a:fld id="{D5067028-BD0C-4739-AA2C-C15F8E11A80C}"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dirty="0"/>
          </a:p>
        </p:txBody>
      </p:sp>
      <p:sp>
        <p:nvSpPr>
          <p:cNvPr id="6" name="Footer Placeholder 5"/>
          <p:cNvSpPr>
            <a:spLocks noGrp="1"/>
          </p:cNvSpPr>
          <p:nvPr>
            <p:ph type="ftr" sz="quarter" idx="10"/>
          </p:nvPr>
        </p:nvSpPr>
        <p:spPr/>
        <p:txBody>
          <a:bodyPr/>
          <a:lstStyle/>
          <a:p>
            <a:endParaRPr lang="en-GB" dirty="0"/>
          </a:p>
        </p:txBody>
      </p:sp>
      <p:sp>
        <p:nvSpPr>
          <p:cNvPr id="7" name="Slide Number Placeholder 6"/>
          <p:cNvSpPr>
            <a:spLocks noGrp="1"/>
          </p:cNvSpPr>
          <p:nvPr>
            <p:ph type="sldNum" sz="quarter" idx="11"/>
          </p:nvPr>
        </p:nvSpPr>
        <p:spPr/>
        <p:txBody>
          <a:bodyPr/>
          <a:lstStyle/>
          <a:p>
            <a:fld id="{D5067028-BD0C-4739-AA2C-C15F8E11A80C}"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p:cNvSpPr>
            <a:spLocks noGrp="1"/>
          </p:cNvSpPr>
          <p:nvPr>
            <p:ph type="ftr" sz="quarter" idx="10"/>
          </p:nvPr>
        </p:nvSpPr>
        <p:spPr/>
        <p:txBody>
          <a:bodyPr/>
          <a:lstStyle/>
          <a:p>
            <a:endParaRPr lang="en-GB" dirty="0"/>
          </a:p>
        </p:txBody>
      </p:sp>
      <p:sp>
        <p:nvSpPr>
          <p:cNvPr id="6" name="Slide Number Placeholder 5"/>
          <p:cNvSpPr>
            <a:spLocks noGrp="1"/>
          </p:cNvSpPr>
          <p:nvPr>
            <p:ph type="sldNum" sz="quarter" idx="11"/>
          </p:nvPr>
        </p:nvSpPr>
        <p:spPr/>
        <p:txBody>
          <a:bodyPr/>
          <a:lstStyle/>
          <a:p>
            <a:fld id="{D5067028-BD0C-4739-AA2C-C15F8E11A80C}"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Footer Placeholder 4"/>
          <p:cNvSpPr>
            <a:spLocks noGrp="1"/>
          </p:cNvSpPr>
          <p:nvPr>
            <p:ph type="ftr" sz="quarter" idx="3"/>
          </p:nvPr>
        </p:nvSpPr>
        <p:spPr>
          <a:xfrm>
            <a:off x="151200" y="6415200"/>
            <a:ext cx="5868000" cy="365125"/>
          </a:xfrm>
          <a:prstGeom prst="rect">
            <a:avLst/>
          </a:prstGeom>
        </p:spPr>
        <p:txBody>
          <a:bodyPr/>
          <a:lstStyle>
            <a:lvl1pPr algn="l">
              <a:defRPr sz="900" spc="-30">
                <a:solidFill>
                  <a:schemeClr val="tx2"/>
                </a:solidFill>
                <a:latin typeface="+mn-lt"/>
                <a:cs typeface="Lucida Bright"/>
              </a:defRPr>
            </a:lvl1pPr>
          </a:lstStyle>
          <a:p>
            <a:r>
              <a:rPr lang="en-GB" dirty="0" smtClean="0"/>
              <a:t>Footer goes in here</a:t>
            </a:r>
            <a:endParaRPr lang="en-GB" dirty="0"/>
          </a:p>
        </p:txBody>
      </p:sp>
      <p:sp>
        <p:nvSpPr>
          <p:cNvPr id="12" name="Slide Number Placeholder 5"/>
          <p:cNvSpPr>
            <a:spLocks noGrp="1"/>
          </p:cNvSpPr>
          <p:nvPr>
            <p:ph type="sldNum" sz="quarter" idx="4"/>
          </p:nvPr>
        </p:nvSpPr>
        <p:spPr>
          <a:xfrm>
            <a:off x="6858000" y="6415200"/>
            <a:ext cx="2133600" cy="365125"/>
          </a:xfrm>
          <a:prstGeom prst="rect">
            <a:avLst/>
          </a:prstGeom>
        </p:spPr>
        <p:txBody>
          <a:bodyPr/>
          <a:lstStyle>
            <a:lvl1pPr algn="r">
              <a:defRPr sz="900" spc="-30">
                <a:solidFill>
                  <a:schemeClr val="tx2"/>
                </a:solidFill>
                <a:latin typeface="+mn-lt"/>
                <a:cs typeface="Lucida Bright"/>
              </a:defRPr>
            </a:lvl1pPr>
          </a:lstStyle>
          <a:p>
            <a:fld id="{D5067028-BD0C-4739-AA2C-C15F8E11A80C}" type="slidenum">
              <a:rPr lang="en-GB" smtClean="0"/>
              <a:pPr/>
              <a:t>‹#›</a:t>
            </a:fld>
            <a:endParaRPr lang="en-GB" dirty="0"/>
          </a:p>
        </p:txBody>
      </p:sp>
      <p:sp>
        <p:nvSpPr>
          <p:cNvPr id="2" name="Title Placeholder 1"/>
          <p:cNvSpPr>
            <a:spLocks noGrp="1"/>
          </p:cNvSpPr>
          <p:nvPr>
            <p:ph type="title"/>
          </p:nvPr>
        </p:nvSpPr>
        <p:spPr>
          <a:xfrm>
            <a:off x="228600" y="76200"/>
            <a:ext cx="8610600" cy="1143000"/>
          </a:xfrm>
          <a:prstGeom prst="rect">
            <a:avLst/>
          </a:prstGeom>
        </p:spPr>
        <p:txBody>
          <a:bodyPr vert="horz" lIns="91440" tIns="45720" rIns="91440" bIns="45720" rtlCol="0" anchor="ctr">
            <a:normAutofit/>
          </a:bodyPr>
          <a:lstStyle/>
          <a:p>
            <a:r>
              <a:rPr lang="en-US" smtClean="0"/>
              <a:t>Click to edit Master title style</a:t>
            </a:r>
            <a:endParaRPr lang="en-GB" dirty="0"/>
          </a:p>
        </p:txBody>
      </p:sp>
      <p:sp>
        <p:nvSpPr>
          <p:cNvPr id="3" name="Text Placeholder 2"/>
          <p:cNvSpPr>
            <a:spLocks noGrp="1"/>
          </p:cNvSpPr>
          <p:nvPr>
            <p:ph type="body" idx="1"/>
          </p:nvPr>
        </p:nvSpPr>
        <p:spPr>
          <a:xfrm>
            <a:off x="304800" y="1524000"/>
            <a:ext cx="8534400" cy="4419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5" name="Rectangle 14"/>
          <p:cNvSpPr/>
          <p:nvPr/>
        </p:nvSpPr>
        <p:spPr>
          <a:xfrm>
            <a:off x="186268" y="6667500"/>
            <a:ext cx="8769600" cy="193675"/>
          </a:xfrm>
          <a:prstGeom prst="rect">
            <a:avLst/>
          </a:prstGeom>
          <a:solidFill>
            <a:srgbClr val="60B0A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6" name="Rectangle 5"/>
          <p:cNvSpPr>
            <a:spLocks noChangeArrowheads="1"/>
          </p:cNvSpPr>
          <p:nvPr/>
        </p:nvSpPr>
        <p:spPr bwMode="auto">
          <a:xfrm rot="16200000">
            <a:off x="4558468" y="-3114701"/>
            <a:ext cx="25200" cy="8769600"/>
          </a:xfrm>
          <a:prstGeom prst="rect">
            <a:avLst/>
          </a:prstGeom>
          <a:solidFill>
            <a:srgbClr val="60B0A7"/>
          </a:solidFill>
          <a:ln w="19050">
            <a:noFill/>
            <a:miter lim="800000"/>
            <a:headEnd/>
            <a:tailEnd/>
          </a:ln>
          <a:effectLst/>
        </p:spPr>
        <p:txBody>
          <a:bodyPr vert="horz" wrap="square" lIns="91440" tIns="91440" rIns="91440" bIns="91440" numCol="1" anchor="t" anchorCtr="0" compatLnSpc="1">
            <a:prstTxWarp prst="textNoShape">
              <a:avLst/>
            </a:prstTxWarp>
          </a:bodyPr>
          <a:lstStyle/>
          <a:p>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4" r:id="rId5"/>
    <p:sldLayoutId id="2147483655" r:id="rId6"/>
  </p:sldLayoutIdLst>
  <p:hf hdr="0" ftr="0" dt="0"/>
  <p:txStyles>
    <p:titleStyle>
      <a:lvl1pPr algn="l" defTabSz="914400" rtl="0" eaLnBrk="1" latinLnBrk="0" hangingPunct="1">
        <a:lnSpc>
          <a:spcPts val="3200"/>
        </a:lnSpc>
        <a:spcBef>
          <a:spcPct val="0"/>
        </a:spcBef>
        <a:buNone/>
        <a:defRPr sz="3200" b="1" kern="1200" spc="-80">
          <a:solidFill>
            <a:srgbClr val="52BDEC"/>
          </a:solidFill>
          <a:latin typeface="Arial"/>
          <a:ea typeface="+mj-ea"/>
          <a:cs typeface="Arial"/>
        </a:defRPr>
      </a:lvl1pPr>
    </p:titleStyle>
    <p:bodyStyle>
      <a:lvl1pPr marL="180000" indent="-180000" algn="l" defTabSz="914400" rtl="0" eaLnBrk="1" latinLnBrk="0" hangingPunct="1">
        <a:lnSpc>
          <a:spcPts val="2400"/>
        </a:lnSpc>
        <a:spcBef>
          <a:spcPts val="0"/>
        </a:spcBef>
        <a:buClr>
          <a:srgbClr val="60B0A7"/>
        </a:buClr>
        <a:buFont typeface="Arial" pitchFamily="34" charset="0"/>
        <a:buChar char="•"/>
        <a:defRPr sz="1600" kern="1200">
          <a:solidFill>
            <a:schemeClr val="tx2"/>
          </a:solidFill>
          <a:latin typeface="Arial"/>
          <a:ea typeface="+mn-ea"/>
          <a:cs typeface="Arial"/>
        </a:defRPr>
      </a:lvl1pPr>
      <a:lvl2pPr marL="360000" indent="-180000" algn="l" defTabSz="914400" rtl="0" eaLnBrk="1" latinLnBrk="0" hangingPunct="1">
        <a:lnSpc>
          <a:spcPts val="2400"/>
        </a:lnSpc>
        <a:spcBef>
          <a:spcPts val="0"/>
        </a:spcBef>
        <a:buClr>
          <a:srgbClr val="60B0A7"/>
        </a:buClr>
        <a:buFont typeface="Arial" pitchFamily="34" charset="0"/>
        <a:buChar char="–"/>
        <a:defRPr sz="1600" kern="1200">
          <a:solidFill>
            <a:schemeClr val="tx2"/>
          </a:solidFill>
          <a:latin typeface="Arial"/>
          <a:ea typeface="+mn-ea"/>
          <a:cs typeface="Arial"/>
        </a:defRPr>
      </a:lvl2pPr>
      <a:lvl3pPr marL="540000" indent="-180000" algn="l" defTabSz="914400" rtl="0" eaLnBrk="1" latinLnBrk="0" hangingPunct="1">
        <a:lnSpc>
          <a:spcPts val="2400"/>
        </a:lnSpc>
        <a:spcBef>
          <a:spcPts val="0"/>
        </a:spcBef>
        <a:buClr>
          <a:srgbClr val="60B0A7"/>
        </a:buClr>
        <a:buFont typeface="Arial" pitchFamily="34" charset="0"/>
        <a:buChar char="•"/>
        <a:defRPr sz="1600" kern="1200">
          <a:solidFill>
            <a:schemeClr val="tx2"/>
          </a:solidFill>
          <a:latin typeface="Arial"/>
          <a:ea typeface="+mn-ea"/>
          <a:cs typeface="Arial"/>
        </a:defRPr>
      </a:lvl3pPr>
      <a:lvl4pPr marL="720000" indent="-180000" algn="l" defTabSz="914400" rtl="0" eaLnBrk="1" latinLnBrk="0" hangingPunct="1">
        <a:lnSpc>
          <a:spcPts val="2400"/>
        </a:lnSpc>
        <a:spcBef>
          <a:spcPts val="0"/>
        </a:spcBef>
        <a:buClr>
          <a:srgbClr val="60B0A7"/>
        </a:buClr>
        <a:buFont typeface="Arial" pitchFamily="34" charset="0"/>
        <a:buChar char="–"/>
        <a:defRPr sz="1600" kern="1200">
          <a:solidFill>
            <a:schemeClr val="tx2"/>
          </a:solidFill>
          <a:latin typeface="Arial"/>
          <a:ea typeface="+mn-ea"/>
          <a:cs typeface="Arial"/>
        </a:defRPr>
      </a:lvl4pPr>
      <a:lvl5pPr marL="900000" indent="-180000" algn="l" defTabSz="914400" rtl="0" eaLnBrk="1" latinLnBrk="0" hangingPunct="1">
        <a:lnSpc>
          <a:spcPts val="2400"/>
        </a:lnSpc>
        <a:spcBef>
          <a:spcPts val="0"/>
        </a:spcBef>
        <a:buClr>
          <a:srgbClr val="60B0A7"/>
        </a:buClr>
        <a:buFont typeface="Arial" pitchFamily="34" charset="0"/>
        <a:buChar char="»"/>
        <a:defRPr sz="1600" kern="1200">
          <a:solidFill>
            <a:schemeClr val="tx2"/>
          </a:solidFill>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2.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 Id="rId5" Type="http://schemas.openxmlformats.org/officeDocument/2006/relationships/image" Target="../media/image17.jpe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jpe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jpeg"/></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 y="1412776"/>
            <a:ext cx="8839200" cy="720080"/>
          </a:xfrm>
        </p:spPr>
        <p:txBody>
          <a:bodyPr>
            <a:normAutofit/>
          </a:bodyPr>
          <a:lstStyle/>
          <a:p>
            <a:r>
              <a:rPr lang="en-US" dirty="0" smtClean="0"/>
              <a:t>Tidal Lagoon Swansea Bay</a:t>
            </a:r>
            <a:endParaRPr lang="en-US" dirty="0"/>
          </a:p>
        </p:txBody>
      </p:sp>
      <p:sp>
        <p:nvSpPr>
          <p:cNvPr id="3" name="Subtitle 2"/>
          <p:cNvSpPr>
            <a:spLocks noGrp="1"/>
          </p:cNvSpPr>
          <p:nvPr>
            <p:ph type="subTitle" idx="1"/>
          </p:nvPr>
        </p:nvSpPr>
        <p:spPr>
          <a:xfrm>
            <a:off x="139811" y="2204865"/>
            <a:ext cx="8839200" cy="565877"/>
          </a:xfrm>
        </p:spPr>
        <p:txBody>
          <a:bodyPr>
            <a:noAutofit/>
          </a:bodyPr>
          <a:lstStyle/>
          <a:p>
            <a:r>
              <a:rPr lang="en-US" sz="2000" dirty="0" smtClean="0"/>
              <a:t>An assessment</a:t>
            </a:r>
            <a:endParaRPr lang="en-US" sz="2000"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1</a:t>
            </a:fld>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66" y="2843003"/>
            <a:ext cx="8993267" cy="171675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66" y="4656653"/>
            <a:ext cx="8993267" cy="1839787"/>
          </a:xfrm>
          <a:prstGeom prst="rect">
            <a:avLst/>
          </a:prstGeom>
        </p:spPr>
      </p:pic>
    </p:spTree>
    <p:extLst>
      <p:ext uri="{BB962C8B-B14F-4D97-AF65-F5344CB8AC3E}">
        <p14:creationId xmlns:p14="http://schemas.microsoft.com/office/powerpoint/2010/main" val="1211677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state of play</a:t>
            </a:r>
            <a:endParaRPr lang="en-GB" dirty="0"/>
          </a:p>
        </p:txBody>
      </p:sp>
      <p:sp>
        <p:nvSpPr>
          <p:cNvPr id="3" name="Content Placeholder 2"/>
          <p:cNvSpPr>
            <a:spLocks noGrp="1"/>
          </p:cNvSpPr>
          <p:nvPr>
            <p:ph idx="1"/>
          </p:nvPr>
        </p:nvSpPr>
        <p:spPr/>
        <p:txBody>
          <a:bodyPr>
            <a:normAutofit fontScale="92500"/>
          </a:bodyPr>
          <a:lstStyle/>
          <a:p>
            <a:r>
              <a:rPr lang="en-GB" dirty="0"/>
              <a:t>The first parliamentary committee on electricity from the Severn sat nine decades ago. Nothing has yet been done. Even by the standards of British bureaucracy, that is slow </a:t>
            </a:r>
            <a:r>
              <a:rPr lang="en-GB" dirty="0" smtClean="0"/>
              <a:t>progress.</a:t>
            </a:r>
          </a:p>
          <a:p>
            <a:pPr lvl="1" algn="r"/>
            <a:r>
              <a:rPr lang="en-GB" dirty="0" smtClean="0"/>
              <a:t>(The Ecologist, 2016)</a:t>
            </a:r>
          </a:p>
          <a:p>
            <a:pPr lvl="1" algn="r"/>
            <a:endParaRPr lang="en-GB" dirty="0"/>
          </a:p>
          <a:p>
            <a:r>
              <a:rPr lang="en-GB" dirty="0" smtClean="0"/>
              <a:t>The </a:t>
            </a:r>
            <a:r>
              <a:rPr lang="en-GB" dirty="0"/>
              <a:t>UK’s independent assessor into the cost-effectiveness of tidal lagoons, Charles Hendry, has backed the technology to make a “strong contribution” to the nation’s energy </a:t>
            </a:r>
            <a:r>
              <a:rPr lang="en-GB" dirty="0" smtClean="0"/>
              <a:t>supply (2017).</a:t>
            </a:r>
          </a:p>
          <a:p>
            <a:pPr lvl="1"/>
            <a:r>
              <a:rPr lang="en-GB" dirty="0"/>
              <a:t>The conclusion was hailed by Tidal Lagoon Power’s chief executive Mark </a:t>
            </a:r>
            <a:r>
              <a:rPr lang="en-GB" dirty="0" err="1"/>
              <a:t>Shorrock</a:t>
            </a:r>
            <a:r>
              <a:rPr lang="en-GB" dirty="0"/>
              <a:t> as a “watershed moment” </a:t>
            </a:r>
            <a:endParaRPr lang="en-GB" dirty="0" smtClean="0"/>
          </a:p>
          <a:p>
            <a:pPr lvl="1"/>
            <a:r>
              <a:rPr lang="en-GB" dirty="0"/>
              <a:t>Tidal lagoon technology has faced two key barriers to its acceptance as part of the UK’s energy mix: its affordability and its environmental impacts</a:t>
            </a:r>
            <a:r>
              <a:rPr lang="en-GB" dirty="0" smtClean="0"/>
              <a:t>.</a:t>
            </a:r>
          </a:p>
          <a:p>
            <a:pPr lvl="1"/>
            <a:r>
              <a:rPr lang="en-GB" dirty="0" smtClean="0"/>
              <a:t>Planning </a:t>
            </a:r>
            <a:r>
              <a:rPr lang="en-GB" dirty="0"/>
              <a:t>permission from the Department of Energy and Climate Change (Environment Analyst 11-Jun-15) </a:t>
            </a:r>
            <a:endParaRPr lang="en-GB" dirty="0" smtClean="0"/>
          </a:p>
          <a:p>
            <a:pPr lvl="1"/>
            <a:r>
              <a:rPr lang="en-GB" dirty="0" smtClean="0"/>
              <a:t>EIA </a:t>
            </a:r>
            <a:r>
              <a:rPr lang="en-GB" dirty="0"/>
              <a:t>into the project was undertaken by a raft of consultancies in </a:t>
            </a:r>
            <a:r>
              <a:rPr lang="en-GB" dirty="0" smtClean="0"/>
              <a:t>2014.</a:t>
            </a:r>
          </a:p>
          <a:p>
            <a:pPr lvl="1" algn="r"/>
            <a:r>
              <a:rPr lang="en-GB" dirty="0"/>
              <a:t>(Environmental Analyst, 2017)</a:t>
            </a:r>
          </a:p>
          <a:p>
            <a:pPr lvl="1"/>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2</a:t>
            </a:fld>
            <a:endParaRPr lang="en-GB" dirty="0"/>
          </a:p>
        </p:txBody>
      </p:sp>
    </p:spTree>
    <p:extLst>
      <p:ext uri="{BB962C8B-B14F-4D97-AF65-F5344CB8AC3E}">
        <p14:creationId xmlns:p14="http://schemas.microsoft.com/office/powerpoint/2010/main" val="270889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26" presetClass="entr" presetSubtype="0"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wipe(down)">
                                      <p:cBhvr>
                                        <p:cTn id="41" dur="580">
                                          <p:stCondLst>
                                            <p:cond delay="0"/>
                                          </p:stCondLst>
                                        </p:cTn>
                                        <p:tgtEl>
                                          <p:spTgt spid="3">
                                            <p:txEl>
                                              <p:pRg st="3" end="3"/>
                                            </p:txEl>
                                          </p:spTgt>
                                        </p:tgtEl>
                                      </p:cBhvr>
                                    </p:animEffect>
                                    <p:anim calcmode="lin" valueType="num">
                                      <p:cBhvr>
                                        <p:cTn id="4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3" end="3"/>
                                            </p:txEl>
                                          </p:spTgt>
                                        </p:tgtEl>
                                      </p:cBhvr>
                                      <p:to x="100000" y="60000"/>
                                    </p:animScale>
                                    <p:animScale>
                                      <p:cBhvr>
                                        <p:cTn id="48" dur="166" decel="50000">
                                          <p:stCondLst>
                                            <p:cond delay="676"/>
                                          </p:stCondLst>
                                        </p:cTn>
                                        <p:tgtEl>
                                          <p:spTgt spid="3">
                                            <p:txEl>
                                              <p:pRg st="3" end="3"/>
                                            </p:txEl>
                                          </p:spTgt>
                                        </p:tgtEl>
                                      </p:cBhvr>
                                      <p:to x="100000" y="100000"/>
                                    </p:animScale>
                                    <p:animScale>
                                      <p:cBhvr>
                                        <p:cTn id="49" dur="26">
                                          <p:stCondLst>
                                            <p:cond delay="1312"/>
                                          </p:stCondLst>
                                        </p:cTn>
                                        <p:tgtEl>
                                          <p:spTgt spid="3">
                                            <p:txEl>
                                              <p:pRg st="3" end="3"/>
                                            </p:txEl>
                                          </p:spTgt>
                                        </p:tgtEl>
                                      </p:cBhvr>
                                      <p:to x="100000" y="80000"/>
                                    </p:animScale>
                                    <p:animScale>
                                      <p:cBhvr>
                                        <p:cTn id="50" dur="166" decel="50000">
                                          <p:stCondLst>
                                            <p:cond delay="1338"/>
                                          </p:stCondLst>
                                        </p:cTn>
                                        <p:tgtEl>
                                          <p:spTgt spid="3">
                                            <p:txEl>
                                              <p:pRg st="3" end="3"/>
                                            </p:txEl>
                                          </p:spTgt>
                                        </p:tgtEl>
                                      </p:cBhvr>
                                      <p:to x="100000" y="100000"/>
                                    </p:animScale>
                                    <p:animScale>
                                      <p:cBhvr>
                                        <p:cTn id="51" dur="26">
                                          <p:stCondLst>
                                            <p:cond delay="1642"/>
                                          </p:stCondLst>
                                        </p:cTn>
                                        <p:tgtEl>
                                          <p:spTgt spid="3">
                                            <p:txEl>
                                              <p:pRg st="3" end="3"/>
                                            </p:txEl>
                                          </p:spTgt>
                                        </p:tgtEl>
                                      </p:cBhvr>
                                      <p:to x="100000" y="90000"/>
                                    </p:animScale>
                                    <p:animScale>
                                      <p:cBhvr>
                                        <p:cTn id="52" dur="166" decel="50000">
                                          <p:stCondLst>
                                            <p:cond delay="1668"/>
                                          </p:stCondLst>
                                        </p:cTn>
                                        <p:tgtEl>
                                          <p:spTgt spid="3">
                                            <p:txEl>
                                              <p:pRg st="3" end="3"/>
                                            </p:txEl>
                                          </p:spTgt>
                                        </p:tgtEl>
                                      </p:cBhvr>
                                      <p:to x="100000" y="100000"/>
                                    </p:animScale>
                                    <p:animScale>
                                      <p:cBhvr>
                                        <p:cTn id="53" dur="26">
                                          <p:stCondLst>
                                            <p:cond delay="1808"/>
                                          </p:stCondLst>
                                        </p:cTn>
                                        <p:tgtEl>
                                          <p:spTgt spid="3">
                                            <p:txEl>
                                              <p:pRg st="3" end="3"/>
                                            </p:txEl>
                                          </p:spTgt>
                                        </p:tgtEl>
                                      </p:cBhvr>
                                      <p:to x="100000" y="95000"/>
                                    </p:animScale>
                                    <p:animScale>
                                      <p:cBhvr>
                                        <p:cTn id="54" dur="166" decel="50000">
                                          <p:stCondLst>
                                            <p:cond delay="1834"/>
                                          </p:stCondLst>
                                        </p:cTn>
                                        <p:tgtEl>
                                          <p:spTgt spid="3">
                                            <p:txEl>
                                              <p:pRg st="3" end="3"/>
                                            </p:txEl>
                                          </p:spTgt>
                                        </p:tgtEl>
                                      </p:cBhvr>
                                      <p:to x="100000" y="100000"/>
                                    </p:animScale>
                                  </p:childTnLst>
                                </p:cTn>
                              </p:par>
                              <p:par>
                                <p:cTn id="55" presetID="26" presetClass="entr" presetSubtype="0" fill="hold" grpId="0" nodeType="withEffect">
                                  <p:stCondLst>
                                    <p:cond delay="0"/>
                                  </p:stCondLst>
                                  <p:childTnLst>
                                    <p:set>
                                      <p:cBhvr>
                                        <p:cTn id="56" dur="1" fill="hold">
                                          <p:stCondLst>
                                            <p:cond delay="0"/>
                                          </p:stCondLst>
                                        </p:cTn>
                                        <p:tgtEl>
                                          <p:spTgt spid="3">
                                            <p:txEl>
                                              <p:pRg st="4" end="4"/>
                                            </p:txEl>
                                          </p:spTgt>
                                        </p:tgtEl>
                                        <p:attrNameLst>
                                          <p:attrName>style.visibility</p:attrName>
                                        </p:attrNameLst>
                                      </p:cBhvr>
                                      <p:to>
                                        <p:strVal val="visible"/>
                                      </p:to>
                                    </p:set>
                                    <p:animEffect transition="in" filter="wipe(down)">
                                      <p:cBhvr>
                                        <p:cTn id="57" dur="580">
                                          <p:stCondLst>
                                            <p:cond delay="0"/>
                                          </p:stCondLst>
                                        </p:cTn>
                                        <p:tgtEl>
                                          <p:spTgt spid="3">
                                            <p:txEl>
                                              <p:pRg st="4" end="4"/>
                                            </p:txEl>
                                          </p:spTgt>
                                        </p:tgtEl>
                                      </p:cBhvr>
                                    </p:animEffect>
                                    <p:anim calcmode="lin" valueType="num">
                                      <p:cBhvr>
                                        <p:cTn id="5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4" end="4"/>
                                            </p:txEl>
                                          </p:spTgt>
                                        </p:tgtEl>
                                      </p:cBhvr>
                                      <p:to x="100000" y="60000"/>
                                    </p:animScale>
                                    <p:animScale>
                                      <p:cBhvr>
                                        <p:cTn id="64" dur="166" decel="50000">
                                          <p:stCondLst>
                                            <p:cond delay="676"/>
                                          </p:stCondLst>
                                        </p:cTn>
                                        <p:tgtEl>
                                          <p:spTgt spid="3">
                                            <p:txEl>
                                              <p:pRg st="4" end="4"/>
                                            </p:txEl>
                                          </p:spTgt>
                                        </p:tgtEl>
                                      </p:cBhvr>
                                      <p:to x="100000" y="100000"/>
                                    </p:animScale>
                                    <p:animScale>
                                      <p:cBhvr>
                                        <p:cTn id="65" dur="26">
                                          <p:stCondLst>
                                            <p:cond delay="1312"/>
                                          </p:stCondLst>
                                        </p:cTn>
                                        <p:tgtEl>
                                          <p:spTgt spid="3">
                                            <p:txEl>
                                              <p:pRg st="4" end="4"/>
                                            </p:txEl>
                                          </p:spTgt>
                                        </p:tgtEl>
                                      </p:cBhvr>
                                      <p:to x="100000" y="80000"/>
                                    </p:animScale>
                                    <p:animScale>
                                      <p:cBhvr>
                                        <p:cTn id="66" dur="166" decel="50000">
                                          <p:stCondLst>
                                            <p:cond delay="1338"/>
                                          </p:stCondLst>
                                        </p:cTn>
                                        <p:tgtEl>
                                          <p:spTgt spid="3">
                                            <p:txEl>
                                              <p:pRg st="4" end="4"/>
                                            </p:txEl>
                                          </p:spTgt>
                                        </p:tgtEl>
                                      </p:cBhvr>
                                      <p:to x="100000" y="100000"/>
                                    </p:animScale>
                                    <p:animScale>
                                      <p:cBhvr>
                                        <p:cTn id="67" dur="26">
                                          <p:stCondLst>
                                            <p:cond delay="1642"/>
                                          </p:stCondLst>
                                        </p:cTn>
                                        <p:tgtEl>
                                          <p:spTgt spid="3">
                                            <p:txEl>
                                              <p:pRg st="4" end="4"/>
                                            </p:txEl>
                                          </p:spTgt>
                                        </p:tgtEl>
                                      </p:cBhvr>
                                      <p:to x="100000" y="90000"/>
                                    </p:animScale>
                                    <p:animScale>
                                      <p:cBhvr>
                                        <p:cTn id="68" dur="166" decel="50000">
                                          <p:stCondLst>
                                            <p:cond delay="1668"/>
                                          </p:stCondLst>
                                        </p:cTn>
                                        <p:tgtEl>
                                          <p:spTgt spid="3">
                                            <p:txEl>
                                              <p:pRg st="4" end="4"/>
                                            </p:txEl>
                                          </p:spTgt>
                                        </p:tgtEl>
                                      </p:cBhvr>
                                      <p:to x="100000" y="100000"/>
                                    </p:animScale>
                                    <p:animScale>
                                      <p:cBhvr>
                                        <p:cTn id="69" dur="26">
                                          <p:stCondLst>
                                            <p:cond delay="1808"/>
                                          </p:stCondLst>
                                        </p:cTn>
                                        <p:tgtEl>
                                          <p:spTgt spid="3">
                                            <p:txEl>
                                              <p:pRg st="4" end="4"/>
                                            </p:txEl>
                                          </p:spTgt>
                                        </p:tgtEl>
                                      </p:cBhvr>
                                      <p:to x="100000" y="95000"/>
                                    </p:animScale>
                                    <p:animScale>
                                      <p:cBhvr>
                                        <p:cTn id="70" dur="166" decel="50000">
                                          <p:stCondLst>
                                            <p:cond delay="1834"/>
                                          </p:stCondLst>
                                        </p:cTn>
                                        <p:tgtEl>
                                          <p:spTgt spid="3">
                                            <p:txEl>
                                              <p:pRg st="4" end="4"/>
                                            </p:txEl>
                                          </p:spTgt>
                                        </p:tgtEl>
                                      </p:cBhvr>
                                      <p:to x="100000" y="100000"/>
                                    </p:animScale>
                                  </p:childTnLst>
                                </p:cTn>
                              </p:par>
                              <p:par>
                                <p:cTn id="71" presetID="26" presetClass="entr" presetSubtype="0" fill="hold" grpId="0" nodeType="withEffect">
                                  <p:stCondLst>
                                    <p:cond delay="0"/>
                                  </p:stCondLst>
                                  <p:childTnLst>
                                    <p:set>
                                      <p:cBhvr>
                                        <p:cTn id="72" dur="1" fill="hold">
                                          <p:stCondLst>
                                            <p:cond delay="0"/>
                                          </p:stCondLst>
                                        </p:cTn>
                                        <p:tgtEl>
                                          <p:spTgt spid="3">
                                            <p:txEl>
                                              <p:pRg st="5" end="5"/>
                                            </p:txEl>
                                          </p:spTgt>
                                        </p:tgtEl>
                                        <p:attrNameLst>
                                          <p:attrName>style.visibility</p:attrName>
                                        </p:attrNameLst>
                                      </p:cBhvr>
                                      <p:to>
                                        <p:strVal val="visible"/>
                                      </p:to>
                                    </p:set>
                                    <p:animEffect transition="in" filter="wipe(down)">
                                      <p:cBhvr>
                                        <p:cTn id="73" dur="580">
                                          <p:stCondLst>
                                            <p:cond delay="0"/>
                                          </p:stCondLst>
                                        </p:cTn>
                                        <p:tgtEl>
                                          <p:spTgt spid="3">
                                            <p:txEl>
                                              <p:pRg st="5" end="5"/>
                                            </p:txEl>
                                          </p:spTgt>
                                        </p:tgtEl>
                                      </p:cBhvr>
                                    </p:animEffect>
                                    <p:anim calcmode="lin" valueType="num">
                                      <p:cBhvr>
                                        <p:cTn id="74"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3">
                                            <p:txEl>
                                              <p:pRg st="5" end="5"/>
                                            </p:txEl>
                                          </p:spTgt>
                                        </p:tgtEl>
                                      </p:cBhvr>
                                      <p:to x="100000" y="60000"/>
                                    </p:animScale>
                                    <p:animScale>
                                      <p:cBhvr>
                                        <p:cTn id="80" dur="166" decel="50000">
                                          <p:stCondLst>
                                            <p:cond delay="676"/>
                                          </p:stCondLst>
                                        </p:cTn>
                                        <p:tgtEl>
                                          <p:spTgt spid="3">
                                            <p:txEl>
                                              <p:pRg st="5" end="5"/>
                                            </p:txEl>
                                          </p:spTgt>
                                        </p:tgtEl>
                                      </p:cBhvr>
                                      <p:to x="100000" y="100000"/>
                                    </p:animScale>
                                    <p:animScale>
                                      <p:cBhvr>
                                        <p:cTn id="81" dur="26">
                                          <p:stCondLst>
                                            <p:cond delay="1312"/>
                                          </p:stCondLst>
                                        </p:cTn>
                                        <p:tgtEl>
                                          <p:spTgt spid="3">
                                            <p:txEl>
                                              <p:pRg st="5" end="5"/>
                                            </p:txEl>
                                          </p:spTgt>
                                        </p:tgtEl>
                                      </p:cBhvr>
                                      <p:to x="100000" y="80000"/>
                                    </p:animScale>
                                    <p:animScale>
                                      <p:cBhvr>
                                        <p:cTn id="82" dur="166" decel="50000">
                                          <p:stCondLst>
                                            <p:cond delay="1338"/>
                                          </p:stCondLst>
                                        </p:cTn>
                                        <p:tgtEl>
                                          <p:spTgt spid="3">
                                            <p:txEl>
                                              <p:pRg st="5" end="5"/>
                                            </p:txEl>
                                          </p:spTgt>
                                        </p:tgtEl>
                                      </p:cBhvr>
                                      <p:to x="100000" y="100000"/>
                                    </p:animScale>
                                    <p:animScale>
                                      <p:cBhvr>
                                        <p:cTn id="83" dur="26">
                                          <p:stCondLst>
                                            <p:cond delay="1642"/>
                                          </p:stCondLst>
                                        </p:cTn>
                                        <p:tgtEl>
                                          <p:spTgt spid="3">
                                            <p:txEl>
                                              <p:pRg st="5" end="5"/>
                                            </p:txEl>
                                          </p:spTgt>
                                        </p:tgtEl>
                                      </p:cBhvr>
                                      <p:to x="100000" y="90000"/>
                                    </p:animScale>
                                    <p:animScale>
                                      <p:cBhvr>
                                        <p:cTn id="84" dur="166" decel="50000">
                                          <p:stCondLst>
                                            <p:cond delay="1668"/>
                                          </p:stCondLst>
                                        </p:cTn>
                                        <p:tgtEl>
                                          <p:spTgt spid="3">
                                            <p:txEl>
                                              <p:pRg st="5" end="5"/>
                                            </p:txEl>
                                          </p:spTgt>
                                        </p:tgtEl>
                                      </p:cBhvr>
                                      <p:to x="100000" y="100000"/>
                                    </p:animScale>
                                    <p:animScale>
                                      <p:cBhvr>
                                        <p:cTn id="85" dur="26">
                                          <p:stCondLst>
                                            <p:cond delay="1808"/>
                                          </p:stCondLst>
                                        </p:cTn>
                                        <p:tgtEl>
                                          <p:spTgt spid="3">
                                            <p:txEl>
                                              <p:pRg st="5" end="5"/>
                                            </p:txEl>
                                          </p:spTgt>
                                        </p:tgtEl>
                                      </p:cBhvr>
                                      <p:to x="100000" y="95000"/>
                                    </p:animScale>
                                    <p:animScale>
                                      <p:cBhvr>
                                        <p:cTn id="86" dur="166" decel="50000">
                                          <p:stCondLst>
                                            <p:cond delay="1834"/>
                                          </p:stCondLst>
                                        </p:cTn>
                                        <p:tgtEl>
                                          <p:spTgt spid="3">
                                            <p:txEl>
                                              <p:pRg st="5" end="5"/>
                                            </p:txEl>
                                          </p:spTgt>
                                        </p:tgtEl>
                                      </p:cBhvr>
                                      <p:to x="100000" y="100000"/>
                                    </p:animScale>
                                  </p:childTnLst>
                                </p:cTn>
                              </p:par>
                              <p:par>
                                <p:cTn id="87" presetID="26" presetClass="entr" presetSubtype="0" fill="hold" grpId="0" nodeType="withEffect">
                                  <p:stCondLst>
                                    <p:cond delay="0"/>
                                  </p:stCondLst>
                                  <p:childTnLst>
                                    <p:set>
                                      <p:cBhvr>
                                        <p:cTn id="88" dur="1" fill="hold">
                                          <p:stCondLst>
                                            <p:cond delay="0"/>
                                          </p:stCondLst>
                                        </p:cTn>
                                        <p:tgtEl>
                                          <p:spTgt spid="3">
                                            <p:txEl>
                                              <p:pRg st="6" end="6"/>
                                            </p:txEl>
                                          </p:spTgt>
                                        </p:tgtEl>
                                        <p:attrNameLst>
                                          <p:attrName>style.visibility</p:attrName>
                                        </p:attrNameLst>
                                      </p:cBhvr>
                                      <p:to>
                                        <p:strVal val="visible"/>
                                      </p:to>
                                    </p:set>
                                    <p:animEffect transition="in" filter="wipe(down)">
                                      <p:cBhvr>
                                        <p:cTn id="89" dur="580">
                                          <p:stCondLst>
                                            <p:cond delay="0"/>
                                          </p:stCondLst>
                                        </p:cTn>
                                        <p:tgtEl>
                                          <p:spTgt spid="3">
                                            <p:txEl>
                                              <p:pRg st="6" end="6"/>
                                            </p:txEl>
                                          </p:spTgt>
                                        </p:tgtEl>
                                      </p:cBhvr>
                                    </p:animEffect>
                                    <p:anim calcmode="lin" valueType="num">
                                      <p:cBhvr>
                                        <p:cTn id="90"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91"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92"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93"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94"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95" dur="26">
                                          <p:stCondLst>
                                            <p:cond delay="650"/>
                                          </p:stCondLst>
                                        </p:cTn>
                                        <p:tgtEl>
                                          <p:spTgt spid="3">
                                            <p:txEl>
                                              <p:pRg st="6" end="6"/>
                                            </p:txEl>
                                          </p:spTgt>
                                        </p:tgtEl>
                                      </p:cBhvr>
                                      <p:to x="100000" y="60000"/>
                                    </p:animScale>
                                    <p:animScale>
                                      <p:cBhvr>
                                        <p:cTn id="96" dur="166" decel="50000">
                                          <p:stCondLst>
                                            <p:cond delay="676"/>
                                          </p:stCondLst>
                                        </p:cTn>
                                        <p:tgtEl>
                                          <p:spTgt spid="3">
                                            <p:txEl>
                                              <p:pRg st="6" end="6"/>
                                            </p:txEl>
                                          </p:spTgt>
                                        </p:tgtEl>
                                      </p:cBhvr>
                                      <p:to x="100000" y="100000"/>
                                    </p:animScale>
                                    <p:animScale>
                                      <p:cBhvr>
                                        <p:cTn id="97" dur="26">
                                          <p:stCondLst>
                                            <p:cond delay="1312"/>
                                          </p:stCondLst>
                                        </p:cTn>
                                        <p:tgtEl>
                                          <p:spTgt spid="3">
                                            <p:txEl>
                                              <p:pRg st="6" end="6"/>
                                            </p:txEl>
                                          </p:spTgt>
                                        </p:tgtEl>
                                      </p:cBhvr>
                                      <p:to x="100000" y="80000"/>
                                    </p:animScale>
                                    <p:animScale>
                                      <p:cBhvr>
                                        <p:cTn id="98" dur="166" decel="50000">
                                          <p:stCondLst>
                                            <p:cond delay="1338"/>
                                          </p:stCondLst>
                                        </p:cTn>
                                        <p:tgtEl>
                                          <p:spTgt spid="3">
                                            <p:txEl>
                                              <p:pRg st="6" end="6"/>
                                            </p:txEl>
                                          </p:spTgt>
                                        </p:tgtEl>
                                      </p:cBhvr>
                                      <p:to x="100000" y="100000"/>
                                    </p:animScale>
                                    <p:animScale>
                                      <p:cBhvr>
                                        <p:cTn id="99" dur="26">
                                          <p:stCondLst>
                                            <p:cond delay="1642"/>
                                          </p:stCondLst>
                                        </p:cTn>
                                        <p:tgtEl>
                                          <p:spTgt spid="3">
                                            <p:txEl>
                                              <p:pRg st="6" end="6"/>
                                            </p:txEl>
                                          </p:spTgt>
                                        </p:tgtEl>
                                      </p:cBhvr>
                                      <p:to x="100000" y="90000"/>
                                    </p:animScale>
                                    <p:animScale>
                                      <p:cBhvr>
                                        <p:cTn id="100" dur="166" decel="50000">
                                          <p:stCondLst>
                                            <p:cond delay="1668"/>
                                          </p:stCondLst>
                                        </p:cTn>
                                        <p:tgtEl>
                                          <p:spTgt spid="3">
                                            <p:txEl>
                                              <p:pRg st="6" end="6"/>
                                            </p:txEl>
                                          </p:spTgt>
                                        </p:tgtEl>
                                      </p:cBhvr>
                                      <p:to x="100000" y="100000"/>
                                    </p:animScale>
                                    <p:animScale>
                                      <p:cBhvr>
                                        <p:cTn id="101" dur="26">
                                          <p:stCondLst>
                                            <p:cond delay="1808"/>
                                          </p:stCondLst>
                                        </p:cTn>
                                        <p:tgtEl>
                                          <p:spTgt spid="3">
                                            <p:txEl>
                                              <p:pRg st="6" end="6"/>
                                            </p:txEl>
                                          </p:spTgt>
                                        </p:tgtEl>
                                      </p:cBhvr>
                                      <p:to x="100000" y="95000"/>
                                    </p:animScale>
                                    <p:animScale>
                                      <p:cBhvr>
                                        <p:cTn id="102" dur="166" decel="50000">
                                          <p:stCondLst>
                                            <p:cond delay="1834"/>
                                          </p:stCondLst>
                                        </p:cTn>
                                        <p:tgtEl>
                                          <p:spTgt spid="3">
                                            <p:txEl>
                                              <p:pRg st="6" end="6"/>
                                            </p:txEl>
                                          </p:spTgt>
                                        </p:tgtEl>
                                      </p:cBhvr>
                                      <p:to x="100000" y="100000"/>
                                    </p:animScale>
                                  </p:childTnLst>
                                </p:cTn>
                              </p:par>
                              <p:par>
                                <p:cTn id="103" presetID="26" presetClass="entr" presetSubtype="0" fill="hold" grpId="0" nodeType="withEffect">
                                  <p:stCondLst>
                                    <p:cond delay="0"/>
                                  </p:stCondLst>
                                  <p:childTnLst>
                                    <p:set>
                                      <p:cBhvr>
                                        <p:cTn id="104" dur="1" fill="hold">
                                          <p:stCondLst>
                                            <p:cond delay="0"/>
                                          </p:stCondLst>
                                        </p:cTn>
                                        <p:tgtEl>
                                          <p:spTgt spid="3">
                                            <p:txEl>
                                              <p:pRg st="7" end="7"/>
                                            </p:txEl>
                                          </p:spTgt>
                                        </p:tgtEl>
                                        <p:attrNameLst>
                                          <p:attrName>style.visibility</p:attrName>
                                        </p:attrNameLst>
                                      </p:cBhvr>
                                      <p:to>
                                        <p:strVal val="visible"/>
                                      </p:to>
                                    </p:set>
                                    <p:animEffect transition="in" filter="wipe(down)">
                                      <p:cBhvr>
                                        <p:cTn id="105" dur="580">
                                          <p:stCondLst>
                                            <p:cond delay="0"/>
                                          </p:stCondLst>
                                        </p:cTn>
                                        <p:tgtEl>
                                          <p:spTgt spid="3">
                                            <p:txEl>
                                              <p:pRg st="7" end="7"/>
                                            </p:txEl>
                                          </p:spTgt>
                                        </p:tgtEl>
                                      </p:cBhvr>
                                    </p:animEffect>
                                    <p:anim calcmode="lin" valueType="num">
                                      <p:cBhvr>
                                        <p:cTn id="106"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11" dur="26">
                                          <p:stCondLst>
                                            <p:cond delay="650"/>
                                          </p:stCondLst>
                                        </p:cTn>
                                        <p:tgtEl>
                                          <p:spTgt spid="3">
                                            <p:txEl>
                                              <p:pRg st="7" end="7"/>
                                            </p:txEl>
                                          </p:spTgt>
                                        </p:tgtEl>
                                      </p:cBhvr>
                                      <p:to x="100000" y="60000"/>
                                    </p:animScale>
                                    <p:animScale>
                                      <p:cBhvr>
                                        <p:cTn id="112" dur="166" decel="50000">
                                          <p:stCondLst>
                                            <p:cond delay="676"/>
                                          </p:stCondLst>
                                        </p:cTn>
                                        <p:tgtEl>
                                          <p:spTgt spid="3">
                                            <p:txEl>
                                              <p:pRg st="7" end="7"/>
                                            </p:txEl>
                                          </p:spTgt>
                                        </p:tgtEl>
                                      </p:cBhvr>
                                      <p:to x="100000" y="100000"/>
                                    </p:animScale>
                                    <p:animScale>
                                      <p:cBhvr>
                                        <p:cTn id="113" dur="26">
                                          <p:stCondLst>
                                            <p:cond delay="1312"/>
                                          </p:stCondLst>
                                        </p:cTn>
                                        <p:tgtEl>
                                          <p:spTgt spid="3">
                                            <p:txEl>
                                              <p:pRg st="7" end="7"/>
                                            </p:txEl>
                                          </p:spTgt>
                                        </p:tgtEl>
                                      </p:cBhvr>
                                      <p:to x="100000" y="80000"/>
                                    </p:animScale>
                                    <p:animScale>
                                      <p:cBhvr>
                                        <p:cTn id="114" dur="166" decel="50000">
                                          <p:stCondLst>
                                            <p:cond delay="1338"/>
                                          </p:stCondLst>
                                        </p:cTn>
                                        <p:tgtEl>
                                          <p:spTgt spid="3">
                                            <p:txEl>
                                              <p:pRg st="7" end="7"/>
                                            </p:txEl>
                                          </p:spTgt>
                                        </p:tgtEl>
                                      </p:cBhvr>
                                      <p:to x="100000" y="100000"/>
                                    </p:animScale>
                                    <p:animScale>
                                      <p:cBhvr>
                                        <p:cTn id="115" dur="26">
                                          <p:stCondLst>
                                            <p:cond delay="1642"/>
                                          </p:stCondLst>
                                        </p:cTn>
                                        <p:tgtEl>
                                          <p:spTgt spid="3">
                                            <p:txEl>
                                              <p:pRg st="7" end="7"/>
                                            </p:txEl>
                                          </p:spTgt>
                                        </p:tgtEl>
                                      </p:cBhvr>
                                      <p:to x="100000" y="90000"/>
                                    </p:animScale>
                                    <p:animScale>
                                      <p:cBhvr>
                                        <p:cTn id="116" dur="166" decel="50000">
                                          <p:stCondLst>
                                            <p:cond delay="1668"/>
                                          </p:stCondLst>
                                        </p:cTn>
                                        <p:tgtEl>
                                          <p:spTgt spid="3">
                                            <p:txEl>
                                              <p:pRg st="7" end="7"/>
                                            </p:txEl>
                                          </p:spTgt>
                                        </p:tgtEl>
                                      </p:cBhvr>
                                      <p:to x="100000" y="100000"/>
                                    </p:animScale>
                                    <p:animScale>
                                      <p:cBhvr>
                                        <p:cTn id="117" dur="26">
                                          <p:stCondLst>
                                            <p:cond delay="1808"/>
                                          </p:stCondLst>
                                        </p:cTn>
                                        <p:tgtEl>
                                          <p:spTgt spid="3">
                                            <p:txEl>
                                              <p:pRg st="7" end="7"/>
                                            </p:txEl>
                                          </p:spTgt>
                                        </p:tgtEl>
                                      </p:cBhvr>
                                      <p:to x="100000" y="95000"/>
                                    </p:animScale>
                                    <p:animScale>
                                      <p:cBhvr>
                                        <p:cTn id="118" dur="166" decel="50000">
                                          <p:stCondLst>
                                            <p:cond delay="1834"/>
                                          </p:stCondLst>
                                        </p:cTn>
                                        <p:tgtEl>
                                          <p:spTgt spid="3">
                                            <p:txEl>
                                              <p:pRg st="7" end="7"/>
                                            </p:txEl>
                                          </p:spTgt>
                                        </p:tgtEl>
                                      </p:cBhvr>
                                      <p:to x="100000" y="100000"/>
                                    </p:animScale>
                                  </p:childTnLst>
                                </p:cTn>
                              </p:par>
                              <p:par>
                                <p:cTn id="119" presetID="26" presetClass="entr" presetSubtype="0" fill="hold" grpId="0" nodeType="withEffect">
                                  <p:stCondLst>
                                    <p:cond delay="0"/>
                                  </p:stCondLst>
                                  <p:childTnLst>
                                    <p:set>
                                      <p:cBhvr>
                                        <p:cTn id="120" dur="1" fill="hold">
                                          <p:stCondLst>
                                            <p:cond delay="0"/>
                                          </p:stCondLst>
                                        </p:cTn>
                                        <p:tgtEl>
                                          <p:spTgt spid="3">
                                            <p:txEl>
                                              <p:pRg st="8" end="8"/>
                                            </p:txEl>
                                          </p:spTgt>
                                        </p:tgtEl>
                                        <p:attrNameLst>
                                          <p:attrName>style.visibility</p:attrName>
                                        </p:attrNameLst>
                                      </p:cBhvr>
                                      <p:to>
                                        <p:strVal val="visible"/>
                                      </p:to>
                                    </p:set>
                                    <p:animEffect transition="in" filter="wipe(down)">
                                      <p:cBhvr>
                                        <p:cTn id="121" dur="580">
                                          <p:stCondLst>
                                            <p:cond delay="0"/>
                                          </p:stCondLst>
                                        </p:cTn>
                                        <p:tgtEl>
                                          <p:spTgt spid="3">
                                            <p:txEl>
                                              <p:pRg st="8" end="8"/>
                                            </p:txEl>
                                          </p:spTgt>
                                        </p:tgtEl>
                                      </p:cBhvr>
                                    </p:animEffect>
                                    <p:anim calcmode="lin" valueType="num">
                                      <p:cBhvr>
                                        <p:cTn id="122"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23"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24"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25"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26"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27" dur="26">
                                          <p:stCondLst>
                                            <p:cond delay="650"/>
                                          </p:stCondLst>
                                        </p:cTn>
                                        <p:tgtEl>
                                          <p:spTgt spid="3">
                                            <p:txEl>
                                              <p:pRg st="8" end="8"/>
                                            </p:txEl>
                                          </p:spTgt>
                                        </p:tgtEl>
                                      </p:cBhvr>
                                      <p:to x="100000" y="60000"/>
                                    </p:animScale>
                                    <p:animScale>
                                      <p:cBhvr>
                                        <p:cTn id="128" dur="166" decel="50000">
                                          <p:stCondLst>
                                            <p:cond delay="676"/>
                                          </p:stCondLst>
                                        </p:cTn>
                                        <p:tgtEl>
                                          <p:spTgt spid="3">
                                            <p:txEl>
                                              <p:pRg st="8" end="8"/>
                                            </p:txEl>
                                          </p:spTgt>
                                        </p:tgtEl>
                                      </p:cBhvr>
                                      <p:to x="100000" y="100000"/>
                                    </p:animScale>
                                    <p:animScale>
                                      <p:cBhvr>
                                        <p:cTn id="129" dur="26">
                                          <p:stCondLst>
                                            <p:cond delay="1312"/>
                                          </p:stCondLst>
                                        </p:cTn>
                                        <p:tgtEl>
                                          <p:spTgt spid="3">
                                            <p:txEl>
                                              <p:pRg st="8" end="8"/>
                                            </p:txEl>
                                          </p:spTgt>
                                        </p:tgtEl>
                                      </p:cBhvr>
                                      <p:to x="100000" y="80000"/>
                                    </p:animScale>
                                    <p:animScale>
                                      <p:cBhvr>
                                        <p:cTn id="130" dur="166" decel="50000">
                                          <p:stCondLst>
                                            <p:cond delay="1338"/>
                                          </p:stCondLst>
                                        </p:cTn>
                                        <p:tgtEl>
                                          <p:spTgt spid="3">
                                            <p:txEl>
                                              <p:pRg st="8" end="8"/>
                                            </p:txEl>
                                          </p:spTgt>
                                        </p:tgtEl>
                                      </p:cBhvr>
                                      <p:to x="100000" y="100000"/>
                                    </p:animScale>
                                    <p:animScale>
                                      <p:cBhvr>
                                        <p:cTn id="131" dur="26">
                                          <p:stCondLst>
                                            <p:cond delay="1642"/>
                                          </p:stCondLst>
                                        </p:cTn>
                                        <p:tgtEl>
                                          <p:spTgt spid="3">
                                            <p:txEl>
                                              <p:pRg st="8" end="8"/>
                                            </p:txEl>
                                          </p:spTgt>
                                        </p:tgtEl>
                                      </p:cBhvr>
                                      <p:to x="100000" y="90000"/>
                                    </p:animScale>
                                    <p:animScale>
                                      <p:cBhvr>
                                        <p:cTn id="132" dur="166" decel="50000">
                                          <p:stCondLst>
                                            <p:cond delay="1668"/>
                                          </p:stCondLst>
                                        </p:cTn>
                                        <p:tgtEl>
                                          <p:spTgt spid="3">
                                            <p:txEl>
                                              <p:pRg st="8" end="8"/>
                                            </p:txEl>
                                          </p:spTgt>
                                        </p:tgtEl>
                                      </p:cBhvr>
                                      <p:to x="100000" y="100000"/>
                                    </p:animScale>
                                    <p:animScale>
                                      <p:cBhvr>
                                        <p:cTn id="133" dur="26">
                                          <p:stCondLst>
                                            <p:cond delay="1808"/>
                                          </p:stCondLst>
                                        </p:cTn>
                                        <p:tgtEl>
                                          <p:spTgt spid="3">
                                            <p:txEl>
                                              <p:pRg st="8" end="8"/>
                                            </p:txEl>
                                          </p:spTgt>
                                        </p:tgtEl>
                                      </p:cBhvr>
                                      <p:to x="100000" y="95000"/>
                                    </p:animScale>
                                    <p:animScale>
                                      <p:cBhvr>
                                        <p:cTn id="134"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&amp; emissions context</a:t>
            </a:r>
            <a:endParaRPr lang="en-GB" dirty="0"/>
          </a:p>
        </p:txBody>
      </p:sp>
      <p:sp>
        <p:nvSpPr>
          <p:cNvPr id="3" name="Content Placeholder 2"/>
          <p:cNvSpPr>
            <a:spLocks noGrp="1"/>
          </p:cNvSpPr>
          <p:nvPr>
            <p:ph idx="1"/>
          </p:nvPr>
        </p:nvSpPr>
        <p:spPr>
          <a:xfrm>
            <a:off x="304800" y="1524000"/>
            <a:ext cx="8534400" cy="4929336"/>
          </a:xfrm>
        </p:spPr>
        <p:txBody>
          <a:bodyPr>
            <a:normAutofit/>
          </a:bodyPr>
          <a:lstStyle/>
          <a:p>
            <a:pPr marL="0" indent="0">
              <a:buNone/>
            </a:pPr>
            <a:r>
              <a:rPr lang="en-GB" b="1" dirty="0" smtClean="0"/>
              <a:t>UK energy sources (</a:t>
            </a:r>
            <a:r>
              <a:rPr lang="en-GB" b="1" dirty="0" smtClean="0"/>
              <a:t>2016) </a:t>
            </a:r>
            <a:r>
              <a:rPr lang="en-GB" dirty="0" smtClean="0"/>
              <a:t>– 88% fossil fuels, 8% nuclear, 4% renewables. 43% imported </a:t>
            </a:r>
          </a:p>
          <a:p>
            <a:r>
              <a:rPr lang="en-GB" dirty="0" smtClean="0"/>
              <a:t>Only Malta and Luxembourg produce less renewable energy in Europe</a:t>
            </a:r>
          </a:p>
          <a:p>
            <a:r>
              <a:rPr lang="en-GB" dirty="0" smtClean="0"/>
              <a:t>CEO of Ofgem predicts UK ‘energy crunch’ &amp; black-outs by </a:t>
            </a:r>
            <a:r>
              <a:rPr lang="en-GB" dirty="0" smtClean="0"/>
              <a:t>2018 </a:t>
            </a:r>
            <a:r>
              <a:rPr lang="en-GB" dirty="0" smtClean="0"/>
              <a:t>as power plants expire faster than they are built, nuclear build program falters, and fossil fuel prices rise (Feb ‘13)</a:t>
            </a:r>
          </a:p>
          <a:p>
            <a:pPr marL="0" indent="0">
              <a:buNone/>
            </a:pPr>
            <a:endParaRPr lang="en-GB" b="1" dirty="0"/>
          </a:p>
          <a:p>
            <a:pPr marL="0" indent="0">
              <a:buNone/>
            </a:pPr>
            <a:r>
              <a:rPr lang="en-GB" b="1" dirty="0" smtClean="0"/>
              <a:t>Climate </a:t>
            </a:r>
            <a:r>
              <a:rPr lang="en-GB" b="1" dirty="0"/>
              <a:t>Change Act 2008 </a:t>
            </a:r>
            <a:r>
              <a:rPr lang="en-GB" dirty="0" smtClean="0"/>
              <a:t>– 80</a:t>
            </a:r>
            <a:r>
              <a:rPr lang="en-GB" dirty="0"/>
              <a:t>% reduction in carbon dioxide emissions by 2050 	</a:t>
            </a:r>
            <a:endParaRPr lang="en-GB" dirty="0" smtClean="0"/>
          </a:p>
          <a:p>
            <a:r>
              <a:rPr lang="en-GB" dirty="0" smtClean="0"/>
              <a:t>25</a:t>
            </a:r>
            <a:r>
              <a:rPr lang="en-GB" dirty="0"/>
              <a:t>% reduction in energy consumption</a:t>
            </a:r>
          </a:p>
          <a:p>
            <a:r>
              <a:rPr lang="en-GB" dirty="0" smtClean="0"/>
              <a:t>Transition of energy for </a:t>
            </a:r>
            <a:r>
              <a:rPr lang="en-GB" dirty="0"/>
              <a:t>transport and heat from fossil fuels to low carbon sources </a:t>
            </a:r>
          </a:p>
          <a:p>
            <a:r>
              <a:rPr lang="en-GB" dirty="0" smtClean="0"/>
              <a:t>100</a:t>
            </a:r>
            <a:r>
              <a:rPr lang="en-GB" dirty="0"/>
              <a:t>% increase in electricity generation 	</a:t>
            </a:r>
            <a:endParaRPr lang="en-GB" dirty="0" smtClean="0"/>
          </a:p>
          <a:p>
            <a:pPr marL="0" indent="0">
              <a:buNone/>
            </a:pPr>
            <a:r>
              <a:rPr lang="en-GB" dirty="0"/>
              <a:t> </a:t>
            </a:r>
          </a:p>
          <a:p>
            <a:pPr marL="0" indent="0">
              <a:buNone/>
            </a:pPr>
            <a:r>
              <a:rPr lang="en-GB" b="1" dirty="0"/>
              <a:t>EU Renewables </a:t>
            </a:r>
            <a:r>
              <a:rPr lang="en-GB" b="1" dirty="0" smtClean="0"/>
              <a:t>Directive 2009 </a:t>
            </a:r>
            <a:r>
              <a:rPr lang="en-GB" dirty="0" smtClean="0"/>
              <a:t>– 15</a:t>
            </a:r>
            <a:r>
              <a:rPr lang="en-GB" dirty="0"/>
              <a:t>% of UK energy needs from renewables by 2020 	</a:t>
            </a:r>
            <a:endParaRPr lang="en-GB" dirty="0" smtClean="0"/>
          </a:p>
          <a:p>
            <a:r>
              <a:rPr lang="en-GB" dirty="0" smtClean="0"/>
              <a:t>Equates </a:t>
            </a:r>
            <a:r>
              <a:rPr lang="en-GB" dirty="0"/>
              <a:t>to 30% of renewable electricity  </a:t>
            </a:r>
          </a:p>
          <a:p>
            <a:r>
              <a:rPr lang="en-GB" dirty="0" smtClean="0"/>
              <a:t>Requires </a:t>
            </a:r>
            <a:r>
              <a:rPr lang="en-GB" dirty="0"/>
              <a:t>investment in 30GW of renewable energy capacity  </a:t>
            </a:r>
          </a:p>
          <a:p>
            <a:r>
              <a:rPr lang="en-GB" dirty="0" smtClean="0"/>
              <a:t>Also </a:t>
            </a:r>
            <a:r>
              <a:rPr lang="en-GB" dirty="0"/>
              <a:t>requires substantial investment in gas to provide back-up </a:t>
            </a:r>
          </a:p>
          <a:p>
            <a:pPr marL="0" indent="0">
              <a:buNone/>
            </a:pPr>
            <a:endParaRPr lang="en-GB" sz="1800" dirty="0" smtClean="0"/>
          </a:p>
          <a:p>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3</a:t>
            </a:fld>
            <a:endParaRPr lang="en-GB" dirty="0"/>
          </a:p>
        </p:txBody>
      </p:sp>
    </p:spTree>
    <p:extLst>
      <p:ext uri="{BB962C8B-B14F-4D97-AF65-F5344CB8AC3E}">
        <p14:creationId xmlns:p14="http://schemas.microsoft.com/office/powerpoint/2010/main" val="2523768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fade">
                                      <p:cBhvr>
                                        <p:cTn id="10" dur="500"/>
                                        <p:tgtEl>
                                          <p:spTgt spid="3">
                                            <p:txEl>
                                              <p:pRg st="5" end="5"/>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fade">
                                      <p:cBhvr>
                                        <p:cTn id="13" dur="500"/>
                                        <p:tgtEl>
                                          <p:spTgt spid="3">
                                            <p:txEl>
                                              <p:pRg st="6" end="6"/>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7" end="7"/>
                                            </p:txEl>
                                          </p:spTgt>
                                        </p:tgtEl>
                                        <p:attrNameLst>
                                          <p:attrName>style.visibility</p:attrName>
                                        </p:attrNameLst>
                                      </p:cBhvr>
                                      <p:to>
                                        <p:strVal val="visible"/>
                                      </p:to>
                                    </p:set>
                                    <p:animEffect transition="in" filter="fade">
                                      <p:cBhvr>
                                        <p:cTn id="16" dur="500"/>
                                        <p:tgtEl>
                                          <p:spTgt spid="3">
                                            <p:txEl>
                                              <p:pRg st="7" end="7"/>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animEffect transition="in" filter="fade">
                                      <p:cBhvr>
                                        <p:cTn id="21" dur="500"/>
                                        <p:tgtEl>
                                          <p:spTgt spid="3">
                                            <p:txEl>
                                              <p:pRg st="9" end="9"/>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10" end="10"/>
                                            </p:txEl>
                                          </p:spTgt>
                                        </p:tgtEl>
                                        <p:attrNameLst>
                                          <p:attrName>style.visibility</p:attrName>
                                        </p:attrNameLst>
                                      </p:cBhvr>
                                      <p:to>
                                        <p:strVal val="visible"/>
                                      </p:to>
                                    </p:set>
                                    <p:animEffect transition="in" filter="fade">
                                      <p:cBhvr>
                                        <p:cTn id="24" dur="500"/>
                                        <p:tgtEl>
                                          <p:spTgt spid="3">
                                            <p:txEl>
                                              <p:pRg st="10" end="10"/>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animEffect transition="in" filter="fade">
                                      <p:cBhvr>
                                        <p:cTn id="27" dur="500"/>
                                        <p:tgtEl>
                                          <p:spTgt spid="3">
                                            <p:txEl>
                                              <p:pRg st="11" end="11"/>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12" end="12"/>
                                            </p:txEl>
                                          </p:spTgt>
                                        </p:tgtEl>
                                        <p:attrNameLst>
                                          <p:attrName>style.visibility</p:attrName>
                                        </p:attrNameLst>
                                      </p:cBhvr>
                                      <p:to>
                                        <p:strVal val="visible"/>
                                      </p:to>
                                    </p:set>
                                    <p:animEffect transition="in" filter="fade">
                                      <p:cBhvr>
                                        <p:cTn id="30"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09872" y="76200"/>
            <a:ext cx="8610600" cy="1143000"/>
          </a:xfrm>
        </p:spPr>
        <p:txBody>
          <a:bodyPr/>
          <a:lstStyle/>
          <a:p>
            <a:r>
              <a:rPr lang="en-US" dirty="0" smtClean="0"/>
              <a:t>UK tidal energy resource</a:t>
            </a:r>
            <a:endParaRPr lang="en-GB" dirty="0"/>
          </a:p>
        </p:txBody>
      </p:sp>
      <p:sp>
        <p:nvSpPr>
          <p:cNvPr id="4" name="Slide Number Placeholder 3"/>
          <p:cNvSpPr>
            <a:spLocks noGrp="1"/>
          </p:cNvSpPr>
          <p:nvPr>
            <p:ph type="sldNum" sz="quarter" idx="11"/>
          </p:nvPr>
        </p:nvSpPr>
        <p:spPr>
          <a:xfrm>
            <a:off x="6858000" y="6175708"/>
            <a:ext cx="2133600" cy="365125"/>
          </a:xfrm>
        </p:spPr>
        <p:txBody>
          <a:bodyPr/>
          <a:lstStyle/>
          <a:p>
            <a:fld id="{D5067028-BD0C-4739-AA2C-C15F8E11A80C}" type="slidenum">
              <a:rPr lang="en-GB" smtClean="0"/>
              <a:pPr/>
              <a:t>4</a:t>
            </a:fld>
            <a:endParaRPr lang="en-GB" dirty="0"/>
          </a:p>
        </p:txBody>
      </p:sp>
      <p:pic>
        <p:nvPicPr>
          <p:cNvPr id="8"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6924" t="22223" r="34519" b="11706"/>
          <a:stretch/>
        </p:blipFill>
        <p:spPr bwMode="auto">
          <a:xfrm>
            <a:off x="5076056" y="1556792"/>
            <a:ext cx="3357632" cy="436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67544" y="1700808"/>
            <a:ext cx="4177756" cy="3862596"/>
          </a:xfrm>
          <a:prstGeom prst="rect">
            <a:avLst/>
          </a:prstGeom>
        </p:spPr>
        <p:txBody>
          <a:bodyPr wrap="square">
            <a:spAutoFit/>
          </a:bodyPr>
          <a:lstStyle/>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rPr>
              <a:t>Island nation with largely un-tapped marine energy resource – best in Europe</a:t>
            </a:r>
          </a:p>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rPr>
              <a:t>Tidal </a:t>
            </a:r>
            <a:r>
              <a:rPr lang="en-GB" sz="1600" dirty="0">
                <a:solidFill>
                  <a:schemeClr val="tx2"/>
                </a:solidFill>
                <a:latin typeface="Arial" pitchFamily="34" charset="0"/>
                <a:cs typeface="Arial" pitchFamily="34" charset="0"/>
              </a:rPr>
              <a:t>lagoons require:</a:t>
            </a:r>
          </a:p>
          <a:p>
            <a:pPr marL="742950" lvl="1" indent="-285750" eaLnBrk="0" fontAlgn="base" hangingPunct="0">
              <a:lnSpc>
                <a:spcPts val="2400"/>
              </a:lnSpc>
              <a:spcBef>
                <a:spcPct val="0"/>
              </a:spcBef>
              <a:spcAft>
                <a:spcPts val="600"/>
              </a:spcAft>
              <a:buClr>
                <a:srgbClr val="60B0A7"/>
              </a:buClr>
              <a:buSzPct val="120000"/>
              <a:buFont typeface="Courier New" pitchFamily="49" charset="0"/>
              <a:buChar char="o"/>
              <a:defRPr/>
            </a:pPr>
            <a:r>
              <a:rPr lang="en-GB" sz="1600" dirty="0">
                <a:solidFill>
                  <a:schemeClr val="tx2"/>
                </a:solidFill>
                <a:latin typeface="Arial" pitchFamily="34" charset="0"/>
                <a:cs typeface="Arial" pitchFamily="34" charset="0"/>
              </a:rPr>
              <a:t>Shallow water </a:t>
            </a:r>
          </a:p>
          <a:p>
            <a:pPr marL="742950" lvl="1" indent="-285750" eaLnBrk="0" fontAlgn="base" hangingPunct="0">
              <a:lnSpc>
                <a:spcPts val="2400"/>
              </a:lnSpc>
              <a:spcBef>
                <a:spcPct val="0"/>
              </a:spcBef>
              <a:spcAft>
                <a:spcPts val="600"/>
              </a:spcAft>
              <a:buClr>
                <a:srgbClr val="60B0A7"/>
              </a:buClr>
              <a:buSzPct val="120000"/>
              <a:buFont typeface="Courier New" pitchFamily="49" charset="0"/>
              <a:buChar char="o"/>
              <a:defRPr/>
            </a:pPr>
            <a:r>
              <a:rPr lang="en-GB" sz="1600" dirty="0">
                <a:solidFill>
                  <a:schemeClr val="tx2"/>
                </a:solidFill>
                <a:latin typeface="Arial" pitchFamily="34" charset="0"/>
                <a:cs typeface="Arial" pitchFamily="34" charset="0"/>
              </a:rPr>
              <a:t>Large tidal range</a:t>
            </a:r>
          </a:p>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rPr>
              <a:t>Difference </a:t>
            </a:r>
            <a:r>
              <a:rPr lang="en-GB" sz="1600" dirty="0">
                <a:solidFill>
                  <a:schemeClr val="tx2"/>
                </a:solidFill>
                <a:latin typeface="Arial" pitchFamily="34" charset="0"/>
                <a:cs typeface="Arial" pitchFamily="34" charset="0"/>
              </a:rPr>
              <a:t>in high tide times around the UK </a:t>
            </a:r>
            <a:r>
              <a:rPr lang="en-GB" sz="1600" dirty="0" smtClean="0">
                <a:solidFill>
                  <a:schemeClr val="tx2"/>
                </a:solidFill>
                <a:latin typeface="Arial" pitchFamily="34" charset="0"/>
                <a:cs typeface="Arial" pitchFamily="34" charset="0"/>
              </a:rPr>
              <a:t>creates potential </a:t>
            </a:r>
            <a:r>
              <a:rPr lang="en-GB" sz="1600" dirty="0">
                <a:solidFill>
                  <a:schemeClr val="tx2"/>
                </a:solidFill>
                <a:latin typeface="Arial" pitchFamily="34" charset="0"/>
                <a:cs typeface="Arial" pitchFamily="34" charset="0"/>
              </a:rPr>
              <a:t>to produce </a:t>
            </a:r>
            <a:r>
              <a:rPr lang="en-GB" sz="1600" dirty="0" smtClean="0">
                <a:solidFill>
                  <a:schemeClr val="tx2"/>
                </a:solidFill>
                <a:latin typeface="Arial" pitchFamily="34" charset="0"/>
                <a:cs typeface="Arial" pitchFamily="34" charset="0"/>
              </a:rPr>
              <a:t>24-hour base-load renewable electricity from </a:t>
            </a:r>
            <a:r>
              <a:rPr lang="en-GB" sz="1600" dirty="0">
                <a:solidFill>
                  <a:schemeClr val="tx2"/>
                </a:solidFill>
                <a:latin typeface="Arial" pitchFamily="34" charset="0"/>
                <a:cs typeface="Arial" pitchFamily="34" charset="0"/>
              </a:rPr>
              <a:t>a </a:t>
            </a:r>
            <a:r>
              <a:rPr lang="en-GB" sz="1600" dirty="0" smtClean="0">
                <a:solidFill>
                  <a:schemeClr val="tx2"/>
                </a:solidFill>
                <a:latin typeface="Arial" pitchFamily="34" charset="0"/>
                <a:cs typeface="Arial" pitchFamily="34" charset="0"/>
              </a:rPr>
              <a:t>network of lagoons</a:t>
            </a:r>
          </a:p>
          <a:p>
            <a:pPr marL="285750" indent="-285750" eaLnBrk="0" fontAlgn="base" hangingPunct="0">
              <a:lnSpc>
                <a:spcPts val="2400"/>
              </a:lnSpc>
              <a:spcBef>
                <a:spcPct val="0"/>
              </a:spcBef>
              <a:spcAft>
                <a:spcPts val="600"/>
              </a:spcAft>
              <a:buClr>
                <a:srgbClr val="60B0A7"/>
              </a:buClr>
              <a:buSzPct val="120000"/>
              <a:buFont typeface="Arial" pitchFamily="34" charset="0"/>
              <a:buChar char="•"/>
              <a:defRPr/>
            </a:pPr>
            <a:r>
              <a:rPr lang="en-GB" sz="1600" dirty="0" smtClean="0">
                <a:solidFill>
                  <a:schemeClr val="tx2"/>
                </a:solidFill>
                <a:latin typeface="Arial" pitchFamily="34" charset="0"/>
                <a:cs typeface="Arial" pitchFamily="34" charset="0"/>
              </a:rPr>
              <a:t>Essential part of energy mix and a new, exportable industry</a:t>
            </a:r>
            <a:endParaRPr lang="en-GB" sz="1600" dirty="0">
              <a:solidFill>
                <a:schemeClr val="tx2"/>
              </a:solidFill>
              <a:latin typeface="Arial" pitchFamily="34" charset="0"/>
              <a:cs typeface="Arial" pitchFamily="34" charset="0"/>
            </a:endParaRPr>
          </a:p>
        </p:txBody>
      </p:sp>
      <p:pic>
        <p:nvPicPr>
          <p:cNvPr id="1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7940" t="15873" r="27903" b="13759"/>
          <a:stretch/>
        </p:blipFill>
        <p:spPr bwMode="auto">
          <a:xfrm>
            <a:off x="4890487" y="2791280"/>
            <a:ext cx="3719002" cy="3332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41199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US" dirty="0" smtClean="0"/>
              <a:t>Summary of 14 lagoon options considered</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5</a:t>
            </a:fld>
            <a:endParaRPr lang="en-GB" dirty="0"/>
          </a:p>
        </p:txBody>
      </p:sp>
      <p:sp>
        <p:nvSpPr>
          <p:cNvPr id="10" name="TextBox 9"/>
          <p:cNvSpPr txBox="1">
            <a:spLocks noChangeAspect="1"/>
          </p:cNvSpPr>
          <p:nvPr/>
        </p:nvSpPr>
        <p:spPr>
          <a:xfrm>
            <a:off x="1331639" y="2564904"/>
            <a:ext cx="1707270" cy="1080000"/>
          </a:xfrm>
          <a:prstGeom prst="rect">
            <a:avLst/>
          </a:prstGeom>
          <a:solidFill>
            <a:srgbClr val="FFFFFF">
              <a:alpha val="27843"/>
            </a:srgbClr>
          </a:solidFill>
          <a:ln>
            <a:noFill/>
          </a:ln>
        </p:spPr>
        <p:txBody>
          <a:bodyPr wrap="square" rtlCol="0">
            <a:spAutoFit/>
          </a:bodyPr>
          <a:lstStyle/>
          <a:p>
            <a:r>
              <a:rPr lang="en-GB" sz="1200" dirty="0" smtClean="0">
                <a:solidFill>
                  <a:schemeClr val="bg1"/>
                </a:solidFill>
                <a:latin typeface="Arial" pitchFamily="34" charset="0"/>
                <a:cs typeface="Arial" pitchFamily="34" charset="0"/>
              </a:rPr>
              <a:t>Installed capacity: </a:t>
            </a:r>
            <a:r>
              <a:rPr lang="en-GB" sz="1200" b="1" dirty="0" smtClean="0">
                <a:solidFill>
                  <a:schemeClr val="bg1"/>
                </a:solidFill>
                <a:latin typeface="Arial" pitchFamily="34" charset="0"/>
                <a:cs typeface="Arial" pitchFamily="34" charset="0"/>
              </a:rPr>
              <a:t>250MW</a:t>
            </a:r>
          </a:p>
          <a:p>
            <a:r>
              <a:rPr lang="en-GB" sz="1200" dirty="0" smtClean="0">
                <a:solidFill>
                  <a:schemeClr val="bg1"/>
                </a:solidFill>
                <a:latin typeface="Arial" pitchFamily="34" charset="0"/>
                <a:cs typeface="Arial" pitchFamily="34" charset="0"/>
              </a:rPr>
              <a:t>Annual output: </a:t>
            </a:r>
          </a:p>
          <a:p>
            <a:r>
              <a:rPr lang="en-GB" sz="1200" b="1" dirty="0" smtClean="0">
                <a:solidFill>
                  <a:schemeClr val="bg1"/>
                </a:solidFill>
                <a:latin typeface="Arial" pitchFamily="34" charset="0"/>
                <a:cs typeface="Arial" pitchFamily="34" charset="0"/>
              </a:rPr>
              <a:t>400GWh </a:t>
            </a:r>
            <a:r>
              <a:rPr lang="en-GB" sz="1200" dirty="0" smtClean="0">
                <a:solidFill>
                  <a:schemeClr val="bg1"/>
                </a:solidFill>
                <a:latin typeface="Arial" pitchFamily="34" charset="0"/>
                <a:cs typeface="Arial" pitchFamily="34" charset="0"/>
              </a:rPr>
              <a:t>(</a:t>
            </a:r>
            <a:r>
              <a:rPr lang="en-GB" sz="1100" dirty="0" smtClean="0">
                <a:solidFill>
                  <a:schemeClr val="bg1"/>
                </a:solidFill>
                <a:latin typeface="Arial" pitchFamily="34" charset="0"/>
                <a:cs typeface="Arial" pitchFamily="34" charset="0"/>
              </a:rPr>
              <a:t>equivalent to Swansea’s annual dom. electricity use</a:t>
            </a:r>
            <a:r>
              <a:rPr lang="en-GB" sz="1200" dirty="0" smtClean="0">
                <a:solidFill>
                  <a:schemeClr val="bg1"/>
                </a:solidFill>
                <a:latin typeface="Arial" pitchFamily="34" charset="0"/>
                <a:cs typeface="Arial" pitchFamily="34" charset="0"/>
              </a:rPr>
              <a:t>)</a:t>
            </a:r>
            <a:endParaRPr lang="en-GB" sz="1200" dirty="0">
              <a:solidFill>
                <a:schemeClr val="bg1"/>
              </a:solidFill>
              <a:latin typeface="Arial" pitchFamily="34" charset="0"/>
              <a:cs typeface="Arial" pitchFamily="34" charset="0"/>
            </a:endParaRPr>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485024"/>
            <a:ext cx="2643900" cy="2160000"/>
          </a:xfrm>
          <a:prstGeom prst="rect">
            <a:avLst/>
          </a:prstGeom>
          <a:noFill/>
          <a:ln>
            <a:noFill/>
          </a:ln>
        </p:spPr>
      </p:pic>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29560" y="1485024"/>
            <a:ext cx="2648460" cy="2160000"/>
          </a:xfrm>
          <a:prstGeom prst="rect">
            <a:avLst/>
          </a:prstGeom>
          <a:noFill/>
          <a:ln>
            <a:noFill/>
          </a:ln>
        </p:spPr>
      </p:pic>
      <p:pic>
        <p:nvPicPr>
          <p:cNvPr id="18" name="Picture 17"/>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12160" y="1485024"/>
            <a:ext cx="2646060" cy="2160000"/>
          </a:xfrm>
          <a:prstGeom prst="rect">
            <a:avLst/>
          </a:prstGeom>
          <a:noFill/>
          <a:ln>
            <a:noFill/>
          </a:ln>
        </p:spPr>
      </p:pic>
      <p:pic>
        <p:nvPicPr>
          <p:cNvPr id="19" name="Picture 18"/>
          <p:cNvPicPr>
            <a:picLocks noChangeAspect="1"/>
          </p:cNvPicPr>
          <p:nvPr/>
        </p:nvPicPr>
        <p:blipFill rotWithShape="1">
          <a:blip r:embed="rId5" cstate="print">
            <a:extLst>
              <a:ext uri="{28A0092B-C50C-407E-A947-70E740481C1C}">
                <a14:useLocalDpi xmlns:a14="http://schemas.microsoft.com/office/drawing/2010/main" val="0"/>
              </a:ext>
            </a:extLst>
          </a:blip>
          <a:srcRect l="5494"/>
          <a:stretch/>
        </p:blipFill>
        <p:spPr bwMode="auto">
          <a:xfrm>
            <a:off x="278516" y="4005064"/>
            <a:ext cx="2500520" cy="2160000"/>
          </a:xfrm>
          <a:prstGeom prst="rect">
            <a:avLst/>
          </a:prstGeom>
          <a:noFill/>
          <a:ln>
            <a:noFill/>
          </a:ln>
        </p:spPr>
      </p:pic>
      <p:pic>
        <p:nvPicPr>
          <p:cNvPr id="20" name="Picture 19"/>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11164" y="4005064"/>
            <a:ext cx="2637300" cy="2160000"/>
          </a:xfrm>
          <a:prstGeom prst="rect">
            <a:avLst/>
          </a:prstGeom>
          <a:noFill/>
          <a:ln>
            <a:noFill/>
          </a:ln>
        </p:spPr>
      </p:pic>
      <p:pic>
        <p:nvPicPr>
          <p:cNvPr id="21" name="Picture 20"/>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119130" y="4005064"/>
            <a:ext cx="2651940" cy="2160000"/>
          </a:xfrm>
          <a:prstGeom prst="rect">
            <a:avLst/>
          </a:prstGeom>
          <a:noFill/>
          <a:ln>
            <a:noFill/>
          </a:ln>
        </p:spPr>
      </p:pic>
    </p:spTree>
    <p:extLst>
      <p:ext uri="{BB962C8B-B14F-4D97-AF65-F5344CB8AC3E}">
        <p14:creationId xmlns:p14="http://schemas.microsoft.com/office/powerpoint/2010/main" val="32447276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Bay Tidal Lagoon</a:t>
            </a:r>
            <a:endParaRPr lang="en-GB" dirty="0"/>
          </a:p>
        </p:txBody>
      </p:sp>
      <p:sp>
        <p:nvSpPr>
          <p:cNvPr id="5" name="Slide Number Placeholder 4"/>
          <p:cNvSpPr>
            <a:spLocks noGrp="1"/>
          </p:cNvSpPr>
          <p:nvPr>
            <p:ph type="sldNum" sz="quarter" idx="11"/>
          </p:nvPr>
        </p:nvSpPr>
        <p:spPr/>
        <p:txBody>
          <a:bodyPr/>
          <a:lstStyle/>
          <a:p>
            <a:fld id="{D5067028-BD0C-4739-AA2C-C15F8E11A80C}" type="slidenum">
              <a:rPr lang="en-GB" smtClean="0"/>
              <a:pPr/>
              <a:t>6</a:t>
            </a:fld>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1622668"/>
            <a:ext cx="5040560" cy="4703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11"/>
          <p:cNvSpPr txBox="1">
            <a:spLocks/>
          </p:cNvSpPr>
          <p:nvPr/>
        </p:nvSpPr>
        <p:spPr>
          <a:xfrm>
            <a:off x="251520" y="1556792"/>
            <a:ext cx="3456384" cy="3888432"/>
          </a:xfrm>
          <a:prstGeom prst="rect">
            <a:avLst/>
          </a:prstGeom>
          <a:solidFill>
            <a:schemeClr val="bg1">
              <a:alpha val="0"/>
            </a:schemeClr>
          </a:solidFill>
        </p:spPr>
        <p:txBody>
          <a:bodyPr vert="horz" lIns="91440" tIns="45720" rIns="91440" bIns="45720" rtlCol="0">
            <a:normAutofit fontScale="85000" lnSpcReduction="10000"/>
          </a:bodyPr>
          <a:lstStyle>
            <a:defPPr>
              <a:defRPr lang="en-US"/>
            </a:defPPr>
            <a:lvl1pPr indent="0">
              <a:lnSpc>
                <a:spcPts val="2400"/>
              </a:lnSpc>
              <a:spcBef>
                <a:spcPts val="0"/>
              </a:spcBef>
              <a:buClr>
                <a:srgbClr val="60B0A7"/>
              </a:buClr>
              <a:buFont typeface="Arial" pitchFamily="34" charset="0"/>
              <a:buNone/>
              <a:defRPr sz="1600">
                <a:solidFill>
                  <a:schemeClr val="tx2"/>
                </a:solidFill>
                <a:latin typeface="Arial" pitchFamily="34" charset="0"/>
                <a:cs typeface="Arial" pitchFamily="34" charset="0"/>
              </a:defRPr>
            </a:lvl1pPr>
            <a:lvl2pPr marL="360000" indent="-180000">
              <a:lnSpc>
                <a:spcPts val="2400"/>
              </a:lnSpc>
              <a:spcBef>
                <a:spcPts val="0"/>
              </a:spcBef>
              <a:buClr>
                <a:srgbClr val="60B0A7"/>
              </a:buClr>
              <a:buFont typeface="Arial" pitchFamily="34" charset="0"/>
              <a:buChar char="–"/>
              <a:defRPr sz="1600">
                <a:solidFill>
                  <a:schemeClr val="tx2"/>
                </a:solidFill>
                <a:latin typeface="Arial"/>
                <a:cs typeface="Arial"/>
              </a:defRPr>
            </a:lvl2pPr>
            <a:lvl3pPr marL="540000" indent="-180000">
              <a:lnSpc>
                <a:spcPts val="2400"/>
              </a:lnSpc>
              <a:spcBef>
                <a:spcPts val="0"/>
              </a:spcBef>
              <a:buClr>
                <a:srgbClr val="60B0A7"/>
              </a:buClr>
              <a:buFont typeface="Arial" pitchFamily="34" charset="0"/>
              <a:buChar char="•"/>
              <a:defRPr sz="1600">
                <a:solidFill>
                  <a:schemeClr val="tx2"/>
                </a:solidFill>
                <a:latin typeface="Arial"/>
                <a:cs typeface="Arial"/>
              </a:defRPr>
            </a:lvl3pPr>
            <a:lvl4pPr marL="720000" indent="-180000">
              <a:lnSpc>
                <a:spcPts val="2400"/>
              </a:lnSpc>
              <a:spcBef>
                <a:spcPts val="0"/>
              </a:spcBef>
              <a:buClr>
                <a:srgbClr val="60B0A7"/>
              </a:buClr>
              <a:buFont typeface="Arial" pitchFamily="34" charset="0"/>
              <a:buChar char="–"/>
              <a:defRPr sz="1600">
                <a:solidFill>
                  <a:schemeClr val="tx2"/>
                </a:solidFill>
                <a:latin typeface="Arial"/>
                <a:cs typeface="Arial"/>
              </a:defRPr>
            </a:lvl4pPr>
            <a:lvl5pPr marL="900000" indent="-180000">
              <a:lnSpc>
                <a:spcPts val="2400"/>
              </a:lnSpc>
              <a:spcBef>
                <a:spcPts val="0"/>
              </a:spcBef>
              <a:buClr>
                <a:srgbClr val="60B0A7"/>
              </a:buClr>
              <a:buFont typeface="Arial" pitchFamily="34" charset="0"/>
              <a:buChar char="»"/>
              <a:defRPr sz="1600">
                <a:solidFill>
                  <a:schemeClr val="tx2"/>
                </a:solidFill>
                <a:latin typeface="Arial"/>
                <a:cs typeface="Arial"/>
              </a:defRPr>
            </a:lvl5pPr>
            <a:lvl6pPr marL="2514600" indent="-228600">
              <a:spcBef>
                <a:spcPct val="20000"/>
              </a:spcBef>
              <a:buFont typeface="Arial" pitchFamily="34" charset="0"/>
              <a:buChar char="•"/>
              <a:defRPr sz="2000"/>
            </a:lvl6pPr>
            <a:lvl7pPr marL="2971800" indent="-228600">
              <a:spcBef>
                <a:spcPct val="20000"/>
              </a:spcBef>
              <a:buFont typeface="Arial" pitchFamily="34" charset="0"/>
              <a:buChar char="•"/>
              <a:defRPr sz="2000"/>
            </a:lvl7pPr>
            <a:lvl8pPr marL="3429000" indent="-228600">
              <a:spcBef>
                <a:spcPct val="20000"/>
              </a:spcBef>
              <a:buFont typeface="Arial" pitchFamily="34" charset="0"/>
              <a:buChar char="•"/>
              <a:defRPr sz="2000"/>
            </a:lvl8pPr>
            <a:lvl9pPr marL="3886200" indent="-228600">
              <a:spcBef>
                <a:spcPct val="20000"/>
              </a:spcBef>
              <a:buFont typeface="Arial" pitchFamily="34" charset="0"/>
              <a:buChar char="•"/>
              <a:defRPr sz="2000"/>
            </a:lvl9pPr>
          </a:lstStyle>
          <a:p>
            <a:r>
              <a:rPr lang="en-GB" dirty="0"/>
              <a:t>Wall </a:t>
            </a:r>
            <a:r>
              <a:rPr lang="en-GB" dirty="0" smtClean="0"/>
              <a:t>length 	9.5km </a:t>
            </a:r>
            <a:endParaRPr lang="en-GB" dirty="0"/>
          </a:p>
          <a:p>
            <a:r>
              <a:rPr lang="en-GB" dirty="0" smtClean="0"/>
              <a:t>Area 		11.5km</a:t>
            </a:r>
            <a:r>
              <a:rPr lang="en-GB" baseline="30000" dirty="0" smtClean="0"/>
              <a:t>2</a:t>
            </a:r>
            <a:r>
              <a:rPr lang="en-GB" dirty="0" smtClean="0"/>
              <a:t> </a:t>
            </a:r>
            <a:endParaRPr lang="en-GB" dirty="0"/>
          </a:p>
          <a:p>
            <a:r>
              <a:rPr lang="en-GB" dirty="0"/>
              <a:t>Rated capacity 	240MW</a:t>
            </a:r>
          </a:p>
          <a:p>
            <a:r>
              <a:rPr lang="en-GB" dirty="0"/>
              <a:t>(@4.5m head)</a:t>
            </a:r>
          </a:p>
          <a:p>
            <a:r>
              <a:rPr lang="en-GB" dirty="0"/>
              <a:t>Annual output (net) 	</a:t>
            </a:r>
            <a:r>
              <a:rPr lang="en-GB" dirty="0" smtClean="0"/>
              <a:t>420GWh</a:t>
            </a:r>
            <a:endParaRPr lang="en-GB" dirty="0"/>
          </a:p>
          <a:p>
            <a:r>
              <a:rPr lang="en-GB" dirty="0"/>
              <a:t>Design life 	</a:t>
            </a:r>
            <a:r>
              <a:rPr lang="en-GB" dirty="0" smtClean="0"/>
              <a:t>  	120yrs </a:t>
            </a:r>
            <a:endParaRPr lang="en-GB" dirty="0"/>
          </a:p>
          <a:p>
            <a:r>
              <a:rPr lang="en-GB" dirty="0"/>
              <a:t>Height of wall 	 </a:t>
            </a:r>
            <a:r>
              <a:rPr lang="en-GB" dirty="0" smtClean="0"/>
              <a:t>5-20m</a:t>
            </a:r>
            <a:endParaRPr lang="en-GB" dirty="0"/>
          </a:p>
          <a:p>
            <a:r>
              <a:rPr lang="en-GB" dirty="0"/>
              <a:t>Wall above low water   12m</a:t>
            </a:r>
          </a:p>
          <a:p>
            <a:r>
              <a:rPr lang="en-GB" dirty="0"/>
              <a:t>Wall above high water  3.5m</a:t>
            </a:r>
          </a:p>
          <a:p>
            <a:endParaRPr lang="en-GB" dirty="0"/>
          </a:p>
          <a:p>
            <a:r>
              <a:rPr lang="en-GB" dirty="0"/>
              <a:t>Tidal range Neaps 	     4.1m</a:t>
            </a:r>
          </a:p>
          <a:p>
            <a:r>
              <a:rPr lang="en-GB" dirty="0"/>
              <a:t>Tidal range Springs 	     </a:t>
            </a:r>
            <a:r>
              <a:rPr lang="en-GB" dirty="0" smtClean="0"/>
              <a:t>8.5m</a:t>
            </a:r>
            <a:endParaRPr lang="en-GB" dirty="0">
              <a:solidFill>
                <a:srgbClr val="FF0000"/>
              </a:solidFill>
            </a:endParaRPr>
          </a:p>
          <a:p>
            <a:endParaRPr lang="en-GB" sz="1400" dirty="0"/>
          </a:p>
        </p:txBody>
      </p:sp>
      <p:sp>
        <p:nvSpPr>
          <p:cNvPr id="6" name="TextBox 5"/>
          <p:cNvSpPr txBox="1"/>
          <p:nvPr/>
        </p:nvSpPr>
        <p:spPr>
          <a:xfrm>
            <a:off x="323528" y="5445224"/>
            <a:ext cx="7632848" cy="1061829"/>
          </a:xfrm>
          <a:prstGeom prst="rect">
            <a:avLst/>
          </a:prstGeom>
          <a:noFill/>
        </p:spPr>
        <p:txBody>
          <a:bodyPr wrap="square" rtlCol="0">
            <a:spAutoFit/>
          </a:bodyPr>
          <a:lstStyle/>
          <a:p>
            <a:pPr>
              <a:lnSpc>
                <a:spcPct val="150000"/>
              </a:lnSpc>
              <a:buClr>
                <a:srgbClr val="60B0A7"/>
              </a:buClr>
            </a:pPr>
            <a:r>
              <a:rPr lang="en-GB" sz="1400" b="1" dirty="0" smtClean="0">
                <a:solidFill>
                  <a:schemeClr val="accent6">
                    <a:lumMod val="75000"/>
                  </a:schemeClr>
                </a:solidFill>
                <a:latin typeface="Arial"/>
                <a:cs typeface="Arial"/>
              </a:rPr>
              <a:t>121,000 homes powered</a:t>
            </a:r>
          </a:p>
          <a:p>
            <a:pPr marL="285750" indent="-285750">
              <a:lnSpc>
                <a:spcPct val="150000"/>
              </a:lnSpc>
              <a:buClr>
                <a:srgbClr val="60B0A7"/>
              </a:buClr>
              <a:buFont typeface="Arial" panose="020B0604020202020204" pitchFamily="34" charset="0"/>
              <a:buChar char="•"/>
            </a:pPr>
            <a:r>
              <a:rPr lang="en-GB" sz="1400" b="1" dirty="0">
                <a:solidFill>
                  <a:schemeClr val="accent6">
                    <a:lumMod val="75000"/>
                  </a:schemeClr>
                </a:solidFill>
                <a:latin typeface="Arial"/>
                <a:cs typeface="Arial"/>
              </a:rPr>
              <a:t>c</a:t>
            </a:r>
            <a:r>
              <a:rPr lang="en-GB" sz="1400" b="1" dirty="0" smtClean="0">
                <a:solidFill>
                  <a:schemeClr val="accent6">
                    <a:lumMod val="75000"/>
                  </a:schemeClr>
                </a:solidFill>
                <a:latin typeface="Arial"/>
                <a:cs typeface="Arial"/>
              </a:rPr>
              <a:t>.70% of Swansea Bay’s domestic use</a:t>
            </a:r>
          </a:p>
          <a:p>
            <a:pPr marL="285750" indent="-285750">
              <a:lnSpc>
                <a:spcPct val="150000"/>
              </a:lnSpc>
              <a:buClr>
                <a:srgbClr val="60B0A7"/>
              </a:buClr>
              <a:buFont typeface="Arial" panose="020B0604020202020204" pitchFamily="34" charset="0"/>
              <a:buChar char="•"/>
            </a:pPr>
            <a:r>
              <a:rPr lang="en-GB" sz="1400" b="1" dirty="0">
                <a:solidFill>
                  <a:schemeClr val="accent6">
                    <a:lumMod val="75000"/>
                  </a:schemeClr>
                </a:solidFill>
                <a:latin typeface="Arial"/>
                <a:cs typeface="Arial"/>
              </a:rPr>
              <a:t>c</a:t>
            </a:r>
            <a:r>
              <a:rPr lang="en-GB" sz="1400" b="1" dirty="0" smtClean="0">
                <a:solidFill>
                  <a:schemeClr val="accent6">
                    <a:lumMod val="75000"/>
                  </a:schemeClr>
                </a:solidFill>
                <a:latin typeface="Arial"/>
                <a:cs typeface="Arial"/>
              </a:rPr>
              <a:t>.9% of Wales’ domestic use</a:t>
            </a:r>
          </a:p>
        </p:txBody>
      </p:sp>
    </p:spTree>
    <p:extLst>
      <p:ext uri="{BB962C8B-B14F-4D97-AF65-F5344CB8AC3E}">
        <p14:creationId xmlns:p14="http://schemas.microsoft.com/office/powerpoint/2010/main" val="2810925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Ongoing EIA, viability &amp; design refinement</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7</a:t>
            </a:fld>
            <a:endParaRPr lang="en-GB" dirty="0"/>
          </a:p>
        </p:txBody>
      </p:sp>
      <p:sp>
        <p:nvSpPr>
          <p:cNvPr id="7" name="Content Placeholder 6"/>
          <p:cNvSpPr>
            <a:spLocks noGrp="1"/>
          </p:cNvSpPr>
          <p:nvPr>
            <p:ph idx="1"/>
          </p:nvPr>
        </p:nvSpPr>
        <p:spPr>
          <a:xfrm>
            <a:off x="323528" y="1412776"/>
            <a:ext cx="8534400" cy="4939814"/>
          </a:xfrm>
          <a:prstGeom prst="rect">
            <a:avLst/>
          </a:prstGeom>
        </p:spPr>
        <p:txBody>
          <a:bodyPr wrap="square">
            <a:spAutoFit/>
          </a:bodyPr>
          <a:lstStyle/>
          <a:p>
            <a:pPr marL="0" indent="0" eaLnBrk="0" fontAlgn="base" hangingPunct="0">
              <a:spcBef>
                <a:spcPct val="0"/>
              </a:spcBef>
              <a:spcAft>
                <a:spcPts val="600"/>
              </a:spcAft>
              <a:buSzPct val="120000"/>
              <a:buNone/>
              <a:defRPr/>
            </a:pPr>
            <a:r>
              <a:rPr lang="en-GB" dirty="0">
                <a:latin typeface="Arial" pitchFamily="34" charset="0"/>
                <a:cs typeface="Arial" pitchFamily="34" charset="0"/>
              </a:rPr>
              <a:t>18 months of development work </a:t>
            </a:r>
            <a:r>
              <a:rPr lang="en-GB" dirty="0" smtClean="0">
                <a:latin typeface="Arial" pitchFamily="34" charset="0"/>
                <a:cs typeface="Arial" pitchFamily="34" charset="0"/>
              </a:rPr>
              <a:t>suggests </a:t>
            </a:r>
            <a:r>
              <a:rPr lang="en-GB" dirty="0">
                <a:latin typeface="Arial" pitchFamily="34" charset="0"/>
                <a:cs typeface="Arial" pitchFamily="34" charset="0"/>
              </a:rPr>
              <a:t>Swansea Bay offers </a:t>
            </a:r>
            <a:r>
              <a:rPr lang="en-GB" dirty="0" smtClean="0">
                <a:latin typeface="Arial" pitchFamily="34" charset="0"/>
                <a:cs typeface="Arial" pitchFamily="34" charset="0"/>
              </a:rPr>
              <a:t>great potential </a:t>
            </a:r>
            <a:r>
              <a:rPr lang="en-GB" dirty="0">
                <a:latin typeface="Arial" pitchFamily="34" charset="0"/>
                <a:cs typeface="Arial" pitchFamily="34" charset="0"/>
              </a:rPr>
              <a:t>for lagoon </a:t>
            </a:r>
            <a:r>
              <a:rPr lang="en-GB" dirty="0" smtClean="0">
                <a:latin typeface="Arial" pitchFamily="34" charset="0"/>
                <a:cs typeface="Arial" pitchFamily="34" charset="0"/>
              </a:rPr>
              <a:t>construction. Key ongoing work streams:</a:t>
            </a:r>
          </a:p>
          <a:p>
            <a:pPr marL="285576" indent="-285576" eaLnBrk="0" fontAlgn="base" hangingPunct="0">
              <a:spcBef>
                <a:spcPct val="0"/>
              </a:spcBef>
              <a:spcAft>
                <a:spcPts val="600"/>
              </a:spcAft>
              <a:buSzPct val="120000"/>
              <a:defRPr/>
            </a:pPr>
            <a:r>
              <a:rPr lang="en-GB" b="1" dirty="0" smtClean="0">
                <a:latin typeface="Arial" pitchFamily="34" charset="0"/>
                <a:cs typeface="Arial" pitchFamily="34" charset="0"/>
              </a:rPr>
              <a:t>EIA</a:t>
            </a:r>
            <a:r>
              <a:rPr lang="en-GB" dirty="0" smtClean="0">
                <a:latin typeface="Arial" pitchFamily="34" charset="0"/>
                <a:cs typeface="Arial" pitchFamily="34" charset="0"/>
              </a:rPr>
              <a:t> </a:t>
            </a:r>
            <a:r>
              <a:rPr lang="en-GB" dirty="0">
                <a:latin typeface="Arial" pitchFamily="34" charset="0"/>
                <a:cs typeface="Arial" pitchFamily="34" charset="0"/>
              </a:rPr>
              <a:t>– scope </a:t>
            </a:r>
            <a:r>
              <a:rPr lang="en-GB" dirty="0" smtClean="0">
                <a:latin typeface="Arial" pitchFamily="34" charset="0"/>
                <a:cs typeface="Arial" pitchFamily="34" charset="0"/>
              </a:rPr>
              <a:t>agreed </a:t>
            </a:r>
            <a:r>
              <a:rPr lang="en-GB" dirty="0">
                <a:latin typeface="Arial" pitchFamily="34" charset="0"/>
                <a:cs typeface="Arial" pitchFamily="34" charset="0"/>
              </a:rPr>
              <a:t>with regulators, </a:t>
            </a:r>
            <a:r>
              <a:rPr lang="en-GB" dirty="0" smtClean="0">
                <a:latin typeface="Arial" pitchFamily="34" charset="0"/>
                <a:cs typeface="Arial" pitchFamily="34" charset="0"/>
              </a:rPr>
              <a:t>EIA now </a:t>
            </a:r>
            <a:r>
              <a:rPr lang="en-GB" dirty="0">
                <a:latin typeface="Arial" pitchFamily="34" charset="0"/>
                <a:cs typeface="Arial" pitchFamily="34" charset="0"/>
              </a:rPr>
              <a:t>underway, with collaborative input from statutory consultees (including NRW and LPAs</a:t>
            </a:r>
            <a:r>
              <a:rPr lang="en-GB" dirty="0" smtClean="0">
                <a:latin typeface="Arial" pitchFamily="34" charset="0"/>
                <a:cs typeface="Arial" pitchFamily="34" charset="0"/>
              </a:rPr>
              <a:t>). </a:t>
            </a:r>
            <a:r>
              <a:rPr lang="en-GB" u="sng" dirty="0" smtClean="0">
                <a:latin typeface="Arial" pitchFamily="34" charset="0"/>
                <a:cs typeface="Arial" pitchFamily="34" charset="0"/>
              </a:rPr>
              <a:t>PEIR </a:t>
            </a:r>
          </a:p>
          <a:p>
            <a:pPr marL="285576" indent="-285576" eaLnBrk="0" fontAlgn="base" hangingPunct="0">
              <a:spcBef>
                <a:spcPct val="0"/>
              </a:spcBef>
              <a:spcAft>
                <a:spcPts val="600"/>
              </a:spcAft>
              <a:buSzPct val="120000"/>
              <a:defRPr/>
            </a:pPr>
            <a:r>
              <a:rPr lang="en-GB" b="1" dirty="0" smtClean="0">
                <a:latin typeface="Arial" pitchFamily="34" charset="0"/>
                <a:cs typeface="Arial" pitchFamily="34" charset="0"/>
              </a:rPr>
              <a:t>Hydrodynamic </a:t>
            </a:r>
            <a:r>
              <a:rPr lang="en-GB" b="1" dirty="0">
                <a:latin typeface="Arial" pitchFamily="34" charset="0"/>
                <a:cs typeface="Arial" pitchFamily="34" charset="0"/>
              </a:rPr>
              <a:t>modelling </a:t>
            </a:r>
            <a:r>
              <a:rPr lang="en-GB" dirty="0">
                <a:latin typeface="Arial" pitchFamily="34" charset="0"/>
                <a:cs typeface="Arial" pitchFamily="34" charset="0"/>
              </a:rPr>
              <a:t>– </a:t>
            </a:r>
            <a:r>
              <a:rPr lang="en-GB" dirty="0" smtClean="0">
                <a:latin typeface="Arial" pitchFamily="34" charset="0"/>
                <a:cs typeface="Arial" pitchFamily="34" charset="0"/>
              </a:rPr>
              <a:t>multiple lagoon shapes/sizes </a:t>
            </a:r>
            <a:r>
              <a:rPr lang="en-GB" dirty="0">
                <a:latin typeface="Arial" pitchFamily="34" charset="0"/>
                <a:cs typeface="Arial" pitchFamily="34" charset="0"/>
              </a:rPr>
              <a:t>tested for water quality, sediment transport and sand erosion/deposition impacts</a:t>
            </a:r>
          </a:p>
          <a:p>
            <a:pPr marL="285576" indent="-285576" eaLnBrk="0" fontAlgn="base" hangingPunct="0">
              <a:spcBef>
                <a:spcPct val="0"/>
              </a:spcBef>
              <a:spcAft>
                <a:spcPts val="600"/>
              </a:spcAft>
              <a:buSzPct val="120000"/>
              <a:defRPr/>
            </a:pPr>
            <a:r>
              <a:rPr lang="en-GB" b="1" dirty="0" smtClean="0">
                <a:latin typeface="Arial" pitchFamily="34" charset="0"/>
                <a:cs typeface="Arial" pitchFamily="34" charset="0"/>
              </a:rPr>
              <a:t>Value </a:t>
            </a:r>
            <a:r>
              <a:rPr lang="en-GB" b="1" dirty="0">
                <a:latin typeface="Arial" pitchFamily="34" charset="0"/>
                <a:cs typeface="Arial" pitchFamily="34" charset="0"/>
              </a:rPr>
              <a:t>engineering </a:t>
            </a:r>
            <a:r>
              <a:rPr lang="en-GB" dirty="0" smtClean="0">
                <a:latin typeface="Arial" pitchFamily="34" charset="0"/>
                <a:cs typeface="Arial" pitchFamily="34" charset="0"/>
              </a:rPr>
              <a:t>– reduce </a:t>
            </a:r>
            <a:r>
              <a:rPr lang="en-GB" dirty="0">
                <a:latin typeface="Arial" pitchFamily="34" charset="0"/>
                <a:cs typeface="Arial" pitchFamily="34" charset="0"/>
              </a:rPr>
              <a:t>cost of sea wall, turbine </a:t>
            </a:r>
            <a:r>
              <a:rPr lang="en-GB" dirty="0" smtClean="0">
                <a:latin typeface="Arial" pitchFamily="34" charset="0"/>
                <a:cs typeface="Arial" pitchFamily="34" charset="0"/>
              </a:rPr>
              <a:t>housing, construction methods</a:t>
            </a:r>
            <a:endParaRPr lang="en-GB" dirty="0">
              <a:latin typeface="Arial" pitchFamily="34" charset="0"/>
              <a:cs typeface="Arial" pitchFamily="34" charset="0"/>
            </a:endParaRPr>
          </a:p>
          <a:p>
            <a:pPr marL="285576" indent="-285576" eaLnBrk="0" fontAlgn="base" hangingPunct="0">
              <a:spcBef>
                <a:spcPct val="0"/>
              </a:spcBef>
              <a:spcAft>
                <a:spcPts val="600"/>
              </a:spcAft>
              <a:buSzPct val="120000"/>
              <a:defRPr/>
            </a:pPr>
            <a:r>
              <a:rPr lang="en-GB" b="1" dirty="0" smtClean="0">
                <a:latin typeface="Arial" pitchFamily="34" charset="0"/>
                <a:cs typeface="Arial" pitchFamily="34" charset="0"/>
              </a:rPr>
              <a:t>Turbine design </a:t>
            </a:r>
            <a:r>
              <a:rPr lang="en-GB" dirty="0" smtClean="0">
                <a:latin typeface="Arial" pitchFamily="34" charset="0"/>
                <a:cs typeface="Arial" pitchFamily="34" charset="0"/>
              </a:rPr>
              <a:t>– leading </a:t>
            </a:r>
            <a:r>
              <a:rPr lang="en-GB" dirty="0">
                <a:latin typeface="Arial" pitchFamily="34" charset="0"/>
                <a:cs typeface="Arial" pitchFamily="34" charset="0"/>
              </a:rPr>
              <a:t>manufacturers </a:t>
            </a:r>
            <a:r>
              <a:rPr lang="en-GB" dirty="0" err="1" smtClean="0">
                <a:latin typeface="Arial" pitchFamily="34" charset="0"/>
                <a:cs typeface="Arial" pitchFamily="34" charset="0"/>
              </a:rPr>
              <a:t>Voith</a:t>
            </a:r>
            <a:r>
              <a:rPr lang="en-GB" dirty="0" smtClean="0">
                <a:latin typeface="Arial" pitchFamily="34" charset="0"/>
                <a:cs typeface="Arial" pitchFamily="34" charset="0"/>
              </a:rPr>
              <a:t>/Alstom/GE/</a:t>
            </a:r>
            <a:r>
              <a:rPr lang="en-GB" dirty="0" err="1" smtClean="0">
                <a:latin typeface="Arial" pitchFamily="34" charset="0"/>
                <a:cs typeface="Arial" pitchFamily="34" charset="0"/>
              </a:rPr>
              <a:t>Andritz</a:t>
            </a:r>
            <a:r>
              <a:rPr lang="en-GB" dirty="0" smtClean="0">
                <a:latin typeface="Arial" pitchFamily="34" charset="0"/>
                <a:cs typeface="Arial" pitchFamily="34" charset="0"/>
              </a:rPr>
              <a:t> Hydro refining specifications for low-head </a:t>
            </a:r>
            <a:r>
              <a:rPr lang="en-GB" dirty="0">
                <a:latin typeface="Arial" pitchFamily="34" charset="0"/>
                <a:cs typeface="Arial" pitchFamily="34" charset="0"/>
              </a:rPr>
              <a:t>bulb </a:t>
            </a:r>
            <a:r>
              <a:rPr lang="en-GB" dirty="0" smtClean="0">
                <a:latin typeface="Arial" pitchFamily="34" charset="0"/>
                <a:cs typeface="Arial" pitchFamily="34" charset="0"/>
              </a:rPr>
              <a:t>turbines</a:t>
            </a:r>
            <a:endParaRPr lang="en-GB" dirty="0">
              <a:latin typeface="Arial" pitchFamily="34" charset="0"/>
              <a:cs typeface="Arial" pitchFamily="34" charset="0"/>
            </a:endParaRPr>
          </a:p>
          <a:p>
            <a:pPr marL="285576" indent="-285576" eaLnBrk="0" fontAlgn="base" hangingPunct="0">
              <a:spcBef>
                <a:spcPct val="0"/>
              </a:spcBef>
              <a:spcAft>
                <a:spcPts val="600"/>
              </a:spcAft>
              <a:buSzPct val="120000"/>
              <a:defRPr/>
            </a:pPr>
            <a:r>
              <a:rPr lang="en-GB" b="1" dirty="0">
                <a:latin typeface="Arial" pitchFamily="34" charset="0"/>
                <a:cs typeface="Arial" pitchFamily="34" charset="0"/>
              </a:rPr>
              <a:t>Grid</a:t>
            </a:r>
            <a:r>
              <a:rPr lang="en-GB" dirty="0">
                <a:latin typeface="Arial" pitchFamily="34" charset="0"/>
                <a:cs typeface="Arial" pitchFamily="34" charset="0"/>
              </a:rPr>
              <a:t> – </a:t>
            </a:r>
            <a:r>
              <a:rPr lang="en-GB" dirty="0" smtClean="0">
                <a:latin typeface="Arial" pitchFamily="34" charset="0"/>
                <a:cs typeface="Arial" pitchFamily="34" charset="0"/>
              </a:rPr>
              <a:t>planning application has been sent to National </a:t>
            </a:r>
            <a:r>
              <a:rPr lang="en-GB" dirty="0">
                <a:latin typeface="Arial" pitchFamily="34" charset="0"/>
                <a:cs typeface="Arial" pitchFamily="34" charset="0"/>
              </a:rPr>
              <a:t>Grid </a:t>
            </a:r>
            <a:r>
              <a:rPr lang="en-GB" dirty="0" smtClean="0">
                <a:latin typeface="Arial" pitchFamily="34" charset="0"/>
                <a:cs typeface="Arial" pitchFamily="34" charset="0"/>
              </a:rPr>
              <a:t>&amp; Western </a:t>
            </a:r>
            <a:r>
              <a:rPr lang="en-GB" dirty="0">
                <a:latin typeface="Arial" pitchFamily="34" charset="0"/>
                <a:cs typeface="Arial" pitchFamily="34" charset="0"/>
              </a:rPr>
              <a:t>Power Distribution </a:t>
            </a:r>
            <a:r>
              <a:rPr lang="en-GB" dirty="0" smtClean="0">
                <a:latin typeface="Arial" pitchFamily="34" charset="0"/>
                <a:cs typeface="Arial" pitchFamily="34" charset="0"/>
              </a:rPr>
              <a:t>relating to the likely grid connection</a:t>
            </a:r>
            <a:r>
              <a:rPr lang="en-GB" dirty="0">
                <a:latin typeface="Arial" pitchFamily="34" charset="0"/>
                <a:cs typeface="Arial" pitchFamily="34" charset="0"/>
              </a:rPr>
              <a:t>, network capacity and </a:t>
            </a:r>
            <a:r>
              <a:rPr lang="en-GB" dirty="0" smtClean="0">
                <a:latin typeface="Arial" pitchFamily="34" charset="0"/>
                <a:cs typeface="Arial" pitchFamily="34" charset="0"/>
              </a:rPr>
              <a:t>timescales</a:t>
            </a:r>
            <a:endParaRPr lang="en-GB" dirty="0">
              <a:latin typeface="Arial" pitchFamily="34" charset="0"/>
              <a:cs typeface="Arial" pitchFamily="34" charset="0"/>
            </a:endParaRPr>
          </a:p>
          <a:p>
            <a:pPr marL="285576" indent="-285576" eaLnBrk="0" fontAlgn="base" hangingPunct="0">
              <a:spcBef>
                <a:spcPct val="0"/>
              </a:spcBef>
              <a:spcAft>
                <a:spcPts val="600"/>
              </a:spcAft>
              <a:buSzPct val="120000"/>
              <a:defRPr/>
            </a:pPr>
            <a:r>
              <a:rPr lang="en-GB" b="1" dirty="0" smtClean="0">
                <a:latin typeface="Arial" pitchFamily="34" charset="0"/>
                <a:cs typeface="Arial" pitchFamily="34" charset="0"/>
              </a:rPr>
              <a:t>Leasing </a:t>
            </a:r>
            <a:r>
              <a:rPr lang="en-GB" b="1" dirty="0">
                <a:latin typeface="Arial" pitchFamily="34" charset="0"/>
                <a:cs typeface="Arial" pitchFamily="34" charset="0"/>
              </a:rPr>
              <a:t>&amp; consents </a:t>
            </a:r>
            <a:r>
              <a:rPr lang="en-GB" dirty="0">
                <a:latin typeface="Arial" pitchFamily="34" charset="0"/>
                <a:cs typeface="Arial" pitchFamily="34" charset="0"/>
              </a:rPr>
              <a:t>– engagement with landowners including The Crown Estate, </a:t>
            </a:r>
            <a:br>
              <a:rPr lang="en-GB" dirty="0">
                <a:latin typeface="Arial" pitchFamily="34" charset="0"/>
                <a:cs typeface="Arial" pitchFamily="34" charset="0"/>
              </a:rPr>
            </a:br>
            <a:r>
              <a:rPr lang="en-GB" dirty="0">
                <a:latin typeface="Arial" pitchFamily="34" charset="0"/>
                <a:cs typeface="Arial" pitchFamily="34" charset="0"/>
              </a:rPr>
              <a:t>ABP </a:t>
            </a:r>
            <a:r>
              <a:rPr lang="en-GB" dirty="0" smtClean="0">
                <a:latin typeface="Arial" pitchFamily="34" charset="0"/>
                <a:cs typeface="Arial" pitchFamily="34" charset="0"/>
              </a:rPr>
              <a:t>Swansea, </a:t>
            </a:r>
            <a:r>
              <a:rPr lang="en-GB" dirty="0">
                <a:latin typeface="Arial" pitchFamily="34" charset="0"/>
                <a:cs typeface="Arial" pitchFamily="34" charset="0"/>
              </a:rPr>
              <a:t>Swansea </a:t>
            </a:r>
            <a:r>
              <a:rPr lang="en-GB" dirty="0" smtClean="0">
                <a:latin typeface="Arial" pitchFamily="34" charset="0"/>
                <a:cs typeface="Arial" pitchFamily="34" charset="0"/>
              </a:rPr>
              <a:t>University, St Modwen</a:t>
            </a:r>
          </a:p>
          <a:p>
            <a:pPr marL="285576" indent="-285576" eaLnBrk="0" fontAlgn="base" hangingPunct="0">
              <a:spcBef>
                <a:spcPct val="0"/>
              </a:spcBef>
              <a:spcAft>
                <a:spcPts val="600"/>
              </a:spcAft>
              <a:buSzPct val="120000"/>
              <a:defRPr/>
            </a:pPr>
            <a:r>
              <a:rPr lang="en-GB" b="1" dirty="0" smtClean="0">
                <a:latin typeface="Arial" pitchFamily="34" charset="0"/>
                <a:cs typeface="Arial" pitchFamily="34" charset="0"/>
              </a:rPr>
              <a:t>Onshore masterplanning </a:t>
            </a:r>
            <a:r>
              <a:rPr lang="en-GB" dirty="0" smtClean="0">
                <a:latin typeface="Arial" pitchFamily="34" charset="0"/>
                <a:cs typeface="Arial" pitchFamily="34" charset="0"/>
              </a:rPr>
              <a:t>– maximising onshore opportunities with ABP &amp; University</a:t>
            </a:r>
            <a:endParaRPr lang="en-GB" dirty="0">
              <a:latin typeface="Arial" pitchFamily="34" charset="0"/>
              <a:cs typeface="Arial" pitchFamily="34" charset="0"/>
            </a:endParaRPr>
          </a:p>
        </p:txBody>
      </p:sp>
    </p:spTree>
    <p:extLst>
      <p:ext uri="{BB962C8B-B14F-4D97-AF65-F5344CB8AC3E}">
        <p14:creationId xmlns:p14="http://schemas.microsoft.com/office/powerpoint/2010/main" val="1742401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randombar(horizont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randombar(horizontal)">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randombar(horizontal)">
                                      <p:cBhvr>
                                        <p:cTn id="37" dur="500"/>
                                        <p:tgtEl>
                                          <p:spTgt spid="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Effect transition="in" filter="randombar(horizontal)">
                                      <p:cBhvr>
                                        <p:cTn id="42" dur="5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 Impact </a:t>
            </a:r>
            <a:r>
              <a:rPr lang="en-US" dirty="0" smtClean="0"/>
              <a:t>Assessment</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8</a:t>
            </a:fld>
            <a:endParaRPr lang="en-GB" dirty="0"/>
          </a:p>
        </p:txBody>
      </p:sp>
      <p:sp>
        <p:nvSpPr>
          <p:cNvPr id="6" name="Rectangle 5"/>
          <p:cNvSpPr/>
          <p:nvPr/>
        </p:nvSpPr>
        <p:spPr>
          <a:xfrm>
            <a:off x="395536" y="1412776"/>
            <a:ext cx="7776864" cy="677621"/>
          </a:xfrm>
          <a:prstGeom prst="rect">
            <a:avLst/>
          </a:prstGeom>
        </p:spPr>
        <p:txBody>
          <a:bodyPr wrap="square">
            <a:spAutoFit/>
          </a:bodyPr>
          <a:lstStyle/>
          <a:p>
            <a:pPr fontAlgn="base">
              <a:lnSpc>
                <a:spcPts val="2400"/>
              </a:lnSpc>
              <a:spcAft>
                <a:spcPct val="0"/>
              </a:spcAft>
              <a:buClr>
                <a:srgbClr val="60B0A7"/>
              </a:buClr>
            </a:pPr>
            <a:r>
              <a:rPr lang="en-GB" sz="1600" dirty="0">
                <a:solidFill>
                  <a:schemeClr val="accent6">
                    <a:lumMod val="50000"/>
                  </a:schemeClr>
                </a:solidFill>
                <a:latin typeface="Arial"/>
                <a:cs typeface="Arial"/>
              </a:rPr>
              <a:t>Comprehensive assessment of impacts, from construction to decommissioning, and including cumulative impacts from other proposed development and </a:t>
            </a:r>
            <a:r>
              <a:rPr lang="en-GB" sz="1600" dirty="0" smtClean="0">
                <a:solidFill>
                  <a:schemeClr val="accent6">
                    <a:lumMod val="50000"/>
                  </a:schemeClr>
                </a:solidFill>
                <a:latin typeface="Arial"/>
                <a:cs typeface="Arial"/>
              </a:rPr>
              <a:t>activities</a:t>
            </a:r>
            <a:endParaRPr lang="en-GB" sz="1600" dirty="0">
              <a:solidFill>
                <a:schemeClr val="accent6">
                  <a:lumMod val="50000"/>
                </a:schemeClr>
              </a:solidFill>
              <a:latin typeface="Arial"/>
              <a:cs typeface="Arial"/>
            </a:endParaRPr>
          </a:p>
        </p:txBody>
      </p:sp>
      <p:sp>
        <p:nvSpPr>
          <p:cNvPr id="3" name="TextBox 2"/>
          <p:cNvSpPr txBox="1"/>
          <p:nvPr/>
        </p:nvSpPr>
        <p:spPr>
          <a:xfrm>
            <a:off x="395536" y="2132856"/>
            <a:ext cx="4176464" cy="2862322"/>
          </a:xfrm>
          <a:prstGeom prst="rect">
            <a:avLst/>
          </a:prstGeom>
          <a:noFill/>
        </p:spPr>
        <p:txBody>
          <a:bodyPr wrap="square" rtlCol="0">
            <a:spAutoFit/>
          </a:bodyPr>
          <a:lstStyle/>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Coastal processes, sediment transport &amp; contamination </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Marine </a:t>
            </a:r>
            <a:r>
              <a:rPr lang="en-GB" sz="1600" dirty="0">
                <a:solidFill>
                  <a:schemeClr val="accent6">
                    <a:lumMod val="50000"/>
                  </a:schemeClr>
                </a:solidFill>
                <a:latin typeface="Arial"/>
                <a:cs typeface="Arial"/>
              </a:rPr>
              <a:t>water quality</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Intertidal </a:t>
            </a:r>
            <a:r>
              <a:rPr lang="en-GB" sz="1600" dirty="0" smtClean="0">
                <a:solidFill>
                  <a:schemeClr val="accent6">
                    <a:lumMod val="50000"/>
                  </a:schemeClr>
                </a:solidFill>
                <a:latin typeface="Arial"/>
                <a:cs typeface="Arial"/>
              </a:rPr>
              <a:t>&amp; sub-tidal </a:t>
            </a:r>
            <a:r>
              <a:rPr lang="en-GB" sz="1600" dirty="0">
                <a:solidFill>
                  <a:schemeClr val="accent6">
                    <a:lumMod val="50000"/>
                  </a:schemeClr>
                </a:solidFill>
                <a:latin typeface="Arial"/>
                <a:cs typeface="Arial"/>
              </a:rPr>
              <a:t>benthic ecology	</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Fish, recreational &amp; commercial </a:t>
            </a:r>
            <a:r>
              <a:rPr lang="en-GB" sz="1600" dirty="0">
                <a:solidFill>
                  <a:schemeClr val="accent6">
                    <a:lumMod val="50000"/>
                  </a:schemeClr>
                </a:solidFill>
                <a:latin typeface="Arial"/>
                <a:cs typeface="Arial"/>
              </a:rPr>
              <a:t>fisheries </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Marine mammals</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Coastal </a:t>
            </a:r>
            <a:r>
              <a:rPr lang="en-GB" sz="1600" dirty="0" smtClean="0">
                <a:solidFill>
                  <a:schemeClr val="accent6">
                    <a:lumMod val="50000"/>
                  </a:schemeClr>
                </a:solidFill>
                <a:latin typeface="Arial"/>
                <a:cs typeface="Arial"/>
              </a:rPr>
              <a:t>birds</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Navigation </a:t>
            </a:r>
            <a:r>
              <a:rPr lang="en-GB" sz="1600" dirty="0">
                <a:solidFill>
                  <a:schemeClr val="accent6">
                    <a:lumMod val="50000"/>
                  </a:schemeClr>
                </a:solidFill>
                <a:latin typeface="Arial"/>
                <a:cs typeface="Arial"/>
              </a:rPr>
              <a:t>&amp; marine </a:t>
            </a:r>
            <a:r>
              <a:rPr lang="en-GB" sz="1600" dirty="0" smtClean="0">
                <a:solidFill>
                  <a:schemeClr val="accent6">
                    <a:lumMod val="50000"/>
                  </a:schemeClr>
                </a:solidFill>
                <a:latin typeface="Arial"/>
                <a:cs typeface="Arial"/>
              </a:rPr>
              <a:t>transport</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Terrestrial </a:t>
            </a:r>
            <a:r>
              <a:rPr lang="en-GB" sz="1600" dirty="0" smtClean="0">
                <a:solidFill>
                  <a:schemeClr val="accent6">
                    <a:lumMod val="50000"/>
                  </a:schemeClr>
                </a:solidFill>
                <a:latin typeface="Arial"/>
                <a:cs typeface="Arial"/>
              </a:rPr>
              <a:t>ecology</a:t>
            </a:r>
            <a:endParaRPr lang="en-GB" sz="1600" dirty="0">
              <a:solidFill>
                <a:schemeClr val="accent6">
                  <a:lumMod val="50000"/>
                </a:schemeClr>
              </a:solidFill>
              <a:latin typeface="Arial"/>
              <a:cs typeface="Arial"/>
            </a:endParaRPr>
          </a:p>
        </p:txBody>
      </p:sp>
      <p:sp>
        <p:nvSpPr>
          <p:cNvPr id="7" name="TextBox 6"/>
          <p:cNvSpPr txBox="1"/>
          <p:nvPr/>
        </p:nvSpPr>
        <p:spPr>
          <a:xfrm>
            <a:off x="4716016" y="2132856"/>
            <a:ext cx="4176464" cy="2862322"/>
          </a:xfrm>
          <a:prstGeom prst="rect">
            <a:avLst/>
          </a:prstGeom>
          <a:noFill/>
        </p:spPr>
        <p:txBody>
          <a:bodyPr wrap="square" rtlCol="0">
            <a:spAutoFit/>
          </a:bodyPr>
          <a:lstStyle/>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Seascape &amp; visual </a:t>
            </a:r>
            <a:r>
              <a:rPr lang="en-GB" sz="1600" dirty="0">
                <a:solidFill>
                  <a:schemeClr val="accent6">
                    <a:lumMod val="50000"/>
                  </a:schemeClr>
                </a:solidFill>
                <a:latin typeface="Arial"/>
                <a:cs typeface="Arial"/>
              </a:rPr>
              <a:t>amenity </a:t>
            </a:r>
            <a:r>
              <a:rPr lang="en-GB" sz="1600" dirty="0" smtClean="0">
                <a:solidFill>
                  <a:schemeClr val="accent6">
                    <a:lumMod val="50000"/>
                  </a:schemeClr>
                </a:solidFill>
                <a:latin typeface="Arial"/>
                <a:cs typeface="Arial"/>
              </a:rPr>
              <a:t>impact</a:t>
            </a:r>
            <a:endParaRPr lang="en-GB" sz="1600" dirty="0">
              <a:solidFill>
                <a:schemeClr val="accent6">
                  <a:lumMod val="50000"/>
                </a:schemeClr>
              </a:solidFill>
              <a:latin typeface="Arial"/>
              <a:cs typeface="Arial"/>
            </a:endParaRP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Onshore transport </a:t>
            </a:r>
            <a:r>
              <a:rPr lang="en-GB" sz="1600" dirty="0" smtClean="0">
                <a:solidFill>
                  <a:schemeClr val="accent6">
                    <a:lumMod val="50000"/>
                  </a:schemeClr>
                </a:solidFill>
                <a:latin typeface="Arial"/>
                <a:cs typeface="Arial"/>
              </a:rPr>
              <a:t>&amp; air </a:t>
            </a:r>
            <a:r>
              <a:rPr lang="en-GB" sz="1600" dirty="0">
                <a:solidFill>
                  <a:schemeClr val="accent6">
                    <a:lumMod val="50000"/>
                  </a:schemeClr>
                </a:solidFill>
                <a:latin typeface="Arial"/>
                <a:cs typeface="Arial"/>
              </a:rPr>
              <a:t>quality</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Economy, tourism </a:t>
            </a:r>
            <a:r>
              <a:rPr lang="en-GB" sz="1600" dirty="0" smtClean="0">
                <a:solidFill>
                  <a:schemeClr val="accent6">
                    <a:lumMod val="50000"/>
                  </a:schemeClr>
                </a:solidFill>
                <a:latin typeface="Arial"/>
                <a:cs typeface="Arial"/>
              </a:rPr>
              <a:t>&amp; recreation</a:t>
            </a:r>
            <a:endParaRPr lang="en-GB" sz="1600" dirty="0">
              <a:solidFill>
                <a:schemeClr val="accent6">
                  <a:lumMod val="50000"/>
                </a:schemeClr>
              </a:solidFill>
              <a:latin typeface="Arial"/>
              <a:cs typeface="Arial"/>
            </a:endParaRP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Marine </a:t>
            </a:r>
            <a:r>
              <a:rPr lang="en-GB" sz="1600" dirty="0" smtClean="0">
                <a:solidFill>
                  <a:schemeClr val="accent6">
                    <a:lumMod val="50000"/>
                  </a:schemeClr>
                </a:solidFill>
                <a:latin typeface="Arial"/>
                <a:cs typeface="Arial"/>
              </a:rPr>
              <a:t>&amp; terrestrial noise</a:t>
            </a:r>
            <a:endParaRPr lang="en-GB" sz="1600" dirty="0">
              <a:solidFill>
                <a:schemeClr val="accent6">
                  <a:lumMod val="50000"/>
                </a:schemeClr>
              </a:solidFill>
              <a:latin typeface="Arial"/>
              <a:cs typeface="Arial"/>
            </a:endParaRP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A</a:t>
            </a:r>
            <a:r>
              <a:rPr lang="en-GB" sz="1600" dirty="0" smtClean="0">
                <a:solidFill>
                  <a:schemeClr val="accent6">
                    <a:lumMod val="50000"/>
                  </a:schemeClr>
                </a:solidFill>
                <a:latin typeface="Arial"/>
                <a:cs typeface="Arial"/>
              </a:rPr>
              <a:t>rchaeology &amp; historic landscape</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Flood risk </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Land quality</a:t>
            </a:r>
          </a:p>
          <a:p>
            <a:pPr marL="180000" indent="-180000" fontAlgn="base">
              <a:lnSpc>
                <a:spcPts val="2400"/>
              </a:lnSpc>
              <a:spcAft>
                <a:spcPct val="0"/>
              </a:spcAft>
              <a:buClr>
                <a:srgbClr val="60B0A7"/>
              </a:buClr>
              <a:buFont typeface="Arial" pitchFamily="34" charset="0"/>
              <a:buChar char="•"/>
              <a:defRPr/>
            </a:pPr>
            <a:r>
              <a:rPr lang="en-GB" sz="1600" dirty="0">
                <a:solidFill>
                  <a:schemeClr val="accent6">
                    <a:lumMod val="50000"/>
                  </a:schemeClr>
                </a:solidFill>
                <a:latin typeface="Arial"/>
                <a:cs typeface="Arial"/>
              </a:rPr>
              <a:t>Habitat regulation </a:t>
            </a:r>
            <a:r>
              <a:rPr lang="en-GB" sz="1600" dirty="0" smtClean="0">
                <a:solidFill>
                  <a:schemeClr val="accent6">
                    <a:lumMod val="50000"/>
                  </a:schemeClr>
                </a:solidFill>
                <a:latin typeface="Arial"/>
                <a:cs typeface="Arial"/>
              </a:rPr>
              <a:t>assessment</a:t>
            </a:r>
          </a:p>
          <a:p>
            <a:pPr marL="180000" indent="-180000" fontAlgn="base">
              <a:lnSpc>
                <a:spcPts val="2400"/>
              </a:lnSpc>
              <a:spcAft>
                <a:spcPct val="0"/>
              </a:spcAft>
              <a:buClr>
                <a:srgbClr val="60B0A7"/>
              </a:buClr>
              <a:buFont typeface="Arial" pitchFamily="34" charset="0"/>
              <a:buChar char="•"/>
              <a:defRPr/>
            </a:pPr>
            <a:r>
              <a:rPr lang="en-GB" sz="1600" dirty="0" smtClean="0">
                <a:solidFill>
                  <a:schemeClr val="accent6">
                    <a:lumMod val="50000"/>
                  </a:schemeClr>
                </a:solidFill>
                <a:latin typeface="Arial"/>
                <a:cs typeface="Arial"/>
              </a:rPr>
              <a:t>Water Framework Directive assessment</a:t>
            </a:r>
            <a:endParaRPr lang="en-GB" sz="1600" dirty="0">
              <a:solidFill>
                <a:schemeClr val="accent6">
                  <a:lumMod val="50000"/>
                </a:schemeClr>
              </a:solidFill>
              <a:latin typeface="Arial"/>
              <a:cs typeface="Arial"/>
            </a:endParaRPr>
          </a:p>
        </p:txBody>
      </p:sp>
      <p:sp>
        <p:nvSpPr>
          <p:cNvPr id="8" name="TextBox 7"/>
          <p:cNvSpPr txBox="1"/>
          <p:nvPr/>
        </p:nvSpPr>
        <p:spPr>
          <a:xfrm>
            <a:off x="1403648" y="5051025"/>
            <a:ext cx="5976664" cy="1631216"/>
          </a:xfrm>
          <a:prstGeom prst="rect">
            <a:avLst/>
          </a:prstGeom>
          <a:solidFill>
            <a:schemeClr val="accent2">
              <a:lumMod val="20000"/>
              <a:lumOff val="80000"/>
            </a:schemeClr>
          </a:solidFill>
        </p:spPr>
        <p:txBody>
          <a:bodyPr wrap="square" rtlCol="0">
            <a:spAutoFit/>
          </a:bodyPr>
          <a:lstStyle/>
          <a:p>
            <a:pPr fontAlgn="base">
              <a:lnSpc>
                <a:spcPts val="2400"/>
              </a:lnSpc>
              <a:spcAft>
                <a:spcPct val="0"/>
              </a:spcAft>
              <a:buClr>
                <a:srgbClr val="60B0A7"/>
              </a:buClr>
            </a:pPr>
            <a:r>
              <a:rPr lang="en-GB" sz="1500" i="1" dirty="0" smtClean="0">
                <a:latin typeface="Arial"/>
                <a:cs typeface="Arial"/>
              </a:rPr>
              <a:t>EIA scoping </a:t>
            </a:r>
            <a:r>
              <a:rPr lang="en-GB" sz="1500" i="1" dirty="0">
                <a:latin typeface="Arial"/>
                <a:cs typeface="Arial"/>
              </a:rPr>
              <a:t>report submitted to PINS: 	</a:t>
            </a:r>
            <a:r>
              <a:rPr lang="en-GB" sz="1500" i="1" dirty="0" smtClean="0">
                <a:latin typeface="Arial"/>
                <a:cs typeface="Arial"/>
              </a:rPr>
              <a:t>	Oct 2012</a:t>
            </a:r>
            <a:endParaRPr lang="en-GB" sz="1500" i="1" dirty="0">
              <a:latin typeface="Arial"/>
              <a:cs typeface="Arial"/>
            </a:endParaRPr>
          </a:p>
          <a:p>
            <a:pPr fontAlgn="base">
              <a:lnSpc>
                <a:spcPts val="2400"/>
              </a:lnSpc>
              <a:spcAft>
                <a:spcPct val="0"/>
              </a:spcAft>
              <a:buClr>
                <a:srgbClr val="60B0A7"/>
              </a:buClr>
            </a:pPr>
            <a:r>
              <a:rPr lang="en-GB" sz="1500" i="1" dirty="0" smtClean="0">
                <a:latin typeface="Arial"/>
                <a:cs typeface="Arial"/>
              </a:rPr>
              <a:t>EIA scoping </a:t>
            </a:r>
            <a:r>
              <a:rPr lang="en-GB" sz="1500" i="1" dirty="0">
                <a:latin typeface="Arial"/>
                <a:cs typeface="Arial"/>
              </a:rPr>
              <a:t>response received: 	</a:t>
            </a:r>
            <a:r>
              <a:rPr lang="en-GB" sz="1500" i="1" dirty="0" smtClean="0">
                <a:latin typeface="Arial"/>
                <a:cs typeface="Arial"/>
              </a:rPr>
              <a:t>		Nov 2012</a:t>
            </a:r>
          </a:p>
          <a:p>
            <a:pPr fontAlgn="base">
              <a:lnSpc>
                <a:spcPts val="2400"/>
              </a:lnSpc>
              <a:spcAft>
                <a:spcPct val="0"/>
              </a:spcAft>
              <a:buClr>
                <a:srgbClr val="60B0A7"/>
              </a:buClr>
            </a:pPr>
            <a:r>
              <a:rPr lang="en-GB" sz="1500" i="1" dirty="0" smtClean="0">
                <a:latin typeface="Arial"/>
                <a:cs typeface="Arial"/>
              </a:rPr>
              <a:t>Baseline reviews: 				Q1 2013</a:t>
            </a:r>
          </a:p>
          <a:p>
            <a:pPr fontAlgn="base">
              <a:lnSpc>
                <a:spcPts val="2400"/>
              </a:lnSpc>
              <a:spcAft>
                <a:spcPct val="0"/>
              </a:spcAft>
              <a:buClr>
                <a:srgbClr val="60B0A7"/>
              </a:buClr>
            </a:pPr>
            <a:r>
              <a:rPr lang="en-GB" sz="1500" i="1" dirty="0" smtClean="0">
                <a:latin typeface="Arial"/>
                <a:cs typeface="Arial"/>
              </a:rPr>
              <a:t>Preliminary </a:t>
            </a:r>
            <a:r>
              <a:rPr lang="en-GB" sz="1500" i="1" dirty="0">
                <a:latin typeface="Arial"/>
                <a:cs typeface="Arial"/>
              </a:rPr>
              <a:t>Environmental Impact </a:t>
            </a:r>
            <a:r>
              <a:rPr lang="en-GB" sz="1500" i="1" dirty="0" smtClean="0">
                <a:latin typeface="Arial"/>
                <a:cs typeface="Arial"/>
              </a:rPr>
              <a:t>Report ready: 	4 July 2013</a:t>
            </a:r>
          </a:p>
          <a:p>
            <a:pPr fontAlgn="base">
              <a:lnSpc>
                <a:spcPts val="2400"/>
              </a:lnSpc>
              <a:spcAft>
                <a:spcPct val="0"/>
              </a:spcAft>
              <a:buClr>
                <a:srgbClr val="60B0A7"/>
              </a:buClr>
            </a:pPr>
            <a:r>
              <a:rPr lang="en-GB" sz="1500" i="1" dirty="0" smtClean="0">
                <a:latin typeface="Arial"/>
                <a:cs typeface="Arial"/>
              </a:rPr>
              <a:t>Planning accepted 				11 June 2015</a:t>
            </a:r>
            <a:endParaRPr lang="en-GB" sz="1500" i="1" dirty="0">
              <a:latin typeface="Arial"/>
              <a:cs typeface="Arial"/>
            </a:endParaRPr>
          </a:p>
        </p:txBody>
      </p:sp>
    </p:spTree>
    <p:extLst>
      <p:ext uri="{BB962C8B-B14F-4D97-AF65-F5344CB8AC3E}">
        <p14:creationId xmlns:p14="http://schemas.microsoft.com/office/powerpoint/2010/main" val="33118302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Headline Statistics Following Public Consultation</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9</a:t>
            </a:fld>
            <a:endParaRPr lang="en-GB" dirty="0"/>
          </a:p>
        </p:txBody>
      </p:sp>
      <p:sp>
        <p:nvSpPr>
          <p:cNvPr id="6" name="Rectangle 5"/>
          <p:cNvSpPr/>
          <p:nvPr/>
        </p:nvSpPr>
        <p:spPr>
          <a:xfrm>
            <a:off x="395536" y="1412776"/>
            <a:ext cx="7776864" cy="707886"/>
          </a:xfrm>
          <a:prstGeom prst="rect">
            <a:avLst/>
          </a:prstGeom>
        </p:spPr>
        <p:txBody>
          <a:bodyPr wrap="square">
            <a:spAutoFit/>
          </a:bodyPr>
          <a:lstStyle/>
          <a:p>
            <a:pPr fontAlgn="base">
              <a:lnSpc>
                <a:spcPts val="2400"/>
              </a:lnSpc>
              <a:spcAft>
                <a:spcPct val="0"/>
              </a:spcAft>
              <a:buClr>
                <a:srgbClr val="60B0A7"/>
              </a:buClr>
            </a:pPr>
            <a:r>
              <a:rPr lang="en-GB" sz="1600" dirty="0">
                <a:latin typeface="Arial" panose="020B0604020202020204" pitchFamily="34" charset="0"/>
                <a:cs typeface="Arial" panose="020B0604020202020204" pitchFamily="34" charset="0"/>
              </a:rPr>
              <a:t>Having heard more about the project, do you support the proposal for a tidal lagoon and associated facilities in Swansea </a:t>
            </a:r>
            <a:r>
              <a:rPr lang="en-GB" sz="1600" dirty="0" smtClean="0">
                <a:latin typeface="Arial" panose="020B0604020202020204" pitchFamily="34" charset="0"/>
                <a:cs typeface="Arial" panose="020B0604020202020204" pitchFamily="34" charset="0"/>
              </a:rPr>
              <a:t>Bay?</a:t>
            </a:r>
            <a:endParaRPr lang="en-GB" sz="1600" dirty="0">
              <a:solidFill>
                <a:schemeClr val="accent6">
                  <a:lumMod val="50000"/>
                </a:schemeClr>
              </a:solidFill>
              <a:latin typeface="Arial" panose="020B0604020202020204" pitchFamily="34" charset="0"/>
              <a:cs typeface="Arial" panose="020B0604020202020204" pitchFamily="34" charset="0"/>
            </a:endParaRPr>
          </a:p>
        </p:txBody>
      </p:sp>
      <p:graphicFrame>
        <p:nvGraphicFramePr>
          <p:cNvPr id="10" name="Chart 9"/>
          <p:cNvGraphicFramePr/>
          <p:nvPr>
            <p:extLst>
              <p:ext uri="{D42A27DB-BD31-4B8C-83A1-F6EECF244321}">
                <p14:modId xmlns:p14="http://schemas.microsoft.com/office/powerpoint/2010/main" val="3654837986"/>
              </p:ext>
            </p:extLst>
          </p:nvPr>
        </p:nvGraphicFramePr>
        <p:xfrm>
          <a:off x="1331640" y="2352675"/>
          <a:ext cx="6096000" cy="40640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2234139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context</a:t>
            </a:r>
          </a:p>
        </p:txBody>
      </p:sp>
      <p:sp>
        <p:nvSpPr>
          <p:cNvPr id="3" name="Content Placeholder 2"/>
          <p:cNvSpPr>
            <a:spLocks noGrp="1"/>
          </p:cNvSpPr>
          <p:nvPr>
            <p:ph idx="1"/>
          </p:nvPr>
        </p:nvSpPr>
        <p:spPr/>
        <p:txBody>
          <a:bodyPr>
            <a:noAutofit/>
          </a:bodyPr>
          <a:lstStyle/>
          <a:p>
            <a:pPr marL="0" indent="0">
              <a:buNone/>
            </a:pPr>
            <a:r>
              <a:rPr lang="en-GB" b="1" dirty="0" smtClean="0">
                <a:solidFill>
                  <a:schemeClr val="accent6">
                    <a:lumMod val="75000"/>
                  </a:schemeClr>
                </a:solidFill>
              </a:rPr>
              <a:t>Planning Act 2008</a:t>
            </a:r>
            <a:endParaRPr lang="en-GB" b="1" dirty="0">
              <a:solidFill>
                <a:schemeClr val="accent6">
                  <a:lumMod val="75000"/>
                </a:schemeClr>
              </a:solidFill>
            </a:endParaRPr>
          </a:p>
          <a:p>
            <a:r>
              <a:rPr lang="en-GB" dirty="0">
                <a:solidFill>
                  <a:schemeClr val="accent6">
                    <a:lumMod val="75000"/>
                  </a:schemeClr>
                </a:solidFill>
              </a:rPr>
              <a:t>+</a:t>
            </a:r>
            <a:r>
              <a:rPr lang="en-GB" dirty="0" smtClean="0">
                <a:solidFill>
                  <a:schemeClr val="accent6">
                    <a:lumMod val="75000"/>
                  </a:schemeClr>
                </a:solidFill>
              </a:rPr>
              <a:t>100MW </a:t>
            </a:r>
            <a:r>
              <a:rPr lang="en-GB" dirty="0">
                <a:solidFill>
                  <a:schemeClr val="accent6">
                    <a:lumMod val="75000"/>
                  </a:schemeClr>
                </a:solidFill>
              </a:rPr>
              <a:t>offshore lagoon = Nationally Significant Infrastructure Project</a:t>
            </a:r>
          </a:p>
          <a:p>
            <a:r>
              <a:rPr lang="en-GB" dirty="0" smtClean="0">
                <a:solidFill>
                  <a:schemeClr val="accent6">
                    <a:lumMod val="75000"/>
                  </a:schemeClr>
                </a:solidFill>
              </a:rPr>
              <a:t>Application </a:t>
            </a:r>
            <a:r>
              <a:rPr lang="en-GB" dirty="0">
                <a:solidFill>
                  <a:schemeClr val="accent6">
                    <a:lumMod val="75000"/>
                  </a:schemeClr>
                </a:solidFill>
              </a:rPr>
              <a:t>to </a:t>
            </a:r>
            <a:r>
              <a:rPr lang="en-GB" dirty="0" smtClean="0">
                <a:solidFill>
                  <a:schemeClr val="accent6">
                    <a:lumMod val="75000"/>
                  </a:schemeClr>
                </a:solidFill>
              </a:rPr>
              <a:t>Planning Inspectorate (PINS) for decision by Sec. of State for Energy</a:t>
            </a:r>
          </a:p>
          <a:p>
            <a:r>
              <a:rPr lang="en-GB" dirty="0" smtClean="0">
                <a:solidFill>
                  <a:schemeClr val="accent6">
                    <a:lumMod val="75000"/>
                  </a:schemeClr>
                </a:solidFill>
              </a:rPr>
              <a:t>Development </a:t>
            </a:r>
            <a:r>
              <a:rPr lang="en-GB" dirty="0">
                <a:solidFill>
                  <a:schemeClr val="accent6">
                    <a:lumMod val="75000"/>
                  </a:schemeClr>
                </a:solidFill>
              </a:rPr>
              <a:t>Consent </a:t>
            </a:r>
            <a:r>
              <a:rPr lang="en-GB" dirty="0" smtClean="0">
                <a:solidFill>
                  <a:schemeClr val="accent6">
                    <a:lumMod val="75000"/>
                  </a:schemeClr>
                </a:solidFill>
              </a:rPr>
              <a:t>Order (DCO) combines previous separate consent procedures </a:t>
            </a:r>
          </a:p>
          <a:p>
            <a:r>
              <a:rPr lang="en-GB" dirty="0" smtClean="0">
                <a:solidFill>
                  <a:schemeClr val="accent6">
                    <a:lumMod val="75000"/>
                  </a:schemeClr>
                </a:solidFill>
              </a:rPr>
              <a:t>DCO will comprise: </a:t>
            </a:r>
            <a:r>
              <a:rPr lang="en-GB" dirty="0">
                <a:solidFill>
                  <a:schemeClr val="accent6">
                    <a:lumMod val="75000"/>
                  </a:schemeClr>
                </a:solidFill>
              </a:rPr>
              <a:t>l</a:t>
            </a:r>
            <a:r>
              <a:rPr lang="en-GB" dirty="0" smtClean="0">
                <a:solidFill>
                  <a:schemeClr val="accent6">
                    <a:lumMod val="75000"/>
                  </a:schemeClr>
                </a:solidFill>
              </a:rPr>
              <a:t>agoon structure, onshore </a:t>
            </a:r>
            <a:r>
              <a:rPr lang="en-GB" dirty="0">
                <a:solidFill>
                  <a:schemeClr val="accent6">
                    <a:lumMod val="75000"/>
                  </a:schemeClr>
                </a:solidFill>
              </a:rPr>
              <a:t>grid </a:t>
            </a:r>
            <a:r>
              <a:rPr lang="en-GB" dirty="0" smtClean="0">
                <a:solidFill>
                  <a:schemeClr val="accent6">
                    <a:lumMod val="75000"/>
                  </a:schemeClr>
                </a:solidFill>
              </a:rPr>
              <a:t>connection, supporting development </a:t>
            </a:r>
            <a:endParaRPr lang="en-GB" dirty="0">
              <a:solidFill>
                <a:schemeClr val="accent6">
                  <a:lumMod val="75000"/>
                </a:schemeClr>
              </a:solidFill>
            </a:endParaRPr>
          </a:p>
          <a:p>
            <a:pPr marL="360000" lvl="2"/>
            <a:endParaRPr lang="en-GB" dirty="0">
              <a:solidFill>
                <a:schemeClr val="accent6">
                  <a:lumMod val="75000"/>
                </a:schemeClr>
              </a:solidFill>
            </a:endParaRPr>
          </a:p>
          <a:p>
            <a:pPr marL="0" indent="0">
              <a:buNone/>
            </a:pPr>
            <a:r>
              <a:rPr lang="en-GB" b="1" dirty="0" smtClean="0">
                <a:solidFill>
                  <a:schemeClr val="accent6">
                    <a:lumMod val="75000"/>
                  </a:schemeClr>
                </a:solidFill>
              </a:rPr>
              <a:t>Marine </a:t>
            </a:r>
            <a:r>
              <a:rPr lang="en-GB" b="1" dirty="0">
                <a:solidFill>
                  <a:schemeClr val="accent6">
                    <a:lumMod val="75000"/>
                  </a:schemeClr>
                </a:solidFill>
              </a:rPr>
              <a:t>and Coastal Access Act </a:t>
            </a:r>
            <a:r>
              <a:rPr lang="en-GB" b="1" dirty="0" smtClean="0">
                <a:solidFill>
                  <a:schemeClr val="accent6">
                    <a:lumMod val="75000"/>
                  </a:schemeClr>
                </a:solidFill>
              </a:rPr>
              <a:t>2009</a:t>
            </a:r>
            <a:endParaRPr lang="en-GB" b="1" dirty="0">
              <a:solidFill>
                <a:schemeClr val="accent6">
                  <a:lumMod val="75000"/>
                </a:schemeClr>
              </a:solidFill>
            </a:endParaRPr>
          </a:p>
          <a:p>
            <a:pPr lvl="0"/>
            <a:r>
              <a:rPr lang="en-GB" dirty="0">
                <a:solidFill>
                  <a:schemeClr val="accent6">
                    <a:lumMod val="75000"/>
                  </a:schemeClr>
                </a:solidFill>
              </a:rPr>
              <a:t>Marine license required for construction and </a:t>
            </a:r>
            <a:r>
              <a:rPr lang="en-GB" dirty="0" smtClean="0">
                <a:solidFill>
                  <a:schemeClr val="accent6">
                    <a:lumMod val="75000"/>
                  </a:schemeClr>
                </a:solidFill>
              </a:rPr>
              <a:t>dredging in Welsh waters</a:t>
            </a:r>
          </a:p>
          <a:p>
            <a:pPr lvl="0"/>
            <a:r>
              <a:rPr lang="en-GB" dirty="0" smtClean="0">
                <a:solidFill>
                  <a:schemeClr val="accent6">
                    <a:lumMod val="75000"/>
                  </a:schemeClr>
                </a:solidFill>
              </a:rPr>
              <a:t>Issued </a:t>
            </a:r>
            <a:r>
              <a:rPr lang="en-GB" dirty="0">
                <a:solidFill>
                  <a:schemeClr val="accent6">
                    <a:lumMod val="75000"/>
                  </a:schemeClr>
                </a:solidFill>
              </a:rPr>
              <a:t>by </a:t>
            </a:r>
            <a:r>
              <a:rPr lang="en-GB" dirty="0" smtClean="0">
                <a:solidFill>
                  <a:schemeClr val="accent6">
                    <a:lumMod val="75000"/>
                  </a:schemeClr>
                </a:solidFill>
              </a:rPr>
              <a:t>Welsh Govt. </a:t>
            </a:r>
            <a:r>
              <a:rPr lang="en-GB" dirty="0">
                <a:solidFill>
                  <a:schemeClr val="accent6">
                    <a:lumMod val="75000"/>
                  </a:schemeClr>
                </a:solidFill>
              </a:rPr>
              <a:t>Marine </a:t>
            </a:r>
            <a:r>
              <a:rPr lang="en-GB" dirty="0" smtClean="0">
                <a:solidFill>
                  <a:schemeClr val="accent6">
                    <a:lumMod val="75000"/>
                  </a:schemeClr>
                </a:solidFill>
              </a:rPr>
              <a:t>Licensing Team (MLT)</a:t>
            </a:r>
            <a:endParaRPr lang="en-GB" dirty="0">
              <a:solidFill>
                <a:schemeClr val="accent6">
                  <a:lumMod val="75000"/>
                </a:schemeClr>
              </a:solidFill>
            </a:endParaRPr>
          </a:p>
          <a:p>
            <a:pPr lvl="0"/>
            <a:r>
              <a:rPr lang="en-GB" dirty="0" smtClean="0">
                <a:solidFill>
                  <a:schemeClr val="accent6">
                    <a:lumMod val="75000"/>
                  </a:schemeClr>
                </a:solidFill>
              </a:rPr>
              <a:t>PINS and MLT cooperate; processes run </a:t>
            </a:r>
            <a:r>
              <a:rPr lang="en-GB" dirty="0">
                <a:solidFill>
                  <a:schemeClr val="accent6">
                    <a:lumMod val="75000"/>
                  </a:schemeClr>
                </a:solidFill>
              </a:rPr>
              <a:t>in </a:t>
            </a:r>
            <a:r>
              <a:rPr lang="en-GB" dirty="0" smtClean="0">
                <a:solidFill>
                  <a:schemeClr val="accent6">
                    <a:lumMod val="75000"/>
                  </a:schemeClr>
                </a:solidFill>
              </a:rPr>
              <a:t>parallel</a:t>
            </a:r>
          </a:p>
          <a:p>
            <a:pPr lvl="0"/>
            <a:endParaRPr lang="en-GB" dirty="0">
              <a:solidFill>
                <a:schemeClr val="accent6">
                  <a:lumMod val="75000"/>
                </a:schemeClr>
              </a:solidFill>
            </a:endParaRPr>
          </a:p>
          <a:p>
            <a:pPr marL="0" lvl="0" indent="0">
              <a:buNone/>
            </a:pPr>
            <a:r>
              <a:rPr lang="en-GB" b="1" dirty="0" smtClean="0">
                <a:solidFill>
                  <a:schemeClr val="accent6">
                    <a:lumMod val="75000"/>
                  </a:schemeClr>
                </a:solidFill>
              </a:rPr>
              <a:t>Town &amp; Country Planning Act 1990</a:t>
            </a:r>
          </a:p>
          <a:p>
            <a:r>
              <a:rPr lang="en-GB" dirty="0" smtClean="0">
                <a:solidFill>
                  <a:schemeClr val="accent6">
                    <a:lumMod val="75000"/>
                  </a:schemeClr>
                </a:solidFill>
              </a:rPr>
              <a:t>Apply to Swansea/NPT Councils for elements outside the NSIP above Mean Low Water, e.g. bio-fuels facility</a:t>
            </a:r>
          </a:p>
        </p:txBody>
      </p:sp>
      <p:sp>
        <p:nvSpPr>
          <p:cNvPr id="4" name="Slide Number Placeholder 3"/>
          <p:cNvSpPr>
            <a:spLocks noGrp="1"/>
          </p:cNvSpPr>
          <p:nvPr>
            <p:ph type="sldNum" sz="quarter" idx="11"/>
          </p:nvPr>
        </p:nvSpPr>
        <p:spPr/>
        <p:txBody>
          <a:bodyPr/>
          <a:lstStyle/>
          <a:p>
            <a:fld id="{D5067028-BD0C-4739-AA2C-C15F8E11A80C}" type="slidenum">
              <a:rPr lang="en-GB" smtClean="0"/>
              <a:pPr/>
              <a:t>10</a:t>
            </a:fld>
            <a:endParaRPr lang="en-GB" dirty="0"/>
          </a:p>
        </p:txBody>
      </p:sp>
    </p:spTree>
    <p:extLst>
      <p:ext uri="{BB962C8B-B14F-4D97-AF65-F5344CB8AC3E}">
        <p14:creationId xmlns:p14="http://schemas.microsoft.com/office/powerpoint/2010/main" val="13134009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Mitigation from EIA</a:t>
            </a:r>
            <a:endParaRPr lang="en-GB" dirty="0"/>
          </a:p>
        </p:txBody>
      </p:sp>
      <p:sp>
        <p:nvSpPr>
          <p:cNvPr id="3" name="Content Placeholder 2"/>
          <p:cNvSpPr>
            <a:spLocks noGrp="1"/>
          </p:cNvSpPr>
          <p:nvPr>
            <p:ph idx="1"/>
          </p:nvPr>
        </p:nvSpPr>
        <p:spPr>
          <a:xfrm>
            <a:off x="304800" y="1524000"/>
            <a:ext cx="8534400" cy="5073352"/>
          </a:xfrm>
        </p:spPr>
        <p:txBody>
          <a:bodyPr>
            <a:normAutofit/>
          </a:bodyPr>
          <a:lstStyle/>
          <a:p>
            <a:r>
              <a:rPr lang="en-GB" dirty="0"/>
              <a:t>The impacts of the project on designated areas such as Crymlyn Burrows and </a:t>
            </a:r>
            <a:r>
              <a:rPr lang="en-GB" dirty="0" err="1"/>
              <a:t>Blackpill</a:t>
            </a:r>
            <a:r>
              <a:rPr lang="en-GB" dirty="0"/>
              <a:t> Sites of Special Scientific Interest (SSSI), which provide habitat for migrating birds were a particular focus throughout the EIA. </a:t>
            </a:r>
            <a:endParaRPr lang="en-GB" dirty="0" smtClean="0"/>
          </a:p>
          <a:p>
            <a:r>
              <a:rPr lang="en-GB" dirty="0" smtClean="0"/>
              <a:t>Ecological </a:t>
            </a:r>
            <a:r>
              <a:rPr lang="en-GB" dirty="0"/>
              <a:t>assessments identified impacts to honeycomb worm and hydroid rock pools which would need to be part of a habitat exchange initiative. </a:t>
            </a:r>
            <a:endParaRPr lang="en-GB" dirty="0" smtClean="0"/>
          </a:p>
          <a:p>
            <a:r>
              <a:rPr lang="en-GB" dirty="0" smtClean="0"/>
              <a:t>To </a:t>
            </a:r>
            <a:r>
              <a:rPr lang="en-GB" dirty="0"/>
              <a:t>mitigate lost habitat the development also includes an ecological park adjacent to the eastern landfall of the lagoon wall. </a:t>
            </a:r>
            <a:endParaRPr lang="en-GB" dirty="0" smtClean="0"/>
          </a:p>
          <a:p>
            <a:pPr lvl="1"/>
            <a:r>
              <a:rPr lang="en-GB" dirty="0" smtClean="0"/>
              <a:t>The </a:t>
            </a:r>
            <a:r>
              <a:rPr lang="en-GB" dirty="0"/>
              <a:t>park will add five hectares of saltmarsh, three hectares of coastal maritime grassland and six hectares of </a:t>
            </a:r>
            <a:r>
              <a:rPr lang="en-GB" dirty="0" smtClean="0"/>
              <a:t>dunes.</a:t>
            </a:r>
          </a:p>
          <a:p>
            <a:pPr lvl="1"/>
            <a:r>
              <a:rPr lang="en-GB" i="1" dirty="0">
                <a:solidFill>
                  <a:schemeClr val="accent1">
                    <a:lumMod val="75000"/>
                  </a:schemeClr>
                </a:solidFill>
              </a:rPr>
              <a:t>Speaking to Environment Onsite, the Wildfowl &amp; Wetlands Trust’s (WWT) head of government affairs Richard </a:t>
            </a:r>
            <a:r>
              <a:rPr lang="en-GB" i="1" dirty="0" err="1">
                <a:solidFill>
                  <a:schemeClr val="accent1">
                    <a:lumMod val="75000"/>
                  </a:schemeClr>
                </a:solidFill>
              </a:rPr>
              <a:t>Benwell</a:t>
            </a:r>
            <a:r>
              <a:rPr lang="en-GB" i="1" dirty="0">
                <a:solidFill>
                  <a:schemeClr val="accent1">
                    <a:lumMod val="75000"/>
                  </a:schemeClr>
                </a:solidFill>
              </a:rPr>
              <a:t> said: “We need to be careful because Charles Hendry only gives half the picture with the potential for clean energy. We want the government to look at the environment as a system and we want to make sure any plan to exploit green energy potential is part of a plan for environmental investment. It needs to be accompanied with serious plans for investing in habitat protection and restoration</a:t>
            </a:r>
            <a:endParaRPr lang="en-GB" i="1" dirty="0" smtClean="0">
              <a:solidFill>
                <a:schemeClr val="accent1">
                  <a:lumMod val="75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pPr/>
              <a:t>11</a:t>
            </a:fld>
            <a:endParaRPr lang="en-GB" dirty="0"/>
          </a:p>
        </p:txBody>
      </p:sp>
    </p:spTree>
    <p:extLst>
      <p:ext uri="{BB962C8B-B14F-4D97-AF65-F5344CB8AC3E}">
        <p14:creationId xmlns:p14="http://schemas.microsoft.com/office/powerpoint/2010/main" val="3544301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views of concern</a:t>
            </a:r>
            <a:endParaRPr lang="en-GB" dirty="0"/>
          </a:p>
        </p:txBody>
      </p:sp>
      <p:sp>
        <p:nvSpPr>
          <p:cNvPr id="3" name="Content Placeholder 2"/>
          <p:cNvSpPr>
            <a:spLocks noGrp="1"/>
          </p:cNvSpPr>
          <p:nvPr>
            <p:ph idx="1"/>
          </p:nvPr>
        </p:nvSpPr>
        <p:spPr/>
        <p:txBody>
          <a:bodyPr>
            <a:normAutofit fontScale="62500" lnSpcReduction="20000"/>
          </a:bodyPr>
          <a:lstStyle/>
          <a:p>
            <a:r>
              <a:rPr lang="en-GB" dirty="0"/>
              <a:t>Marine policy officer at the Marine Conservation Society Clare Reed said: “Tidal lagoons are designed to operate in areas where the difference between high and low tide (the tidal range) is the greatest, and are therefore most effective in estuaries and bays. Estuaries, in particular, are areas of critically important, sensitive and often unique coastal habitats, on which internationally important birds, fish and other marine life depend. Artificially controlling the tides in areas such as the Severn Estuary, where habitats and species have adapted to current conditions over thousands of years, could have significant and irreversible consequences</a:t>
            </a:r>
            <a:r>
              <a:rPr lang="en-GB" dirty="0" smtClean="0"/>
              <a:t>.”</a:t>
            </a:r>
          </a:p>
          <a:p>
            <a:endParaRPr lang="en-GB" dirty="0"/>
          </a:p>
          <a:p>
            <a:r>
              <a:rPr lang="en-GB" dirty="0"/>
              <a:t>The proposed re-opening of  Dean Quarry on the Lizard Peninsula in Cornwall to extract the Gabbro needed for the Swansea lagoon wall has also received stiff opposition from locals and activists. Shire Oak Quarries plan for the site near St </a:t>
            </a:r>
            <a:r>
              <a:rPr lang="en-GB" dirty="0" err="1"/>
              <a:t>Keverne</a:t>
            </a:r>
            <a:r>
              <a:rPr lang="en-GB" dirty="0"/>
              <a:t>, in an Area of Outstanding Natural Beauty (AONB) and SSSI, were deemed by both the secretary of state Greg Clark and the High Court to require an EIA (Environment </a:t>
            </a:r>
            <a:r>
              <a:rPr lang="en-GB" dirty="0" err="1"/>
              <a:t>OnSite</a:t>
            </a:r>
            <a:r>
              <a:rPr lang="en-GB" dirty="0"/>
              <a:t> 20-Jan-16</a:t>
            </a:r>
            <a:r>
              <a:rPr lang="en-GB" dirty="0" smtClean="0"/>
              <a:t>).</a:t>
            </a:r>
          </a:p>
          <a:p>
            <a:pPr lvl="1"/>
            <a:r>
              <a:rPr lang="en-GB" dirty="0">
                <a:solidFill>
                  <a:schemeClr val="accent1">
                    <a:lumMod val="75000"/>
                  </a:schemeClr>
                </a:solidFill>
              </a:rPr>
              <a:t>Protest group Community Against Dean </a:t>
            </a:r>
            <a:r>
              <a:rPr lang="en-GB" dirty="0" err="1">
                <a:solidFill>
                  <a:schemeClr val="accent1">
                    <a:lumMod val="75000"/>
                  </a:schemeClr>
                </a:solidFill>
              </a:rPr>
              <a:t>Superquarry</a:t>
            </a:r>
            <a:r>
              <a:rPr lang="en-GB" dirty="0">
                <a:solidFill>
                  <a:schemeClr val="accent1">
                    <a:lumMod val="75000"/>
                  </a:schemeClr>
                </a:solidFill>
              </a:rPr>
              <a:t> (CADS) was at Bristol High Court on Friday to launch a second judicial review against Cornwall Council over claims it failed to take enforcement action against quarry owners Shire Oak Quarries after the company installed a perimeter fence. </a:t>
            </a:r>
            <a:r>
              <a:rPr lang="en-GB" dirty="0" smtClean="0">
                <a:solidFill>
                  <a:schemeClr val="accent1">
                    <a:lumMod val="75000"/>
                  </a:schemeClr>
                </a:solidFill>
              </a:rPr>
              <a:t>The </a:t>
            </a:r>
            <a:r>
              <a:rPr lang="en-GB" dirty="0">
                <a:solidFill>
                  <a:schemeClr val="accent1">
                    <a:lumMod val="75000"/>
                  </a:schemeClr>
                </a:solidFill>
              </a:rPr>
              <a:t>group's solicitors, Stephens </a:t>
            </a:r>
            <a:r>
              <a:rPr lang="en-GB" dirty="0" err="1">
                <a:solidFill>
                  <a:schemeClr val="accent1">
                    <a:lumMod val="75000"/>
                  </a:schemeClr>
                </a:solidFill>
              </a:rPr>
              <a:t>Scown</a:t>
            </a:r>
            <a:r>
              <a:rPr lang="en-GB" dirty="0">
                <a:solidFill>
                  <a:schemeClr val="accent1">
                    <a:lumMod val="75000"/>
                  </a:schemeClr>
                </a:solidFill>
              </a:rPr>
              <a:t>, had said the company should take down the fence following an earlier high court ruling banning redevelopment at the quarry due to a lack of an Environmental Impact Assessment (EIA</a:t>
            </a:r>
            <a:r>
              <a:rPr lang="en-GB" dirty="0" smtClean="0">
                <a:solidFill>
                  <a:schemeClr val="accent1">
                    <a:lumMod val="75000"/>
                  </a:schemeClr>
                </a:solidFill>
              </a:rPr>
              <a:t>). (The Packet, Jan. 2017)</a:t>
            </a:r>
            <a:endParaRPr lang="en-GB" dirty="0">
              <a:solidFill>
                <a:schemeClr val="accent1">
                  <a:lumMod val="75000"/>
                </a:schemeClr>
              </a:solidFill>
            </a:endParaRPr>
          </a:p>
          <a:p>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12</a:t>
            </a:fld>
            <a:endParaRPr lang="en-GB" dirty="0"/>
          </a:p>
        </p:txBody>
      </p:sp>
      <p:pic>
        <p:nvPicPr>
          <p:cNvPr id="6" name="Picture 5"/>
          <p:cNvPicPr>
            <a:picLocks noChangeAspect="1"/>
          </p:cNvPicPr>
          <p:nvPr/>
        </p:nvPicPr>
        <p:blipFill>
          <a:blip r:embed="rId2"/>
          <a:stretch>
            <a:fillRect/>
          </a:stretch>
        </p:blipFill>
        <p:spPr>
          <a:xfrm>
            <a:off x="350676" y="1340768"/>
            <a:ext cx="8375848" cy="5387730"/>
          </a:xfrm>
          <a:prstGeom prst="rect">
            <a:avLst/>
          </a:prstGeom>
        </p:spPr>
      </p:pic>
    </p:spTree>
    <p:extLst>
      <p:ext uri="{BB962C8B-B14F-4D97-AF65-F5344CB8AC3E}">
        <p14:creationId xmlns:p14="http://schemas.microsoft.com/office/powerpoint/2010/main" val="115851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wheel(1)">
                                      <p:cBhvr>
                                        <p:cTn id="15" dur="20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Ecological benefits?</a:t>
            </a:r>
            <a:endParaRPr lang="en-GB" dirty="0"/>
          </a:p>
        </p:txBody>
      </p:sp>
      <p:sp>
        <p:nvSpPr>
          <p:cNvPr id="3" name="Content Placeholder 2"/>
          <p:cNvSpPr>
            <a:spLocks noGrp="1"/>
          </p:cNvSpPr>
          <p:nvPr>
            <p:ph idx="1"/>
          </p:nvPr>
        </p:nvSpPr>
        <p:spPr/>
        <p:txBody>
          <a:bodyPr/>
          <a:lstStyle/>
          <a:p>
            <a:r>
              <a:rPr lang="en-GB" dirty="0"/>
              <a:t>“But Tidal Lagoon Power has really upped their game and ambition so they have started identifying massive scale opportunities for investing in wetland habitat creation around the UK. But while they have identified 2,000 hectares of potential habitat creation around the Severn through Cardiff Bay, we think there is more like 6,000 hectares. However, there needs to be assurances this will be delivered, the mitigation is commensurate with the damage and the long term care is provided</a:t>
            </a:r>
            <a:r>
              <a:rPr lang="en-GB" dirty="0" smtClean="0"/>
              <a:t>.”</a:t>
            </a:r>
          </a:p>
          <a:p>
            <a:pPr marL="0" indent="0">
              <a:buNone/>
            </a:pPr>
            <a:endParaRPr lang="en-GB" dirty="0" smtClean="0"/>
          </a:p>
          <a:p>
            <a:r>
              <a:rPr lang="en-GB" dirty="0"/>
              <a:t>As far as the WWT is concerned there is an economic argument to the creation of wetland habitats. The Natural Environment Committee has found for every £1 spent on wetland creation the UK could reap £9 in benefits from flood mitigation, health benefits and carbon sequestration</a:t>
            </a:r>
          </a:p>
        </p:txBody>
      </p:sp>
      <p:sp>
        <p:nvSpPr>
          <p:cNvPr id="4" name="Slide Number Placeholder 3"/>
          <p:cNvSpPr>
            <a:spLocks noGrp="1"/>
          </p:cNvSpPr>
          <p:nvPr>
            <p:ph type="sldNum" sz="quarter" idx="11"/>
          </p:nvPr>
        </p:nvSpPr>
        <p:spPr/>
        <p:txBody>
          <a:bodyPr/>
          <a:lstStyle/>
          <a:p>
            <a:fld id="{D5067028-BD0C-4739-AA2C-C15F8E11A80C}" type="slidenum">
              <a:rPr lang="en-GB" smtClean="0"/>
              <a:pPr/>
              <a:t>13</a:t>
            </a:fld>
            <a:endParaRPr lang="en-GB" dirty="0"/>
          </a:p>
        </p:txBody>
      </p:sp>
    </p:spTree>
    <p:extLst>
      <p:ext uri="{BB962C8B-B14F-4D97-AF65-F5344CB8AC3E}">
        <p14:creationId xmlns:p14="http://schemas.microsoft.com/office/powerpoint/2010/main" val="140149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Water Quality EIA</a:t>
            </a:r>
            <a:endParaRPr lang="en-GB" dirty="0"/>
          </a:p>
        </p:txBody>
      </p:sp>
      <p:sp>
        <p:nvSpPr>
          <p:cNvPr id="3" name="Content Placeholder 2"/>
          <p:cNvSpPr>
            <a:spLocks noGrp="1"/>
          </p:cNvSpPr>
          <p:nvPr>
            <p:ph idx="1"/>
          </p:nvPr>
        </p:nvSpPr>
        <p:spPr/>
        <p:txBody>
          <a:bodyPr/>
          <a:lstStyle/>
          <a:p>
            <a:r>
              <a:rPr lang="en-GB" dirty="0"/>
              <a:t>The EIA identified the lagoon could affect water quality in the bay by changing local tidal circulation patterns and trapping effluent discharge from Swansea wastewater treatment works during the ebb tide. </a:t>
            </a:r>
            <a:endParaRPr lang="en-GB" dirty="0" smtClean="0"/>
          </a:p>
          <a:p>
            <a:r>
              <a:rPr lang="en-GB" dirty="0" smtClean="0"/>
              <a:t>Numerical </a:t>
            </a:r>
            <a:r>
              <a:rPr lang="en-GB" dirty="0"/>
              <a:t>modelling evaluated 170 sources of pollutants and found there would be a small net improvement in water quality at a number of locations as well as improvements to microbiological water </a:t>
            </a:r>
            <a:r>
              <a:rPr lang="en-GB" dirty="0" smtClean="0"/>
              <a:t>quality.</a:t>
            </a:r>
          </a:p>
          <a:p>
            <a:r>
              <a:rPr lang="en-GB" dirty="0"/>
              <a:t>However, in periods of wet weather the release of </a:t>
            </a:r>
            <a:r>
              <a:rPr lang="en-GB" dirty="0" err="1"/>
              <a:t>stormwater</a:t>
            </a:r>
            <a:r>
              <a:rPr lang="en-GB" dirty="0"/>
              <a:t> through the WWTW outfall pipe would prevent the lagoon from being used for water contact sports. This, the statement said would be mitigated either through ultraviolet disinfection or the extension of the long sea effluent outfall to 1.5 kilometres beyond the lagoon enclosure</a:t>
            </a:r>
            <a:r>
              <a:rPr lang="en-GB" dirty="0" smtClean="0"/>
              <a:t>.</a:t>
            </a:r>
          </a:p>
          <a:p>
            <a:pPr lvl="1" algn="r"/>
            <a:r>
              <a:rPr lang="en-GB" dirty="0" smtClean="0"/>
              <a:t>(Environmental Analyst, 2017)</a:t>
            </a:r>
            <a:endParaRPr lang="en-GB" dirty="0"/>
          </a:p>
          <a:p>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14</a:t>
            </a:fld>
            <a:endParaRPr lang="en-GB" dirty="0"/>
          </a:p>
        </p:txBody>
      </p:sp>
    </p:spTree>
    <p:extLst>
      <p:ext uri="{BB962C8B-B14F-4D97-AF65-F5344CB8AC3E}">
        <p14:creationId xmlns:p14="http://schemas.microsoft.com/office/powerpoint/2010/main" val="128226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ircle(in)">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
            </a:r>
            <a:r>
              <a:rPr lang="en-GB" dirty="0" smtClean="0"/>
              <a:t>andscape concepts – 4 marine parks</a:t>
            </a:r>
            <a:endParaRPr lang="en-GB" dirty="0"/>
          </a:p>
        </p:txBody>
      </p:sp>
      <p:sp>
        <p:nvSpPr>
          <p:cNvPr id="5" name="Slide Number Placeholder 4"/>
          <p:cNvSpPr>
            <a:spLocks noGrp="1"/>
          </p:cNvSpPr>
          <p:nvPr>
            <p:ph type="sldNum" sz="quarter" idx="11"/>
          </p:nvPr>
        </p:nvSpPr>
        <p:spPr/>
        <p:txBody>
          <a:bodyPr/>
          <a:lstStyle/>
          <a:p>
            <a:fld id="{D5067028-BD0C-4739-AA2C-C15F8E11A80C}" type="slidenum">
              <a:rPr lang="en-GB" smtClean="0"/>
              <a:pPr/>
              <a:t>15</a:t>
            </a:fld>
            <a:endParaRPr lang="en-GB" dirty="0"/>
          </a:p>
        </p:txBody>
      </p:sp>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7337"/>
          <a:stretch/>
        </p:blipFill>
        <p:spPr bwMode="auto">
          <a:xfrm>
            <a:off x="179512" y="4530436"/>
            <a:ext cx="4297472" cy="14188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8437"/>
          <a:stretch/>
        </p:blipFill>
        <p:spPr bwMode="auto">
          <a:xfrm>
            <a:off x="4716016" y="4530436"/>
            <a:ext cx="4233792" cy="1343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29709"/>
          <a:stretch/>
        </p:blipFill>
        <p:spPr bwMode="auto">
          <a:xfrm>
            <a:off x="179512" y="2583992"/>
            <a:ext cx="4297472" cy="1324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29709"/>
          <a:stretch/>
        </p:blipFill>
        <p:spPr bwMode="auto">
          <a:xfrm>
            <a:off x="4716016" y="2583991"/>
            <a:ext cx="4211594" cy="13246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79512" y="3789040"/>
            <a:ext cx="4225464" cy="395814"/>
          </a:xfrm>
          <a:prstGeom prst="rect">
            <a:avLst/>
          </a:prstGeom>
        </p:spPr>
        <p:txBody>
          <a:bodyPr wrap="square">
            <a:spAutoFit/>
          </a:bodyPr>
          <a:lstStyle/>
          <a:p>
            <a:pPr>
              <a:lnSpc>
                <a:spcPct val="150000"/>
              </a:lnSpc>
              <a:buClr>
                <a:srgbClr val="60B0A7"/>
              </a:buClr>
            </a:pPr>
            <a:r>
              <a:rPr lang="en-GB" sz="1500" dirty="0">
                <a:solidFill>
                  <a:schemeClr val="accent6">
                    <a:lumMod val="75000"/>
                  </a:schemeClr>
                </a:solidFill>
                <a:latin typeface="Arial"/>
                <a:cs typeface="Arial"/>
              </a:rPr>
              <a:t>Landward Urban Park – at western landfall</a:t>
            </a:r>
          </a:p>
        </p:txBody>
      </p:sp>
      <p:sp>
        <p:nvSpPr>
          <p:cNvPr id="9" name="Rectangle 8"/>
          <p:cNvSpPr/>
          <p:nvPr/>
        </p:nvSpPr>
        <p:spPr>
          <a:xfrm>
            <a:off x="4716016" y="3789040"/>
            <a:ext cx="4225464" cy="395814"/>
          </a:xfrm>
          <a:prstGeom prst="rect">
            <a:avLst/>
          </a:prstGeom>
        </p:spPr>
        <p:txBody>
          <a:bodyPr wrap="square">
            <a:spAutoFit/>
          </a:bodyPr>
          <a:lstStyle/>
          <a:p>
            <a:pPr>
              <a:lnSpc>
                <a:spcPct val="150000"/>
              </a:lnSpc>
              <a:buClr>
                <a:srgbClr val="60B0A7"/>
              </a:buClr>
            </a:pPr>
            <a:r>
              <a:rPr lang="en-GB" sz="1500" dirty="0">
                <a:solidFill>
                  <a:schemeClr val="accent6">
                    <a:lumMod val="75000"/>
                  </a:schemeClr>
                </a:solidFill>
                <a:latin typeface="Arial"/>
                <a:cs typeface="Arial"/>
              </a:rPr>
              <a:t>Landward Ecological Park – at eastern landfall</a:t>
            </a:r>
          </a:p>
        </p:txBody>
      </p:sp>
      <p:sp>
        <p:nvSpPr>
          <p:cNvPr id="10" name="Rectangle 9"/>
          <p:cNvSpPr/>
          <p:nvPr/>
        </p:nvSpPr>
        <p:spPr>
          <a:xfrm>
            <a:off x="4716016" y="5827330"/>
            <a:ext cx="4225464" cy="553998"/>
          </a:xfrm>
          <a:prstGeom prst="rect">
            <a:avLst/>
          </a:prstGeom>
        </p:spPr>
        <p:txBody>
          <a:bodyPr wrap="square">
            <a:spAutoFit/>
          </a:bodyPr>
          <a:lstStyle/>
          <a:p>
            <a:pPr>
              <a:buClr>
                <a:srgbClr val="60B0A7"/>
              </a:buClr>
            </a:pPr>
            <a:r>
              <a:rPr lang="en-GB" sz="1500" dirty="0">
                <a:solidFill>
                  <a:schemeClr val="accent6">
                    <a:lumMod val="75000"/>
                  </a:schemeClr>
                </a:solidFill>
                <a:latin typeface="Arial"/>
                <a:cs typeface="Arial"/>
              </a:rPr>
              <a:t>Narrow Seaward Park – turbine housing eastwards </a:t>
            </a:r>
          </a:p>
        </p:txBody>
      </p:sp>
      <p:sp>
        <p:nvSpPr>
          <p:cNvPr id="11" name="Rectangle 10"/>
          <p:cNvSpPr/>
          <p:nvPr/>
        </p:nvSpPr>
        <p:spPr>
          <a:xfrm>
            <a:off x="179512" y="5827330"/>
            <a:ext cx="4225464" cy="553998"/>
          </a:xfrm>
          <a:prstGeom prst="rect">
            <a:avLst/>
          </a:prstGeom>
        </p:spPr>
        <p:txBody>
          <a:bodyPr wrap="square">
            <a:spAutoFit/>
          </a:bodyPr>
          <a:lstStyle/>
          <a:p>
            <a:pPr>
              <a:buClr>
                <a:srgbClr val="60B0A7"/>
              </a:buClr>
            </a:pPr>
            <a:r>
              <a:rPr lang="en-GB" sz="1500" dirty="0">
                <a:solidFill>
                  <a:schemeClr val="accent6">
                    <a:lumMod val="75000"/>
                  </a:schemeClr>
                </a:solidFill>
                <a:latin typeface="Arial"/>
                <a:cs typeface="Arial"/>
              </a:rPr>
              <a:t>Broad Seaward Park – western seawall </a:t>
            </a:r>
            <a:r>
              <a:rPr lang="en-GB" sz="1500" dirty="0" smtClean="0">
                <a:solidFill>
                  <a:schemeClr val="accent6">
                    <a:lumMod val="75000"/>
                  </a:schemeClr>
                </a:solidFill>
                <a:latin typeface="Arial"/>
                <a:cs typeface="Arial"/>
              </a:rPr>
              <a:t>to turbine </a:t>
            </a:r>
            <a:r>
              <a:rPr lang="en-GB" sz="1500" dirty="0">
                <a:solidFill>
                  <a:schemeClr val="accent6">
                    <a:lumMod val="75000"/>
                  </a:schemeClr>
                </a:solidFill>
                <a:latin typeface="Arial"/>
                <a:cs typeface="Arial"/>
              </a:rPr>
              <a:t>housing/offshore buildings</a:t>
            </a:r>
          </a:p>
        </p:txBody>
      </p:sp>
      <p:sp>
        <p:nvSpPr>
          <p:cNvPr id="12" name="Rectangle 11"/>
          <p:cNvSpPr/>
          <p:nvPr/>
        </p:nvSpPr>
        <p:spPr>
          <a:xfrm>
            <a:off x="274528" y="1484784"/>
            <a:ext cx="8545944" cy="877163"/>
          </a:xfrm>
          <a:prstGeom prst="rect">
            <a:avLst/>
          </a:prstGeom>
        </p:spPr>
        <p:txBody>
          <a:bodyPr wrap="square">
            <a:spAutoFit/>
          </a:bodyPr>
          <a:lstStyle/>
          <a:p>
            <a:pPr>
              <a:lnSpc>
                <a:spcPct val="150000"/>
              </a:lnSpc>
              <a:buClr>
                <a:srgbClr val="60B0A7"/>
              </a:buClr>
            </a:pPr>
            <a:r>
              <a:rPr lang="en-GB" sz="1700" dirty="0" smtClean="0">
                <a:solidFill>
                  <a:schemeClr val="accent6">
                    <a:lumMod val="75000"/>
                  </a:schemeClr>
                </a:solidFill>
                <a:latin typeface="Arial"/>
                <a:cs typeface="Arial"/>
              </a:rPr>
              <a:t>The </a:t>
            </a:r>
            <a:r>
              <a:rPr lang="en-GB" sz="1700" dirty="0">
                <a:solidFill>
                  <a:schemeClr val="accent6">
                    <a:lumMod val="75000"/>
                  </a:schemeClr>
                </a:solidFill>
                <a:latin typeface="Arial"/>
                <a:cs typeface="Arial"/>
              </a:rPr>
              <a:t>lagoon provides a </a:t>
            </a:r>
            <a:r>
              <a:rPr lang="en-GB" sz="1700" dirty="0" smtClean="0">
                <a:solidFill>
                  <a:schemeClr val="accent6">
                    <a:lumMod val="75000"/>
                  </a:schemeClr>
                </a:solidFill>
                <a:latin typeface="Arial"/>
                <a:cs typeface="Arial"/>
              </a:rPr>
              <a:t>unique opportunity </a:t>
            </a:r>
            <a:r>
              <a:rPr lang="en-GB" sz="1700" dirty="0">
                <a:solidFill>
                  <a:schemeClr val="accent6">
                    <a:lumMod val="75000"/>
                  </a:schemeClr>
                </a:solidFill>
                <a:latin typeface="Arial"/>
                <a:cs typeface="Arial"/>
              </a:rPr>
              <a:t>to </a:t>
            </a:r>
            <a:r>
              <a:rPr lang="en-GB" sz="1700" dirty="0" smtClean="0">
                <a:solidFill>
                  <a:schemeClr val="accent6">
                    <a:lumMod val="75000"/>
                  </a:schemeClr>
                </a:solidFill>
                <a:latin typeface="Arial"/>
                <a:cs typeface="Arial"/>
              </a:rPr>
              <a:t>establish </a:t>
            </a:r>
            <a:r>
              <a:rPr lang="en-GB" sz="1700" dirty="0">
                <a:solidFill>
                  <a:schemeClr val="accent6">
                    <a:lumMod val="75000"/>
                  </a:schemeClr>
                </a:solidFill>
                <a:latin typeface="Arial"/>
                <a:cs typeface="Arial"/>
              </a:rPr>
              <a:t>‘marine </a:t>
            </a:r>
            <a:r>
              <a:rPr lang="en-GB" sz="1700" dirty="0" smtClean="0">
                <a:solidFill>
                  <a:schemeClr val="accent6">
                    <a:lumMod val="75000"/>
                  </a:schemeClr>
                </a:solidFill>
                <a:latin typeface="Arial"/>
                <a:cs typeface="Arial"/>
              </a:rPr>
              <a:t>parks’ where new </a:t>
            </a:r>
            <a:r>
              <a:rPr lang="en-GB" sz="1700" dirty="0">
                <a:solidFill>
                  <a:schemeClr val="accent6">
                    <a:lumMod val="75000"/>
                  </a:schemeClr>
                </a:solidFill>
                <a:latin typeface="Arial"/>
                <a:cs typeface="Arial"/>
              </a:rPr>
              <a:t>buildings and public spaces respond to </a:t>
            </a:r>
            <a:r>
              <a:rPr lang="en-GB" sz="1700" dirty="0" smtClean="0">
                <a:solidFill>
                  <a:schemeClr val="accent6">
                    <a:lumMod val="75000"/>
                  </a:schemeClr>
                </a:solidFill>
                <a:latin typeface="Arial"/>
                <a:cs typeface="Arial"/>
              </a:rPr>
              <a:t>their surroundings </a:t>
            </a:r>
            <a:r>
              <a:rPr lang="en-GB" sz="1700" dirty="0">
                <a:solidFill>
                  <a:schemeClr val="accent6">
                    <a:lumMod val="75000"/>
                  </a:schemeClr>
                </a:solidFill>
                <a:latin typeface="Arial"/>
                <a:cs typeface="Arial"/>
              </a:rPr>
              <a:t>both on and </a:t>
            </a:r>
            <a:r>
              <a:rPr lang="en-GB" sz="1700" dirty="0" smtClean="0">
                <a:solidFill>
                  <a:schemeClr val="accent6">
                    <a:lumMod val="75000"/>
                  </a:schemeClr>
                </a:solidFill>
                <a:latin typeface="Arial"/>
                <a:cs typeface="Arial"/>
              </a:rPr>
              <a:t>offshore</a:t>
            </a:r>
            <a:endParaRPr lang="en-GB" sz="1700" dirty="0">
              <a:solidFill>
                <a:schemeClr val="accent6">
                  <a:lumMod val="75000"/>
                </a:schemeClr>
              </a:solidFill>
              <a:latin typeface="Arial"/>
              <a:cs typeface="Arial"/>
            </a:endParaRPr>
          </a:p>
        </p:txBody>
      </p:sp>
    </p:spTree>
    <p:extLst>
      <p:ext uri="{BB962C8B-B14F-4D97-AF65-F5344CB8AC3E}">
        <p14:creationId xmlns:p14="http://schemas.microsoft.com/office/powerpoint/2010/main" val="15837193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Landward Urban Park CGI</a:t>
            </a:r>
            <a:endParaRPr lang="en-GB" dirty="0"/>
          </a:p>
        </p:txBody>
      </p:sp>
      <p:sp>
        <p:nvSpPr>
          <p:cNvPr id="3" name="Slide Number Placeholder 2"/>
          <p:cNvSpPr>
            <a:spLocks noGrp="1"/>
          </p:cNvSpPr>
          <p:nvPr>
            <p:ph type="sldNum" sz="quarter" idx="11"/>
          </p:nvPr>
        </p:nvSpPr>
        <p:spPr/>
        <p:txBody>
          <a:bodyPr/>
          <a:lstStyle/>
          <a:p>
            <a:fld id="{D5067028-BD0C-4739-AA2C-C15F8E11A80C}" type="slidenum">
              <a:rPr lang="en-GB" smtClean="0"/>
              <a:pPr/>
              <a:t>16</a:t>
            </a:fld>
            <a:endParaRPr lang="en-GB" dirty="0"/>
          </a:p>
        </p:txBody>
      </p:sp>
      <p:pic>
        <p:nvPicPr>
          <p:cNvPr id="1026" name="Picture 2" descr="C:\Users\Alex Herbert\Desktop\TLP back-up 100613\Swansea Bay\Design &amp; plans\Buildings\3513LO_SK_027_Landward_Urban_Visual_1.1 - (925196).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t="15875" b="15782"/>
          <a:stretch/>
        </p:blipFill>
        <p:spPr bwMode="auto">
          <a:xfrm>
            <a:off x="323528" y="1484784"/>
            <a:ext cx="8470502"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1701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Broad Seaward Park</a:t>
            </a:r>
            <a:endParaRPr lang="en-GB" dirty="0"/>
          </a:p>
        </p:txBody>
      </p:sp>
      <p:pic>
        <p:nvPicPr>
          <p:cNvPr id="6" name="Content Placeholder 5"/>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49932" y="1700808"/>
            <a:ext cx="7967935" cy="4464496"/>
          </a:xfrm>
        </p:spPr>
      </p:pic>
      <p:sp>
        <p:nvSpPr>
          <p:cNvPr id="5" name="Slide Number Placeholder 4"/>
          <p:cNvSpPr>
            <a:spLocks noGrp="1"/>
          </p:cNvSpPr>
          <p:nvPr>
            <p:ph type="sldNum" sz="quarter" idx="11"/>
          </p:nvPr>
        </p:nvSpPr>
        <p:spPr/>
        <p:txBody>
          <a:bodyPr/>
          <a:lstStyle/>
          <a:p>
            <a:fld id="{D5067028-BD0C-4739-AA2C-C15F8E11A80C}" type="slidenum">
              <a:rPr lang="en-GB" smtClean="0"/>
              <a:pPr/>
              <a:t>17</a:t>
            </a:fld>
            <a:endParaRPr lang="en-GB" dirty="0"/>
          </a:p>
        </p:txBody>
      </p:sp>
    </p:spTree>
    <p:extLst>
      <p:ext uri="{BB962C8B-B14F-4D97-AF65-F5344CB8AC3E}">
        <p14:creationId xmlns:p14="http://schemas.microsoft.com/office/powerpoint/2010/main" val="10188303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dirty="0"/>
              <a:t/>
            </a:r>
            <a:br>
              <a:rPr lang="en-GB" b="0" dirty="0"/>
            </a:br>
            <a:r>
              <a:rPr lang="en-GB" dirty="0"/>
              <a:t>Western landfall facilities </a:t>
            </a:r>
          </a:p>
        </p:txBody>
      </p:sp>
      <p:sp>
        <p:nvSpPr>
          <p:cNvPr id="3" name="Slide Number Placeholder 2"/>
          <p:cNvSpPr>
            <a:spLocks noGrp="1"/>
          </p:cNvSpPr>
          <p:nvPr>
            <p:ph type="sldNum" sz="quarter" idx="11"/>
          </p:nvPr>
        </p:nvSpPr>
        <p:spPr/>
        <p:txBody>
          <a:bodyPr/>
          <a:lstStyle/>
          <a:p>
            <a:fld id="{D5067028-BD0C-4739-AA2C-C15F8E11A80C}" type="slidenum">
              <a:rPr lang="en-GB" smtClean="0"/>
              <a:pPr/>
              <a:t>18</a:t>
            </a:fld>
            <a:endParaRPr lang="en-GB" dirty="0"/>
          </a:p>
        </p:txBody>
      </p:sp>
      <p:pic>
        <p:nvPicPr>
          <p:cNvPr id="4" name="Picture 3"/>
          <p:cNvPicPr>
            <a:picLocks noChangeAspect="1"/>
          </p:cNvPicPr>
          <p:nvPr/>
        </p:nvPicPr>
        <p:blipFill>
          <a:blip r:embed="rId2"/>
          <a:stretch>
            <a:fillRect/>
          </a:stretch>
        </p:blipFill>
        <p:spPr>
          <a:xfrm>
            <a:off x="277779" y="1988840"/>
            <a:ext cx="8561421" cy="3960440"/>
          </a:xfrm>
          <a:prstGeom prst="rect">
            <a:avLst/>
          </a:prstGeom>
        </p:spPr>
      </p:pic>
    </p:spTree>
    <p:extLst>
      <p:ext uri="{BB962C8B-B14F-4D97-AF65-F5344CB8AC3E}">
        <p14:creationId xmlns:p14="http://schemas.microsoft.com/office/powerpoint/2010/main" val="2474694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Western Landfall </a:t>
            </a:r>
            <a:r>
              <a:rPr lang="en-GB" dirty="0" smtClean="0"/>
              <a:t>Building</a:t>
            </a:r>
            <a:endParaRPr lang="en-GB" dirty="0"/>
          </a:p>
        </p:txBody>
      </p:sp>
      <p:sp>
        <p:nvSpPr>
          <p:cNvPr id="3" name="Content Placeholder 2"/>
          <p:cNvSpPr>
            <a:spLocks noGrp="1"/>
          </p:cNvSpPr>
          <p:nvPr>
            <p:ph idx="1"/>
          </p:nvPr>
        </p:nvSpPr>
        <p:spPr>
          <a:xfrm>
            <a:off x="1371600" y="1916832"/>
            <a:ext cx="5900700" cy="672666"/>
          </a:xfrm>
        </p:spPr>
        <p:txBody>
          <a:bodyPr>
            <a:normAutofit/>
          </a:bodyPr>
          <a:lstStyle/>
          <a:p>
            <a:pPr marL="0" indent="0">
              <a:buNone/>
            </a:pPr>
            <a:r>
              <a:rPr lang="en-GB" dirty="0" smtClean="0"/>
              <a:t>Visitor orientation, operations &amp; maintenance, boating centre</a:t>
            </a:r>
          </a:p>
        </p:txBody>
      </p:sp>
      <p:sp>
        <p:nvSpPr>
          <p:cNvPr id="4" name="Slide Number Placeholder 3"/>
          <p:cNvSpPr>
            <a:spLocks noGrp="1"/>
          </p:cNvSpPr>
          <p:nvPr>
            <p:ph type="sldNum" sz="quarter" idx="11"/>
          </p:nvPr>
        </p:nvSpPr>
        <p:spPr/>
        <p:txBody>
          <a:bodyPr/>
          <a:lstStyle/>
          <a:p>
            <a:fld id="{D5067028-BD0C-4739-AA2C-C15F8E11A80C}" type="slidenum">
              <a:rPr lang="en-GB" smtClean="0"/>
              <a:pPr/>
              <a:t>19</a:t>
            </a:fld>
            <a:endParaRPr lang="en-GB" dirty="0"/>
          </a:p>
        </p:txBody>
      </p:sp>
      <p:pic>
        <p:nvPicPr>
          <p:cNvPr id="6" name="Picture 5"/>
          <p:cNvPicPr/>
          <p:nvPr/>
        </p:nvPicPr>
        <p:blipFill>
          <a:blip r:embed="rId3" cstate="print">
            <a:extLst>
              <a:ext uri="{28A0092B-C50C-407E-A947-70E740481C1C}">
                <a14:useLocalDpi xmlns:a14="http://schemas.microsoft.com/office/drawing/2010/main" val="0"/>
              </a:ext>
            </a:extLst>
          </a:blip>
          <a:stretch>
            <a:fillRect/>
          </a:stretch>
        </p:blipFill>
        <p:spPr>
          <a:xfrm>
            <a:off x="1371600" y="2564904"/>
            <a:ext cx="5900700" cy="3024336"/>
          </a:xfrm>
          <a:prstGeom prst="rect">
            <a:avLst/>
          </a:prstGeom>
        </p:spPr>
      </p:pic>
    </p:spTree>
    <p:extLst>
      <p:ext uri="{BB962C8B-B14F-4D97-AF65-F5344CB8AC3E}">
        <p14:creationId xmlns:p14="http://schemas.microsoft.com/office/powerpoint/2010/main" val="13225428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fld id="{D5067028-BD0C-4739-AA2C-C15F8E11A80C}" type="slidenum">
              <a:rPr lang="en-GB" smtClean="0"/>
              <a:pPr/>
              <a:t>20</a:t>
            </a:fld>
            <a:endParaRPr lang="en-GB"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1412776"/>
            <a:ext cx="8136904" cy="5002424"/>
          </a:xfrm>
          <a:prstGeom prst="rect">
            <a:avLst/>
          </a:prstGeom>
        </p:spPr>
      </p:pic>
      <p:sp>
        <p:nvSpPr>
          <p:cNvPr id="4" name="Rectangle 3"/>
          <p:cNvSpPr/>
          <p:nvPr/>
        </p:nvSpPr>
        <p:spPr>
          <a:xfrm>
            <a:off x="323528" y="682582"/>
            <a:ext cx="3757760" cy="584775"/>
          </a:xfrm>
          <a:prstGeom prst="rect">
            <a:avLst/>
          </a:prstGeom>
        </p:spPr>
        <p:txBody>
          <a:bodyPr wrap="none">
            <a:spAutoFit/>
          </a:bodyPr>
          <a:lstStyle/>
          <a:p>
            <a:r>
              <a:rPr lang="en-GB" sz="3200" b="1" dirty="0">
                <a:solidFill>
                  <a:srgbClr val="52BDEC"/>
                </a:solidFill>
                <a:latin typeface="Arial" panose="020B0604020202020204" pitchFamily="34" charset="0"/>
                <a:cs typeface="Arial" panose="020B0604020202020204" pitchFamily="34" charset="0"/>
              </a:rPr>
              <a:t>Offshore Building </a:t>
            </a:r>
          </a:p>
        </p:txBody>
      </p:sp>
    </p:spTree>
    <p:extLst>
      <p:ext uri="{BB962C8B-B14F-4D97-AF65-F5344CB8AC3E}">
        <p14:creationId xmlns:p14="http://schemas.microsoft.com/office/powerpoint/2010/main" val="2143837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dirty="0"/>
              <a:t/>
            </a:r>
            <a:br>
              <a:rPr lang="en-GB" b="0" dirty="0"/>
            </a:br>
            <a:r>
              <a:rPr lang="en-GB" dirty="0"/>
              <a:t>Offshore Building – by night </a:t>
            </a:r>
          </a:p>
        </p:txBody>
      </p:sp>
      <p:sp>
        <p:nvSpPr>
          <p:cNvPr id="3" name="Slide Number Placeholder 2"/>
          <p:cNvSpPr>
            <a:spLocks noGrp="1"/>
          </p:cNvSpPr>
          <p:nvPr>
            <p:ph type="sldNum" sz="quarter" idx="11"/>
          </p:nvPr>
        </p:nvSpPr>
        <p:spPr/>
        <p:txBody>
          <a:bodyPr/>
          <a:lstStyle/>
          <a:p>
            <a:fld id="{D5067028-BD0C-4739-AA2C-C15F8E11A80C}" type="slidenum">
              <a:rPr lang="en-GB" smtClean="0"/>
              <a:pPr/>
              <a:t>21</a:t>
            </a:fld>
            <a:endParaRPr lang="en-GB" dirty="0"/>
          </a:p>
        </p:txBody>
      </p:sp>
      <p:pic>
        <p:nvPicPr>
          <p:cNvPr id="4" name="Picture 3"/>
          <p:cNvPicPr>
            <a:picLocks noChangeAspect="1"/>
          </p:cNvPicPr>
          <p:nvPr/>
        </p:nvPicPr>
        <p:blipFill>
          <a:blip r:embed="rId2"/>
          <a:stretch>
            <a:fillRect/>
          </a:stretch>
        </p:blipFill>
        <p:spPr>
          <a:xfrm>
            <a:off x="683568" y="1421942"/>
            <a:ext cx="8026276" cy="5169071"/>
          </a:xfrm>
          <a:prstGeom prst="rect">
            <a:avLst/>
          </a:prstGeom>
        </p:spPr>
      </p:pic>
    </p:spTree>
    <p:extLst>
      <p:ext uri="{BB962C8B-B14F-4D97-AF65-F5344CB8AC3E}">
        <p14:creationId xmlns:p14="http://schemas.microsoft.com/office/powerpoint/2010/main" val="2761383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Bay Timeline</a:t>
            </a:r>
            <a:endParaRPr lang="en-GB" dirty="0"/>
          </a:p>
        </p:txBody>
      </p:sp>
      <p:graphicFrame>
        <p:nvGraphicFramePr>
          <p:cNvPr id="5" name="Content Placeholder 4"/>
          <p:cNvGraphicFramePr>
            <a:graphicFrameLocks noGrp="1"/>
          </p:cNvGraphicFramePr>
          <p:nvPr>
            <p:ph idx="1"/>
            <p:extLst/>
          </p:nvPr>
        </p:nvGraphicFramePr>
        <p:xfrm>
          <a:off x="755577" y="1412776"/>
          <a:ext cx="8388423" cy="4911449"/>
        </p:xfrm>
        <a:graphic>
          <a:graphicData uri="http://schemas.openxmlformats.org/drawingml/2006/table">
            <a:tbl>
              <a:tblPr>
                <a:tableStyleId>{5C22544A-7EE6-4342-B048-85BDC9FD1C3A}</a:tableStyleId>
              </a:tblPr>
              <a:tblGrid>
                <a:gridCol w="806579"/>
                <a:gridCol w="161316"/>
                <a:gridCol w="7420528"/>
              </a:tblGrid>
              <a:tr h="200054">
                <a:tc>
                  <a:txBody>
                    <a:bodyPr/>
                    <a:lstStyle/>
                    <a:p>
                      <a:pPr algn="l" fontAlgn="b"/>
                      <a:r>
                        <a:rPr lang="en-GB" sz="1000" b="1" u="none" strike="noStrike" dirty="0">
                          <a:solidFill>
                            <a:schemeClr val="tx2"/>
                          </a:solidFill>
                          <a:effectLst/>
                          <a:latin typeface="Arial" panose="020B0604020202020204" pitchFamily="34" charset="0"/>
                          <a:cs typeface="Arial" panose="020B0604020202020204" pitchFamily="34" charset="0"/>
                        </a:rPr>
                        <a:t>2013</a:t>
                      </a:r>
                      <a:endParaRPr lang="en-GB" sz="1000" b="1"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a:solidFill>
                            <a:schemeClr val="tx2"/>
                          </a:solidFill>
                          <a:effectLst/>
                          <a:latin typeface="Arial" panose="020B0604020202020204" pitchFamily="34" charset="0"/>
                          <a:cs typeface="Arial" panose="020B0604020202020204" pitchFamily="34" charset="0"/>
                        </a:rPr>
                        <a:t>October</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tx2"/>
                          </a:solidFill>
                          <a:effectLst/>
                          <a:latin typeface="Arial" panose="020B0604020202020204" pitchFamily="34" charset="0"/>
                          <a:cs typeface="Arial" panose="020B0604020202020204" pitchFamily="34" charset="0"/>
                        </a:rPr>
                        <a:t>Crown Estate Head of Energy key process </a:t>
                      </a:r>
                      <a:r>
                        <a:rPr lang="en-GB" sz="1000" u="none" strike="noStrike" dirty="0" smtClean="0">
                          <a:solidFill>
                            <a:schemeClr val="tx2"/>
                          </a:solidFill>
                          <a:effectLst/>
                          <a:latin typeface="Arial" panose="020B0604020202020204" pitchFamily="34" charset="0"/>
                          <a:cs typeface="Arial" panose="020B0604020202020204" pitchFamily="34" charset="0"/>
                        </a:rPr>
                        <a:t>meeting</a:t>
                      </a:r>
                    </a:p>
                    <a:p>
                      <a:pPr marL="171450" indent="-171450" algn="l" fontAlgn="b">
                        <a:buFont typeface="Arial" panose="020B0604020202020204" pitchFamily="34" charset="0"/>
                        <a:buChar char="•"/>
                      </a:pPr>
                      <a:r>
                        <a:rPr lang="en-GB" sz="1000" b="0" i="0" u="none" strike="noStrike" dirty="0" smtClean="0">
                          <a:solidFill>
                            <a:schemeClr val="tx2"/>
                          </a:solidFill>
                          <a:effectLst/>
                          <a:latin typeface="Arial" panose="020B0604020202020204" pitchFamily="34" charset="0"/>
                          <a:cs typeface="Arial" panose="020B0604020202020204" pitchFamily="34" charset="0"/>
                        </a:rPr>
                        <a:t>Environmental</a:t>
                      </a:r>
                      <a:r>
                        <a:rPr lang="en-GB" sz="1000" b="0" i="0" u="none" strike="noStrike" baseline="0" dirty="0" smtClean="0">
                          <a:solidFill>
                            <a:schemeClr val="tx2"/>
                          </a:solidFill>
                          <a:effectLst/>
                          <a:latin typeface="Arial" panose="020B0604020202020204" pitchFamily="34" charset="0"/>
                          <a:cs typeface="Arial" panose="020B0604020202020204" pitchFamily="34" charset="0"/>
                        </a:rPr>
                        <a:t> </a:t>
                      </a:r>
                      <a:r>
                        <a:rPr lang="en-GB" sz="1000" b="0" i="0" u="none" strike="noStrike" dirty="0" smtClean="0">
                          <a:solidFill>
                            <a:schemeClr val="tx2"/>
                          </a:solidFill>
                          <a:effectLst/>
                          <a:latin typeface="Arial" panose="020B0604020202020204" pitchFamily="34" charset="0"/>
                          <a:cs typeface="Arial" panose="020B0604020202020204" pitchFamily="34" charset="0"/>
                        </a:rPr>
                        <a:t>Impact Assessment</a:t>
                      </a:r>
                      <a:r>
                        <a:rPr lang="en-GB" sz="1000" b="0" i="0" u="none" strike="noStrike" baseline="0" dirty="0" smtClean="0">
                          <a:solidFill>
                            <a:schemeClr val="tx2"/>
                          </a:solidFill>
                          <a:effectLst/>
                          <a:latin typeface="Arial" panose="020B0604020202020204" pitchFamily="34" charset="0"/>
                          <a:cs typeface="Arial" panose="020B0604020202020204" pitchFamily="34" charset="0"/>
                        </a:rPr>
                        <a:t> </a:t>
                      </a:r>
                      <a:r>
                        <a:rPr lang="en-GB" sz="1000" b="0" i="0" u="none" strike="noStrike" dirty="0" smtClean="0">
                          <a:solidFill>
                            <a:schemeClr val="tx2"/>
                          </a:solidFill>
                          <a:effectLst/>
                          <a:latin typeface="Arial" panose="020B0604020202020204" pitchFamily="34" charset="0"/>
                          <a:cs typeface="Arial" panose="020B0604020202020204" pitchFamily="34" charset="0"/>
                        </a:rPr>
                        <a:t>presentations</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0">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a:solidFill>
                            <a:schemeClr val="tx2"/>
                          </a:solidFill>
                          <a:effectLst/>
                          <a:latin typeface="Arial" panose="020B0604020202020204" pitchFamily="34" charset="0"/>
                          <a:cs typeface="Arial" panose="020B0604020202020204" pitchFamily="34" charset="0"/>
                        </a:rPr>
                        <a:t>December</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tx2"/>
                          </a:solidFill>
                          <a:effectLst/>
                          <a:latin typeface="Arial" panose="020B0604020202020204" pitchFamily="34" charset="0"/>
                          <a:cs typeface="Arial" panose="020B0604020202020204" pitchFamily="34" charset="0"/>
                        </a:rPr>
                        <a:t>First exchange of contracts turbines and construction</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u="none" strike="noStrike" kern="1200" dirty="0">
                        <a:solidFill>
                          <a:schemeClr val="tx2"/>
                        </a:solidFill>
                        <a:effectLst/>
                        <a:latin typeface="Arial" panose="020B0604020202020204" pitchFamily="34" charset="0"/>
                        <a:ea typeface="+mn-ea"/>
                        <a:cs typeface="Arial" panose="020B0604020202020204" pitchFamily="34" charset="0"/>
                      </a:endParaRPr>
                    </a:p>
                  </a:txBody>
                  <a:tcPr marL="8839" marR="8839" marT="8839" marB="0">
                    <a:noFill/>
                  </a:tcPr>
                </a:tc>
              </a:tr>
              <a:tr h="0">
                <a:tc>
                  <a:txBody>
                    <a:bodyPr/>
                    <a:lstStyle/>
                    <a:p>
                      <a:pPr algn="l" fontAlgn="b"/>
                      <a:endParaRPr lang="en-GB" sz="1000" b="1"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0" indent="0" algn="l" fontAlgn="b">
                        <a:buFont typeface="Arial" panose="020B0604020202020204" pitchFamily="34" charset="0"/>
                        <a:buNone/>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b="1" u="none" strike="noStrike" dirty="0" smtClean="0">
                          <a:solidFill>
                            <a:schemeClr val="tx2"/>
                          </a:solidFill>
                          <a:effectLst/>
                          <a:latin typeface="Arial" panose="020B0604020202020204" pitchFamily="34" charset="0"/>
                          <a:cs typeface="Arial" panose="020B0604020202020204" pitchFamily="34" charset="0"/>
                        </a:rPr>
                        <a:t>2014</a:t>
                      </a:r>
                    </a:p>
                    <a:p>
                      <a:pPr marL="0" marR="0" indent="0" algn="l" defTabSz="914400" rtl="0" eaLnBrk="1" fontAlgn="b" latinLnBrk="0" hangingPunct="1">
                        <a:lnSpc>
                          <a:spcPct val="100000"/>
                        </a:lnSpc>
                        <a:spcBef>
                          <a:spcPts val="0"/>
                        </a:spcBef>
                        <a:spcAft>
                          <a:spcPts val="0"/>
                        </a:spcAft>
                        <a:buClrTx/>
                        <a:buSzTx/>
                        <a:buFontTx/>
                        <a:buNone/>
                        <a:tabLst/>
                        <a:defRPr/>
                      </a:pPr>
                      <a:r>
                        <a:rPr lang="en-GB" sz="1000" u="none" strike="noStrike" dirty="0" smtClean="0">
                          <a:solidFill>
                            <a:schemeClr val="tx2"/>
                          </a:solidFill>
                          <a:effectLst/>
                          <a:latin typeface="Arial" panose="020B0604020202020204" pitchFamily="34" charset="0"/>
                          <a:cs typeface="Arial" panose="020B0604020202020204" pitchFamily="34" charset="0"/>
                        </a:rPr>
                        <a:t>January</a:t>
                      </a:r>
                      <a:endParaRPr lang="en-GB" sz="1000" b="0" i="0" u="none" strike="noStrike" dirty="0" smtClean="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smtClean="0">
                          <a:solidFill>
                            <a:schemeClr val="tx2"/>
                          </a:solidFill>
                          <a:effectLst/>
                          <a:latin typeface="Arial" panose="020B0604020202020204" pitchFamily="34" charset="0"/>
                          <a:cs typeface="Arial" panose="020B0604020202020204" pitchFamily="34" charset="0"/>
                        </a:rPr>
                        <a:t>Submission of planning application</a:t>
                      </a:r>
                    </a:p>
                    <a:p>
                      <a:pPr marL="171450" indent="-171450" algn="l" defTabSz="914400" rtl="0" eaLnBrk="1" fontAlgn="b" latinLnBrk="0" hangingPunct="1">
                        <a:buFont typeface="Arial" panose="020B0604020202020204" pitchFamily="34" charset="0"/>
                        <a:buChar char="•"/>
                      </a:pPr>
                      <a:r>
                        <a:rPr lang="en-GB" sz="1000" u="none" strike="noStrike" kern="1200" dirty="0" smtClean="0">
                          <a:solidFill>
                            <a:schemeClr val="tx2"/>
                          </a:solidFill>
                          <a:effectLst/>
                          <a:latin typeface="Arial" panose="020B0604020202020204" pitchFamily="34" charset="0"/>
                          <a:ea typeface="+mn-ea"/>
                          <a:cs typeface="Arial" panose="020B0604020202020204" pitchFamily="34" charset="0"/>
                        </a:rPr>
                        <a:t>Investment round closes</a:t>
                      </a:r>
                    </a:p>
                  </a:txBody>
                  <a:tcPr marL="8839" marR="8839" marT="8839" marB="0">
                    <a:noFill/>
                  </a:tcPr>
                </a:tc>
              </a:tr>
              <a:tr h="17827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0" indent="0" algn="l" fontAlgn="b">
                        <a:buFont typeface="Arial" panose="020B0604020202020204" pitchFamily="34" charset="0"/>
                        <a:buNone/>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69758">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0" indent="0" algn="l" fontAlgn="b">
                        <a:buFont typeface="Arial" panose="020B0604020202020204" pitchFamily="34" charset="0"/>
                        <a:buNone/>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310591">
                <a:tc>
                  <a:txBody>
                    <a:bodyPr/>
                    <a:lstStyle/>
                    <a:p>
                      <a:pPr algn="l" fontAlgn="b"/>
                      <a:r>
                        <a:rPr lang="en-GB" sz="1000" b="0" i="0" u="none" strike="noStrike" dirty="0" smtClean="0">
                          <a:solidFill>
                            <a:schemeClr val="tx2"/>
                          </a:solidFill>
                          <a:effectLst/>
                          <a:latin typeface="Arial" panose="020B0604020202020204" pitchFamily="34" charset="0"/>
                          <a:cs typeface="Arial" panose="020B0604020202020204" pitchFamily="34" charset="0"/>
                        </a:rPr>
                        <a:t>May</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tx2"/>
                          </a:solidFill>
                          <a:effectLst/>
                          <a:latin typeface="Arial" panose="020B0604020202020204" pitchFamily="34" charset="0"/>
                          <a:cs typeface="Arial" panose="020B0604020202020204" pitchFamily="34" charset="0"/>
                        </a:rPr>
                        <a:t>Preliminary Meeting with the Planning Inspectorate Commissioners and commencement of 4-6 month examination phase</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0">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a:solidFill>
                            <a:schemeClr val="tx2"/>
                          </a:solidFill>
                          <a:effectLst/>
                          <a:latin typeface="Arial" panose="020B0604020202020204" pitchFamily="34" charset="0"/>
                          <a:cs typeface="Arial" panose="020B0604020202020204" pitchFamily="34" charset="0"/>
                        </a:rPr>
                        <a:t>July</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tx2"/>
                          </a:solidFill>
                          <a:effectLst/>
                          <a:latin typeface="Arial" panose="020B0604020202020204" pitchFamily="34" charset="0"/>
                          <a:cs typeface="Arial" panose="020B0604020202020204" pitchFamily="34" charset="0"/>
                        </a:rPr>
                        <a:t>Completion of Turbine Model Testing</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tx2"/>
                          </a:solidFill>
                          <a:effectLst/>
                          <a:latin typeface="Arial" panose="020B0604020202020204" pitchFamily="34" charset="0"/>
                          <a:cs typeface="Arial" panose="020B0604020202020204" pitchFamily="34" charset="0"/>
                        </a:rPr>
                        <a:t>Completion of </a:t>
                      </a:r>
                      <a:r>
                        <a:rPr lang="en-GB" sz="1000" u="none" strike="noStrike" dirty="0" err="1" smtClean="0">
                          <a:solidFill>
                            <a:schemeClr val="tx2"/>
                          </a:solidFill>
                          <a:effectLst/>
                          <a:latin typeface="Arial" panose="020B0604020202020204" pitchFamily="34" charset="0"/>
                          <a:cs typeface="Arial" panose="020B0604020202020204" pitchFamily="34" charset="0"/>
                        </a:rPr>
                        <a:t>Geotube</a:t>
                      </a:r>
                      <a:r>
                        <a:rPr lang="en-GB" sz="1000" u="none" strike="noStrike" dirty="0" smtClean="0">
                          <a:solidFill>
                            <a:schemeClr val="tx2"/>
                          </a:solidFill>
                          <a:effectLst/>
                          <a:latin typeface="Arial" panose="020B0604020202020204" pitchFamily="34" charset="0"/>
                          <a:cs typeface="Arial" panose="020B0604020202020204" pitchFamily="34" charset="0"/>
                        </a:rPr>
                        <a:t> </a:t>
                      </a:r>
                      <a:r>
                        <a:rPr lang="en-GB" sz="1000" u="none" strike="noStrike" dirty="0">
                          <a:solidFill>
                            <a:schemeClr val="tx2"/>
                          </a:solidFill>
                          <a:effectLst/>
                          <a:latin typeface="Arial" panose="020B0604020202020204" pitchFamily="34" charset="0"/>
                          <a:cs typeface="Arial" panose="020B0604020202020204" pitchFamily="34" charset="0"/>
                        </a:rPr>
                        <a:t>full scale deployment tests</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tx2"/>
                          </a:solidFill>
                          <a:effectLst/>
                          <a:latin typeface="Arial" panose="020B0604020202020204" pitchFamily="34" charset="0"/>
                          <a:cs typeface="Arial" panose="020B0604020202020204" pitchFamily="34" charset="0"/>
                        </a:rPr>
                        <a:t>Agreed form leases with three key landowners</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a:solidFill>
                            <a:schemeClr val="tx2"/>
                          </a:solidFill>
                          <a:effectLst/>
                          <a:latin typeface="Arial" panose="020B0604020202020204" pitchFamily="34" charset="0"/>
                          <a:cs typeface="Arial" panose="020B0604020202020204" pitchFamily="34" charset="0"/>
                        </a:rPr>
                        <a:t>Agreement of all construction contracts</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0">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b="0" i="0" u="none" strike="noStrike" dirty="0" smtClean="0">
                          <a:solidFill>
                            <a:schemeClr val="tx2"/>
                          </a:solidFill>
                          <a:effectLst/>
                          <a:latin typeface="Arial" panose="020B0604020202020204" pitchFamily="34" charset="0"/>
                          <a:cs typeface="Arial" panose="020B0604020202020204" pitchFamily="34" charset="0"/>
                        </a:rPr>
                        <a:t>November</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smtClean="0">
                          <a:solidFill>
                            <a:schemeClr val="tx2"/>
                          </a:solidFill>
                          <a:effectLst/>
                          <a:latin typeface="Arial" panose="020B0604020202020204" pitchFamily="34" charset="0"/>
                          <a:cs typeface="Arial" panose="020B0604020202020204" pitchFamily="34" charset="0"/>
                        </a:rPr>
                        <a:t>Inspectors begin writing </a:t>
                      </a:r>
                      <a:r>
                        <a:rPr lang="en-GB" sz="1000" u="none" strike="noStrike" dirty="0">
                          <a:solidFill>
                            <a:schemeClr val="tx2"/>
                          </a:solidFill>
                          <a:effectLst/>
                          <a:latin typeface="Arial" panose="020B0604020202020204" pitchFamily="34" charset="0"/>
                          <a:cs typeface="Arial" panose="020B0604020202020204" pitchFamily="34" charset="0"/>
                        </a:rPr>
                        <a:t>up their report</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fr-FR" sz="1000" u="none" strike="noStrike" dirty="0">
                          <a:solidFill>
                            <a:schemeClr val="tx2"/>
                          </a:solidFill>
                          <a:effectLst/>
                          <a:latin typeface="Arial" panose="020B0604020202020204" pitchFamily="34" charset="0"/>
                          <a:cs typeface="Arial" panose="020B0604020202020204" pitchFamily="34" charset="0"/>
                        </a:rPr>
                        <a:t>Construction Financier due diligence commences</a:t>
                      </a:r>
                      <a:endParaRPr lang="fr-FR"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0">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a:solidFill>
                            <a:schemeClr val="tx2"/>
                          </a:solidFill>
                          <a:effectLst/>
                          <a:latin typeface="Arial" panose="020B0604020202020204" pitchFamily="34" charset="0"/>
                          <a:cs typeface="Arial" panose="020B0604020202020204" pitchFamily="34" charset="0"/>
                        </a:rPr>
                        <a:t>December</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marR="0" indent="-171450" algn="l" defTabSz="914400" rtl="0" eaLnBrk="1" fontAlgn="b" latinLnBrk="0" hangingPunct="1">
                        <a:lnSpc>
                          <a:spcPct val="100000"/>
                        </a:lnSpc>
                        <a:spcBef>
                          <a:spcPts val="0"/>
                        </a:spcBef>
                        <a:spcAft>
                          <a:spcPts val="0"/>
                        </a:spcAft>
                        <a:buClrTx/>
                        <a:buSzTx/>
                        <a:buFont typeface="Arial" panose="020B0604020202020204" pitchFamily="34" charset="0"/>
                        <a:buChar char="•"/>
                        <a:tabLst/>
                        <a:defRPr/>
                      </a:pPr>
                      <a:r>
                        <a:rPr lang="en-GB" sz="1000" u="none" strike="noStrike" dirty="0" smtClean="0">
                          <a:solidFill>
                            <a:schemeClr val="tx2"/>
                          </a:solidFill>
                          <a:effectLst/>
                          <a:latin typeface="Arial" panose="020B0604020202020204" pitchFamily="34" charset="0"/>
                          <a:cs typeface="Arial" panose="020B0604020202020204" pitchFamily="34" charset="0"/>
                        </a:rPr>
                        <a:t>Final form contracts for funding </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47779">
                <a:tc>
                  <a:txBody>
                    <a:bodyPr/>
                    <a:lstStyle/>
                    <a:p>
                      <a:pPr algn="l" fontAlgn="b"/>
                      <a:endParaRPr lang="en-GB" sz="1000" b="1"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0" indent="0" algn="l" fontAlgn="b">
                        <a:buFont typeface="Arial" panose="020B0604020202020204" pitchFamily="34" charset="0"/>
                        <a:buNone/>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b="1" u="none" strike="noStrike" dirty="0">
                          <a:solidFill>
                            <a:schemeClr val="tx2"/>
                          </a:solidFill>
                          <a:effectLst/>
                          <a:latin typeface="Arial" panose="020B0604020202020204" pitchFamily="34" charset="0"/>
                          <a:cs typeface="Arial" panose="020B0604020202020204" pitchFamily="34" charset="0"/>
                        </a:rPr>
                        <a:t>2015</a:t>
                      </a:r>
                      <a:endParaRPr lang="en-GB" sz="1000" b="1"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r h="200054">
                <a:tc>
                  <a:txBody>
                    <a:bodyPr/>
                    <a:lstStyle/>
                    <a:p>
                      <a:pPr algn="l" fontAlgn="b"/>
                      <a:r>
                        <a:rPr lang="en-GB" sz="1000" u="none" strike="noStrike" dirty="0" smtClean="0">
                          <a:solidFill>
                            <a:schemeClr val="tx2"/>
                          </a:solidFill>
                          <a:effectLst/>
                          <a:latin typeface="Arial" panose="020B0604020202020204" pitchFamily="34" charset="0"/>
                          <a:cs typeface="Arial" panose="020B0604020202020204" pitchFamily="34" charset="0"/>
                        </a:rPr>
                        <a:t>January</a:t>
                      </a:r>
                    </a:p>
                    <a:p>
                      <a:pPr algn="l" fontAlgn="b"/>
                      <a:endParaRPr lang="en-GB" sz="1000" b="0" i="0" u="none" strike="noStrike" dirty="0" smtClean="0">
                        <a:solidFill>
                          <a:schemeClr val="tx2"/>
                        </a:solidFill>
                        <a:effectLst/>
                        <a:latin typeface="Arial" panose="020B0604020202020204" pitchFamily="34" charset="0"/>
                        <a:cs typeface="Arial" panose="020B0604020202020204" pitchFamily="34" charset="0"/>
                      </a:endParaRPr>
                    </a:p>
                    <a:p>
                      <a:pPr algn="l" fontAlgn="b"/>
                      <a:r>
                        <a:rPr lang="en-GB" sz="1000" b="0" i="0" u="none" strike="noStrike" dirty="0" smtClean="0">
                          <a:solidFill>
                            <a:schemeClr val="tx2"/>
                          </a:solidFill>
                          <a:effectLst/>
                          <a:latin typeface="Arial" panose="020B0604020202020204" pitchFamily="34" charset="0"/>
                          <a:cs typeface="Arial" panose="020B0604020202020204" pitchFamily="34" charset="0"/>
                        </a:rPr>
                        <a:t>March</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c>
                  <a:txBody>
                    <a:bodyPr/>
                    <a:lstStyle/>
                    <a:p>
                      <a:pPr algn="l" fontAlgn="b"/>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chor="b">
                    <a:noFill/>
                  </a:tcPr>
                </a:tc>
                <a:tc>
                  <a:txBody>
                    <a:bodyPr/>
                    <a:lstStyle/>
                    <a:p>
                      <a:pPr marL="171450" indent="-171450" algn="l" fontAlgn="b">
                        <a:buFont typeface="Arial" panose="020B0604020202020204" pitchFamily="34" charset="0"/>
                        <a:buChar char="•"/>
                      </a:pPr>
                      <a:r>
                        <a:rPr lang="en-GB" sz="1000" u="none" strike="noStrike" dirty="0" smtClean="0">
                          <a:solidFill>
                            <a:schemeClr val="tx2"/>
                          </a:solidFill>
                          <a:effectLst/>
                          <a:latin typeface="Arial" panose="020B0604020202020204" pitchFamily="34" charset="0"/>
                          <a:cs typeface="Arial" panose="020B0604020202020204" pitchFamily="34" charset="0"/>
                        </a:rPr>
                        <a:t>Inspectors’ report arrives with Secretary of State</a:t>
                      </a:r>
                    </a:p>
                    <a:p>
                      <a:pPr marL="171450" indent="-171450" algn="l" fontAlgn="b">
                        <a:buFont typeface="Arial" panose="020B0604020202020204" pitchFamily="34" charset="0"/>
                        <a:buChar char="•"/>
                      </a:pPr>
                      <a:endParaRPr lang="en-GB" sz="1000" u="none" strike="noStrike" dirty="0" smtClean="0">
                        <a:solidFill>
                          <a:schemeClr val="tx2"/>
                        </a:solidFill>
                        <a:effectLst/>
                        <a:latin typeface="Arial" panose="020B0604020202020204" pitchFamily="34" charset="0"/>
                        <a:cs typeface="Arial" panose="020B0604020202020204" pitchFamily="34" charset="0"/>
                      </a:endParaRPr>
                    </a:p>
                    <a:p>
                      <a:pPr marL="171450" indent="-171450" algn="l" fontAlgn="b">
                        <a:buFont typeface="Arial" panose="020B0604020202020204" pitchFamily="34" charset="0"/>
                        <a:buChar char="•"/>
                      </a:pPr>
                      <a:r>
                        <a:rPr lang="en-GB" sz="1000" u="none" strike="noStrike" dirty="0" smtClean="0">
                          <a:solidFill>
                            <a:schemeClr val="tx2"/>
                          </a:solidFill>
                          <a:effectLst/>
                          <a:latin typeface="Arial" panose="020B0604020202020204" pitchFamily="34" charset="0"/>
                          <a:cs typeface="Arial" panose="020B0604020202020204" pitchFamily="34" charset="0"/>
                        </a:rPr>
                        <a:t>Planning </a:t>
                      </a:r>
                      <a:r>
                        <a:rPr lang="en-GB" sz="1000" u="none" strike="noStrike" dirty="0">
                          <a:solidFill>
                            <a:schemeClr val="tx2"/>
                          </a:solidFill>
                          <a:effectLst/>
                          <a:latin typeface="Arial" panose="020B0604020202020204" pitchFamily="34" charset="0"/>
                          <a:cs typeface="Arial" panose="020B0604020202020204" pitchFamily="34" charset="0"/>
                        </a:rPr>
                        <a:t>approval</a:t>
                      </a:r>
                      <a:endParaRPr lang="en-GB" sz="1000" b="0" i="0" u="none" strike="noStrike" dirty="0">
                        <a:solidFill>
                          <a:schemeClr val="tx2"/>
                        </a:solidFill>
                        <a:effectLst/>
                        <a:latin typeface="Arial" panose="020B0604020202020204" pitchFamily="34" charset="0"/>
                        <a:cs typeface="Arial" panose="020B0604020202020204" pitchFamily="34" charset="0"/>
                      </a:endParaRPr>
                    </a:p>
                  </a:txBody>
                  <a:tcPr marL="8839" marR="8839" marT="8839" marB="0">
                    <a:noFill/>
                  </a:tcPr>
                </a:tc>
              </a:tr>
            </a:tbl>
          </a:graphicData>
        </a:graphic>
      </p:graphicFrame>
      <p:sp>
        <p:nvSpPr>
          <p:cNvPr id="4" name="Slide Number Placeholder 3"/>
          <p:cNvSpPr>
            <a:spLocks noGrp="1"/>
          </p:cNvSpPr>
          <p:nvPr>
            <p:ph type="sldNum" sz="quarter" idx="11"/>
          </p:nvPr>
        </p:nvSpPr>
        <p:spPr/>
        <p:txBody>
          <a:bodyPr/>
          <a:lstStyle/>
          <a:p>
            <a:fld id="{D5067028-BD0C-4739-AA2C-C15F8E11A80C}" type="slidenum">
              <a:rPr lang="en-GB" smtClean="0"/>
              <a:pPr/>
              <a:t>22</a:t>
            </a:fld>
            <a:endParaRPr lang="en-GB" dirty="0"/>
          </a:p>
        </p:txBody>
      </p:sp>
      <p:sp>
        <p:nvSpPr>
          <p:cNvPr id="3" name="Rectangle 2"/>
          <p:cNvSpPr/>
          <p:nvPr/>
        </p:nvSpPr>
        <p:spPr>
          <a:xfrm>
            <a:off x="5076056" y="3740839"/>
            <a:ext cx="3888432" cy="1200329"/>
          </a:xfrm>
          <a:prstGeom prst="rect">
            <a:avLst/>
          </a:prstGeom>
          <a:ln>
            <a:solidFill>
              <a:srgbClr val="60B0A7"/>
            </a:solidFill>
          </a:ln>
        </p:spPr>
        <p:txBody>
          <a:bodyPr wrap="square">
            <a:spAutoFit/>
          </a:bodyPr>
          <a:lstStyle/>
          <a:p>
            <a:pPr>
              <a:lnSpc>
                <a:spcPct val="150000"/>
              </a:lnSpc>
            </a:pPr>
            <a:r>
              <a:rPr lang="en-GB" sz="1600" b="1" spc="-80" dirty="0">
                <a:solidFill>
                  <a:srgbClr val="52BDEC"/>
                </a:solidFill>
                <a:latin typeface="Arial"/>
                <a:ea typeface="+mj-ea"/>
                <a:cs typeface="Arial"/>
              </a:rPr>
              <a:t>BUILD PHASE                                                                                                        </a:t>
            </a:r>
          </a:p>
          <a:p>
            <a:pPr>
              <a:lnSpc>
                <a:spcPct val="150000"/>
              </a:lnSpc>
            </a:pPr>
            <a:r>
              <a:rPr lang="en-GB" sz="1600" b="1" spc="-80" dirty="0">
                <a:solidFill>
                  <a:srgbClr val="52BDEC"/>
                </a:solidFill>
                <a:latin typeface="Arial"/>
                <a:ea typeface="+mj-ea"/>
                <a:cs typeface="Arial"/>
              </a:rPr>
              <a:t>Construction </a:t>
            </a:r>
            <a:r>
              <a:rPr lang="en-GB" sz="1600" b="1" spc="-80" dirty="0" smtClean="0">
                <a:solidFill>
                  <a:srgbClr val="52BDEC"/>
                </a:solidFill>
                <a:latin typeface="Arial"/>
                <a:ea typeface="+mj-ea"/>
                <a:cs typeface="Arial"/>
              </a:rPr>
              <a:t>start        </a:t>
            </a:r>
            <a:r>
              <a:rPr lang="en-GB" sz="1600" b="1" spc="-80" dirty="0">
                <a:solidFill>
                  <a:srgbClr val="52BDEC"/>
                </a:solidFill>
                <a:latin typeface="Arial"/>
                <a:ea typeface="+mj-ea"/>
                <a:cs typeface="Arial"/>
              </a:rPr>
              <a:t> </a:t>
            </a:r>
            <a:r>
              <a:rPr lang="en-GB" sz="1600" b="1" spc="-80" dirty="0" smtClean="0">
                <a:solidFill>
                  <a:srgbClr val="52BDEC"/>
                </a:solidFill>
                <a:latin typeface="Arial"/>
                <a:ea typeface="+mj-ea"/>
                <a:cs typeface="Arial"/>
              </a:rPr>
              <a:t>         March 2018 Construction </a:t>
            </a:r>
            <a:r>
              <a:rPr lang="en-GB" sz="1600" b="1" spc="-80" dirty="0">
                <a:solidFill>
                  <a:srgbClr val="52BDEC"/>
                </a:solidFill>
                <a:latin typeface="Arial"/>
                <a:ea typeface="+mj-ea"/>
                <a:cs typeface="Arial"/>
              </a:rPr>
              <a:t>complete      </a:t>
            </a:r>
            <a:r>
              <a:rPr lang="en-GB" sz="1600" b="1" spc="-80" dirty="0" smtClean="0">
                <a:solidFill>
                  <a:srgbClr val="52BDEC"/>
                </a:solidFill>
                <a:latin typeface="Arial"/>
                <a:ea typeface="+mj-ea"/>
                <a:cs typeface="Arial"/>
              </a:rPr>
              <a:t>     June 2020</a:t>
            </a:r>
            <a:endParaRPr lang="en-GB" sz="1600" b="1" spc="-80" dirty="0">
              <a:solidFill>
                <a:srgbClr val="52BDEC"/>
              </a:solidFill>
              <a:latin typeface="Arial"/>
              <a:ea typeface="+mj-ea"/>
              <a:cs typeface="Arial"/>
            </a:endParaRPr>
          </a:p>
        </p:txBody>
      </p:sp>
    </p:spTree>
    <p:extLst>
      <p:ext uri="{BB962C8B-B14F-4D97-AF65-F5344CB8AC3E}">
        <p14:creationId xmlns:p14="http://schemas.microsoft.com/office/powerpoint/2010/main" val="22267053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Creation </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23</a:t>
            </a:fld>
            <a:endParaRPr lang="en-GB" dirty="0"/>
          </a:p>
        </p:txBody>
      </p:sp>
      <p:sp>
        <p:nvSpPr>
          <p:cNvPr id="7" name="Content Placeholder 2"/>
          <p:cNvSpPr>
            <a:spLocks noGrp="1"/>
          </p:cNvSpPr>
          <p:nvPr>
            <p:ph idx="1"/>
          </p:nvPr>
        </p:nvSpPr>
        <p:spPr/>
        <p:txBody>
          <a:bodyPr>
            <a:normAutofit/>
          </a:bodyPr>
          <a:lstStyle/>
          <a:p>
            <a:pPr lvl="1">
              <a:lnSpc>
                <a:spcPct val="150000"/>
              </a:lnSpc>
            </a:pPr>
            <a:r>
              <a:rPr lang="en-GB" dirty="0" smtClean="0"/>
              <a:t>Construction</a:t>
            </a:r>
          </a:p>
          <a:p>
            <a:pPr lvl="1">
              <a:lnSpc>
                <a:spcPct val="150000"/>
              </a:lnSpc>
            </a:pPr>
            <a:r>
              <a:rPr lang="en-GB" dirty="0" smtClean="0"/>
              <a:t>Operations and maintenance</a:t>
            </a:r>
            <a:endParaRPr lang="en-GB" dirty="0"/>
          </a:p>
          <a:p>
            <a:pPr lvl="1">
              <a:lnSpc>
                <a:spcPct val="150000"/>
              </a:lnSpc>
            </a:pPr>
            <a:r>
              <a:rPr lang="en-GB" dirty="0" smtClean="0"/>
              <a:t>Building a local supply chain</a:t>
            </a:r>
          </a:p>
          <a:p>
            <a:pPr lvl="1">
              <a:lnSpc>
                <a:spcPct val="150000"/>
              </a:lnSpc>
            </a:pPr>
            <a:r>
              <a:rPr lang="en-GB" dirty="0" smtClean="0"/>
              <a:t>Long term economics</a:t>
            </a:r>
          </a:p>
          <a:p>
            <a:pPr marL="180000" lvl="1" indent="0">
              <a:lnSpc>
                <a:spcPct val="150000"/>
              </a:lnSpc>
              <a:buNone/>
            </a:pPr>
            <a:endParaRPr lang="en-GB" dirty="0" smtClean="0"/>
          </a:p>
        </p:txBody>
      </p:sp>
    </p:spTree>
    <p:extLst>
      <p:ext uri="{BB962C8B-B14F-4D97-AF65-F5344CB8AC3E}">
        <p14:creationId xmlns:p14="http://schemas.microsoft.com/office/powerpoint/2010/main" val="31770494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100" dirty="0"/>
              <a:t>Construction and O&amp;M employment</a:t>
            </a:r>
            <a:endParaRPr lang="en-GB" sz="3100" dirty="0"/>
          </a:p>
        </p:txBody>
      </p:sp>
      <p:sp>
        <p:nvSpPr>
          <p:cNvPr id="5" name="Content Placeholder 4"/>
          <p:cNvSpPr>
            <a:spLocks noGrp="1"/>
          </p:cNvSpPr>
          <p:nvPr>
            <p:ph idx="1"/>
          </p:nvPr>
        </p:nvSpPr>
        <p:spPr>
          <a:xfrm>
            <a:off x="395536" y="1484784"/>
            <a:ext cx="8136904" cy="4968552"/>
          </a:xfrm>
        </p:spPr>
        <p:txBody>
          <a:bodyPr>
            <a:noAutofit/>
          </a:bodyPr>
          <a:lstStyle/>
          <a:p>
            <a:pPr fontAlgn="base">
              <a:lnSpc>
                <a:spcPct val="150000"/>
              </a:lnSpc>
              <a:spcAft>
                <a:spcPct val="0"/>
              </a:spcAft>
              <a:defRPr/>
            </a:pPr>
            <a:r>
              <a:rPr lang="en-GB" b="1" dirty="0">
                <a:solidFill>
                  <a:schemeClr val="accent6">
                    <a:lumMod val="50000"/>
                  </a:schemeClr>
                </a:solidFill>
              </a:rPr>
              <a:t>Job creation </a:t>
            </a:r>
            <a:r>
              <a:rPr lang="en-GB" dirty="0" smtClean="0">
                <a:solidFill>
                  <a:schemeClr val="accent6">
                    <a:lumMod val="50000"/>
                  </a:schemeClr>
                </a:solidFill>
              </a:rPr>
              <a:t>– Independent study by Cardiff Business School estimates 5,220 new job years directly created </a:t>
            </a:r>
            <a:r>
              <a:rPr lang="en-GB" dirty="0">
                <a:solidFill>
                  <a:schemeClr val="accent6">
                    <a:lumMod val="50000"/>
                  </a:schemeClr>
                </a:solidFill>
              </a:rPr>
              <a:t>across wide range of sectors </a:t>
            </a:r>
            <a:r>
              <a:rPr lang="en-GB" dirty="0" smtClean="0">
                <a:solidFill>
                  <a:schemeClr val="accent6">
                    <a:lumMod val="50000"/>
                  </a:schemeClr>
                </a:solidFill>
              </a:rPr>
              <a:t>&amp; skills in Wales, such as:</a:t>
            </a:r>
            <a:br>
              <a:rPr lang="en-GB" dirty="0" smtClean="0">
                <a:solidFill>
                  <a:schemeClr val="accent6">
                    <a:lumMod val="50000"/>
                  </a:schemeClr>
                </a:solidFill>
              </a:rPr>
            </a:br>
            <a:endParaRPr lang="en-GB" dirty="0" smtClean="0">
              <a:solidFill>
                <a:schemeClr val="accent6">
                  <a:lumMod val="50000"/>
                </a:schemeClr>
              </a:solidFill>
            </a:endParaRPr>
          </a:p>
          <a:p>
            <a:pPr marL="465750" lvl="2" indent="-285750" fontAlgn="base">
              <a:lnSpc>
                <a:spcPct val="150000"/>
              </a:lnSpc>
              <a:spcAft>
                <a:spcPct val="0"/>
              </a:spcAft>
              <a:buFont typeface="Courier New" pitchFamily="49" charset="0"/>
              <a:buChar char="o"/>
              <a:defRPr/>
            </a:pPr>
            <a:r>
              <a:rPr lang="en-GB" b="1" dirty="0" smtClean="0">
                <a:solidFill>
                  <a:schemeClr val="accent6">
                    <a:lumMod val="50000"/>
                  </a:schemeClr>
                </a:solidFill>
              </a:rPr>
              <a:t>Manufacturing &amp; construction </a:t>
            </a:r>
            <a:r>
              <a:rPr lang="en-GB" dirty="0" smtClean="0">
                <a:solidFill>
                  <a:schemeClr val="accent6">
                    <a:lumMod val="50000"/>
                  </a:schemeClr>
                </a:solidFill>
              </a:rPr>
              <a:t>– 3,940 job years. Turbine forgings, machining of blades, stainless steel draft tubes, pre-cast elements for turbine </a:t>
            </a:r>
            <a:r>
              <a:rPr lang="en-GB" dirty="0">
                <a:solidFill>
                  <a:schemeClr val="accent6">
                    <a:lumMod val="50000"/>
                  </a:schemeClr>
                </a:solidFill>
              </a:rPr>
              <a:t>housings, sluice gates, flood doors, rails, electrical controls, hydraulics</a:t>
            </a:r>
            <a:r>
              <a:rPr lang="en-GB" dirty="0" smtClean="0">
                <a:solidFill>
                  <a:schemeClr val="accent6">
                    <a:lumMod val="50000"/>
                  </a:schemeClr>
                </a:solidFill>
              </a:rPr>
              <a:t>, </a:t>
            </a:r>
            <a:r>
              <a:rPr lang="en-GB" dirty="0">
                <a:solidFill>
                  <a:schemeClr val="accent6">
                    <a:lumMod val="50000"/>
                  </a:schemeClr>
                </a:solidFill>
              </a:rPr>
              <a:t>the visitor centre &amp; ancillary buildings could all be manufactured/built locally</a:t>
            </a:r>
          </a:p>
          <a:p>
            <a:pPr marL="465750" lvl="2" indent="-285750" fontAlgn="base">
              <a:lnSpc>
                <a:spcPct val="150000"/>
              </a:lnSpc>
              <a:spcAft>
                <a:spcPct val="0"/>
              </a:spcAft>
              <a:buFont typeface="Courier New" pitchFamily="49" charset="0"/>
              <a:buChar char="o"/>
              <a:defRPr/>
            </a:pPr>
            <a:r>
              <a:rPr lang="en-GB" b="1" dirty="0" smtClean="0">
                <a:solidFill>
                  <a:schemeClr val="accent6">
                    <a:lumMod val="50000"/>
                  </a:schemeClr>
                </a:solidFill>
              </a:rPr>
              <a:t>Quarrying</a:t>
            </a:r>
            <a:r>
              <a:rPr lang="en-GB" dirty="0" smtClean="0">
                <a:solidFill>
                  <a:schemeClr val="accent6">
                    <a:lumMod val="50000"/>
                  </a:schemeClr>
                </a:solidFill>
              </a:rPr>
              <a:t> – TLSB securing supply from Welsh and English (Cornwall) coastal quarries, min. 60 jobs for 3yrs (excl. indirect/induced)</a:t>
            </a:r>
            <a:endParaRPr lang="en-GB" b="1" dirty="0" smtClean="0">
              <a:solidFill>
                <a:schemeClr val="accent6">
                  <a:lumMod val="50000"/>
                </a:schemeClr>
              </a:solidFill>
            </a:endParaRPr>
          </a:p>
          <a:p>
            <a:pPr marL="465750" lvl="2" indent="-285750" fontAlgn="base">
              <a:lnSpc>
                <a:spcPct val="150000"/>
              </a:lnSpc>
              <a:spcAft>
                <a:spcPct val="0"/>
              </a:spcAft>
              <a:buFont typeface="Courier New" pitchFamily="49" charset="0"/>
              <a:buChar char="o"/>
              <a:defRPr/>
            </a:pPr>
            <a:r>
              <a:rPr lang="en-GB" b="1" dirty="0" smtClean="0">
                <a:solidFill>
                  <a:schemeClr val="accent6">
                    <a:lumMod val="50000"/>
                  </a:schemeClr>
                </a:solidFill>
              </a:rPr>
              <a:t>Operations &amp; maintenance </a:t>
            </a:r>
            <a:r>
              <a:rPr lang="en-GB" dirty="0" smtClean="0">
                <a:solidFill>
                  <a:schemeClr val="accent6">
                    <a:lumMod val="50000"/>
                  </a:schemeClr>
                </a:solidFill>
              </a:rPr>
              <a:t>– est. 60 long-term, permanent jobs running the lagoon</a:t>
            </a:r>
          </a:p>
          <a:p>
            <a:pPr fontAlgn="base">
              <a:lnSpc>
                <a:spcPct val="150000"/>
              </a:lnSpc>
              <a:spcAft>
                <a:spcPct val="0"/>
              </a:spcAft>
              <a:defRPr/>
            </a:pPr>
            <a:endParaRPr lang="en-GB" b="1" dirty="0" smtClean="0">
              <a:solidFill>
                <a:schemeClr val="accent6">
                  <a:lumMod val="50000"/>
                </a:schemeClr>
              </a:solidFill>
            </a:endParaRPr>
          </a:p>
          <a:p>
            <a:pPr fontAlgn="base">
              <a:lnSpc>
                <a:spcPct val="150000"/>
              </a:lnSpc>
              <a:spcAft>
                <a:spcPct val="0"/>
              </a:spcAft>
              <a:defRPr/>
            </a:pPr>
            <a:r>
              <a:rPr lang="en-GB" b="1" dirty="0" smtClean="0">
                <a:solidFill>
                  <a:schemeClr val="accent6">
                    <a:lumMod val="50000"/>
                  </a:schemeClr>
                </a:solidFill>
              </a:rPr>
              <a:t>GVA </a:t>
            </a:r>
            <a:r>
              <a:rPr lang="en-GB" dirty="0">
                <a:solidFill>
                  <a:schemeClr val="accent6">
                    <a:lumMod val="50000"/>
                  </a:schemeClr>
                </a:solidFill>
              </a:rPr>
              <a:t>–</a:t>
            </a:r>
            <a:r>
              <a:rPr lang="en-GB" b="1" dirty="0" smtClean="0">
                <a:solidFill>
                  <a:schemeClr val="accent6">
                    <a:lumMod val="50000"/>
                  </a:schemeClr>
                </a:solidFill>
              </a:rPr>
              <a:t> </a:t>
            </a:r>
            <a:r>
              <a:rPr lang="en-GB" dirty="0" smtClean="0">
                <a:solidFill>
                  <a:schemeClr val="accent6">
                    <a:lumMod val="50000"/>
                  </a:schemeClr>
                </a:solidFill>
              </a:rPr>
              <a:t>£165m during construction</a:t>
            </a:r>
          </a:p>
          <a:p>
            <a:pPr>
              <a:lnSpc>
                <a:spcPct val="150000"/>
              </a:lnSpc>
            </a:pPr>
            <a:endParaRPr lang="en-GB" sz="1500" dirty="0">
              <a:solidFill>
                <a:schemeClr val="accent6">
                  <a:lumMod val="50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solidFill>
                  <a:srgbClr val="666666"/>
                </a:solidFill>
              </a:rPr>
              <a:pPr/>
              <a:t>24</a:t>
            </a:fld>
            <a:endParaRPr lang="en-GB" dirty="0">
              <a:solidFill>
                <a:srgbClr val="666666"/>
              </a:solidFill>
            </a:endParaRPr>
          </a:p>
        </p:txBody>
      </p:sp>
    </p:spTree>
    <p:extLst>
      <p:ext uri="{BB962C8B-B14F-4D97-AF65-F5344CB8AC3E}">
        <p14:creationId xmlns:p14="http://schemas.microsoft.com/office/powerpoint/2010/main" val="15890587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38848" y="1340767"/>
            <a:ext cx="8409616" cy="5016758"/>
          </a:xfrm>
          <a:prstGeom prst="rect">
            <a:avLst/>
          </a:prstGeom>
          <a:noFill/>
        </p:spPr>
        <p:txBody>
          <a:bodyPr wrap="square" rtlCol="0">
            <a:spAutoFit/>
          </a:bodyPr>
          <a:lstStyle/>
          <a:p>
            <a:pPr marL="285750" indent="-285750">
              <a:buFont typeface="Arial" pitchFamily="34" charset="0"/>
              <a:buChar char="•"/>
            </a:pPr>
            <a:endParaRPr lang="en-GB" sz="1600" dirty="0" smtClean="0">
              <a:solidFill>
                <a:schemeClr val="accent6">
                  <a:lumMod val="50000"/>
                </a:schemeClr>
              </a:solidFill>
              <a:latin typeface="Arial" pitchFamily="34" charset="0"/>
              <a:cs typeface="Arial" pitchFamily="34" charset="0"/>
            </a:endParaRPr>
          </a:p>
          <a:p>
            <a:pPr marL="285750" indent="-285750">
              <a:buFont typeface="Arial" pitchFamily="34" charset="0"/>
              <a:buChar char="•"/>
            </a:pPr>
            <a:r>
              <a:rPr lang="en-GB" sz="1600" b="1" dirty="0">
                <a:solidFill>
                  <a:schemeClr val="accent6">
                    <a:lumMod val="50000"/>
                  </a:schemeClr>
                </a:solidFill>
                <a:latin typeface="Arial" pitchFamily="34" charset="0"/>
                <a:cs typeface="Arial" pitchFamily="34" charset="0"/>
              </a:rPr>
              <a:t>240MW</a:t>
            </a:r>
            <a:r>
              <a:rPr lang="en-GB" sz="1600" dirty="0">
                <a:solidFill>
                  <a:schemeClr val="accent6">
                    <a:lumMod val="50000"/>
                  </a:schemeClr>
                </a:solidFill>
                <a:latin typeface="Arial" pitchFamily="34" charset="0"/>
                <a:cs typeface="Arial" pitchFamily="34" charset="0"/>
              </a:rPr>
              <a:t> tidal lagoon generating up to </a:t>
            </a:r>
            <a:r>
              <a:rPr lang="en-GB" sz="1600" b="1" dirty="0">
                <a:solidFill>
                  <a:schemeClr val="accent6">
                    <a:lumMod val="50000"/>
                  </a:schemeClr>
                </a:solidFill>
                <a:latin typeface="Arial" pitchFamily="34" charset="0"/>
                <a:cs typeface="Arial" pitchFamily="34" charset="0"/>
              </a:rPr>
              <a:t>400GWh</a:t>
            </a:r>
            <a:r>
              <a:rPr lang="en-GB" sz="1600" dirty="0">
                <a:solidFill>
                  <a:schemeClr val="accent6">
                    <a:lumMod val="50000"/>
                  </a:schemeClr>
                </a:solidFill>
                <a:latin typeface="Arial" pitchFamily="34" charset="0"/>
                <a:cs typeface="Arial" pitchFamily="34" charset="0"/>
              </a:rPr>
              <a:t> </a:t>
            </a:r>
            <a:r>
              <a:rPr lang="en-GB" sz="1600" dirty="0" smtClean="0">
                <a:solidFill>
                  <a:schemeClr val="accent6">
                    <a:lumMod val="50000"/>
                  </a:schemeClr>
                </a:solidFill>
                <a:latin typeface="Arial" pitchFamily="34" charset="0"/>
                <a:cs typeface="Arial" pitchFamily="34" charset="0"/>
              </a:rPr>
              <a:t>(net) annually</a:t>
            </a:r>
            <a:r>
              <a:rPr lang="en-GB" sz="1600" dirty="0">
                <a:solidFill>
                  <a:schemeClr val="accent6">
                    <a:lumMod val="50000"/>
                  </a:schemeClr>
                </a:solidFill>
                <a:latin typeface="Arial" pitchFamily="34" charset="0"/>
                <a:cs typeface="Arial" pitchFamily="34" charset="0"/>
              </a:rPr>
              <a:t>. Electricity for </a:t>
            </a:r>
            <a:r>
              <a:rPr lang="en-GB" sz="1600" b="1" dirty="0" smtClean="0">
                <a:solidFill>
                  <a:schemeClr val="accent6">
                    <a:lumMod val="50000"/>
                  </a:schemeClr>
                </a:solidFill>
                <a:latin typeface="Arial" pitchFamily="34" charset="0"/>
                <a:cs typeface="Arial" pitchFamily="34" charset="0"/>
              </a:rPr>
              <a:t>121,000 </a:t>
            </a:r>
            <a:r>
              <a:rPr lang="en-GB" sz="1600" b="1" dirty="0">
                <a:solidFill>
                  <a:schemeClr val="accent6">
                    <a:lumMod val="50000"/>
                  </a:schemeClr>
                </a:solidFill>
                <a:latin typeface="Arial" pitchFamily="34" charset="0"/>
                <a:cs typeface="Arial" pitchFamily="34" charset="0"/>
              </a:rPr>
              <a:t>homes </a:t>
            </a:r>
            <a:r>
              <a:rPr lang="en-GB" sz="1600" dirty="0">
                <a:solidFill>
                  <a:schemeClr val="accent6">
                    <a:lumMod val="50000"/>
                  </a:schemeClr>
                </a:solidFill>
                <a:latin typeface="Arial" pitchFamily="34" charset="0"/>
                <a:cs typeface="Arial" pitchFamily="34" charset="0"/>
              </a:rPr>
              <a:t>(equivalent to Swansea’s </a:t>
            </a:r>
            <a:r>
              <a:rPr lang="en-GB" sz="1600" dirty="0" smtClean="0">
                <a:solidFill>
                  <a:schemeClr val="accent6">
                    <a:lumMod val="50000"/>
                  </a:schemeClr>
                </a:solidFill>
                <a:latin typeface="Arial" pitchFamily="34" charset="0"/>
                <a:cs typeface="Arial" pitchFamily="34" charset="0"/>
              </a:rPr>
              <a:t>domestic </a:t>
            </a:r>
            <a:r>
              <a:rPr lang="en-GB" sz="1600" dirty="0">
                <a:solidFill>
                  <a:schemeClr val="accent6">
                    <a:lumMod val="50000"/>
                  </a:schemeClr>
                </a:solidFill>
                <a:latin typeface="Arial" pitchFamily="34" charset="0"/>
                <a:cs typeface="Arial" pitchFamily="34" charset="0"/>
              </a:rPr>
              <a:t>use, </a:t>
            </a:r>
            <a:r>
              <a:rPr lang="en-GB" sz="1600" dirty="0" smtClean="0">
                <a:solidFill>
                  <a:schemeClr val="accent6">
                    <a:lumMod val="50000"/>
                  </a:schemeClr>
                </a:solidFill>
                <a:latin typeface="Arial" pitchFamily="34" charset="0"/>
                <a:cs typeface="Arial" pitchFamily="34" charset="0"/>
              </a:rPr>
              <a:t>70% of the Bay’s, or </a:t>
            </a:r>
            <a:r>
              <a:rPr lang="en-GB" sz="1600" dirty="0">
                <a:solidFill>
                  <a:schemeClr val="accent6">
                    <a:lumMod val="50000"/>
                  </a:schemeClr>
                </a:solidFill>
                <a:latin typeface="Arial" pitchFamily="34" charset="0"/>
                <a:cs typeface="Arial" pitchFamily="34" charset="0"/>
              </a:rPr>
              <a:t>8% of Wales’)</a:t>
            </a:r>
          </a:p>
          <a:p>
            <a:endParaRPr lang="en-GB" sz="1000" dirty="0" smtClean="0">
              <a:solidFill>
                <a:schemeClr val="accent6">
                  <a:lumMod val="50000"/>
                </a:schemeClr>
              </a:solidFill>
              <a:latin typeface="Arial" pitchFamily="34" charset="0"/>
              <a:cs typeface="Arial" pitchFamily="34" charset="0"/>
            </a:endParaRPr>
          </a:p>
          <a:p>
            <a:endParaRPr lang="en-GB" sz="1000" dirty="0">
              <a:solidFill>
                <a:schemeClr val="accent6">
                  <a:lumMod val="50000"/>
                </a:schemeClr>
              </a:solidFill>
              <a:latin typeface="Arial" pitchFamily="34" charset="0"/>
              <a:cs typeface="Arial" pitchFamily="34" charset="0"/>
            </a:endParaRPr>
          </a:p>
          <a:p>
            <a:pPr marL="285750" indent="-285750">
              <a:buFont typeface="Arial" pitchFamily="34" charset="0"/>
              <a:buChar char="•"/>
            </a:pPr>
            <a:r>
              <a:rPr lang="en-GB" sz="1600" dirty="0">
                <a:solidFill>
                  <a:schemeClr val="accent6">
                    <a:lumMod val="50000"/>
                  </a:schemeClr>
                </a:solidFill>
                <a:latin typeface="Arial" pitchFamily="34" charset="0"/>
                <a:cs typeface="Arial" pitchFamily="34" charset="0"/>
              </a:rPr>
              <a:t>An extremely </a:t>
            </a:r>
            <a:r>
              <a:rPr lang="en-GB" sz="1600" b="1" dirty="0">
                <a:solidFill>
                  <a:schemeClr val="accent6">
                    <a:lumMod val="50000"/>
                  </a:schemeClr>
                </a:solidFill>
                <a:latin typeface="Arial" pitchFamily="34" charset="0"/>
                <a:cs typeface="Arial" pitchFamily="34" charset="0"/>
              </a:rPr>
              <a:t>reliable electricity source </a:t>
            </a:r>
            <a:r>
              <a:rPr lang="en-GB" sz="1600" dirty="0">
                <a:solidFill>
                  <a:schemeClr val="accent6">
                    <a:lumMod val="50000"/>
                  </a:schemeClr>
                </a:solidFill>
                <a:latin typeface="Arial" pitchFamily="34" charset="0"/>
                <a:cs typeface="Arial" pitchFamily="34" charset="0"/>
              </a:rPr>
              <a:t>offering </a:t>
            </a:r>
            <a:r>
              <a:rPr lang="en-GB" sz="1600" dirty="0" smtClean="0">
                <a:solidFill>
                  <a:schemeClr val="accent6">
                    <a:lumMod val="50000"/>
                  </a:schemeClr>
                </a:solidFill>
                <a:latin typeface="Arial" pitchFamily="34" charset="0"/>
                <a:cs typeface="Arial" pitchFamily="34" charset="0"/>
              </a:rPr>
              <a:t>predictable, </a:t>
            </a:r>
            <a:r>
              <a:rPr lang="en-GB" sz="1600" dirty="0">
                <a:solidFill>
                  <a:schemeClr val="accent6">
                    <a:lumMod val="50000"/>
                  </a:schemeClr>
                </a:solidFill>
                <a:latin typeface="Arial" pitchFamily="34" charset="0"/>
                <a:cs typeface="Arial" pitchFamily="34" charset="0"/>
              </a:rPr>
              <a:t>zero </a:t>
            </a:r>
            <a:r>
              <a:rPr lang="en-GB" sz="1600" dirty="0" smtClean="0">
                <a:solidFill>
                  <a:schemeClr val="accent6">
                    <a:lumMod val="50000"/>
                  </a:schemeClr>
                </a:solidFill>
                <a:latin typeface="Arial" pitchFamily="34" charset="0"/>
                <a:cs typeface="Arial" pitchFamily="34" charset="0"/>
              </a:rPr>
              <a:t>carbon, </a:t>
            </a:r>
            <a:r>
              <a:rPr lang="en-GB" sz="1600" dirty="0">
                <a:solidFill>
                  <a:schemeClr val="accent6">
                    <a:lumMod val="50000"/>
                  </a:schemeClr>
                </a:solidFill>
                <a:latin typeface="Arial" pitchFamily="34" charset="0"/>
                <a:cs typeface="Arial" pitchFamily="34" charset="0"/>
              </a:rPr>
              <a:t>electricity for </a:t>
            </a:r>
            <a:r>
              <a:rPr lang="en-GB" sz="1600" dirty="0" smtClean="0">
                <a:solidFill>
                  <a:schemeClr val="accent6">
                    <a:lumMod val="50000"/>
                  </a:schemeClr>
                </a:solidFill>
                <a:latin typeface="Arial" pitchFamily="34" charset="0"/>
                <a:cs typeface="Arial" pitchFamily="34" charset="0"/>
              </a:rPr>
              <a:t>100 years. </a:t>
            </a:r>
            <a:r>
              <a:rPr lang="en-GB" sz="1600" dirty="0">
                <a:solidFill>
                  <a:schemeClr val="accent6">
                    <a:lumMod val="50000"/>
                  </a:schemeClr>
                </a:solidFill>
                <a:latin typeface="Arial" pitchFamily="34" charset="0"/>
                <a:cs typeface="Arial" pitchFamily="34" charset="0"/>
              </a:rPr>
              <a:t>Saving c.216,000 tonnes CO</a:t>
            </a:r>
            <a:r>
              <a:rPr lang="en-GB" sz="1600" baseline="-25000" dirty="0">
                <a:solidFill>
                  <a:schemeClr val="accent6">
                    <a:lumMod val="50000"/>
                  </a:schemeClr>
                </a:solidFill>
                <a:latin typeface="Arial" pitchFamily="34" charset="0"/>
                <a:cs typeface="Arial" pitchFamily="34" charset="0"/>
              </a:rPr>
              <a:t>2</a:t>
            </a:r>
            <a:r>
              <a:rPr lang="en-GB" sz="1600" dirty="0">
                <a:solidFill>
                  <a:schemeClr val="accent6">
                    <a:lumMod val="50000"/>
                  </a:schemeClr>
                </a:solidFill>
                <a:latin typeface="Arial" pitchFamily="34" charset="0"/>
                <a:cs typeface="Arial" pitchFamily="34" charset="0"/>
              </a:rPr>
              <a:t> p.a.</a:t>
            </a:r>
          </a:p>
          <a:p>
            <a:endParaRPr lang="en-GB" sz="1000" dirty="0" smtClean="0">
              <a:solidFill>
                <a:schemeClr val="accent6">
                  <a:lumMod val="50000"/>
                </a:schemeClr>
              </a:solidFill>
              <a:latin typeface="Arial" pitchFamily="34" charset="0"/>
              <a:cs typeface="Arial" pitchFamily="34" charset="0"/>
            </a:endParaRPr>
          </a:p>
          <a:p>
            <a:pPr marL="285750" indent="-285750">
              <a:buFont typeface="Arial" pitchFamily="34" charset="0"/>
              <a:buChar char="•"/>
            </a:pPr>
            <a:endParaRPr lang="en-GB" sz="1000" dirty="0">
              <a:solidFill>
                <a:schemeClr val="accent6">
                  <a:lumMod val="50000"/>
                </a:schemeClr>
              </a:solidFill>
              <a:latin typeface="Arial" pitchFamily="34" charset="0"/>
              <a:cs typeface="Arial" pitchFamily="34" charset="0"/>
            </a:endParaRPr>
          </a:p>
          <a:p>
            <a:pPr marL="285750" indent="-285750">
              <a:buFont typeface="Arial" pitchFamily="34" charset="0"/>
              <a:buChar char="•"/>
            </a:pPr>
            <a:r>
              <a:rPr lang="en-GB" sz="1600" b="1" dirty="0" smtClean="0">
                <a:solidFill>
                  <a:schemeClr val="accent6">
                    <a:lumMod val="50000"/>
                  </a:schemeClr>
                </a:solidFill>
                <a:latin typeface="Arial" pitchFamily="34" charset="0"/>
                <a:cs typeface="Arial" pitchFamily="34" charset="0"/>
              </a:rPr>
              <a:t>World’s </a:t>
            </a:r>
            <a:r>
              <a:rPr lang="en-GB" sz="1600" b="1" dirty="0">
                <a:solidFill>
                  <a:schemeClr val="accent6">
                    <a:lumMod val="50000"/>
                  </a:schemeClr>
                </a:solidFill>
                <a:latin typeface="Arial" pitchFamily="34" charset="0"/>
                <a:cs typeface="Arial" pitchFamily="34" charset="0"/>
              </a:rPr>
              <a:t>first </a:t>
            </a:r>
            <a:r>
              <a:rPr lang="en-GB" sz="1600" b="1" dirty="0" smtClean="0">
                <a:solidFill>
                  <a:schemeClr val="accent6">
                    <a:lumMod val="50000"/>
                  </a:schemeClr>
                </a:solidFill>
                <a:latin typeface="Arial" pitchFamily="34" charset="0"/>
                <a:cs typeface="Arial" pitchFamily="34" charset="0"/>
              </a:rPr>
              <a:t>man-made lagoon</a:t>
            </a:r>
            <a:r>
              <a:rPr lang="en-GB" sz="1600" dirty="0" smtClean="0">
                <a:solidFill>
                  <a:schemeClr val="accent6">
                    <a:lumMod val="50000"/>
                  </a:schemeClr>
                </a:solidFill>
                <a:latin typeface="Arial" pitchFamily="34" charset="0"/>
                <a:cs typeface="Arial" pitchFamily="34" charset="0"/>
              </a:rPr>
              <a:t> </a:t>
            </a:r>
            <a:r>
              <a:rPr lang="en-GB" sz="1600" dirty="0">
                <a:solidFill>
                  <a:schemeClr val="accent6">
                    <a:lumMod val="50000"/>
                  </a:schemeClr>
                </a:solidFill>
                <a:latin typeface="Arial" pitchFamily="34" charset="0"/>
                <a:cs typeface="Arial" pitchFamily="34" charset="0"/>
              </a:rPr>
              <a:t>capable of </a:t>
            </a:r>
            <a:r>
              <a:rPr lang="en-GB" sz="1600" dirty="0" smtClean="0">
                <a:solidFill>
                  <a:schemeClr val="accent6">
                    <a:lumMod val="50000"/>
                  </a:schemeClr>
                </a:solidFill>
                <a:latin typeface="Arial" pitchFamily="34" charset="0"/>
                <a:cs typeface="Arial" pitchFamily="34" charset="0"/>
              </a:rPr>
              <a:t>generating electricity avg. 14 </a:t>
            </a:r>
            <a:r>
              <a:rPr lang="en-GB" sz="1600" dirty="0">
                <a:solidFill>
                  <a:schemeClr val="accent6">
                    <a:lumMod val="50000"/>
                  </a:schemeClr>
                </a:solidFill>
                <a:latin typeface="Arial" pitchFamily="34" charset="0"/>
                <a:cs typeface="Arial" pitchFamily="34" charset="0"/>
              </a:rPr>
              <a:t>hours a day </a:t>
            </a:r>
            <a:r>
              <a:rPr lang="en-GB" sz="1600" dirty="0" smtClean="0">
                <a:solidFill>
                  <a:schemeClr val="accent6">
                    <a:lumMod val="50000"/>
                  </a:schemeClr>
                </a:solidFill>
                <a:latin typeface="Arial" pitchFamily="34" charset="0"/>
                <a:cs typeface="Arial" pitchFamily="34" charset="0"/>
              </a:rPr>
              <a:t>using both </a:t>
            </a:r>
            <a:r>
              <a:rPr lang="en-GB" sz="1600" dirty="0">
                <a:solidFill>
                  <a:schemeClr val="accent6">
                    <a:lumMod val="50000"/>
                  </a:schemeClr>
                </a:solidFill>
                <a:latin typeface="Arial" pitchFamily="34" charset="0"/>
                <a:cs typeface="Arial" pitchFamily="34" charset="0"/>
              </a:rPr>
              <a:t>ebb and flood </a:t>
            </a:r>
            <a:r>
              <a:rPr lang="en-GB" sz="1600" dirty="0" smtClean="0">
                <a:solidFill>
                  <a:schemeClr val="accent6">
                    <a:lumMod val="50000"/>
                  </a:schemeClr>
                </a:solidFill>
                <a:latin typeface="Arial" pitchFamily="34" charset="0"/>
                <a:cs typeface="Arial" pitchFamily="34" charset="0"/>
              </a:rPr>
              <a:t>tides</a:t>
            </a:r>
            <a:endParaRPr lang="en-GB" sz="1600" dirty="0">
              <a:solidFill>
                <a:schemeClr val="accent6">
                  <a:lumMod val="50000"/>
                </a:schemeClr>
              </a:solidFill>
              <a:latin typeface="Arial" pitchFamily="34" charset="0"/>
              <a:cs typeface="Arial" pitchFamily="34" charset="0"/>
            </a:endParaRPr>
          </a:p>
          <a:p>
            <a:pPr marL="285750" indent="-285750">
              <a:buFont typeface="Arial" pitchFamily="34" charset="0"/>
              <a:buChar char="•"/>
            </a:pPr>
            <a:endParaRPr lang="en-GB" sz="1000" dirty="0" smtClean="0">
              <a:solidFill>
                <a:schemeClr val="accent6">
                  <a:lumMod val="50000"/>
                </a:schemeClr>
              </a:solidFill>
              <a:latin typeface="Arial" pitchFamily="34" charset="0"/>
              <a:cs typeface="Arial" pitchFamily="34" charset="0"/>
            </a:endParaRPr>
          </a:p>
          <a:p>
            <a:endParaRPr lang="en-GB" sz="1000" dirty="0">
              <a:solidFill>
                <a:schemeClr val="accent6">
                  <a:lumMod val="50000"/>
                </a:schemeClr>
              </a:solidFill>
              <a:latin typeface="Arial" pitchFamily="34" charset="0"/>
              <a:cs typeface="Arial" pitchFamily="34" charset="0"/>
            </a:endParaRPr>
          </a:p>
          <a:p>
            <a:pPr marL="285750" indent="-285750">
              <a:buFont typeface="Arial" pitchFamily="34" charset="0"/>
              <a:buChar char="•"/>
            </a:pPr>
            <a:r>
              <a:rPr lang="en-GB" sz="1600" dirty="0" smtClean="0">
                <a:solidFill>
                  <a:schemeClr val="accent6">
                    <a:lumMod val="50000"/>
                  </a:schemeClr>
                </a:solidFill>
                <a:latin typeface="Arial" pitchFamily="34" charset="0"/>
                <a:cs typeface="Arial" pitchFamily="34" charset="0"/>
              </a:rPr>
              <a:t>An iconic </a:t>
            </a:r>
            <a:r>
              <a:rPr lang="en-GB" sz="1600" b="1" dirty="0" smtClean="0">
                <a:solidFill>
                  <a:schemeClr val="accent6">
                    <a:lumMod val="50000"/>
                  </a:schemeClr>
                </a:solidFill>
                <a:latin typeface="Arial" pitchFamily="34" charset="0"/>
                <a:cs typeface="Arial" pitchFamily="34" charset="0"/>
              </a:rPr>
              <a:t>education</a:t>
            </a:r>
            <a:r>
              <a:rPr lang="en-GB" sz="1600" b="1" dirty="0">
                <a:solidFill>
                  <a:schemeClr val="accent6">
                    <a:lumMod val="50000"/>
                  </a:schemeClr>
                </a:solidFill>
                <a:latin typeface="Arial" pitchFamily="34" charset="0"/>
                <a:cs typeface="Arial" pitchFamily="34" charset="0"/>
              </a:rPr>
              <a:t>, </a:t>
            </a:r>
            <a:r>
              <a:rPr lang="en-GB" sz="1600" b="1" dirty="0" smtClean="0">
                <a:solidFill>
                  <a:schemeClr val="accent6">
                    <a:lumMod val="50000"/>
                  </a:schemeClr>
                </a:solidFill>
                <a:latin typeface="Arial" pitchFamily="34" charset="0"/>
                <a:cs typeface="Arial" pitchFamily="34" charset="0"/>
              </a:rPr>
              <a:t>sports </a:t>
            </a:r>
            <a:r>
              <a:rPr lang="en-GB" sz="1600" dirty="0">
                <a:solidFill>
                  <a:schemeClr val="accent6">
                    <a:lumMod val="50000"/>
                  </a:schemeClr>
                </a:solidFill>
                <a:latin typeface="Arial" pitchFamily="34" charset="0"/>
                <a:cs typeface="Arial" pitchFamily="34" charset="0"/>
              </a:rPr>
              <a:t>and</a:t>
            </a:r>
            <a:r>
              <a:rPr lang="en-GB" sz="1600" b="1" dirty="0">
                <a:solidFill>
                  <a:schemeClr val="accent6">
                    <a:lumMod val="50000"/>
                  </a:schemeClr>
                </a:solidFill>
                <a:latin typeface="Arial" pitchFamily="34" charset="0"/>
                <a:cs typeface="Arial" pitchFamily="34" charset="0"/>
              </a:rPr>
              <a:t> art amenity</a:t>
            </a:r>
          </a:p>
          <a:p>
            <a:endParaRPr lang="en-GB" sz="1000" dirty="0" smtClean="0">
              <a:solidFill>
                <a:schemeClr val="accent6">
                  <a:lumMod val="50000"/>
                </a:schemeClr>
              </a:solidFill>
              <a:latin typeface="Arial" pitchFamily="34" charset="0"/>
              <a:cs typeface="Arial" pitchFamily="34" charset="0"/>
            </a:endParaRPr>
          </a:p>
          <a:p>
            <a:endParaRPr lang="en-GB" sz="1000" dirty="0">
              <a:solidFill>
                <a:schemeClr val="accent6">
                  <a:lumMod val="50000"/>
                </a:schemeClr>
              </a:solidFill>
              <a:latin typeface="Arial" pitchFamily="34" charset="0"/>
              <a:cs typeface="Arial" pitchFamily="34" charset="0"/>
            </a:endParaRPr>
          </a:p>
          <a:p>
            <a:pPr marL="285750" indent="-285750">
              <a:buFont typeface="Arial" pitchFamily="34" charset="0"/>
              <a:buChar char="•"/>
            </a:pPr>
            <a:r>
              <a:rPr lang="en-GB" sz="1600" dirty="0" smtClean="0">
                <a:solidFill>
                  <a:schemeClr val="accent6">
                    <a:lumMod val="50000"/>
                  </a:schemeClr>
                </a:solidFill>
                <a:latin typeface="Arial" pitchFamily="34" charset="0"/>
                <a:cs typeface="Arial" pitchFamily="34" charset="0"/>
              </a:rPr>
              <a:t>An opportunity to develop a </a:t>
            </a:r>
            <a:r>
              <a:rPr lang="en-GB" sz="1600" b="1" dirty="0" smtClean="0">
                <a:solidFill>
                  <a:schemeClr val="accent6">
                    <a:lumMod val="50000"/>
                  </a:schemeClr>
                </a:solidFill>
                <a:latin typeface="Arial" pitchFamily="34" charset="0"/>
                <a:cs typeface="Arial" pitchFamily="34" charset="0"/>
              </a:rPr>
              <a:t>tidal range industry </a:t>
            </a:r>
            <a:r>
              <a:rPr lang="en-GB" sz="1600" dirty="0" smtClean="0">
                <a:solidFill>
                  <a:schemeClr val="accent6">
                    <a:lumMod val="50000"/>
                  </a:schemeClr>
                </a:solidFill>
                <a:latin typeface="Arial" pitchFamily="34" charset="0"/>
                <a:cs typeface="Arial" pitchFamily="34" charset="0"/>
              </a:rPr>
              <a:t>for the UK, </a:t>
            </a:r>
            <a:br>
              <a:rPr lang="en-GB" sz="1600" dirty="0" smtClean="0">
                <a:solidFill>
                  <a:schemeClr val="accent6">
                    <a:lumMod val="50000"/>
                  </a:schemeClr>
                </a:solidFill>
                <a:latin typeface="Arial" pitchFamily="34" charset="0"/>
                <a:cs typeface="Arial" pitchFamily="34" charset="0"/>
              </a:rPr>
            </a:br>
            <a:r>
              <a:rPr lang="en-GB" sz="1600" dirty="0" smtClean="0">
                <a:solidFill>
                  <a:schemeClr val="accent6">
                    <a:lumMod val="50000"/>
                  </a:schemeClr>
                </a:solidFill>
                <a:latin typeface="Arial" pitchFamily="34" charset="0"/>
                <a:cs typeface="Arial" pitchFamily="34" charset="0"/>
              </a:rPr>
              <a:t>centred around Wales</a:t>
            </a:r>
          </a:p>
          <a:p>
            <a:pPr marL="285750" indent="-285750">
              <a:buFont typeface="Arial" pitchFamily="34" charset="0"/>
              <a:buChar char="•"/>
            </a:pPr>
            <a:endParaRPr lang="en-GB" sz="1600" dirty="0" smtClean="0">
              <a:solidFill>
                <a:schemeClr val="accent6">
                  <a:lumMod val="50000"/>
                </a:schemeClr>
              </a:solidFill>
              <a:latin typeface="Arial" pitchFamily="34" charset="0"/>
              <a:cs typeface="Arial" pitchFamily="34" charset="0"/>
            </a:endParaRPr>
          </a:p>
          <a:p>
            <a:pPr marL="285750" indent="-285750">
              <a:buFont typeface="Arial" pitchFamily="34" charset="0"/>
              <a:buChar char="•"/>
            </a:pPr>
            <a:r>
              <a:rPr lang="en-GB" sz="1600" dirty="0" smtClean="0">
                <a:solidFill>
                  <a:schemeClr val="accent6">
                    <a:lumMod val="50000"/>
                  </a:schemeClr>
                </a:solidFill>
                <a:latin typeface="Arial" pitchFamily="34" charset="0"/>
                <a:cs typeface="Arial" pitchFamily="34" charset="0"/>
              </a:rPr>
              <a:t>Low risk adaptation of</a:t>
            </a:r>
            <a:r>
              <a:rPr lang="en-GB" sz="1600" b="1" dirty="0" smtClean="0">
                <a:solidFill>
                  <a:schemeClr val="accent6">
                    <a:lumMod val="50000"/>
                  </a:schemeClr>
                </a:solidFill>
                <a:latin typeface="Arial" pitchFamily="34" charset="0"/>
                <a:cs typeface="Arial" pitchFamily="34" charset="0"/>
              </a:rPr>
              <a:t> </a:t>
            </a:r>
            <a:r>
              <a:rPr lang="en-GB" sz="1600" b="1" dirty="0">
                <a:solidFill>
                  <a:schemeClr val="accent6">
                    <a:lumMod val="50000"/>
                  </a:schemeClr>
                </a:solidFill>
                <a:latin typeface="Arial" pitchFamily="34" charset="0"/>
                <a:cs typeface="Arial" pitchFamily="34" charset="0"/>
              </a:rPr>
              <a:t>proven components</a:t>
            </a:r>
            <a:r>
              <a:rPr lang="en-GB" sz="1600" dirty="0">
                <a:solidFill>
                  <a:schemeClr val="accent6">
                    <a:lumMod val="50000"/>
                  </a:schemeClr>
                </a:solidFill>
                <a:latin typeface="Arial" pitchFamily="34" charset="0"/>
                <a:cs typeface="Arial" pitchFamily="34" charset="0"/>
              </a:rPr>
              <a:t>. </a:t>
            </a:r>
            <a:r>
              <a:rPr lang="en-GB" sz="1600" dirty="0" smtClean="0">
                <a:solidFill>
                  <a:schemeClr val="accent6">
                    <a:lumMod val="50000"/>
                  </a:schemeClr>
                </a:solidFill>
                <a:latin typeface="Arial" pitchFamily="34" charset="0"/>
                <a:cs typeface="Arial" pitchFamily="34" charset="0"/>
              </a:rPr>
              <a:t>Project </a:t>
            </a:r>
            <a:r>
              <a:rPr lang="en-GB" sz="1600" dirty="0">
                <a:solidFill>
                  <a:schemeClr val="accent6">
                    <a:lumMod val="50000"/>
                  </a:schemeClr>
                </a:solidFill>
                <a:latin typeface="Arial" pitchFamily="34" charset="0"/>
                <a:cs typeface="Arial" pitchFamily="34" charset="0"/>
              </a:rPr>
              <a:t>is </a:t>
            </a:r>
            <a:r>
              <a:rPr lang="en-GB" sz="1600" dirty="0" smtClean="0">
                <a:solidFill>
                  <a:schemeClr val="accent6">
                    <a:lumMod val="50000"/>
                  </a:schemeClr>
                </a:solidFill>
                <a:latin typeface="Arial" pitchFamily="34" charset="0"/>
                <a:cs typeface="Arial" pitchFamily="34" charset="0"/>
              </a:rPr>
              <a:t/>
            </a:r>
            <a:br>
              <a:rPr lang="en-GB" sz="1600" dirty="0" smtClean="0">
                <a:solidFill>
                  <a:schemeClr val="accent6">
                    <a:lumMod val="50000"/>
                  </a:schemeClr>
                </a:solidFill>
                <a:latin typeface="Arial" pitchFamily="34" charset="0"/>
                <a:cs typeface="Arial" pitchFamily="34" charset="0"/>
              </a:rPr>
            </a:br>
            <a:r>
              <a:rPr lang="en-GB" sz="1600" dirty="0" smtClean="0">
                <a:solidFill>
                  <a:schemeClr val="accent6">
                    <a:lumMod val="50000"/>
                  </a:schemeClr>
                </a:solidFill>
                <a:latin typeface="Arial" pitchFamily="34" charset="0"/>
                <a:cs typeface="Arial" pitchFamily="34" charset="0"/>
              </a:rPr>
              <a:t>comprised </a:t>
            </a:r>
            <a:r>
              <a:rPr lang="en-GB" sz="1600" dirty="0">
                <a:solidFill>
                  <a:schemeClr val="accent6">
                    <a:lumMod val="50000"/>
                  </a:schemeClr>
                </a:solidFill>
                <a:latin typeface="Arial" pitchFamily="34" charset="0"/>
                <a:cs typeface="Arial" pitchFamily="34" charset="0"/>
              </a:rPr>
              <a:t>of UK standard sand core </a:t>
            </a:r>
            <a:r>
              <a:rPr lang="en-GB" sz="1600" dirty="0" smtClean="0">
                <a:solidFill>
                  <a:schemeClr val="accent6">
                    <a:lumMod val="50000"/>
                  </a:schemeClr>
                </a:solidFill>
                <a:latin typeface="Arial" pitchFamily="34" charset="0"/>
                <a:cs typeface="Arial" pitchFamily="34" charset="0"/>
              </a:rPr>
              <a:t>breakwater &amp; bulb </a:t>
            </a:r>
            <a:br>
              <a:rPr lang="en-GB" sz="1600" dirty="0" smtClean="0">
                <a:solidFill>
                  <a:schemeClr val="accent6">
                    <a:lumMod val="50000"/>
                  </a:schemeClr>
                </a:solidFill>
                <a:latin typeface="Arial" pitchFamily="34" charset="0"/>
                <a:cs typeface="Arial" pitchFamily="34" charset="0"/>
              </a:rPr>
            </a:br>
            <a:r>
              <a:rPr lang="en-GB" sz="1600" dirty="0" smtClean="0">
                <a:solidFill>
                  <a:schemeClr val="accent6">
                    <a:lumMod val="50000"/>
                  </a:schemeClr>
                </a:solidFill>
                <a:latin typeface="Arial" pitchFamily="34" charset="0"/>
                <a:cs typeface="Arial" pitchFamily="34" charset="0"/>
              </a:rPr>
              <a:t>hydro </a:t>
            </a:r>
            <a:r>
              <a:rPr lang="en-GB" sz="1600" dirty="0">
                <a:solidFill>
                  <a:schemeClr val="accent6">
                    <a:lumMod val="50000"/>
                  </a:schemeClr>
                </a:solidFill>
                <a:latin typeface="Arial" pitchFamily="34" charset="0"/>
                <a:cs typeface="Arial" pitchFamily="34" charset="0"/>
              </a:rPr>
              <a:t>turbines mounted inside concrete turbine housings</a:t>
            </a:r>
          </a:p>
          <a:p>
            <a:pPr marL="285750" indent="-285750">
              <a:buFont typeface="Arial" pitchFamily="34" charset="0"/>
              <a:buChar char="•"/>
            </a:pPr>
            <a:endParaRPr lang="en-GB" sz="1600" dirty="0" smtClean="0">
              <a:solidFill>
                <a:schemeClr val="accent6">
                  <a:lumMod val="50000"/>
                </a:schemeClr>
              </a:solidFill>
              <a:latin typeface="Arial" pitchFamily="34" charset="0"/>
              <a:cs typeface="Arial" pitchFamily="34" charset="0"/>
            </a:endParaRPr>
          </a:p>
        </p:txBody>
      </p:sp>
      <p:sp>
        <p:nvSpPr>
          <p:cNvPr id="7" name="Title 6"/>
          <p:cNvSpPr>
            <a:spLocks noGrp="1"/>
          </p:cNvSpPr>
          <p:nvPr>
            <p:ph type="title"/>
          </p:nvPr>
        </p:nvSpPr>
        <p:spPr/>
        <p:txBody>
          <a:bodyPr/>
          <a:lstStyle/>
          <a:p>
            <a:r>
              <a:rPr lang="en-US" dirty="0" smtClean="0"/>
              <a:t>Swansea Bay – opportunity </a:t>
            </a:r>
            <a:r>
              <a:rPr lang="en-US" dirty="0"/>
              <a:t>o</a:t>
            </a:r>
            <a:r>
              <a:rPr lang="en-US" dirty="0" smtClean="0"/>
              <a:t>verview</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25</a:t>
            </a:fld>
            <a:endParaRPr lang="en-GB" dirty="0"/>
          </a:p>
        </p:txBody>
      </p:sp>
      <p:sp>
        <p:nvSpPr>
          <p:cNvPr id="6" name="Rectangle 5"/>
          <p:cNvSpPr/>
          <p:nvPr/>
        </p:nvSpPr>
        <p:spPr>
          <a:xfrm>
            <a:off x="6660232" y="3857243"/>
            <a:ext cx="1944216" cy="246221"/>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000" b="1" u="sng" dirty="0" smtClean="0">
                <a:solidFill>
                  <a:srgbClr val="0F4E55"/>
                </a:solidFill>
                <a:latin typeface="Arial" pitchFamily="34" charset="0"/>
                <a:cs typeface="Arial" pitchFamily="34" charset="0"/>
              </a:rPr>
              <a:t>Welsh Power Comparison </a:t>
            </a:r>
            <a:endParaRPr lang="en-GB" sz="1000" b="1" u="sng" dirty="0">
              <a:solidFill>
                <a:srgbClr val="0F4E55"/>
              </a:solidFill>
            </a:endParaRPr>
          </a:p>
        </p:txBody>
      </p:sp>
      <p:graphicFrame>
        <p:nvGraphicFramePr>
          <p:cNvPr id="9" name="Table 8"/>
          <p:cNvGraphicFramePr>
            <a:graphicFrameLocks noGrp="1"/>
          </p:cNvGraphicFramePr>
          <p:nvPr>
            <p:extLst>
              <p:ext uri="{D42A27DB-BD31-4B8C-83A1-F6EECF244321}">
                <p14:modId xmlns:p14="http://schemas.microsoft.com/office/powerpoint/2010/main" val="2963621021"/>
              </p:ext>
            </p:extLst>
          </p:nvPr>
        </p:nvGraphicFramePr>
        <p:xfrm>
          <a:off x="6737251" y="4209680"/>
          <a:ext cx="1944216" cy="1739600"/>
        </p:xfrm>
        <a:graphic>
          <a:graphicData uri="http://schemas.openxmlformats.org/drawingml/2006/table">
            <a:tbl>
              <a:tblPr firstRow="1" bandRow="1">
                <a:tableStyleId>{93296810-A885-4BE3-A3E7-6D5BEEA58F35}</a:tableStyleId>
              </a:tblPr>
              <a:tblGrid>
                <a:gridCol w="1219125"/>
                <a:gridCol w="725091"/>
              </a:tblGrid>
              <a:tr h="449176">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Alltwalis,</a:t>
                      </a:r>
                      <a:r>
                        <a:rPr lang="en-GB" sz="1200" b="0" baseline="0" dirty="0" smtClean="0">
                          <a:solidFill>
                            <a:schemeClr val="tx2"/>
                          </a:solidFill>
                          <a:effectLst/>
                          <a:latin typeface="Arial" pitchFamily="34" charset="0"/>
                          <a:ea typeface="Calibri"/>
                          <a:cs typeface="Arial" pitchFamily="34" charset="0"/>
                        </a:rPr>
                        <a:t> </a:t>
                      </a:r>
                      <a:r>
                        <a:rPr lang="en-GB" sz="1200" b="0" dirty="0" smtClean="0">
                          <a:solidFill>
                            <a:schemeClr val="tx2"/>
                          </a:solidFill>
                          <a:effectLst/>
                          <a:latin typeface="Arial" pitchFamily="34" charset="0"/>
                          <a:ea typeface="Calibri"/>
                          <a:cs typeface="Arial" pitchFamily="34" charset="0"/>
                        </a:rPr>
                        <a:t>Carm.</a:t>
                      </a:r>
                      <a:r>
                        <a:rPr lang="en-GB" sz="1200" b="0" baseline="0" dirty="0" smtClean="0">
                          <a:solidFill>
                            <a:schemeClr val="tx2"/>
                          </a:solidFill>
                          <a:effectLst/>
                          <a:latin typeface="Arial" pitchFamily="34" charset="0"/>
                          <a:ea typeface="Calibri"/>
                          <a:cs typeface="Arial" pitchFamily="34" charset="0"/>
                        </a:rPr>
                        <a:t> (wind)</a:t>
                      </a:r>
                      <a:endParaRPr lang="en-GB" sz="1200" b="0" dirty="0" smtClean="0">
                        <a:solidFill>
                          <a:schemeClr val="tx2"/>
                        </a:solidFill>
                        <a:effectLst/>
                        <a:latin typeface="Arial" pitchFamily="34" charset="0"/>
                        <a:ea typeface="Calibri"/>
                        <a:cs typeface="Arial" pitchFamily="34" charset="0"/>
                      </a:endParaRPr>
                    </a:p>
                  </a:txBody>
                  <a:tcPr marL="68580" marR="68580" marT="0" marB="0">
                    <a:solidFill>
                      <a:schemeClr val="accent6">
                        <a:lumMod val="20000"/>
                        <a:lumOff val="80000"/>
                      </a:schemeClr>
                    </a:solidFill>
                  </a:tcPr>
                </a:tc>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23MW  </a:t>
                      </a:r>
                      <a:endParaRPr lang="en-GB" sz="1200" b="0" dirty="0">
                        <a:solidFill>
                          <a:schemeClr val="tx2"/>
                        </a:solidFill>
                        <a:effectLst/>
                        <a:latin typeface="Arial" pitchFamily="34" charset="0"/>
                        <a:ea typeface="Calibri"/>
                        <a:cs typeface="Arial" pitchFamily="34" charset="0"/>
                      </a:endParaRPr>
                    </a:p>
                  </a:txBody>
                  <a:tcPr marL="68580" marR="68580" marT="0" marB="0">
                    <a:solidFill>
                      <a:schemeClr val="accent6">
                        <a:lumMod val="20000"/>
                        <a:lumOff val="80000"/>
                      </a:schemeClr>
                    </a:solidFill>
                  </a:tcPr>
                </a:tc>
              </a:tr>
              <a:tr h="298315">
                <a:tc>
                  <a:txBody>
                    <a:bodyPr/>
                    <a:lstStyle/>
                    <a:p>
                      <a:pPr>
                        <a:lnSpc>
                          <a:spcPct val="115000"/>
                        </a:lnSpc>
                        <a:spcAft>
                          <a:spcPts val="0"/>
                        </a:spcAft>
                      </a:pPr>
                      <a:r>
                        <a:rPr lang="en-GB" sz="1200" b="0" dirty="0">
                          <a:solidFill>
                            <a:schemeClr val="tx2"/>
                          </a:solidFill>
                          <a:effectLst/>
                          <a:latin typeface="Arial" pitchFamily="34" charset="0"/>
                          <a:ea typeface="Calibri"/>
                          <a:cs typeface="Arial" pitchFamily="34" charset="0"/>
                        </a:rPr>
                        <a:t>Barry </a:t>
                      </a:r>
                      <a:r>
                        <a:rPr lang="en-GB" sz="1200" b="0" dirty="0" smtClean="0">
                          <a:solidFill>
                            <a:schemeClr val="tx2"/>
                          </a:solidFill>
                          <a:effectLst/>
                          <a:latin typeface="Arial" pitchFamily="34" charset="0"/>
                          <a:ea typeface="Calibri"/>
                          <a:cs typeface="Arial" pitchFamily="34" charset="0"/>
                        </a:rPr>
                        <a:t>Power Station</a:t>
                      </a:r>
                      <a:r>
                        <a:rPr lang="en-GB" sz="1200" b="0" baseline="0" dirty="0" smtClean="0">
                          <a:solidFill>
                            <a:schemeClr val="tx2"/>
                          </a:solidFill>
                          <a:effectLst/>
                          <a:latin typeface="Arial" pitchFamily="34" charset="0"/>
                          <a:ea typeface="Calibri"/>
                          <a:cs typeface="Arial" pitchFamily="34" charset="0"/>
                        </a:rPr>
                        <a:t> (gas) </a:t>
                      </a:r>
                    </a:p>
                  </a:txBody>
                  <a:tcPr marL="68580" marR="68580" marT="0" marB="0"/>
                </a:tc>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235MW</a:t>
                      </a:r>
                      <a:endParaRPr lang="en-GB" sz="1200" b="0" i="1" dirty="0">
                        <a:solidFill>
                          <a:schemeClr val="tx2"/>
                        </a:solidFill>
                        <a:effectLst/>
                        <a:latin typeface="Arial" pitchFamily="34" charset="0"/>
                        <a:ea typeface="Calibri"/>
                        <a:cs typeface="Arial" pitchFamily="34" charset="0"/>
                      </a:endParaRPr>
                    </a:p>
                  </a:txBody>
                  <a:tcPr marL="68580" marR="68580" marT="0" marB="0"/>
                </a:tc>
              </a:tr>
              <a:tr h="449176">
                <a:tc>
                  <a:txBody>
                    <a:bodyPr/>
                    <a:lstStyle/>
                    <a:p>
                      <a:pPr>
                        <a:lnSpc>
                          <a:spcPct val="115000"/>
                        </a:lnSpc>
                        <a:spcAft>
                          <a:spcPts val="0"/>
                        </a:spcAft>
                      </a:pPr>
                      <a:r>
                        <a:rPr lang="en-GB" sz="1200" b="0" dirty="0">
                          <a:solidFill>
                            <a:schemeClr val="tx2"/>
                          </a:solidFill>
                          <a:effectLst/>
                          <a:latin typeface="Arial" pitchFamily="34" charset="0"/>
                          <a:ea typeface="Calibri"/>
                          <a:cs typeface="Arial" pitchFamily="34" charset="0"/>
                        </a:rPr>
                        <a:t>Gwynt y </a:t>
                      </a:r>
                      <a:r>
                        <a:rPr lang="en-GB" sz="1200" b="0" dirty="0" smtClean="0">
                          <a:solidFill>
                            <a:schemeClr val="tx2"/>
                          </a:solidFill>
                          <a:effectLst/>
                          <a:latin typeface="Arial" pitchFamily="34" charset="0"/>
                          <a:ea typeface="Calibri"/>
                          <a:cs typeface="Arial" pitchFamily="34" charset="0"/>
                        </a:rPr>
                        <a:t>Môr (offshore wind)</a:t>
                      </a:r>
                    </a:p>
                  </a:txBody>
                  <a:tcPr marL="68580" marR="68580" marT="0" marB="0"/>
                </a:tc>
                <a:tc>
                  <a:txBody>
                    <a:bodyPr/>
                    <a:lstStyle/>
                    <a:p>
                      <a:pPr>
                        <a:lnSpc>
                          <a:spcPct val="115000"/>
                        </a:lnSpc>
                        <a:spcAft>
                          <a:spcPts val="0"/>
                        </a:spcAft>
                        <a:tabLst>
                          <a:tab pos="831215" algn="ctr"/>
                        </a:tabLst>
                      </a:pPr>
                      <a:r>
                        <a:rPr lang="en-GB" sz="1200" b="0" dirty="0" smtClean="0">
                          <a:solidFill>
                            <a:schemeClr val="tx2"/>
                          </a:solidFill>
                          <a:effectLst/>
                          <a:latin typeface="Arial" pitchFamily="34" charset="0"/>
                          <a:ea typeface="Calibri"/>
                          <a:cs typeface="Arial" pitchFamily="34" charset="0"/>
                        </a:rPr>
                        <a:t>576MW</a:t>
                      </a:r>
                      <a:endParaRPr lang="en-GB" sz="1200" b="0" i="1" dirty="0">
                        <a:solidFill>
                          <a:schemeClr val="tx2"/>
                        </a:solidFill>
                        <a:effectLst/>
                        <a:latin typeface="Arial" pitchFamily="34" charset="0"/>
                        <a:ea typeface="Calibri"/>
                        <a:cs typeface="Arial" pitchFamily="34" charset="0"/>
                      </a:endParaRPr>
                    </a:p>
                  </a:txBody>
                  <a:tcPr marL="68580" marR="68580" marT="0" marB="0"/>
                </a:tc>
              </a:tr>
              <a:tr h="298315">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Wylfa,</a:t>
                      </a:r>
                      <a:r>
                        <a:rPr lang="en-GB" sz="1200" b="0" baseline="0" dirty="0" smtClean="0">
                          <a:solidFill>
                            <a:schemeClr val="tx2"/>
                          </a:solidFill>
                          <a:effectLst/>
                          <a:latin typeface="Arial" pitchFamily="34" charset="0"/>
                          <a:ea typeface="Calibri"/>
                          <a:cs typeface="Arial" pitchFamily="34" charset="0"/>
                        </a:rPr>
                        <a:t> </a:t>
                      </a:r>
                      <a:r>
                        <a:rPr lang="en-GB" sz="1200" b="0" dirty="0" smtClean="0">
                          <a:solidFill>
                            <a:schemeClr val="tx2"/>
                          </a:solidFill>
                          <a:effectLst/>
                          <a:latin typeface="Arial" pitchFamily="34" charset="0"/>
                          <a:ea typeface="Calibri"/>
                          <a:cs typeface="Arial" pitchFamily="34" charset="0"/>
                        </a:rPr>
                        <a:t>Anglesey (nuclear)</a:t>
                      </a:r>
                      <a:endParaRPr lang="en-GB" sz="1200" b="0" dirty="0">
                        <a:solidFill>
                          <a:schemeClr val="tx2"/>
                        </a:solidFill>
                        <a:effectLst/>
                        <a:latin typeface="Arial" pitchFamily="34" charset="0"/>
                        <a:ea typeface="Calibri"/>
                        <a:cs typeface="Arial" pitchFamily="34" charset="0"/>
                      </a:endParaRPr>
                    </a:p>
                  </a:txBody>
                  <a:tcPr marL="68580" marR="68580" marT="0" marB="0"/>
                </a:tc>
                <a:tc>
                  <a:txBody>
                    <a:bodyPr/>
                    <a:lstStyle/>
                    <a:p>
                      <a:pPr>
                        <a:lnSpc>
                          <a:spcPct val="115000"/>
                        </a:lnSpc>
                        <a:spcAft>
                          <a:spcPts val="0"/>
                        </a:spcAft>
                      </a:pPr>
                      <a:r>
                        <a:rPr lang="en-GB" sz="1200" b="0" dirty="0" smtClean="0">
                          <a:solidFill>
                            <a:schemeClr val="tx2"/>
                          </a:solidFill>
                          <a:effectLst/>
                          <a:latin typeface="Arial" pitchFamily="34" charset="0"/>
                          <a:ea typeface="Calibri"/>
                          <a:cs typeface="Arial" pitchFamily="34" charset="0"/>
                        </a:rPr>
                        <a:t>490MW</a:t>
                      </a:r>
                      <a:endParaRPr lang="en-GB" sz="1200" b="0" dirty="0">
                        <a:solidFill>
                          <a:schemeClr val="tx2"/>
                        </a:solidFill>
                        <a:effectLst/>
                        <a:latin typeface="Arial" pitchFamily="34" charset="0"/>
                        <a:ea typeface="Calibri"/>
                        <a:cs typeface="Arial" pitchFamily="34" charset="0"/>
                      </a:endParaRPr>
                    </a:p>
                  </a:txBody>
                  <a:tcPr marL="68580" marR="68580" marT="0" marB="0"/>
                </a:tc>
              </a:tr>
            </a:tbl>
          </a:graphicData>
        </a:graphic>
      </p:graphicFrame>
    </p:spTree>
    <p:extLst>
      <p:ext uri="{BB962C8B-B14F-4D97-AF65-F5344CB8AC3E}">
        <p14:creationId xmlns:p14="http://schemas.microsoft.com/office/powerpoint/2010/main" val="931572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subsidise?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Former Energy </a:t>
            </a:r>
            <a:r>
              <a:rPr lang="en-GB" dirty="0"/>
              <a:t>and Climate Secretary Amber Rudd got deserved praise when she said that UK coal generation would end by </a:t>
            </a:r>
            <a:r>
              <a:rPr lang="en-GB" dirty="0" smtClean="0"/>
              <a:t>2025</a:t>
            </a:r>
          </a:p>
          <a:p>
            <a:pPr marL="0" indent="0">
              <a:buNone/>
            </a:pPr>
            <a:endParaRPr lang="en-GB" dirty="0"/>
          </a:p>
          <a:p>
            <a:r>
              <a:rPr lang="en-GB" dirty="0" smtClean="0"/>
              <a:t>The </a:t>
            </a:r>
            <a:r>
              <a:rPr lang="en-GB" dirty="0"/>
              <a:t>Swansea lagoon would be a global first of a kind. So it needs financial support. It would then generate electricity for 120 years, so the benefits would more than outweigh the cost. Indeed the company has suggested that the financial support received to get it up and running could then be repaid.</a:t>
            </a:r>
          </a:p>
          <a:p>
            <a:endParaRPr lang="en-GB" dirty="0"/>
          </a:p>
          <a:p>
            <a:r>
              <a:rPr lang="en-GB" dirty="0"/>
              <a:t>Under this approach, Tidal Lagoon Power would receive a loan, which would be repaid. It would also receive a 'Contract for Difference' (</a:t>
            </a:r>
            <a:r>
              <a:rPr lang="en-GB" dirty="0" err="1"/>
              <a:t>CfD</a:t>
            </a:r>
            <a:r>
              <a:rPr lang="en-GB" dirty="0"/>
              <a:t>) to guarantee the price received for its power. A good portion of the revenue received via the </a:t>
            </a:r>
            <a:r>
              <a:rPr lang="en-GB" dirty="0" err="1"/>
              <a:t>CfD</a:t>
            </a:r>
            <a:r>
              <a:rPr lang="en-GB" dirty="0"/>
              <a:t> could also be repaid over the lifetime of the project. This is currently subject to negotiation with government.</a:t>
            </a:r>
          </a:p>
          <a:p>
            <a:endParaRPr lang="en-GB" dirty="0"/>
          </a:p>
          <a:p>
            <a:r>
              <a:rPr lang="en-GB" dirty="0"/>
              <a:t>The Cardiff and Newport schemes would be cheaper, partly because of learning by doing and partly due to economies of scale. Lagoons could provide secure, entirely predictable renewable energy for over a century, at a subsidy level lower than that offered to EDF for </a:t>
            </a:r>
            <a:r>
              <a:rPr lang="en-GB" dirty="0" err="1"/>
              <a:t>Hinkley</a:t>
            </a:r>
            <a:r>
              <a:rPr lang="en-GB" dirty="0"/>
              <a:t> Point C. But the Government has yet to make a </a:t>
            </a:r>
            <a:r>
              <a:rPr lang="en-GB" dirty="0" smtClean="0"/>
              <a:t>decision.</a:t>
            </a:r>
          </a:p>
          <a:p>
            <a:pPr algn="r"/>
            <a:r>
              <a:rPr lang="en-GB" dirty="0" smtClean="0"/>
              <a:t>(The Ecologist, 2016)</a:t>
            </a:r>
            <a:endParaRPr lang="en-GB" dirty="0"/>
          </a:p>
          <a:p>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26</a:t>
            </a:fld>
            <a:endParaRPr lang="en-GB" dirty="0"/>
          </a:p>
        </p:txBody>
      </p:sp>
    </p:spTree>
    <p:extLst>
      <p:ext uri="{BB962C8B-B14F-4D97-AF65-F5344CB8AC3E}">
        <p14:creationId xmlns:p14="http://schemas.microsoft.com/office/powerpoint/2010/main" val="474979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Long-term economic </a:t>
            </a:r>
            <a:r>
              <a:rPr lang="en-US" dirty="0" smtClean="0"/>
              <a:t>benefits - Con’t</a:t>
            </a:r>
            <a:endParaRPr lang="en-GB" dirty="0"/>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380877283"/>
              </p:ext>
            </p:extLst>
          </p:nvPr>
        </p:nvGraphicFramePr>
        <p:xfrm>
          <a:off x="323850" y="1988842"/>
          <a:ext cx="8534400" cy="3604271"/>
        </p:xfrm>
        <a:graphic>
          <a:graphicData uri="http://schemas.openxmlformats.org/drawingml/2006/table">
            <a:tbl>
              <a:tblPr firstRow="1" bandRow="1">
                <a:tableStyleId>{21E4AEA4-8DFA-4A89-87EB-49C32662AFE0}</a:tableStyleId>
              </a:tblPr>
              <a:tblGrid>
                <a:gridCol w="1219200"/>
                <a:gridCol w="1219200"/>
                <a:gridCol w="1219200"/>
                <a:gridCol w="1219200"/>
                <a:gridCol w="1219200"/>
                <a:gridCol w="1219200"/>
                <a:gridCol w="1219200"/>
              </a:tblGrid>
              <a:tr h="605488">
                <a:tc>
                  <a:txBody>
                    <a:bodyPr/>
                    <a:lstStyle/>
                    <a:p>
                      <a:r>
                        <a:rPr lang="en-GB" sz="1400" dirty="0" smtClean="0"/>
                        <a:t>Location</a:t>
                      </a:r>
                      <a:endParaRPr lang="en-GB" sz="1400" dirty="0"/>
                    </a:p>
                  </a:txBody>
                  <a:tcPr/>
                </a:tc>
                <a:tc>
                  <a:txBody>
                    <a:bodyPr/>
                    <a:lstStyle/>
                    <a:p>
                      <a:pPr algn="ctr"/>
                      <a:r>
                        <a:rPr lang="en-GB" sz="1400" dirty="0" smtClean="0"/>
                        <a:t>Bund</a:t>
                      </a:r>
                      <a:endParaRPr lang="en-GB" sz="1400" dirty="0"/>
                    </a:p>
                  </a:txBody>
                  <a:tcPr/>
                </a:tc>
                <a:tc>
                  <a:txBody>
                    <a:bodyPr/>
                    <a:lstStyle/>
                    <a:p>
                      <a:pPr algn="ctr"/>
                      <a:r>
                        <a:rPr lang="en-GB" sz="1400" dirty="0" smtClean="0"/>
                        <a:t>Coffer Damn</a:t>
                      </a:r>
                      <a:endParaRPr lang="en-GB" sz="1400" dirty="0"/>
                    </a:p>
                  </a:txBody>
                  <a:tcPr/>
                </a:tc>
                <a:tc>
                  <a:txBody>
                    <a:bodyPr/>
                    <a:lstStyle/>
                    <a:p>
                      <a:pPr algn="ctr"/>
                      <a:r>
                        <a:rPr lang="en-GB" sz="1400" dirty="0" smtClean="0"/>
                        <a:t>Turbines &amp; Sluices</a:t>
                      </a:r>
                      <a:endParaRPr lang="en-GB" sz="1400" dirty="0"/>
                    </a:p>
                  </a:txBody>
                  <a:tcPr/>
                </a:tc>
                <a:tc>
                  <a:txBody>
                    <a:bodyPr/>
                    <a:lstStyle/>
                    <a:p>
                      <a:pPr algn="ctr"/>
                      <a:r>
                        <a:rPr lang="en-GB" sz="1400" dirty="0" smtClean="0"/>
                        <a:t>Housing</a:t>
                      </a:r>
                      <a:endParaRPr lang="en-GB" sz="1400" dirty="0"/>
                    </a:p>
                  </a:txBody>
                  <a:tcPr/>
                </a:tc>
                <a:tc>
                  <a:txBody>
                    <a:bodyPr/>
                    <a:lstStyle/>
                    <a:p>
                      <a:pPr algn="ctr"/>
                      <a:r>
                        <a:rPr lang="en-GB" sz="1400" dirty="0" smtClean="0"/>
                        <a:t>Public Realm</a:t>
                      </a:r>
                      <a:endParaRPr lang="en-GB" sz="1400" dirty="0"/>
                    </a:p>
                  </a:txBody>
                  <a:tcPr/>
                </a:tc>
                <a:tc>
                  <a:txBody>
                    <a:bodyPr/>
                    <a:lstStyle/>
                    <a:p>
                      <a:pPr algn="ctr"/>
                      <a:r>
                        <a:rPr lang="en-GB" sz="1400" dirty="0" smtClean="0"/>
                        <a:t>Total (£m)</a:t>
                      </a:r>
                      <a:endParaRPr lang="en-GB" sz="1400" dirty="0"/>
                    </a:p>
                  </a:txBody>
                  <a:tcPr/>
                </a:tc>
              </a:tr>
              <a:tr h="433339">
                <a:tc>
                  <a:txBody>
                    <a:bodyPr/>
                    <a:lstStyle/>
                    <a:p>
                      <a:r>
                        <a:rPr lang="en-GB" sz="1400" dirty="0" smtClean="0"/>
                        <a:t>Swansea</a:t>
                      </a:r>
                      <a:endParaRPr lang="en-GB" sz="1400" dirty="0"/>
                    </a:p>
                  </a:txBody>
                  <a:tcPr/>
                </a:tc>
                <a:tc>
                  <a:txBody>
                    <a:bodyPr/>
                    <a:lstStyle/>
                    <a:p>
                      <a:pPr algn="ctr"/>
                      <a:r>
                        <a:rPr lang="en-GB" sz="1400" dirty="0" smtClean="0"/>
                        <a:t>£204</a:t>
                      </a:r>
                      <a:endParaRPr lang="en-GB" sz="1400" dirty="0"/>
                    </a:p>
                  </a:txBody>
                  <a:tcPr/>
                </a:tc>
                <a:tc>
                  <a:txBody>
                    <a:bodyPr/>
                    <a:lstStyle/>
                    <a:p>
                      <a:pPr algn="ctr"/>
                      <a:r>
                        <a:rPr lang="en-GB" sz="1400" dirty="0" smtClean="0"/>
                        <a:t>£67</a:t>
                      </a:r>
                      <a:endParaRPr lang="en-GB" sz="1400" dirty="0"/>
                    </a:p>
                  </a:txBody>
                  <a:tcPr/>
                </a:tc>
                <a:tc>
                  <a:txBody>
                    <a:bodyPr/>
                    <a:lstStyle/>
                    <a:p>
                      <a:pPr algn="ctr"/>
                      <a:r>
                        <a:rPr lang="en-GB" sz="1400" dirty="0" smtClean="0"/>
                        <a:t>£307</a:t>
                      </a:r>
                      <a:endParaRPr lang="en-GB" sz="1400" dirty="0"/>
                    </a:p>
                  </a:txBody>
                  <a:tcPr/>
                </a:tc>
                <a:tc>
                  <a:txBody>
                    <a:bodyPr/>
                    <a:lstStyle/>
                    <a:p>
                      <a:pPr algn="ctr"/>
                      <a:r>
                        <a:rPr lang="en-GB" sz="1400" dirty="0" smtClean="0"/>
                        <a:t>£109</a:t>
                      </a:r>
                      <a:endParaRPr lang="en-GB" sz="1400" dirty="0"/>
                    </a:p>
                  </a:txBody>
                  <a:tcPr/>
                </a:tc>
                <a:tc>
                  <a:txBody>
                    <a:bodyPr/>
                    <a:lstStyle/>
                    <a:p>
                      <a:pPr algn="ctr"/>
                      <a:r>
                        <a:rPr lang="en-GB" sz="1400" dirty="0" smtClean="0"/>
                        <a:t>£60</a:t>
                      </a:r>
                      <a:endParaRPr lang="en-GB" sz="1400" dirty="0"/>
                    </a:p>
                  </a:txBody>
                  <a:tcPr/>
                </a:tc>
                <a:tc>
                  <a:txBody>
                    <a:bodyPr/>
                    <a:lstStyle/>
                    <a:p>
                      <a:pPr algn="ctr"/>
                      <a:r>
                        <a:rPr lang="en-GB" sz="1400" dirty="0" smtClean="0"/>
                        <a:t>£748</a:t>
                      </a:r>
                      <a:endParaRPr lang="en-GB" sz="1400" dirty="0"/>
                    </a:p>
                  </a:txBody>
                  <a:tcPr/>
                </a:tc>
              </a:tr>
              <a:tr h="433339">
                <a:tc>
                  <a:txBody>
                    <a:bodyPr/>
                    <a:lstStyle/>
                    <a:p>
                      <a:r>
                        <a:rPr lang="en-GB" sz="1400" dirty="0" smtClean="0"/>
                        <a:t>Colwyn Bay</a:t>
                      </a:r>
                      <a:endParaRPr lang="en-GB" sz="1400" dirty="0"/>
                    </a:p>
                  </a:txBody>
                  <a:tcPr/>
                </a:tc>
                <a:tc>
                  <a:txBody>
                    <a:bodyPr/>
                    <a:lstStyle/>
                    <a:p>
                      <a:pPr algn="ctr"/>
                      <a:r>
                        <a:rPr lang="en-GB" sz="1400" dirty="0" smtClean="0"/>
                        <a:t>£408</a:t>
                      </a:r>
                      <a:endParaRPr lang="en-GB" sz="1400" dirty="0"/>
                    </a:p>
                  </a:txBody>
                  <a:tcPr/>
                </a:tc>
                <a:tc>
                  <a:txBody>
                    <a:bodyPr/>
                    <a:lstStyle/>
                    <a:p>
                      <a:pPr algn="ctr"/>
                      <a:r>
                        <a:rPr lang="en-GB" sz="1400" dirty="0" smtClean="0"/>
                        <a:t>£294</a:t>
                      </a:r>
                      <a:endParaRPr lang="en-GB" sz="1400" dirty="0"/>
                    </a:p>
                  </a:txBody>
                  <a:tcPr/>
                </a:tc>
                <a:tc>
                  <a:txBody>
                    <a:bodyPr/>
                    <a:lstStyle/>
                    <a:p>
                      <a:pPr algn="ctr"/>
                      <a:r>
                        <a:rPr lang="en-GB" sz="1400" dirty="0" smtClean="0"/>
                        <a:t>£1,344</a:t>
                      </a:r>
                      <a:endParaRPr lang="en-GB" sz="1400" dirty="0"/>
                    </a:p>
                  </a:txBody>
                  <a:tcPr/>
                </a:tc>
                <a:tc>
                  <a:txBody>
                    <a:bodyPr/>
                    <a:lstStyle/>
                    <a:p>
                      <a:pPr algn="ctr"/>
                      <a:r>
                        <a:rPr lang="en-GB" sz="1400" dirty="0" smtClean="0"/>
                        <a:t>£479</a:t>
                      </a:r>
                      <a:endParaRPr lang="en-GB" sz="1400" dirty="0"/>
                    </a:p>
                  </a:txBody>
                  <a:tcPr/>
                </a:tc>
                <a:tc>
                  <a:txBody>
                    <a:bodyPr/>
                    <a:lstStyle/>
                    <a:p>
                      <a:pPr algn="ctr"/>
                      <a:r>
                        <a:rPr lang="en-GB" sz="1400" dirty="0" smtClean="0"/>
                        <a:t>£100</a:t>
                      </a:r>
                      <a:endParaRPr lang="en-GB" sz="1400" dirty="0"/>
                    </a:p>
                  </a:txBody>
                  <a:tcPr/>
                </a:tc>
                <a:tc>
                  <a:txBody>
                    <a:bodyPr/>
                    <a:lstStyle/>
                    <a:p>
                      <a:pPr algn="ctr"/>
                      <a:r>
                        <a:rPr lang="en-GB" sz="1400" dirty="0" smtClean="0"/>
                        <a:t>£2,625</a:t>
                      </a:r>
                      <a:endParaRPr lang="en-GB" sz="1400" dirty="0"/>
                    </a:p>
                  </a:txBody>
                  <a:tcPr/>
                </a:tc>
              </a:tr>
              <a:tr h="466887">
                <a:tc>
                  <a:txBody>
                    <a:bodyPr/>
                    <a:lstStyle/>
                    <a:p>
                      <a:r>
                        <a:rPr lang="en-GB" sz="1400" dirty="0" smtClean="0"/>
                        <a:t>Lagoon 3</a:t>
                      </a:r>
                      <a:endParaRPr lang="en-GB" sz="1400" dirty="0"/>
                    </a:p>
                  </a:txBody>
                  <a:tcPr/>
                </a:tc>
                <a:tc>
                  <a:txBody>
                    <a:bodyPr/>
                    <a:lstStyle/>
                    <a:p>
                      <a:pPr algn="ctr"/>
                      <a:r>
                        <a:rPr lang="en-GB" sz="1400" dirty="0" smtClean="0"/>
                        <a:t>£816</a:t>
                      </a:r>
                      <a:endParaRPr lang="en-GB" sz="1400" dirty="0"/>
                    </a:p>
                  </a:txBody>
                  <a:tcPr/>
                </a:tc>
                <a:tc>
                  <a:txBody>
                    <a:bodyPr/>
                    <a:lstStyle/>
                    <a:p>
                      <a:pPr algn="ctr"/>
                      <a:r>
                        <a:rPr lang="en-GB" sz="1400" dirty="0" smtClean="0"/>
                        <a:t>£554</a:t>
                      </a:r>
                      <a:endParaRPr lang="en-GB" sz="1400" dirty="0"/>
                    </a:p>
                  </a:txBody>
                  <a:tcPr/>
                </a:tc>
                <a:tc>
                  <a:txBody>
                    <a:bodyPr/>
                    <a:lstStyle/>
                    <a:p>
                      <a:pPr algn="ctr"/>
                      <a:r>
                        <a:rPr lang="en-GB" sz="1400" dirty="0" smtClean="0"/>
                        <a:t>£2,112</a:t>
                      </a:r>
                      <a:endParaRPr lang="en-GB" sz="1400" dirty="0"/>
                    </a:p>
                  </a:txBody>
                  <a:tcPr/>
                </a:tc>
                <a:tc>
                  <a:txBody>
                    <a:bodyPr/>
                    <a:lstStyle/>
                    <a:p>
                      <a:pPr algn="ctr"/>
                      <a:r>
                        <a:rPr lang="en-GB" sz="1400" dirty="0" smtClean="0"/>
                        <a:t>£884</a:t>
                      </a:r>
                      <a:endParaRPr lang="en-GB" sz="1400" dirty="0"/>
                    </a:p>
                  </a:txBody>
                  <a:tcPr/>
                </a:tc>
                <a:tc>
                  <a:txBody>
                    <a:bodyPr/>
                    <a:lstStyle/>
                    <a:p>
                      <a:pPr algn="ctr"/>
                      <a:r>
                        <a:rPr lang="en-GB" sz="1400" dirty="0" smtClean="0"/>
                        <a:t>£100</a:t>
                      </a:r>
                      <a:endParaRPr lang="en-GB" sz="1400" dirty="0"/>
                    </a:p>
                  </a:txBody>
                  <a:tcPr/>
                </a:tc>
                <a:tc>
                  <a:txBody>
                    <a:bodyPr/>
                    <a:lstStyle/>
                    <a:p>
                      <a:pPr algn="ctr"/>
                      <a:r>
                        <a:rPr lang="en-GB" sz="1400" dirty="0" smtClean="0"/>
                        <a:t>£4,466</a:t>
                      </a:r>
                      <a:endParaRPr lang="en-GB" sz="1400" dirty="0"/>
                    </a:p>
                  </a:txBody>
                  <a:tcPr/>
                </a:tc>
              </a:tr>
              <a:tr h="365201">
                <a:tc>
                  <a:txBody>
                    <a:bodyPr/>
                    <a:lstStyle/>
                    <a:p>
                      <a:r>
                        <a:rPr lang="en-GB" sz="1400" dirty="0" smtClean="0"/>
                        <a:t>Lagoon</a:t>
                      </a:r>
                      <a:r>
                        <a:rPr lang="en-GB" sz="1400" baseline="0" dirty="0" smtClean="0"/>
                        <a:t> 4</a:t>
                      </a:r>
                      <a:endParaRPr lang="en-GB" sz="1400" dirty="0"/>
                    </a:p>
                  </a:txBody>
                  <a:tcPr/>
                </a:tc>
                <a:tc>
                  <a:txBody>
                    <a:bodyPr/>
                    <a:lstStyle/>
                    <a:p>
                      <a:pPr algn="ctr"/>
                      <a:r>
                        <a:rPr lang="en-GB" sz="1400" dirty="0" smtClean="0"/>
                        <a:t>£360</a:t>
                      </a:r>
                      <a:endParaRPr lang="en-GB" sz="1400" dirty="0"/>
                    </a:p>
                  </a:txBody>
                  <a:tcPr/>
                </a:tc>
                <a:tc>
                  <a:txBody>
                    <a:bodyPr/>
                    <a:lstStyle/>
                    <a:p>
                      <a:pPr algn="ctr"/>
                      <a:r>
                        <a:rPr lang="en-GB" sz="1400" dirty="0" smtClean="0"/>
                        <a:t>£202</a:t>
                      </a:r>
                      <a:endParaRPr lang="en-GB" sz="1400" dirty="0"/>
                    </a:p>
                  </a:txBody>
                  <a:tcPr/>
                </a:tc>
                <a:tc>
                  <a:txBody>
                    <a:bodyPr/>
                    <a:lstStyle/>
                    <a:p>
                      <a:pPr algn="ctr"/>
                      <a:r>
                        <a:rPr lang="en-GB" sz="1400" dirty="0" smtClean="0"/>
                        <a:t>£768</a:t>
                      </a:r>
                      <a:endParaRPr lang="en-GB" sz="1400" dirty="0"/>
                    </a:p>
                  </a:txBody>
                  <a:tcPr/>
                </a:tc>
                <a:tc>
                  <a:txBody>
                    <a:bodyPr/>
                    <a:lstStyle/>
                    <a:p>
                      <a:pPr algn="ctr"/>
                      <a:r>
                        <a:rPr lang="en-GB" sz="1400" dirty="0" smtClean="0"/>
                        <a:t>£322</a:t>
                      </a:r>
                      <a:endParaRPr lang="en-GB" sz="1400" dirty="0"/>
                    </a:p>
                  </a:txBody>
                  <a:tcPr/>
                </a:tc>
                <a:tc>
                  <a:txBody>
                    <a:bodyPr/>
                    <a:lstStyle/>
                    <a:p>
                      <a:pPr algn="ctr"/>
                      <a:r>
                        <a:rPr lang="en-GB" sz="1400" dirty="0" smtClean="0"/>
                        <a:t>£100</a:t>
                      </a:r>
                      <a:endParaRPr lang="en-GB" sz="1400" dirty="0"/>
                    </a:p>
                  </a:txBody>
                  <a:tcPr/>
                </a:tc>
                <a:tc>
                  <a:txBody>
                    <a:bodyPr/>
                    <a:lstStyle/>
                    <a:p>
                      <a:pPr algn="ctr"/>
                      <a:r>
                        <a:rPr lang="en-GB" sz="1400" dirty="0" smtClean="0"/>
                        <a:t>£1,751</a:t>
                      </a:r>
                      <a:endParaRPr lang="en-GB" sz="1400" dirty="0"/>
                    </a:p>
                  </a:txBody>
                  <a:tcPr/>
                </a:tc>
              </a:tr>
              <a:tr h="433339">
                <a:tc>
                  <a:txBody>
                    <a:bodyPr/>
                    <a:lstStyle/>
                    <a:p>
                      <a:r>
                        <a:rPr lang="en-GB" sz="1400" dirty="0" smtClean="0"/>
                        <a:t>Lagoon</a:t>
                      </a:r>
                      <a:r>
                        <a:rPr lang="en-GB" sz="1400" baseline="0" dirty="0" smtClean="0"/>
                        <a:t> 5</a:t>
                      </a:r>
                      <a:endParaRPr lang="en-GB" sz="1400" dirty="0"/>
                    </a:p>
                  </a:txBody>
                  <a:tcPr/>
                </a:tc>
                <a:tc>
                  <a:txBody>
                    <a:bodyPr/>
                    <a:lstStyle/>
                    <a:p>
                      <a:pPr algn="ctr"/>
                      <a:r>
                        <a:rPr lang="en-GB" sz="1400" dirty="0" smtClean="0"/>
                        <a:t>£306</a:t>
                      </a:r>
                      <a:endParaRPr lang="en-GB" sz="1400" dirty="0"/>
                    </a:p>
                  </a:txBody>
                  <a:tcPr/>
                </a:tc>
                <a:tc>
                  <a:txBody>
                    <a:bodyPr/>
                    <a:lstStyle/>
                    <a:p>
                      <a:pPr algn="ctr"/>
                      <a:r>
                        <a:rPr lang="en-GB" sz="1400" dirty="0" smtClean="0"/>
                        <a:t>£294</a:t>
                      </a:r>
                      <a:endParaRPr lang="en-GB" sz="1400" dirty="0"/>
                    </a:p>
                  </a:txBody>
                  <a:tcPr/>
                </a:tc>
                <a:tc>
                  <a:txBody>
                    <a:bodyPr/>
                    <a:lstStyle/>
                    <a:p>
                      <a:pPr algn="ctr"/>
                      <a:r>
                        <a:rPr lang="en-GB" sz="1400" dirty="0" smtClean="0"/>
                        <a:t>£1,344</a:t>
                      </a:r>
                      <a:endParaRPr lang="en-GB" sz="1400" dirty="0"/>
                    </a:p>
                  </a:txBody>
                  <a:tcPr/>
                </a:tc>
                <a:tc>
                  <a:txBody>
                    <a:bodyPr/>
                    <a:lstStyle/>
                    <a:p>
                      <a:pPr algn="ctr"/>
                      <a:r>
                        <a:rPr lang="en-GB" sz="1400" dirty="0" smtClean="0"/>
                        <a:t>£479</a:t>
                      </a:r>
                      <a:endParaRPr lang="en-GB" sz="1400" dirty="0"/>
                    </a:p>
                  </a:txBody>
                  <a:tcPr/>
                </a:tc>
                <a:tc>
                  <a:txBody>
                    <a:bodyPr/>
                    <a:lstStyle/>
                    <a:p>
                      <a:pPr algn="ctr"/>
                      <a:r>
                        <a:rPr lang="en-GB" sz="1400" dirty="0" smtClean="0"/>
                        <a:t>£100</a:t>
                      </a:r>
                      <a:endParaRPr lang="en-GB" sz="1400" dirty="0"/>
                    </a:p>
                  </a:txBody>
                  <a:tcPr/>
                </a:tc>
                <a:tc>
                  <a:txBody>
                    <a:bodyPr/>
                    <a:lstStyle/>
                    <a:p>
                      <a:pPr algn="ctr"/>
                      <a:r>
                        <a:rPr lang="en-GB" sz="1400" dirty="0" smtClean="0"/>
                        <a:t>£2,523</a:t>
                      </a:r>
                      <a:endParaRPr lang="en-GB" sz="1400" dirty="0"/>
                    </a:p>
                  </a:txBody>
                  <a:tcPr/>
                </a:tc>
              </a:tr>
              <a:tr h="433339">
                <a:tc>
                  <a:txBody>
                    <a:bodyPr/>
                    <a:lstStyle/>
                    <a:p>
                      <a:endParaRPr lang="en-GB" sz="1400" dirty="0"/>
                    </a:p>
                  </a:txBody>
                  <a:tcPr/>
                </a:tc>
                <a:tc>
                  <a:txBody>
                    <a:bodyPr/>
                    <a:lstStyle/>
                    <a:p>
                      <a:pPr algn="ctr"/>
                      <a:endParaRPr lang="en-GB" sz="1400" u="sng" dirty="0"/>
                    </a:p>
                  </a:txBody>
                  <a:tcPr/>
                </a:tc>
                <a:tc>
                  <a:txBody>
                    <a:bodyPr/>
                    <a:lstStyle/>
                    <a:p>
                      <a:pPr algn="ctr"/>
                      <a:endParaRPr lang="en-GB" sz="1400" u="sng" dirty="0"/>
                    </a:p>
                  </a:txBody>
                  <a:tcPr/>
                </a:tc>
                <a:tc>
                  <a:txBody>
                    <a:bodyPr/>
                    <a:lstStyle/>
                    <a:p>
                      <a:pPr algn="ctr"/>
                      <a:endParaRPr lang="en-GB" sz="1400" u="sng" dirty="0"/>
                    </a:p>
                  </a:txBody>
                  <a:tcPr/>
                </a:tc>
                <a:tc>
                  <a:txBody>
                    <a:bodyPr/>
                    <a:lstStyle/>
                    <a:p>
                      <a:pPr algn="ctr"/>
                      <a:endParaRPr lang="en-GB" sz="1400" u="sng" dirty="0"/>
                    </a:p>
                  </a:txBody>
                  <a:tcPr/>
                </a:tc>
                <a:tc>
                  <a:txBody>
                    <a:bodyPr/>
                    <a:lstStyle/>
                    <a:p>
                      <a:pPr algn="ctr"/>
                      <a:endParaRPr lang="en-GB" sz="1400" u="sng" dirty="0"/>
                    </a:p>
                  </a:txBody>
                  <a:tcPr/>
                </a:tc>
                <a:tc>
                  <a:txBody>
                    <a:bodyPr/>
                    <a:lstStyle/>
                    <a:p>
                      <a:pPr algn="ctr"/>
                      <a:endParaRPr lang="en-GB" sz="1400" u="sng" dirty="0"/>
                    </a:p>
                  </a:txBody>
                  <a:tcPr/>
                </a:tc>
              </a:tr>
              <a:tr h="433339">
                <a:tc>
                  <a:txBody>
                    <a:bodyPr/>
                    <a:lstStyle/>
                    <a:p>
                      <a:r>
                        <a:rPr lang="en-GB" sz="1400" b="1" dirty="0" smtClean="0"/>
                        <a:t>Total:</a:t>
                      </a:r>
                      <a:endParaRPr lang="en-GB" sz="1400" b="1" dirty="0"/>
                    </a:p>
                  </a:txBody>
                  <a:tcPr/>
                </a:tc>
                <a:tc>
                  <a:txBody>
                    <a:bodyPr/>
                    <a:lstStyle/>
                    <a:p>
                      <a:pPr algn="ctr"/>
                      <a:r>
                        <a:rPr lang="en-GB" sz="1400" b="1" dirty="0" smtClean="0"/>
                        <a:t>£2,094</a:t>
                      </a:r>
                      <a:endParaRPr lang="en-GB" sz="1400" b="1" dirty="0"/>
                    </a:p>
                  </a:txBody>
                  <a:tcPr/>
                </a:tc>
                <a:tc>
                  <a:txBody>
                    <a:bodyPr/>
                    <a:lstStyle/>
                    <a:p>
                      <a:pPr algn="ctr"/>
                      <a:r>
                        <a:rPr lang="en-GB" sz="1400" b="1" dirty="0" smtClean="0"/>
                        <a:t>£1,411</a:t>
                      </a:r>
                      <a:endParaRPr lang="en-GB" sz="1400" b="1" dirty="0"/>
                    </a:p>
                  </a:txBody>
                  <a:tcPr/>
                </a:tc>
                <a:tc>
                  <a:txBody>
                    <a:bodyPr/>
                    <a:lstStyle/>
                    <a:p>
                      <a:pPr algn="ctr"/>
                      <a:r>
                        <a:rPr lang="en-GB" sz="1400" b="1" dirty="0" smtClean="0"/>
                        <a:t>£5,875</a:t>
                      </a:r>
                      <a:endParaRPr lang="en-GB" sz="1400" b="1" dirty="0"/>
                    </a:p>
                  </a:txBody>
                  <a:tcPr/>
                </a:tc>
                <a:tc>
                  <a:txBody>
                    <a:bodyPr/>
                    <a:lstStyle/>
                    <a:p>
                      <a:pPr algn="ctr"/>
                      <a:r>
                        <a:rPr lang="en-GB" sz="1400" b="1" dirty="0" smtClean="0"/>
                        <a:t>£2,273</a:t>
                      </a:r>
                      <a:endParaRPr lang="en-GB" sz="1400" b="1" dirty="0"/>
                    </a:p>
                  </a:txBody>
                  <a:tcPr/>
                </a:tc>
                <a:tc>
                  <a:txBody>
                    <a:bodyPr/>
                    <a:lstStyle/>
                    <a:p>
                      <a:pPr algn="ctr"/>
                      <a:r>
                        <a:rPr lang="en-GB" sz="1400" b="1" dirty="0" smtClean="0"/>
                        <a:t>£460</a:t>
                      </a:r>
                      <a:endParaRPr lang="en-GB" sz="1400" b="1" dirty="0"/>
                    </a:p>
                  </a:txBody>
                  <a:tcPr/>
                </a:tc>
                <a:tc>
                  <a:txBody>
                    <a:bodyPr/>
                    <a:lstStyle/>
                    <a:p>
                      <a:pPr algn="ctr"/>
                      <a:r>
                        <a:rPr lang="en-GB" sz="1400" b="1" dirty="0" smtClean="0"/>
                        <a:t>£12,113</a:t>
                      </a:r>
                      <a:endParaRPr lang="en-GB" sz="1400" b="1" dirty="0"/>
                    </a:p>
                  </a:txBody>
                  <a:tcPr/>
                </a:tc>
              </a:tr>
            </a:tbl>
          </a:graphicData>
        </a:graphic>
      </p:graphicFrame>
      <p:sp>
        <p:nvSpPr>
          <p:cNvPr id="4" name="Slide Number Placeholder 3"/>
          <p:cNvSpPr>
            <a:spLocks noGrp="1"/>
          </p:cNvSpPr>
          <p:nvPr>
            <p:ph type="sldNum" sz="quarter" idx="11"/>
          </p:nvPr>
        </p:nvSpPr>
        <p:spPr/>
        <p:txBody>
          <a:bodyPr/>
          <a:lstStyle/>
          <a:p>
            <a:fld id="{D5067028-BD0C-4739-AA2C-C15F8E11A80C}" type="slidenum">
              <a:rPr lang="en-GB" smtClean="0"/>
              <a:pPr/>
              <a:t>27</a:t>
            </a:fld>
            <a:endParaRPr lang="en-GB" dirty="0"/>
          </a:p>
        </p:txBody>
      </p:sp>
    </p:spTree>
    <p:extLst>
      <p:ext uri="{BB962C8B-B14F-4D97-AF65-F5344CB8AC3E}">
        <p14:creationId xmlns:p14="http://schemas.microsoft.com/office/powerpoint/2010/main" val="42420948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Long-term economic benefits - </a:t>
            </a:r>
            <a:r>
              <a:rPr lang="en-US" dirty="0" smtClean="0"/>
              <a:t>Con’t</a:t>
            </a:r>
            <a:endParaRPr lang="en-GB" dirty="0"/>
          </a:p>
        </p:txBody>
      </p:sp>
      <p:sp>
        <p:nvSpPr>
          <p:cNvPr id="5" name="Content Placeholder 4"/>
          <p:cNvSpPr>
            <a:spLocks noGrp="1"/>
          </p:cNvSpPr>
          <p:nvPr>
            <p:ph idx="1"/>
          </p:nvPr>
        </p:nvSpPr>
        <p:spPr>
          <a:xfrm>
            <a:off x="323528" y="1412776"/>
            <a:ext cx="8534400" cy="4968552"/>
          </a:xfrm>
        </p:spPr>
        <p:txBody>
          <a:bodyPr>
            <a:noAutofit/>
          </a:bodyPr>
          <a:lstStyle/>
          <a:p>
            <a:pPr marL="180000" lvl="2" indent="0" fontAlgn="base">
              <a:spcAft>
                <a:spcPct val="0"/>
              </a:spcAft>
              <a:buNone/>
              <a:defRPr/>
            </a:pPr>
            <a:r>
              <a:rPr lang="en-GB" u="sng" dirty="0" smtClean="0">
                <a:solidFill>
                  <a:schemeClr val="accent6">
                    <a:lumMod val="50000"/>
                  </a:schemeClr>
                </a:solidFill>
              </a:rPr>
              <a:t>Summary of Long Term Economic Benefits:</a:t>
            </a:r>
          </a:p>
          <a:p>
            <a:pPr marL="180000" lvl="2" indent="0" fontAlgn="base">
              <a:spcAft>
                <a:spcPct val="0"/>
              </a:spcAft>
              <a:buNone/>
              <a:defRPr/>
            </a:pPr>
            <a:endParaRPr lang="en-GB" dirty="0" smtClean="0">
              <a:solidFill>
                <a:schemeClr val="accent6">
                  <a:lumMod val="50000"/>
                </a:schemeClr>
              </a:solidFill>
            </a:endParaRPr>
          </a:p>
          <a:p>
            <a:pPr marL="180000" lvl="2" indent="0" fontAlgn="base">
              <a:spcAft>
                <a:spcPct val="0"/>
              </a:spcAft>
              <a:buNone/>
              <a:defRPr/>
            </a:pPr>
            <a:r>
              <a:rPr lang="en-GB" dirty="0" smtClean="0">
                <a:solidFill>
                  <a:schemeClr val="accent6">
                    <a:lumMod val="50000"/>
                  </a:schemeClr>
                </a:solidFill>
              </a:rPr>
              <a:t>Tidal </a:t>
            </a:r>
            <a:r>
              <a:rPr lang="en-GB" dirty="0">
                <a:solidFill>
                  <a:schemeClr val="accent6">
                    <a:lumMod val="50000"/>
                  </a:schemeClr>
                </a:solidFill>
              </a:rPr>
              <a:t>Lagoon Power will:</a:t>
            </a:r>
          </a:p>
          <a:p>
            <a:pPr marL="465750" lvl="2" indent="-285750" fontAlgn="base">
              <a:spcAft>
                <a:spcPct val="0"/>
              </a:spcAft>
              <a:defRPr/>
            </a:pPr>
            <a:r>
              <a:rPr lang="en-GB" dirty="0">
                <a:solidFill>
                  <a:schemeClr val="accent6">
                    <a:lumMod val="50000"/>
                  </a:schemeClr>
                </a:solidFill>
              </a:rPr>
              <a:t>Impose its own 65% UK content </a:t>
            </a:r>
            <a:r>
              <a:rPr lang="en-GB" dirty="0" smtClean="0">
                <a:solidFill>
                  <a:schemeClr val="accent6">
                    <a:lumMod val="50000"/>
                  </a:schemeClr>
                </a:solidFill>
              </a:rPr>
              <a:t>rule	-	£7,873 million</a:t>
            </a:r>
            <a:endParaRPr lang="en-GB" dirty="0">
              <a:solidFill>
                <a:schemeClr val="accent6">
                  <a:lumMod val="50000"/>
                </a:schemeClr>
              </a:solidFill>
            </a:endParaRPr>
          </a:p>
          <a:p>
            <a:pPr marL="465750" lvl="2" indent="-285750" fontAlgn="base">
              <a:spcAft>
                <a:spcPct val="0"/>
              </a:spcAft>
              <a:defRPr/>
            </a:pPr>
            <a:r>
              <a:rPr lang="en-GB" dirty="0">
                <a:solidFill>
                  <a:schemeClr val="accent6">
                    <a:lumMod val="50000"/>
                  </a:schemeClr>
                </a:solidFill>
              </a:rPr>
              <a:t>Impose its own 50% Welsh content </a:t>
            </a:r>
            <a:r>
              <a:rPr lang="en-GB" dirty="0" smtClean="0">
                <a:solidFill>
                  <a:schemeClr val="accent6">
                    <a:lumMod val="50000"/>
                  </a:schemeClr>
                </a:solidFill>
              </a:rPr>
              <a:t>rule	-	£6,056 million</a:t>
            </a:r>
          </a:p>
          <a:p>
            <a:pPr marL="465750" lvl="2" indent="-285750" fontAlgn="base">
              <a:spcAft>
                <a:spcPct val="0"/>
              </a:spcAft>
              <a:defRPr/>
            </a:pPr>
            <a:endParaRPr lang="en-GB" dirty="0">
              <a:solidFill>
                <a:schemeClr val="accent6">
                  <a:lumMod val="50000"/>
                </a:schemeClr>
              </a:solidFill>
            </a:endParaRPr>
          </a:p>
          <a:p>
            <a:pPr marL="180000" lvl="2" indent="0" fontAlgn="base">
              <a:spcAft>
                <a:spcPct val="0"/>
              </a:spcAft>
              <a:buNone/>
              <a:defRPr/>
            </a:pPr>
            <a:r>
              <a:rPr lang="en-GB" dirty="0" smtClean="0">
                <a:solidFill>
                  <a:schemeClr val="accent6">
                    <a:lumMod val="50000"/>
                  </a:schemeClr>
                </a:solidFill>
              </a:rPr>
              <a:t>An initial 20,000 jobs created</a:t>
            </a: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r>
              <a:rPr lang="en-GB" dirty="0" smtClean="0">
                <a:solidFill>
                  <a:schemeClr val="accent6">
                    <a:lumMod val="50000"/>
                  </a:schemeClr>
                </a:solidFill>
              </a:rPr>
              <a:t>Assume 9000GWh – then the on-going annual income to UK from lagoons is £1.035bn/year, for 120 years</a:t>
            </a: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r>
              <a:rPr lang="en-GB" dirty="0" smtClean="0">
                <a:solidFill>
                  <a:schemeClr val="accent6">
                    <a:lumMod val="50000"/>
                  </a:schemeClr>
                </a:solidFill>
              </a:rPr>
              <a:t>Note:  These figures do not include that income from:</a:t>
            </a:r>
          </a:p>
          <a:p>
            <a:pPr marL="465750" lvl="2" indent="-285750" fontAlgn="base">
              <a:spcAft>
                <a:spcPct val="0"/>
              </a:spcAft>
              <a:defRPr/>
            </a:pPr>
            <a:r>
              <a:rPr lang="en-GB" dirty="0" smtClean="0">
                <a:solidFill>
                  <a:schemeClr val="accent6">
                    <a:lumMod val="50000"/>
                  </a:schemeClr>
                </a:solidFill>
              </a:rPr>
              <a:t>Tourism</a:t>
            </a:r>
          </a:p>
          <a:p>
            <a:pPr marL="465750" lvl="2" indent="-285750" fontAlgn="base">
              <a:spcAft>
                <a:spcPct val="0"/>
              </a:spcAft>
              <a:defRPr/>
            </a:pPr>
            <a:r>
              <a:rPr lang="en-GB" dirty="0" smtClean="0">
                <a:solidFill>
                  <a:schemeClr val="accent6">
                    <a:lumMod val="50000"/>
                  </a:schemeClr>
                </a:solidFill>
              </a:rPr>
              <a:t>Sporting events</a:t>
            </a:r>
          </a:p>
          <a:p>
            <a:pPr marL="465750" lvl="2" indent="-285750" fontAlgn="base">
              <a:spcAft>
                <a:spcPct val="0"/>
              </a:spcAft>
              <a:defRPr/>
            </a:pPr>
            <a:r>
              <a:rPr lang="en-GB" dirty="0" smtClean="0">
                <a:solidFill>
                  <a:schemeClr val="accent6">
                    <a:lumMod val="50000"/>
                  </a:schemeClr>
                </a:solidFill>
              </a:rPr>
              <a:t>Other</a:t>
            </a: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endParaRPr lang="en-GB" dirty="0">
              <a:solidFill>
                <a:schemeClr val="accent6">
                  <a:lumMod val="50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pPr/>
              <a:t>28</a:t>
            </a:fld>
            <a:endParaRPr lang="en-GB" dirty="0"/>
          </a:p>
        </p:txBody>
      </p:sp>
    </p:spTree>
    <p:extLst>
      <p:ext uri="{BB962C8B-B14F-4D97-AF65-F5344CB8AC3E}">
        <p14:creationId xmlns:p14="http://schemas.microsoft.com/office/powerpoint/2010/main" val="38633840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Swansea Tidal Lagoon Power – Business Hub</a:t>
            </a:r>
            <a:endParaRPr lang="en-GB" dirty="0"/>
          </a:p>
        </p:txBody>
      </p:sp>
      <p:sp>
        <p:nvSpPr>
          <p:cNvPr id="5" name="Content Placeholder 4"/>
          <p:cNvSpPr>
            <a:spLocks noGrp="1"/>
          </p:cNvSpPr>
          <p:nvPr>
            <p:ph idx="1"/>
          </p:nvPr>
        </p:nvSpPr>
        <p:spPr>
          <a:xfrm>
            <a:off x="323528" y="1412776"/>
            <a:ext cx="8534400" cy="4968552"/>
          </a:xfrm>
        </p:spPr>
        <p:txBody>
          <a:bodyPr>
            <a:noAutofit/>
          </a:bodyPr>
          <a:lstStyle/>
          <a:p>
            <a:pPr marL="180000" lvl="2" indent="0" fontAlgn="base">
              <a:spcAft>
                <a:spcPct val="0"/>
              </a:spcAft>
              <a:buNone/>
              <a:defRPr/>
            </a:pPr>
            <a:r>
              <a:rPr lang="en-GB" u="sng" dirty="0" smtClean="0">
                <a:solidFill>
                  <a:schemeClr val="accent6">
                    <a:lumMod val="50000"/>
                  </a:schemeClr>
                </a:solidFill>
              </a:rPr>
              <a:t>Purpose:</a:t>
            </a:r>
          </a:p>
          <a:p>
            <a:pPr marL="180000" lvl="2" indent="0" fontAlgn="base">
              <a:spcAft>
                <a:spcPct val="0"/>
              </a:spcAft>
              <a:buNone/>
              <a:defRPr/>
            </a:pPr>
            <a:endParaRPr lang="en-GB" dirty="0" smtClean="0">
              <a:solidFill>
                <a:schemeClr val="accent6">
                  <a:lumMod val="50000"/>
                </a:schemeClr>
              </a:solidFill>
            </a:endParaRPr>
          </a:p>
          <a:p>
            <a:pPr marL="180000" lvl="2" indent="0" fontAlgn="base">
              <a:spcAft>
                <a:spcPct val="0"/>
              </a:spcAft>
              <a:buNone/>
              <a:defRPr/>
            </a:pPr>
            <a:r>
              <a:rPr lang="en-GB" dirty="0" smtClean="0">
                <a:solidFill>
                  <a:schemeClr val="accent6">
                    <a:lumMod val="50000"/>
                  </a:schemeClr>
                </a:solidFill>
              </a:rPr>
              <a:t>To foster a world class cluster of manufacturing, assembly and construction businesses capable of supplying an initial 5 tidal lagoons in the United Kingdom, with the potential thereafter to supply up to 50 locations world wide.</a:t>
            </a: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r>
              <a:rPr lang="en-GB" dirty="0">
                <a:solidFill>
                  <a:schemeClr val="accent6">
                    <a:lumMod val="50000"/>
                  </a:schemeClr>
                </a:solidFill>
              </a:rPr>
              <a:t>The </a:t>
            </a:r>
            <a:r>
              <a:rPr lang="en-GB" dirty="0" smtClean="0">
                <a:solidFill>
                  <a:schemeClr val="accent6">
                    <a:lumMod val="50000"/>
                  </a:schemeClr>
                </a:solidFill>
              </a:rPr>
              <a:t>Business Hub is </a:t>
            </a:r>
            <a:r>
              <a:rPr lang="en-GB" dirty="0">
                <a:solidFill>
                  <a:schemeClr val="accent6">
                    <a:lumMod val="50000"/>
                  </a:schemeClr>
                </a:solidFill>
              </a:rPr>
              <a:t>centred on the Swansea City Region where the most attractive packages can be offered.</a:t>
            </a: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r>
              <a:rPr lang="en-GB" dirty="0">
                <a:solidFill>
                  <a:schemeClr val="accent6">
                    <a:lumMod val="50000"/>
                  </a:schemeClr>
                </a:solidFill>
              </a:rPr>
              <a:t>Anchor tenants of the Zone will be core Tidal Lagoon Power consortium members, who can then support a new Tier 1 and Tier 2 infrastructure.</a:t>
            </a: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r>
              <a:rPr lang="en-GB" dirty="0">
                <a:solidFill>
                  <a:schemeClr val="accent6">
                    <a:lumMod val="50000"/>
                  </a:schemeClr>
                </a:solidFill>
              </a:rPr>
              <a:t>Anchor tenants include Alsotm, Voith and Costain</a:t>
            </a:r>
          </a:p>
          <a:p>
            <a:pPr marL="180000" lvl="2" indent="0" fontAlgn="base">
              <a:spcAft>
                <a:spcPct val="0"/>
              </a:spcAft>
              <a:buNone/>
              <a:defRPr/>
            </a:pPr>
            <a:endParaRPr lang="en-GB" dirty="0">
              <a:solidFill>
                <a:schemeClr val="accent6">
                  <a:lumMod val="50000"/>
                </a:schemeClr>
              </a:solidFill>
            </a:endParaRPr>
          </a:p>
          <a:p>
            <a:pPr marL="180000" lvl="2" indent="0" fontAlgn="base">
              <a:spcAft>
                <a:spcPct val="0"/>
              </a:spcAft>
              <a:buNone/>
              <a:defRPr/>
            </a:pPr>
            <a:endParaRPr lang="en-GB" dirty="0">
              <a:solidFill>
                <a:schemeClr val="accent6">
                  <a:lumMod val="50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pPr/>
              <a:t>29</a:t>
            </a:fld>
            <a:endParaRPr lang="en-GB" dirty="0"/>
          </a:p>
        </p:txBody>
      </p:sp>
    </p:spTree>
    <p:extLst>
      <p:ext uri="{BB962C8B-B14F-4D97-AF65-F5344CB8AC3E}">
        <p14:creationId xmlns:p14="http://schemas.microsoft.com/office/powerpoint/2010/main" val="7875367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100" dirty="0" smtClean="0"/>
              <a:t>Building a local supply chain</a:t>
            </a:r>
            <a:endParaRPr lang="en-GB" sz="3100" dirty="0"/>
          </a:p>
        </p:txBody>
      </p:sp>
      <p:sp>
        <p:nvSpPr>
          <p:cNvPr id="5" name="Content Placeholder 4"/>
          <p:cNvSpPr>
            <a:spLocks noGrp="1"/>
          </p:cNvSpPr>
          <p:nvPr>
            <p:ph idx="1"/>
          </p:nvPr>
        </p:nvSpPr>
        <p:spPr>
          <a:xfrm>
            <a:off x="358080" y="1484784"/>
            <a:ext cx="8534400" cy="4968552"/>
          </a:xfrm>
        </p:spPr>
        <p:txBody>
          <a:bodyPr>
            <a:noAutofit/>
          </a:bodyPr>
          <a:lstStyle/>
          <a:p>
            <a:r>
              <a:rPr lang="en-GB" dirty="0" smtClean="0"/>
              <a:t>Shopping </a:t>
            </a:r>
            <a:r>
              <a:rPr lang="en-GB" dirty="0"/>
              <a:t>list of </a:t>
            </a:r>
            <a:r>
              <a:rPr lang="en-GB" dirty="0" smtClean="0"/>
              <a:t>turbine/other </a:t>
            </a:r>
            <a:r>
              <a:rPr lang="en-GB" dirty="0"/>
              <a:t>component parts </a:t>
            </a:r>
            <a:r>
              <a:rPr lang="en-GB" dirty="0" smtClean="0"/>
              <a:t>identified. Scoping in progress to identify which </a:t>
            </a:r>
            <a:r>
              <a:rPr lang="en-GB" dirty="0"/>
              <a:t>companies </a:t>
            </a:r>
            <a:r>
              <a:rPr lang="en-GB" dirty="0" smtClean="0"/>
              <a:t>in Wales </a:t>
            </a:r>
            <a:r>
              <a:rPr lang="en-GB" dirty="0"/>
              <a:t>can support this </a:t>
            </a:r>
            <a:r>
              <a:rPr lang="en-GB" dirty="0" smtClean="0"/>
              <a:t>requirement. Support from:</a:t>
            </a:r>
          </a:p>
          <a:p>
            <a:pPr lvl="1"/>
            <a:r>
              <a:rPr lang="en-GB" dirty="0" err="1" smtClean="0"/>
              <a:t>IoD</a:t>
            </a:r>
            <a:r>
              <a:rPr lang="en-GB" dirty="0"/>
              <a:t>, Chamber of Commerce, </a:t>
            </a:r>
            <a:r>
              <a:rPr lang="en-GB" dirty="0" smtClean="0"/>
              <a:t>Federation Small Businesses, CBI plus TLSB civil engineering partner, Costain</a:t>
            </a:r>
            <a:endParaRPr lang="en-GB" dirty="0"/>
          </a:p>
          <a:p>
            <a:endParaRPr lang="en-GB" dirty="0" smtClean="0"/>
          </a:p>
          <a:p>
            <a:r>
              <a:rPr lang="en-GB" dirty="0" smtClean="0"/>
              <a:t>Industry </a:t>
            </a:r>
            <a:r>
              <a:rPr lang="en-GB" dirty="0"/>
              <a:t>Champions </a:t>
            </a:r>
            <a:r>
              <a:rPr lang="en-GB" dirty="0" smtClean="0"/>
              <a:t>being identified, </a:t>
            </a:r>
            <a:r>
              <a:rPr lang="en-GB" dirty="0"/>
              <a:t>and recruited on a voluntary </a:t>
            </a:r>
            <a:r>
              <a:rPr lang="en-GB" dirty="0" smtClean="0"/>
              <a:t>basis, </a:t>
            </a:r>
            <a:r>
              <a:rPr lang="en-GB" dirty="0"/>
              <a:t>to help </a:t>
            </a:r>
            <a:r>
              <a:rPr lang="en-GB" dirty="0" smtClean="0"/>
              <a:t>meet TLSB’s </a:t>
            </a:r>
            <a:r>
              <a:rPr lang="en-GB" b="1" u="sng" dirty="0" smtClean="0"/>
              <a:t>65% UK </a:t>
            </a:r>
            <a:r>
              <a:rPr lang="en-GB" b="1" u="sng" dirty="0"/>
              <a:t>content </a:t>
            </a:r>
            <a:r>
              <a:rPr lang="en-GB" b="1" u="sng" dirty="0" smtClean="0"/>
              <a:t>rule</a:t>
            </a:r>
            <a:r>
              <a:rPr lang="en-GB" dirty="0" smtClean="0"/>
              <a:t>,  All </a:t>
            </a:r>
            <a:r>
              <a:rPr lang="en-GB" dirty="0"/>
              <a:t>Champions are </a:t>
            </a:r>
            <a:r>
              <a:rPr lang="en-GB" dirty="0" smtClean="0"/>
              <a:t>senior business leaders, </a:t>
            </a:r>
            <a:r>
              <a:rPr lang="en-GB" dirty="0"/>
              <a:t>experts within their field, </a:t>
            </a:r>
            <a:r>
              <a:rPr lang="en-GB" dirty="0" smtClean="0"/>
              <a:t>and </a:t>
            </a:r>
            <a:r>
              <a:rPr lang="en-GB" dirty="0"/>
              <a:t>share </a:t>
            </a:r>
            <a:r>
              <a:rPr lang="en-GB" dirty="0" smtClean="0"/>
              <a:t>TLSB’s ambition </a:t>
            </a:r>
            <a:r>
              <a:rPr lang="en-GB" dirty="0"/>
              <a:t>of Wales becoming a world leader in turbine technology, design, assembly and </a:t>
            </a:r>
            <a:r>
              <a:rPr lang="en-GB" dirty="0" smtClean="0"/>
              <a:t>manufacture </a:t>
            </a:r>
          </a:p>
          <a:p>
            <a:endParaRPr lang="en-GB" dirty="0" smtClean="0"/>
          </a:p>
          <a:p>
            <a:r>
              <a:rPr lang="en-GB" dirty="0" smtClean="0"/>
              <a:t>Supplier registration on Project website</a:t>
            </a:r>
            <a:endParaRPr lang="en-GB" dirty="0"/>
          </a:p>
          <a:p>
            <a:endParaRPr lang="en-GB" dirty="0" smtClean="0"/>
          </a:p>
          <a:p>
            <a:r>
              <a:rPr lang="en-GB" dirty="0" smtClean="0"/>
              <a:t>TLSB Industry Champions lunch in December</a:t>
            </a:r>
            <a:endParaRPr lang="en-GB" dirty="0"/>
          </a:p>
          <a:p>
            <a:pPr fontAlgn="base">
              <a:lnSpc>
                <a:spcPct val="150000"/>
              </a:lnSpc>
              <a:spcAft>
                <a:spcPct val="0"/>
              </a:spcAft>
              <a:defRPr/>
            </a:pPr>
            <a:endParaRPr lang="en-GB" b="1" dirty="0" smtClean="0">
              <a:solidFill>
                <a:schemeClr val="accent6">
                  <a:lumMod val="50000"/>
                </a:schemeClr>
              </a:solidFill>
            </a:endParaRPr>
          </a:p>
        </p:txBody>
      </p:sp>
      <p:sp>
        <p:nvSpPr>
          <p:cNvPr id="4" name="Slide Number Placeholder 3"/>
          <p:cNvSpPr>
            <a:spLocks noGrp="1"/>
          </p:cNvSpPr>
          <p:nvPr>
            <p:ph type="sldNum" sz="quarter" idx="11"/>
          </p:nvPr>
        </p:nvSpPr>
        <p:spPr/>
        <p:txBody>
          <a:bodyPr/>
          <a:lstStyle/>
          <a:p>
            <a:fld id="{D5067028-BD0C-4739-AA2C-C15F8E11A80C}" type="slidenum">
              <a:rPr lang="en-GB" smtClean="0"/>
              <a:pPr/>
              <a:t>30</a:t>
            </a:fld>
            <a:endParaRPr lang="en-GB" dirty="0"/>
          </a:p>
        </p:txBody>
      </p:sp>
    </p:spTree>
    <p:extLst>
      <p:ext uri="{BB962C8B-B14F-4D97-AF65-F5344CB8AC3E}">
        <p14:creationId xmlns:p14="http://schemas.microsoft.com/office/powerpoint/2010/main" val="32807586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KG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41960" y="2636912"/>
            <a:ext cx="1747831" cy="1142159"/>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p:cNvSpPr txBox="1"/>
          <p:nvPr/>
        </p:nvSpPr>
        <p:spPr>
          <a:xfrm>
            <a:off x="7092279" y="3039343"/>
            <a:ext cx="1769482" cy="461665"/>
          </a:xfrm>
          <a:prstGeom prst="rect">
            <a:avLst/>
          </a:prstGeom>
          <a:noFill/>
        </p:spPr>
        <p:txBody>
          <a:bodyPr wrap="square" rtlCol="0">
            <a:spAutoFit/>
          </a:bodyPr>
          <a:lstStyle/>
          <a:p>
            <a:r>
              <a:rPr lang="en-GB" sz="1200" dirty="0" smtClean="0">
                <a:latin typeface="Arial" pitchFamily="34" charset="0"/>
                <a:cs typeface="Arial" pitchFamily="34" charset="0"/>
              </a:rPr>
              <a:t>Specialist in control &amp; design of water gates</a:t>
            </a:r>
            <a:endParaRPr lang="en-GB" sz="1200" dirty="0">
              <a:latin typeface="Arial" pitchFamily="34" charset="0"/>
              <a:cs typeface="Arial" pitchFamily="34" charset="0"/>
            </a:endParaRPr>
          </a:p>
        </p:txBody>
      </p:sp>
      <p:sp>
        <p:nvSpPr>
          <p:cNvPr id="2" name="Title 1"/>
          <p:cNvSpPr>
            <a:spLocks noGrp="1"/>
          </p:cNvSpPr>
          <p:nvPr>
            <p:ph type="title"/>
          </p:nvPr>
        </p:nvSpPr>
        <p:spPr/>
        <p:txBody>
          <a:bodyPr/>
          <a:lstStyle/>
          <a:p>
            <a:r>
              <a:rPr lang="en-GB" dirty="0" smtClean="0"/>
              <a:t>Key partners</a:t>
            </a:r>
            <a:endParaRPr lang="en-GB" dirty="0"/>
          </a:p>
        </p:txBody>
      </p:sp>
      <p:sp>
        <p:nvSpPr>
          <p:cNvPr id="3" name="Content Placeholder 2"/>
          <p:cNvSpPr>
            <a:spLocks noGrp="1"/>
          </p:cNvSpPr>
          <p:nvPr>
            <p:ph idx="1"/>
          </p:nvPr>
        </p:nvSpPr>
        <p:spPr/>
        <p:txBody>
          <a:bodyPr>
            <a:normAutofit/>
          </a:bodyPr>
          <a:lstStyle/>
          <a:p>
            <a:pPr marL="0" lvl="0" indent="0" eaLnBrk="0" fontAlgn="base" hangingPunct="0">
              <a:lnSpc>
                <a:spcPct val="100000"/>
              </a:lnSpc>
              <a:spcBef>
                <a:spcPct val="0"/>
              </a:spcBef>
              <a:buClrTx/>
              <a:buNone/>
              <a:defRPr/>
            </a:pPr>
            <a:r>
              <a:rPr lang="en-GB" dirty="0" smtClean="0">
                <a:solidFill>
                  <a:srgbClr val="6F7CA0"/>
                </a:solidFill>
                <a:latin typeface="Arial" pitchFamily="34" charset="0"/>
                <a:cs typeface="Arial" pitchFamily="34" charset="0"/>
              </a:rPr>
              <a:t>		</a:t>
            </a:r>
            <a:endParaRPr lang="en-GB" dirty="0"/>
          </a:p>
        </p:txBody>
      </p:sp>
      <p:sp>
        <p:nvSpPr>
          <p:cNvPr id="4" name="Slide Number Placeholder 3"/>
          <p:cNvSpPr>
            <a:spLocks noGrp="1"/>
          </p:cNvSpPr>
          <p:nvPr>
            <p:ph type="sldNum" sz="quarter" idx="11"/>
          </p:nvPr>
        </p:nvSpPr>
        <p:spPr/>
        <p:txBody>
          <a:bodyPr/>
          <a:lstStyle/>
          <a:p>
            <a:fld id="{D5067028-BD0C-4739-AA2C-C15F8E11A80C}" type="slidenum">
              <a:rPr lang="en-GB" smtClean="0"/>
              <a:pPr/>
              <a:t>31</a:t>
            </a:fld>
            <a:endParaRPr lang="en-GB" dirty="0"/>
          </a:p>
        </p:txBody>
      </p:sp>
      <p:pic>
        <p:nvPicPr>
          <p:cNvPr id="1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6887" y="2835388"/>
            <a:ext cx="2373377" cy="74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5441" y="1772816"/>
            <a:ext cx="1970335" cy="4083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1921" y="5518973"/>
            <a:ext cx="1963855" cy="472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48064" y="5328107"/>
            <a:ext cx="1490806" cy="909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2" descr="http://t1.gstatic.com/images?q=tbn:ANd9GcSSnvAtcRxPR9duPwitvK-kAM2YwankIDCK-ShyKZSe-a8H37n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990513" y="1632987"/>
            <a:ext cx="2101767" cy="571877"/>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logo-voith"/>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286432" y="1775573"/>
            <a:ext cx="1555909" cy="357283"/>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6" descr="http://t3.gstatic.com/images?q=tbn:ANd9GcQnaYXgmVutCPRjlTKJhyhKsFn7jmPX4nXVeP8ka2IwCWUs7eew"/>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38271" y="3868171"/>
            <a:ext cx="1717505" cy="11450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771800" y="1772816"/>
            <a:ext cx="2160240" cy="461665"/>
          </a:xfrm>
          <a:prstGeom prst="rect">
            <a:avLst/>
          </a:prstGeom>
          <a:noFill/>
        </p:spPr>
        <p:txBody>
          <a:bodyPr wrap="square" rtlCol="0">
            <a:spAutoFit/>
          </a:bodyPr>
          <a:lstStyle/>
          <a:p>
            <a:r>
              <a:rPr lang="en-GB" sz="1200" dirty="0" smtClean="0">
                <a:latin typeface="Arial" pitchFamily="34" charset="0"/>
                <a:cs typeface="Arial" pitchFamily="34" charset="0"/>
              </a:rPr>
              <a:t>Design, engineering </a:t>
            </a:r>
            <a:br>
              <a:rPr lang="en-GB" sz="1200" dirty="0" smtClean="0">
                <a:latin typeface="Arial" pitchFamily="34" charset="0"/>
                <a:cs typeface="Arial" pitchFamily="34" charset="0"/>
              </a:rPr>
            </a:br>
            <a:r>
              <a:rPr lang="en-GB" sz="1200" dirty="0" smtClean="0">
                <a:latin typeface="Arial" pitchFamily="34" charset="0"/>
                <a:cs typeface="Arial" pitchFamily="34" charset="0"/>
              </a:rPr>
              <a:t>&amp; </a:t>
            </a:r>
            <a:r>
              <a:rPr lang="en-GB" sz="1200" dirty="0">
                <a:latin typeface="Arial" pitchFamily="34" charset="0"/>
                <a:cs typeface="Arial" pitchFamily="34" charset="0"/>
              </a:rPr>
              <a:t>p</a:t>
            </a:r>
            <a:r>
              <a:rPr lang="en-GB" sz="1200" dirty="0" smtClean="0">
                <a:latin typeface="Arial" pitchFamily="34" charset="0"/>
                <a:cs typeface="Arial" pitchFamily="34" charset="0"/>
              </a:rPr>
              <a:t>roject management</a:t>
            </a:r>
            <a:endParaRPr lang="en-GB" sz="1200" dirty="0">
              <a:latin typeface="Arial" pitchFamily="34" charset="0"/>
              <a:cs typeface="Arial" pitchFamily="34" charset="0"/>
            </a:endParaRPr>
          </a:p>
        </p:txBody>
      </p:sp>
      <p:sp>
        <p:nvSpPr>
          <p:cNvPr id="21" name="TextBox 20"/>
          <p:cNvSpPr txBox="1"/>
          <p:nvPr/>
        </p:nvSpPr>
        <p:spPr>
          <a:xfrm>
            <a:off x="2771800" y="2755802"/>
            <a:ext cx="1512168" cy="646331"/>
          </a:xfrm>
          <a:prstGeom prst="rect">
            <a:avLst/>
          </a:prstGeom>
          <a:noFill/>
        </p:spPr>
        <p:txBody>
          <a:bodyPr wrap="square" rtlCol="0">
            <a:spAutoFit/>
          </a:bodyPr>
          <a:lstStyle/>
          <a:p>
            <a:r>
              <a:rPr lang="en-GB" sz="1200" dirty="0" smtClean="0">
                <a:latin typeface="Arial" pitchFamily="34" charset="0"/>
                <a:cs typeface="Arial" pitchFamily="34" charset="0"/>
              </a:rPr>
              <a:t>Dredging</a:t>
            </a:r>
            <a:r>
              <a:rPr lang="en-GB" sz="1200" dirty="0">
                <a:latin typeface="Arial" pitchFamily="34" charset="0"/>
                <a:cs typeface="Arial" pitchFamily="34" charset="0"/>
              </a:rPr>
              <a:t>, m</a:t>
            </a:r>
            <a:r>
              <a:rPr lang="en-GB" sz="1200" dirty="0" smtClean="0">
                <a:latin typeface="Arial" pitchFamily="34" charset="0"/>
                <a:cs typeface="Arial" pitchFamily="34" charset="0"/>
              </a:rPr>
              <a:t>arine engineering &amp; </a:t>
            </a:r>
            <a:br>
              <a:rPr lang="en-GB" sz="1200" dirty="0" smtClean="0">
                <a:latin typeface="Arial" pitchFamily="34" charset="0"/>
                <a:cs typeface="Arial" pitchFamily="34" charset="0"/>
              </a:rPr>
            </a:br>
            <a:r>
              <a:rPr lang="en-GB" sz="1200" dirty="0">
                <a:latin typeface="Arial" pitchFamily="34" charset="0"/>
                <a:cs typeface="Arial" pitchFamily="34" charset="0"/>
              </a:rPr>
              <a:t>o</a:t>
            </a:r>
            <a:r>
              <a:rPr lang="en-GB" sz="1200" dirty="0" smtClean="0">
                <a:latin typeface="Arial" pitchFamily="34" charset="0"/>
                <a:cs typeface="Arial" pitchFamily="34" charset="0"/>
              </a:rPr>
              <a:t>ffshore </a:t>
            </a:r>
            <a:r>
              <a:rPr lang="en-GB" sz="1200" dirty="0">
                <a:latin typeface="Arial" pitchFamily="34" charset="0"/>
                <a:cs typeface="Arial" pitchFamily="34" charset="0"/>
              </a:rPr>
              <a:t>p</a:t>
            </a:r>
            <a:r>
              <a:rPr lang="en-GB" sz="1200" dirty="0" smtClean="0">
                <a:latin typeface="Arial" pitchFamily="34" charset="0"/>
                <a:cs typeface="Arial" pitchFamily="34" charset="0"/>
              </a:rPr>
              <a:t>rojects</a:t>
            </a:r>
            <a:endParaRPr lang="en-GB" sz="1200" dirty="0">
              <a:latin typeface="Arial" pitchFamily="34" charset="0"/>
              <a:cs typeface="Arial" pitchFamily="34" charset="0"/>
            </a:endParaRPr>
          </a:p>
        </p:txBody>
      </p:sp>
      <p:sp>
        <p:nvSpPr>
          <p:cNvPr id="22" name="TextBox 21"/>
          <p:cNvSpPr txBox="1"/>
          <p:nvPr/>
        </p:nvSpPr>
        <p:spPr>
          <a:xfrm>
            <a:off x="2771800" y="4196311"/>
            <a:ext cx="2160240" cy="461665"/>
          </a:xfrm>
          <a:prstGeom prst="rect">
            <a:avLst/>
          </a:prstGeom>
          <a:noFill/>
        </p:spPr>
        <p:txBody>
          <a:bodyPr wrap="square" rtlCol="0">
            <a:spAutoFit/>
          </a:bodyPr>
          <a:lstStyle/>
          <a:p>
            <a:r>
              <a:rPr lang="en-GB" sz="1200" dirty="0" smtClean="0">
                <a:latin typeface="Arial" pitchFamily="34" charset="0"/>
                <a:cs typeface="Arial" pitchFamily="34" charset="0"/>
              </a:rPr>
              <a:t>Tier </a:t>
            </a:r>
            <a:r>
              <a:rPr lang="en-GB" sz="1200" dirty="0">
                <a:latin typeface="Arial" pitchFamily="34" charset="0"/>
                <a:cs typeface="Arial" pitchFamily="34" charset="0"/>
              </a:rPr>
              <a:t>o</a:t>
            </a:r>
            <a:r>
              <a:rPr lang="en-GB" sz="1200" dirty="0" smtClean="0">
                <a:latin typeface="Arial" pitchFamily="34" charset="0"/>
                <a:cs typeface="Arial" pitchFamily="34" charset="0"/>
              </a:rPr>
              <a:t>ne</a:t>
            </a:r>
            <a:r>
              <a:rPr lang="en-GB" sz="1200" dirty="0">
                <a:latin typeface="Arial" pitchFamily="34" charset="0"/>
                <a:cs typeface="Arial" pitchFamily="34" charset="0"/>
              </a:rPr>
              <a:t>, e</a:t>
            </a:r>
            <a:r>
              <a:rPr lang="en-GB" sz="1200" dirty="0" smtClean="0">
                <a:latin typeface="Arial" pitchFamily="34" charset="0"/>
                <a:cs typeface="Arial" pitchFamily="34" charset="0"/>
              </a:rPr>
              <a:t>ngineering </a:t>
            </a:r>
            <a:r>
              <a:rPr lang="en-GB" sz="1200" dirty="0">
                <a:latin typeface="Arial" pitchFamily="34" charset="0"/>
                <a:cs typeface="Arial" pitchFamily="34" charset="0"/>
              </a:rPr>
              <a:t>s</a:t>
            </a:r>
            <a:r>
              <a:rPr lang="en-GB" sz="1200" dirty="0" smtClean="0">
                <a:latin typeface="Arial" pitchFamily="34" charset="0"/>
                <a:cs typeface="Arial" pitchFamily="34" charset="0"/>
              </a:rPr>
              <a:t>olutions </a:t>
            </a:r>
            <a:r>
              <a:rPr lang="en-GB" sz="1200" dirty="0">
                <a:latin typeface="Arial" pitchFamily="34" charset="0"/>
                <a:cs typeface="Arial" pitchFamily="34" charset="0"/>
              </a:rPr>
              <a:t>p</a:t>
            </a:r>
            <a:r>
              <a:rPr lang="en-GB" sz="1200" dirty="0" smtClean="0">
                <a:latin typeface="Arial" pitchFamily="34" charset="0"/>
                <a:cs typeface="Arial" pitchFamily="34" charset="0"/>
              </a:rPr>
              <a:t>roviders</a:t>
            </a:r>
            <a:endParaRPr lang="en-GB" sz="1200" dirty="0">
              <a:latin typeface="Arial" pitchFamily="34" charset="0"/>
              <a:cs typeface="Arial" pitchFamily="34" charset="0"/>
            </a:endParaRPr>
          </a:p>
        </p:txBody>
      </p:sp>
      <p:sp>
        <p:nvSpPr>
          <p:cNvPr id="23" name="TextBox 22"/>
          <p:cNvSpPr txBox="1"/>
          <p:nvPr/>
        </p:nvSpPr>
        <p:spPr>
          <a:xfrm>
            <a:off x="2771800" y="5518973"/>
            <a:ext cx="1800200" cy="461665"/>
          </a:xfrm>
          <a:prstGeom prst="rect">
            <a:avLst/>
          </a:prstGeom>
          <a:noFill/>
        </p:spPr>
        <p:txBody>
          <a:bodyPr wrap="square" rtlCol="0">
            <a:spAutoFit/>
          </a:bodyPr>
          <a:lstStyle/>
          <a:p>
            <a:r>
              <a:rPr lang="en-GB" sz="1200" dirty="0" smtClean="0">
                <a:latin typeface="Arial" pitchFamily="34" charset="0"/>
                <a:cs typeface="Arial" pitchFamily="34" charset="0"/>
              </a:rPr>
              <a:t>Textiles technology, </a:t>
            </a:r>
            <a:br>
              <a:rPr lang="en-GB" sz="1200" dirty="0" smtClean="0">
                <a:latin typeface="Arial" pitchFamily="34" charset="0"/>
                <a:cs typeface="Arial" pitchFamily="34" charset="0"/>
              </a:rPr>
            </a:br>
            <a:r>
              <a:rPr lang="en-GB" sz="1200" dirty="0" smtClean="0">
                <a:latin typeface="Arial" pitchFamily="34" charset="0"/>
                <a:cs typeface="Arial" pitchFamily="34" charset="0"/>
              </a:rPr>
              <a:t>Geotubes®</a:t>
            </a:r>
            <a:endParaRPr lang="en-GB" sz="1200" dirty="0">
              <a:latin typeface="Arial" pitchFamily="34" charset="0"/>
              <a:cs typeface="Arial" pitchFamily="34" charset="0"/>
            </a:endParaRPr>
          </a:p>
        </p:txBody>
      </p:sp>
      <p:sp>
        <p:nvSpPr>
          <p:cNvPr id="24" name="TextBox 23"/>
          <p:cNvSpPr txBox="1"/>
          <p:nvPr/>
        </p:nvSpPr>
        <p:spPr>
          <a:xfrm>
            <a:off x="6948262" y="2276872"/>
            <a:ext cx="1944218" cy="276999"/>
          </a:xfrm>
          <a:prstGeom prst="rect">
            <a:avLst/>
          </a:prstGeom>
          <a:noFill/>
        </p:spPr>
        <p:txBody>
          <a:bodyPr wrap="square" rtlCol="0">
            <a:spAutoFit/>
          </a:bodyPr>
          <a:lstStyle/>
          <a:p>
            <a:r>
              <a:rPr lang="en-GB" sz="1200" dirty="0" smtClean="0">
                <a:latin typeface="Arial" pitchFamily="34" charset="0"/>
                <a:cs typeface="Arial" pitchFamily="34" charset="0"/>
              </a:rPr>
              <a:t>Turbine design &amp; testing</a:t>
            </a:r>
            <a:endParaRPr lang="en-GB" sz="1200" dirty="0">
              <a:latin typeface="Arial" pitchFamily="34" charset="0"/>
              <a:cs typeface="Arial" pitchFamily="34" charset="0"/>
            </a:endParaRPr>
          </a:p>
        </p:txBody>
      </p:sp>
      <p:sp>
        <p:nvSpPr>
          <p:cNvPr id="25" name="TextBox 24"/>
          <p:cNvSpPr txBox="1"/>
          <p:nvPr/>
        </p:nvSpPr>
        <p:spPr>
          <a:xfrm>
            <a:off x="5940152" y="4698277"/>
            <a:ext cx="2686165" cy="276999"/>
          </a:xfrm>
          <a:prstGeom prst="rect">
            <a:avLst/>
          </a:prstGeom>
          <a:noFill/>
        </p:spPr>
        <p:txBody>
          <a:bodyPr wrap="square" rtlCol="0">
            <a:spAutoFit/>
          </a:bodyPr>
          <a:lstStyle/>
          <a:p>
            <a:r>
              <a:rPr lang="en-GB" sz="1200" dirty="0" smtClean="0">
                <a:latin typeface="Arial" pitchFamily="34" charset="0"/>
                <a:cs typeface="Arial" pitchFamily="34" charset="0"/>
              </a:rPr>
              <a:t>Masterplanning &amp; landscape design</a:t>
            </a:r>
            <a:endParaRPr lang="en-GB" sz="1200" dirty="0">
              <a:latin typeface="Arial" pitchFamily="34" charset="0"/>
              <a:cs typeface="Arial" pitchFamily="34" charset="0"/>
            </a:endParaRPr>
          </a:p>
        </p:txBody>
      </p:sp>
      <p:sp>
        <p:nvSpPr>
          <p:cNvPr id="26" name="TextBox 25"/>
          <p:cNvSpPr txBox="1"/>
          <p:nvPr/>
        </p:nvSpPr>
        <p:spPr>
          <a:xfrm>
            <a:off x="6948264" y="5443944"/>
            <a:ext cx="1944217" cy="461665"/>
          </a:xfrm>
          <a:prstGeom prst="rect">
            <a:avLst/>
          </a:prstGeom>
          <a:noFill/>
        </p:spPr>
        <p:txBody>
          <a:bodyPr wrap="square" rtlCol="0">
            <a:spAutoFit/>
          </a:bodyPr>
          <a:lstStyle/>
          <a:p>
            <a:r>
              <a:rPr lang="en-GB" sz="1200" dirty="0" smtClean="0">
                <a:latin typeface="Arial" pitchFamily="34" charset="0"/>
                <a:cs typeface="Arial" pitchFamily="34" charset="0"/>
              </a:rPr>
              <a:t>Engineering </a:t>
            </a:r>
            <a:r>
              <a:rPr lang="en-GB" sz="1200" dirty="0">
                <a:latin typeface="Arial" pitchFamily="34" charset="0"/>
                <a:cs typeface="Arial" pitchFamily="34" charset="0"/>
              </a:rPr>
              <a:t>consultancy specialising in </a:t>
            </a:r>
            <a:r>
              <a:rPr lang="en-GB" sz="1200" dirty="0" smtClean="0">
                <a:latin typeface="Arial" pitchFamily="34" charset="0"/>
                <a:cs typeface="Arial" pitchFamily="34" charset="0"/>
              </a:rPr>
              <a:t>renewables</a:t>
            </a:r>
            <a:endParaRPr lang="en-GB" sz="1200" dirty="0">
              <a:latin typeface="Arial" pitchFamily="34" charset="0"/>
              <a:cs typeface="Arial" pitchFamily="34" charset="0"/>
            </a:endParaRPr>
          </a:p>
        </p:txBody>
      </p:sp>
      <p:pic>
        <p:nvPicPr>
          <p:cNvPr id="1026" name="Picture 2" descr="C:\Users\CCR\Desktop\LDA Design logo.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076056" y="4293096"/>
            <a:ext cx="3228975" cy="39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294925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fld id="{D5067028-BD0C-4739-AA2C-C15F8E11A80C}" type="slidenum">
              <a:rPr lang="en-GB" smtClean="0"/>
              <a:pPr/>
              <a:t>32</a:t>
            </a:fld>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32380"/>
          <a:stretch/>
        </p:blipFill>
        <p:spPr>
          <a:xfrm>
            <a:off x="827584" y="1340768"/>
            <a:ext cx="7323204" cy="4509819"/>
          </a:xfrm>
          <a:prstGeom prst="rect">
            <a:avLst/>
          </a:prstGeom>
        </p:spPr>
      </p:pic>
      <p:sp>
        <p:nvSpPr>
          <p:cNvPr id="5" name="Title 1"/>
          <p:cNvSpPr txBox="1">
            <a:spLocks/>
          </p:cNvSpPr>
          <p:nvPr/>
        </p:nvSpPr>
        <p:spPr>
          <a:xfrm>
            <a:off x="228600" y="76200"/>
            <a:ext cx="8610600" cy="1143000"/>
          </a:xfrm>
          <a:prstGeom prst="rect">
            <a:avLst/>
          </a:prstGeom>
        </p:spPr>
        <p:txBody>
          <a:bodyPr/>
          <a:lstStyle>
            <a:lvl1pPr algn="l" defTabSz="914400" rtl="0" eaLnBrk="1" latinLnBrk="0" hangingPunct="1">
              <a:lnSpc>
                <a:spcPts val="3200"/>
              </a:lnSpc>
              <a:spcBef>
                <a:spcPct val="0"/>
              </a:spcBef>
              <a:buNone/>
              <a:defRPr sz="3200" b="1" kern="1200" spc="-80">
                <a:solidFill>
                  <a:srgbClr val="52BDEC"/>
                </a:solidFill>
                <a:latin typeface="Arial"/>
                <a:ea typeface="+mj-ea"/>
                <a:cs typeface="Arial"/>
              </a:defRPr>
            </a:lvl1pPr>
          </a:lstStyle>
          <a:p>
            <a:endParaRPr lang="en-GB" dirty="0" smtClean="0"/>
          </a:p>
          <a:p>
            <a:r>
              <a:rPr lang="en-GB" dirty="0" smtClean="0"/>
              <a:t>Potential Cruise Liners</a:t>
            </a:r>
            <a:endParaRPr lang="en-GB" dirty="0"/>
          </a:p>
        </p:txBody>
      </p:sp>
    </p:spTree>
    <p:extLst>
      <p:ext uri="{BB962C8B-B14F-4D97-AF65-F5344CB8AC3E}">
        <p14:creationId xmlns:p14="http://schemas.microsoft.com/office/powerpoint/2010/main" val="3488319368"/>
      </p:ext>
    </p:extLst>
  </p:cSld>
  <p:clrMapOvr>
    <a:masterClrMapping/>
  </p:clrMapOvr>
  <p:timing>
    <p:tnLst>
      <p:par>
        <p:cTn id="1" dur="indefinite" restart="never" nodeType="tmRoot"/>
      </p:par>
    </p:tnLst>
  </p:timing>
</p:sld>
</file>

<file path=ppt/theme/theme1.xml><?xml version="1.0" encoding="utf-8"?>
<a:theme xmlns:a="http://schemas.openxmlformats.org/drawingml/2006/main" name="TLS">
  <a:themeElements>
    <a:clrScheme name="Inazin">
      <a:dk1>
        <a:srgbClr val="5E0B0D"/>
      </a:dk1>
      <a:lt1>
        <a:sysClr val="window" lastClr="FFFFFF"/>
      </a:lt1>
      <a:dk2>
        <a:srgbClr val="666666"/>
      </a:dk2>
      <a:lt2>
        <a:srgbClr val="EEECE1"/>
      </a:lt2>
      <a:accent1>
        <a:srgbClr val="F6A52D"/>
      </a:accent1>
      <a:accent2>
        <a:srgbClr val="164E54"/>
      </a:accent2>
      <a:accent3>
        <a:srgbClr val="6F7CA0"/>
      </a:accent3>
      <a:accent4>
        <a:srgbClr val="4D741B"/>
      </a:accent4>
      <a:accent5>
        <a:srgbClr val="4A3C31"/>
      </a:accent5>
      <a:accent6>
        <a:srgbClr val="949D9E"/>
      </a:accent6>
      <a:hlink>
        <a:srgbClr val="0000FF"/>
      </a:hlink>
      <a:folHlink>
        <a:srgbClr val="800080"/>
      </a:folHlink>
    </a:clrScheme>
    <a:fontScheme name="Inazin">
      <a:majorFont>
        <a:latin typeface="Lucida Sans"/>
        <a:ea typeface=""/>
        <a:cs typeface=""/>
      </a:majorFont>
      <a:minorFont>
        <a:latin typeface="Lucida Br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DC659CE7E546F4D976D2041768541CF" ma:contentTypeVersion="0" ma:contentTypeDescription="Create a new document." ma:contentTypeScope="" ma:versionID="2df1e032bcc5fcf29e31feacbe02cdf4">
  <xsd:schema xmlns:xsd="http://www.w3.org/2001/XMLSchema" xmlns:xs="http://www.w3.org/2001/XMLSchema" xmlns:p="http://schemas.microsoft.com/office/2006/metadata/properties" targetNamespace="http://schemas.microsoft.com/office/2006/metadata/properties" ma:root="true" ma:fieldsID="c64490b4aec6201516c3a874156f37b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C751E3-8045-48CB-AFCF-43420D6E3311}">
  <ds:schemaRefs>
    <ds:schemaRef ds:uri="http://schemas.microsoft.com/sharepoint/v3/contenttype/forms"/>
  </ds:schemaRefs>
</ds:datastoreItem>
</file>

<file path=customXml/itemProps2.xml><?xml version="1.0" encoding="utf-8"?>
<ds:datastoreItem xmlns:ds="http://schemas.openxmlformats.org/officeDocument/2006/customXml" ds:itemID="{5B9390F2-ECBE-4F19-ADC0-BDD9E4E3C36A}">
  <ds:schemaRefs>
    <ds:schemaRef ds:uri="http://purl.org/dc/terms/"/>
    <ds:schemaRef ds:uri="http://purl.org/dc/elements/1.1/"/>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8FA1B084-A2B0-4AC4-93B9-E5B93095EA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TLS</Template>
  <TotalTime>15171</TotalTime>
  <Words>3349</Words>
  <Application>Microsoft Office PowerPoint</Application>
  <PresentationFormat>On-screen Show (4:3)</PresentationFormat>
  <Paragraphs>412</Paragraphs>
  <Slides>32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Courier New</vt:lpstr>
      <vt:lpstr>Lucida Bright</vt:lpstr>
      <vt:lpstr>TLS</vt:lpstr>
      <vt:lpstr>Tidal Lagoon Swansea Bay</vt:lpstr>
      <vt:lpstr>Current state of play</vt:lpstr>
      <vt:lpstr>Energy &amp; emissions context</vt:lpstr>
      <vt:lpstr>UK tidal energy resource</vt:lpstr>
      <vt:lpstr>Summary of 14 lagoon options considered</vt:lpstr>
      <vt:lpstr>Swansea Bay Tidal Lagoon</vt:lpstr>
      <vt:lpstr>Ongoing EIA, viability &amp; design refinement</vt:lpstr>
      <vt:lpstr>Environmental Impact Assessment</vt:lpstr>
      <vt:lpstr>Headline Statistics Following Public Consultation</vt:lpstr>
      <vt:lpstr>Planning context</vt:lpstr>
      <vt:lpstr>Mitigation from EIA</vt:lpstr>
      <vt:lpstr>Other views of concern</vt:lpstr>
      <vt:lpstr>Ecological benefits?</vt:lpstr>
      <vt:lpstr>Water Quality EIA</vt:lpstr>
      <vt:lpstr>Landscape concepts – 4 marine parks</vt:lpstr>
      <vt:lpstr>Landward Urban Park CGI</vt:lpstr>
      <vt:lpstr>Broad Seaward Park</vt:lpstr>
      <vt:lpstr> Western landfall facilities </vt:lpstr>
      <vt:lpstr>Western Landfall Building</vt:lpstr>
      <vt:lpstr>PowerPoint Presentation</vt:lpstr>
      <vt:lpstr> Offshore Building – by night </vt:lpstr>
      <vt:lpstr>Swansea Bay Timeline</vt:lpstr>
      <vt:lpstr>Job Creation </vt:lpstr>
      <vt:lpstr>Construction and O&amp;M employment</vt:lpstr>
      <vt:lpstr>Swansea Bay – opportunity overview</vt:lpstr>
      <vt:lpstr>Why subsidise?</vt:lpstr>
      <vt:lpstr>Long-term economic benefits - Con’t</vt:lpstr>
      <vt:lpstr>Long-term economic benefits - Con’t</vt:lpstr>
      <vt:lpstr>Swansea Tidal Lagoon Power – Business Hub</vt:lpstr>
      <vt:lpstr>Building a local supply chain</vt:lpstr>
      <vt:lpstr>Key partners</vt:lpstr>
      <vt:lpstr>PowerPoint Presentation</vt:lpstr>
    </vt:vector>
  </TitlesOfParts>
  <Company>Moore Blackett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LCS-16</dc:creator>
  <cp:lastModifiedBy>Chris House</cp:lastModifiedBy>
  <cp:revision>351</cp:revision>
  <cp:lastPrinted>2012-01-30T14:49:45Z</cp:lastPrinted>
  <dcterms:created xsi:type="dcterms:W3CDTF">2012-08-08T11:04:08Z</dcterms:created>
  <dcterms:modified xsi:type="dcterms:W3CDTF">2017-03-14T09:06:14Z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0x0101008DC659CE7E546F4D976D2041768541CF</vt:lpwstr>
  </property>
</Properties>
</file>