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8399"/>
    <a:srgbClr val="EB9CEC"/>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07" autoAdjust="0"/>
    <p:restoredTop sz="96675"/>
  </p:normalViewPr>
  <p:slideViewPr>
    <p:cSldViewPr snapToGrid="0">
      <p:cViewPr>
        <p:scale>
          <a:sx n="91" d="100"/>
          <a:sy n="91" d="100"/>
        </p:scale>
        <p:origin x="2704" y="164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56A86-2A55-E745-830C-22296B6025C8}"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B01B3F-5DA2-3D45-94BD-17B9039B93B9}" type="slidenum">
              <a:rPr lang="en-US" smtClean="0"/>
              <a:t>‹#›</a:t>
            </a:fld>
            <a:endParaRPr lang="en-US"/>
          </a:p>
        </p:txBody>
      </p:sp>
    </p:spTree>
    <p:extLst>
      <p:ext uri="{BB962C8B-B14F-4D97-AF65-F5344CB8AC3E}">
        <p14:creationId xmlns:p14="http://schemas.microsoft.com/office/powerpoint/2010/main" val="2682979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DB01B3F-5DA2-3D45-94BD-17B9039B93B9}" type="slidenum">
              <a:rPr lang="en-US" smtClean="0"/>
              <a:t>1</a:t>
            </a:fld>
            <a:endParaRPr lang="en-US"/>
          </a:p>
        </p:txBody>
      </p:sp>
    </p:spTree>
    <p:extLst>
      <p:ext uri="{BB962C8B-B14F-4D97-AF65-F5344CB8AC3E}">
        <p14:creationId xmlns:p14="http://schemas.microsoft.com/office/powerpoint/2010/main" val="1436882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vagpclass.wordpress.com/2017/09/13/5w2h-ferramenta-de-gestao-de-projeto/" TargetMode="External"/><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ercommons.org/courseware/lesson/70588" TargetMode="External"/><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kessays.com/" TargetMode="External"/><Relationship Id="rId2" Type="http://schemas.openxmlformats.org/officeDocument/2006/relationships/hyperlink" Target="https://scales.arabpsychology.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pixabay.com/en/hart-cute-heart-heart-of-1147836/"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67600" y="0"/>
            <a:ext cx="4724400" cy="6858000"/>
            <a:chOff x="7467600" y="0"/>
            <a:chExt cx="4724400" cy="6858000"/>
          </a:xfrm>
        </p:grpSpPr>
        <p:sp>
          <p:nvSpPr>
            <p:cNvPr id="12" name="Rectangle 11">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1"/>
            <a:ext cx="47244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0275301B-F9FE-639C-99FA-5A78A9B0F8AC}"/>
              </a:ext>
            </a:extLst>
          </p:cNvPr>
          <p:cNvSpPr txBox="1"/>
          <p:nvPr/>
        </p:nvSpPr>
        <p:spPr>
          <a:xfrm>
            <a:off x="5181601" y="1676400"/>
            <a:ext cx="5181599" cy="350520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Student Name:        Kiesha Murray</a:t>
            </a: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Student ID:               2435076</a:t>
            </a: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Lecturer’s Name:     Deji Olagboye</a:t>
            </a:r>
          </a:p>
          <a:p>
            <a:pPr indent="-228600">
              <a:lnSpc>
                <a:spcPct val="90000"/>
              </a:lnSpc>
              <a:spcAft>
                <a:spcPts val="600"/>
              </a:spcAft>
              <a:buFont typeface="Arial" panose="020B0604020202020204" pitchFamily="34" charset="0"/>
              <a:buChar char="•"/>
            </a:pP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Module Code: 	LCLM4004</a:t>
            </a:r>
          </a:p>
          <a:p>
            <a:pPr indent="-228600">
              <a:lnSpc>
                <a:spcPct val="90000"/>
              </a:lnSpc>
              <a:spcAft>
                <a:spcPts val="600"/>
              </a:spcAft>
              <a:buFont typeface="Arial" panose="020B0604020202020204" pitchFamily="34" charset="0"/>
              <a:buChar char="•"/>
            </a:pP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Module Name: 	Problem Solving and Decision-Making</a:t>
            </a:r>
          </a:p>
          <a:p>
            <a:pPr indent="-228600">
              <a:lnSpc>
                <a:spcPct val="90000"/>
              </a:lnSpc>
              <a:spcAft>
                <a:spcPts val="600"/>
              </a:spcAft>
              <a:buFont typeface="Arial" panose="020B0604020202020204" pitchFamily="34" charset="0"/>
              <a:buChar char="•"/>
            </a:pPr>
            <a:endParaRPr lang="en-US" sz="1500" dirty="0">
              <a:solidFill>
                <a:schemeClr val="tx1">
                  <a:alpha val="55000"/>
                </a:schemeClr>
              </a:solidFill>
            </a:endParaRPr>
          </a:p>
          <a:p>
            <a:pPr indent="-228600">
              <a:lnSpc>
                <a:spcPct val="90000"/>
              </a:lnSpc>
              <a:spcAft>
                <a:spcPts val="600"/>
              </a:spcAft>
              <a:buFont typeface="Arial" panose="020B0604020202020204" pitchFamily="34" charset="0"/>
              <a:buChar char="•"/>
            </a:pPr>
            <a:r>
              <a:rPr lang="en-US" sz="1500" b="1" dirty="0">
                <a:solidFill>
                  <a:schemeClr val="tx1">
                    <a:alpha val="55000"/>
                  </a:schemeClr>
                </a:solidFill>
              </a:rPr>
              <a:t>Component 1: 	Green Haven Florists</a:t>
            </a:r>
          </a:p>
        </p:txBody>
      </p:sp>
    </p:spTree>
    <p:extLst>
      <p:ext uri="{BB962C8B-B14F-4D97-AF65-F5344CB8AC3E}">
        <p14:creationId xmlns:p14="http://schemas.microsoft.com/office/powerpoint/2010/main" val="7020596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1143000" y="1676400"/>
            <a:ext cx="3810000" cy="3505200"/>
          </a:xfrm>
        </p:spPr>
        <p:txBody>
          <a:bodyPr anchor="t">
            <a:normAutofit/>
          </a:bodyPr>
          <a:lstStyle/>
          <a:p>
            <a:r>
              <a:rPr lang="en-GB" sz="4000" b="1" i="1" dirty="0">
                <a:latin typeface="Bell MT" panose="02020503060305020303" pitchFamily="18" charset="77"/>
                <a:cs typeface="Arial" panose="020B0604020202020204" pitchFamily="34" charset="0"/>
              </a:rPr>
              <a:t>What to expect!</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181604" y="1676400"/>
            <a:ext cx="5638796" cy="3505200"/>
          </a:xfrm>
        </p:spPr>
        <p:txBody>
          <a:bodyPr>
            <a:normAutofit lnSpcReduction="10000"/>
          </a:bodyPr>
          <a:lstStyle/>
          <a:p>
            <a:pPr marL="0" indent="0">
              <a:buNone/>
            </a:pPr>
            <a:r>
              <a:rPr lang="en-GB" sz="1800" i="1" dirty="0">
                <a:solidFill>
                  <a:schemeClr val="tx1">
                    <a:alpha val="55000"/>
                  </a:schemeClr>
                </a:solidFill>
                <a:latin typeface="Bell MT" panose="02020503060305020303" pitchFamily="18" charset="77"/>
                <a:cs typeface="Arial" panose="020B0604020202020204" pitchFamily="34" charset="0"/>
              </a:rPr>
              <a:t>Good Morning, Everyone.</a:t>
            </a:r>
          </a:p>
          <a:p>
            <a:pPr marL="0" indent="0">
              <a:buNone/>
            </a:pPr>
            <a:endParaRPr lang="en-GB" sz="1600" i="1" dirty="0">
              <a:solidFill>
                <a:schemeClr val="tx1">
                  <a:alpha val="55000"/>
                </a:schemeClr>
              </a:solidFill>
              <a:latin typeface="Bell MT" panose="02020503060305020303" pitchFamily="18" charset="77"/>
              <a:cs typeface="Arial" panose="020B0604020202020204" pitchFamily="34" charset="0"/>
            </a:endParaRPr>
          </a:p>
          <a:p>
            <a:pPr marL="0" indent="0">
              <a:buNone/>
            </a:pPr>
            <a:r>
              <a:rPr lang="en-GB" sz="1800" i="1" dirty="0">
                <a:solidFill>
                  <a:schemeClr val="tx1">
                    <a:alpha val="55000"/>
                  </a:schemeClr>
                </a:solidFill>
                <a:latin typeface="Bell MT" panose="02020503060305020303" pitchFamily="18" charset="77"/>
                <a:cs typeface="Arial" panose="020B0604020202020204" pitchFamily="34" charset="0"/>
              </a:rPr>
              <a:t>My name is Kiesha Murray.</a:t>
            </a:r>
          </a:p>
          <a:p>
            <a:pPr marL="0" indent="0">
              <a:buNone/>
            </a:pPr>
            <a:endParaRPr lang="en-GB" sz="1500" b="1" i="1" dirty="0">
              <a:solidFill>
                <a:schemeClr val="tx1">
                  <a:alpha val="55000"/>
                </a:schemeClr>
              </a:solidFill>
              <a:latin typeface="Arial" panose="020B0604020202020204" pitchFamily="34" charset="0"/>
              <a:cs typeface="Arial" panose="020B0604020202020204" pitchFamily="34" charset="0"/>
            </a:endParaRPr>
          </a:p>
          <a:p>
            <a:pPr marL="0" indent="0">
              <a:buNone/>
            </a:pPr>
            <a:r>
              <a:rPr lang="en-GB" sz="1700" dirty="0">
                <a:solidFill>
                  <a:schemeClr val="tx1">
                    <a:alpha val="55000"/>
                  </a:schemeClr>
                </a:solidFill>
                <a:latin typeface="Bell MT" panose="02020503060305020303" pitchFamily="18" charset="77"/>
                <a:cs typeface="Arial" panose="020B0604020202020204" pitchFamily="34" charset="0"/>
              </a:rPr>
              <a:t>In my presentation, I will Provide an overview of Green Haven Florists and outline the environment and extent of the problems the business is currently facing. I will then apply the 5W2H model to summarise the key issues affecting the in-store sales. I will then follow this up by an application of the PESTEL framework to examine the external factors that are influencing the business. I will also apply the cause-and-effect model to identify the underlying causes of the problems. Finally, I will present a summary of the key findings found in the study.</a:t>
            </a:r>
          </a:p>
          <a:p>
            <a:pPr marL="0" indent="0">
              <a:buNone/>
            </a:pPr>
            <a:endParaRPr lang="en-GB" sz="1500" b="1" i="1" dirty="0">
              <a:solidFill>
                <a:schemeClr val="tx1">
                  <a:alpha val="55000"/>
                </a:schemeClr>
              </a:solidFill>
              <a:latin typeface="Arial" panose="020B0604020202020204" pitchFamily="34" charset="0"/>
              <a:cs typeface="Arial" panose="020B0604020202020204" pitchFamily="34" charset="0"/>
            </a:endParaRPr>
          </a:p>
          <a:p>
            <a:pPr marL="0" indent="0">
              <a:buNone/>
            </a:pPr>
            <a:endParaRPr lang="en-GB" sz="1500" dirty="0">
              <a:solidFill>
                <a:schemeClr val="tx1">
                  <a:alpha val="55000"/>
                </a:schemeClr>
              </a:solidFill>
              <a:latin typeface="Arial" panose="020B0604020202020204" pitchFamily="34" charset="0"/>
              <a:cs typeface="Arial" panose="020B0604020202020204" pitchFamily="34" charset="0"/>
            </a:endParaRPr>
          </a:p>
          <a:p>
            <a:endParaRPr lang="en-GB" sz="1500" dirty="0">
              <a:solidFill>
                <a:schemeClr val="tx1">
                  <a:alpha val="55000"/>
                </a:schemeClr>
              </a:solidFill>
              <a:latin typeface="Arial" panose="020B0604020202020204" pitchFamily="34" charset="0"/>
              <a:cs typeface="Arial" panose="020B0604020202020204" pitchFamily="34" charset="0"/>
            </a:endParaRPr>
          </a:p>
          <a:p>
            <a:endParaRPr lang="en-GB" sz="1500" dirty="0">
              <a:solidFill>
                <a:schemeClr val="tx1">
                  <a:alpha val="55000"/>
                </a:schemeClr>
              </a:solidFill>
            </a:endParaRPr>
          </a:p>
          <a:p>
            <a:endParaRPr lang="en-GB" sz="1500" dirty="0">
              <a:solidFill>
                <a:schemeClr val="tx1">
                  <a:alpha val="55000"/>
                </a:schemeClr>
              </a:solidFill>
            </a:endParaRPr>
          </a:p>
        </p:txBody>
      </p:sp>
    </p:spTree>
    <p:extLst>
      <p:ext uri="{BB962C8B-B14F-4D97-AF65-F5344CB8AC3E}">
        <p14:creationId xmlns:p14="http://schemas.microsoft.com/office/powerpoint/2010/main" val="33210230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tulips">
            <a:extLst>
              <a:ext uri="{FF2B5EF4-FFF2-40B4-BE49-F238E27FC236}">
                <a16:creationId xmlns:a16="http://schemas.microsoft.com/office/drawing/2014/main" id="{BF011B27-A568-0E93-B172-4DC9B4B4CC72}"/>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200" y="365125"/>
            <a:ext cx="3822189" cy="1899912"/>
          </a:xfrm>
        </p:spPr>
        <p:txBody>
          <a:bodyPr>
            <a:normAutofit/>
          </a:bodyPr>
          <a:lstStyle/>
          <a:p>
            <a:r>
              <a:rPr lang="en-GB" sz="4000" b="1" i="1" dirty="0">
                <a:latin typeface="Bell MT" panose="02020503060305020303" pitchFamily="18" charset="77"/>
                <a:cs typeface="Arial" panose="020B0604020202020204" pitchFamily="34" charset="0"/>
              </a:rPr>
              <a:t>Green Haven Florists </a:t>
            </a: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2434201"/>
            <a:ext cx="3822189" cy="3742762"/>
          </a:xfrm>
        </p:spPr>
        <p:txBody>
          <a:bodyPr>
            <a:normAutofit/>
          </a:bodyPr>
          <a:lstStyle/>
          <a:p>
            <a:pPr marL="0" indent="0">
              <a:buNone/>
            </a:pPr>
            <a:r>
              <a:rPr lang="en-GB" sz="1600" dirty="0">
                <a:latin typeface="Bell MT" panose="02020503060305020303" pitchFamily="18" charset="77"/>
                <a:cs typeface="Arial" panose="020B0604020202020204" pitchFamily="34" charset="0"/>
              </a:rPr>
              <a:t>Green Haven Florists is a small independent flower shop in Norwich, founded in 2016 by Liam and Priya Patel. The business is known for its bespoke floral designs, eco-friendly approach and strong community focus with in-store sales forming the centre of its revenue. Over the past year, Green Haven have experienced a 30% decline in in-store sales due to reduced high street footfall, rising costs and increased competition from online and national flower retailers. This decline has created significant challenges for the business’s sales and long-term sustainability.</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types of flowers">
            <a:extLst>
              <a:ext uri="{FF2B5EF4-FFF2-40B4-BE49-F238E27FC236}">
                <a16:creationId xmlns:a16="http://schemas.microsoft.com/office/drawing/2014/main" id="{8811D480-1E4A-698D-3924-669448E94237}"/>
              </a:ext>
            </a:extLst>
          </p:cNvPr>
          <p:cNvPicPr>
            <a:picLocks noChangeAspect="1"/>
          </p:cNvPicPr>
          <p:nvPr/>
        </p:nvPicPr>
        <p:blipFill>
          <a:blip r:embed="rId2"/>
          <a:srcRect l="4540" r="1342" b="-1"/>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611258" y="191674"/>
            <a:ext cx="3822189" cy="1471197"/>
          </a:xfrm>
        </p:spPr>
        <p:txBody>
          <a:bodyPr>
            <a:normAutofit/>
          </a:bodyPr>
          <a:lstStyle/>
          <a:p>
            <a:r>
              <a:rPr lang="en-GB" sz="4000" b="1" dirty="0">
                <a:latin typeface="Bell MT" panose="02020503060305020303" pitchFamily="18" charset="77"/>
                <a:cs typeface="Arial" panose="020B0604020202020204" pitchFamily="34" charset="0"/>
              </a:rPr>
              <a:t>Green Haven Florists Issues</a:t>
            </a: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609737" y="1484451"/>
            <a:ext cx="3822189" cy="4227838"/>
          </a:xfrm>
        </p:spPr>
        <p:txBody>
          <a:bodyPr>
            <a:noAutofit/>
          </a:bodyPr>
          <a:lstStyle/>
          <a:p>
            <a:pPr marL="0" indent="0">
              <a:buNone/>
            </a:pPr>
            <a:r>
              <a:rPr lang="en-GB" sz="1350" dirty="0">
                <a:latin typeface="Bell MT" panose="02020503060305020303" pitchFamily="18" charset="77"/>
                <a:cs typeface="Arial" panose="020B0604020202020204" pitchFamily="34" charset="0"/>
              </a:rPr>
              <a:t>The main problem facing Green Haven Florists is a 30% decline in in-store sales over the past 12 months, this is a serious issue because the business has traditionally relied on customers visiting the store and in-person sales as its main source of revenue while online orders have increased slightly, they have not been enough to compensate for the loss of in-store sales.</a:t>
            </a:r>
          </a:p>
          <a:p>
            <a:pPr marL="0" indent="0">
              <a:buNone/>
            </a:pPr>
            <a:r>
              <a:rPr lang="en-GB" sz="1350" dirty="0">
                <a:latin typeface="Bell MT" panose="02020503060305020303" pitchFamily="18" charset="77"/>
                <a:cs typeface="Arial" panose="020B0604020202020204" pitchFamily="34" charset="0"/>
              </a:rPr>
              <a:t>This decline is driven by a combination of external and internal factors. Visibly reduced high-street footfall, changing consumer behaviour towards online shopping, increased competition from online and national flower retailers, and wider economic pressures have all contributed to fewer customers visiting the store. These are largely outside Green Haven’s control.</a:t>
            </a:r>
          </a:p>
          <a:p>
            <a:pPr marL="0" indent="0">
              <a:buNone/>
            </a:pPr>
            <a:r>
              <a:rPr lang="en-GB" sz="1350" dirty="0">
                <a:latin typeface="Bell MT" panose="02020503060305020303" pitchFamily="18" charset="77"/>
                <a:cs typeface="Arial" panose="020B0604020202020204" pitchFamily="34" charset="0"/>
              </a:rPr>
              <a:t>Internally, the business has limited digital capability, an outdated website, and a strong dependence on its in-store sales model which has become a vulnerability as footfall declines. Rising costs linked to sustainability commitments also place pressure on margins. While Green Haven has more control over these internal issues they intensify the impact of external pressures. Overall, the problems are interconnected and reflect a mismatch between the business model and the modern retail environment.</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64098871"/>
              </p:ext>
            </p:extLst>
          </p:nvPr>
        </p:nvGraphicFramePr>
        <p:xfrm>
          <a:off x="61992" y="2282000"/>
          <a:ext cx="12068012" cy="4576000"/>
        </p:xfrm>
        <a:graphic>
          <a:graphicData uri="http://schemas.openxmlformats.org/drawingml/2006/table">
            <a:tbl>
              <a:tblPr firstRow="1" bandRow="1">
                <a:tableStyleId>{93296810-A885-4BE3-A3E7-6D5BEEA58F35}</a:tableStyleId>
              </a:tblPr>
              <a:tblGrid>
                <a:gridCol w="1672480">
                  <a:extLst>
                    <a:ext uri="{9D8B030D-6E8A-4147-A177-3AD203B41FA5}">
                      <a16:colId xmlns:a16="http://schemas.microsoft.com/office/drawing/2014/main" val="516700139"/>
                    </a:ext>
                  </a:extLst>
                </a:gridCol>
                <a:gridCol w="1775522">
                  <a:extLst>
                    <a:ext uri="{9D8B030D-6E8A-4147-A177-3AD203B41FA5}">
                      <a16:colId xmlns:a16="http://schemas.microsoft.com/office/drawing/2014/main" val="1482979515"/>
                    </a:ext>
                  </a:extLst>
                </a:gridCol>
                <a:gridCol w="1724002">
                  <a:extLst>
                    <a:ext uri="{9D8B030D-6E8A-4147-A177-3AD203B41FA5}">
                      <a16:colId xmlns:a16="http://schemas.microsoft.com/office/drawing/2014/main" val="1537974666"/>
                    </a:ext>
                  </a:extLst>
                </a:gridCol>
                <a:gridCol w="1724002">
                  <a:extLst>
                    <a:ext uri="{9D8B030D-6E8A-4147-A177-3AD203B41FA5}">
                      <a16:colId xmlns:a16="http://schemas.microsoft.com/office/drawing/2014/main" val="2616223528"/>
                    </a:ext>
                  </a:extLst>
                </a:gridCol>
                <a:gridCol w="1724002">
                  <a:extLst>
                    <a:ext uri="{9D8B030D-6E8A-4147-A177-3AD203B41FA5}">
                      <a16:colId xmlns:a16="http://schemas.microsoft.com/office/drawing/2014/main" val="3425015451"/>
                    </a:ext>
                  </a:extLst>
                </a:gridCol>
                <a:gridCol w="1724002">
                  <a:extLst>
                    <a:ext uri="{9D8B030D-6E8A-4147-A177-3AD203B41FA5}">
                      <a16:colId xmlns:a16="http://schemas.microsoft.com/office/drawing/2014/main" val="1430925739"/>
                    </a:ext>
                  </a:extLst>
                </a:gridCol>
                <a:gridCol w="1724002">
                  <a:extLst>
                    <a:ext uri="{9D8B030D-6E8A-4147-A177-3AD203B41FA5}">
                      <a16:colId xmlns:a16="http://schemas.microsoft.com/office/drawing/2014/main" val="283900714"/>
                    </a:ext>
                  </a:extLst>
                </a:gridCol>
              </a:tblGrid>
              <a:tr h="352461">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352461">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704923">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916400">
                <a:tc>
                  <a:txBody>
                    <a:bodyPr/>
                    <a:lstStyle/>
                    <a:p>
                      <a:pPr marL="285750" indent="-285750">
                        <a:buFont typeface="Arial" panose="020B0604020202020204" pitchFamily="34" charset="0"/>
                        <a:buChar char="•"/>
                      </a:pPr>
                      <a:r>
                        <a:rPr lang="en-GB" sz="1800" dirty="0"/>
                        <a:t>30% decline in in store sales </a:t>
                      </a:r>
                    </a:p>
                  </a:txBody>
                  <a:tcPr>
                    <a:solidFill>
                      <a:srgbClr val="FF0000"/>
                    </a:solidFill>
                  </a:tcPr>
                </a:tc>
                <a:tc>
                  <a:txBody>
                    <a:bodyPr/>
                    <a:lstStyle/>
                    <a:p>
                      <a:pPr marL="285750" indent="-285750">
                        <a:buFont typeface="Arial" panose="020B0604020202020204" pitchFamily="34" charset="0"/>
                        <a:buChar char="•"/>
                      </a:pPr>
                      <a:r>
                        <a:rPr lang="en-GB" dirty="0"/>
                        <a:t>Retail shop in Norwich</a:t>
                      </a:r>
                    </a:p>
                  </a:txBody>
                  <a:tcPr>
                    <a:solidFill>
                      <a:srgbClr val="FFC000"/>
                    </a:solidFill>
                  </a:tcPr>
                </a:tc>
                <a:tc>
                  <a:txBody>
                    <a:bodyPr/>
                    <a:lstStyle/>
                    <a:p>
                      <a:pPr marL="285750" indent="-285750">
                        <a:buFont typeface="Arial" panose="020B0604020202020204" pitchFamily="34" charset="0"/>
                        <a:buChar char="•"/>
                      </a:pPr>
                      <a:r>
                        <a:rPr lang="en-GB" dirty="0"/>
                        <a:t>Over the past year</a:t>
                      </a:r>
                    </a:p>
                  </a:txBody>
                  <a:tcPr>
                    <a:solidFill>
                      <a:srgbClr val="FFFF00"/>
                    </a:solidFill>
                  </a:tcPr>
                </a:tc>
                <a:tc>
                  <a:txBody>
                    <a:bodyPr/>
                    <a:lstStyle/>
                    <a:p>
                      <a:pPr marL="285750" indent="-285750">
                        <a:buFont typeface="Arial" panose="020B0604020202020204" pitchFamily="34" charset="0"/>
                        <a:buChar char="•"/>
                      </a:pPr>
                      <a:r>
                        <a:rPr lang="en-GB" dirty="0"/>
                        <a:t>Owners (lower profits)</a:t>
                      </a:r>
                    </a:p>
                  </a:txBody>
                  <a:tcPr>
                    <a:solidFill>
                      <a:srgbClr val="92D050"/>
                    </a:solidFill>
                  </a:tcPr>
                </a:tc>
                <a:tc>
                  <a:txBody>
                    <a:bodyPr/>
                    <a:lstStyle/>
                    <a:p>
                      <a:pPr marL="285750" indent="-285750">
                        <a:buFont typeface="Arial" panose="020B0604020202020204" pitchFamily="34" charset="0"/>
                        <a:buChar char="•"/>
                      </a:pPr>
                      <a:r>
                        <a:rPr lang="en-GB" dirty="0"/>
                        <a:t>Shift towards online shopping</a:t>
                      </a:r>
                    </a:p>
                  </a:txBody>
                  <a:tcPr>
                    <a:solidFill>
                      <a:srgbClr val="00B0F0"/>
                    </a:solidFill>
                  </a:tcPr>
                </a:tc>
                <a:tc>
                  <a:txBody>
                    <a:bodyPr/>
                    <a:lstStyle/>
                    <a:p>
                      <a:pPr marL="285750" indent="-285750">
                        <a:buFont typeface="Arial" panose="020B0604020202020204" pitchFamily="34" charset="0"/>
                        <a:buChar char="•"/>
                      </a:pPr>
                      <a:r>
                        <a:rPr lang="en-GB" dirty="0"/>
                        <a:t>Financial stability at risk</a:t>
                      </a:r>
                    </a:p>
                  </a:txBody>
                  <a:tcPr>
                    <a:solidFill>
                      <a:srgbClr val="0070C0"/>
                    </a:solidFill>
                  </a:tcPr>
                </a:tc>
                <a:tc>
                  <a:txBody>
                    <a:bodyPr/>
                    <a:lstStyle/>
                    <a:p>
                      <a:pPr marL="285750" indent="-285750">
                        <a:buFont typeface="Arial" panose="020B0604020202020204" pitchFamily="34" charset="0"/>
                        <a:buChar char="•"/>
                      </a:pPr>
                      <a:r>
                        <a:rPr lang="en-GB" dirty="0"/>
                        <a:t>30% in store revenue lost</a:t>
                      </a:r>
                    </a:p>
                  </a:txBody>
                  <a:tcPr>
                    <a:solidFill>
                      <a:srgbClr val="7030A0"/>
                    </a:solidFill>
                  </a:tcPr>
                </a:tc>
                <a:extLst>
                  <a:ext uri="{0D108BD9-81ED-4DB2-BD59-A6C34878D82A}">
                    <a16:rowId xmlns:a16="http://schemas.microsoft.com/office/drawing/2014/main" val="886584623"/>
                  </a:ext>
                </a:extLst>
              </a:tr>
              <a:tr h="916400">
                <a:tc>
                  <a:txBody>
                    <a:bodyPr/>
                    <a:lstStyle/>
                    <a:p>
                      <a:pPr marL="285750" indent="-285750">
                        <a:buFont typeface="Arial" panose="020B0604020202020204" pitchFamily="34" charset="0"/>
                        <a:buChar char="•"/>
                      </a:pPr>
                      <a:r>
                        <a:rPr lang="en-GB" dirty="0"/>
                        <a:t>Revenue and profit declining</a:t>
                      </a:r>
                    </a:p>
                  </a:txBody>
                  <a:tcPr>
                    <a:solidFill>
                      <a:srgbClr val="FF0000"/>
                    </a:solidFill>
                  </a:tcPr>
                </a:tc>
                <a:tc>
                  <a:txBody>
                    <a:bodyPr/>
                    <a:lstStyle/>
                    <a:p>
                      <a:pPr marL="285750" indent="-285750">
                        <a:buFont typeface="Arial" panose="020B0604020202020204" pitchFamily="34" charset="0"/>
                        <a:buChar char="•"/>
                      </a:pPr>
                      <a:r>
                        <a:rPr lang="en-GB" dirty="0"/>
                        <a:t>Area with reduced footfall</a:t>
                      </a:r>
                    </a:p>
                  </a:txBody>
                  <a:tcPr>
                    <a:solidFill>
                      <a:srgbClr val="FFC000"/>
                    </a:solidFill>
                  </a:tcPr>
                </a:tc>
                <a:tc>
                  <a:txBody>
                    <a:bodyPr/>
                    <a:lstStyle/>
                    <a:p>
                      <a:pPr marL="285750" indent="-285750">
                        <a:buFont typeface="Arial" panose="020B0604020202020204" pitchFamily="34" charset="0"/>
                        <a:buChar char="•"/>
                      </a:pPr>
                      <a:r>
                        <a:rPr lang="en-GB" dirty="0"/>
                        <a:t>Gradual downward trend</a:t>
                      </a:r>
                    </a:p>
                  </a:txBody>
                  <a:tcPr>
                    <a:solidFill>
                      <a:srgbClr val="FFFF00"/>
                    </a:solidFill>
                  </a:tcPr>
                </a:tc>
                <a:tc>
                  <a:txBody>
                    <a:bodyPr/>
                    <a:lstStyle/>
                    <a:p>
                      <a:pPr marL="285750" indent="-285750">
                        <a:buFont typeface="Arial" panose="020B0604020202020204" pitchFamily="34" charset="0"/>
                        <a:buChar char="•"/>
                      </a:pPr>
                      <a:r>
                        <a:rPr lang="en-GB" dirty="0"/>
                        <a:t>Employees (job security risk)</a:t>
                      </a:r>
                    </a:p>
                  </a:txBody>
                  <a:tcPr>
                    <a:solidFill>
                      <a:srgbClr val="92D050"/>
                    </a:solidFill>
                  </a:tcPr>
                </a:tc>
                <a:tc>
                  <a:txBody>
                    <a:bodyPr/>
                    <a:lstStyle/>
                    <a:p>
                      <a:pPr marL="285750" indent="-285750">
                        <a:buFont typeface="Arial" panose="020B0604020202020204" pitchFamily="34" charset="0"/>
                        <a:buChar char="•"/>
                      </a:pPr>
                      <a:r>
                        <a:rPr lang="en-GB" dirty="0"/>
                        <a:t>Stronger competition</a:t>
                      </a:r>
                    </a:p>
                  </a:txBody>
                  <a:tcPr>
                    <a:solidFill>
                      <a:srgbClr val="00B0F0"/>
                    </a:solidFill>
                  </a:tcPr>
                </a:tc>
                <a:tc>
                  <a:txBody>
                    <a:bodyPr/>
                    <a:lstStyle/>
                    <a:p>
                      <a:pPr marL="285750" indent="-285750">
                        <a:buFont typeface="Arial" panose="020B0604020202020204" pitchFamily="34" charset="0"/>
                        <a:buChar char="•"/>
                      </a:pPr>
                      <a:r>
                        <a:rPr lang="en-GB" dirty="0"/>
                        <a:t>Limited ability to reinvest</a:t>
                      </a:r>
                    </a:p>
                  </a:txBody>
                  <a:tcPr>
                    <a:solidFill>
                      <a:srgbClr val="0070C0"/>
                    </a:solidFill>
                  </a:tcPr>
                </a:tc>
                <a:tc>
                  <a:txBody>
                    <a:bodyPr/>
                    <a:lstStyle/>
                    <a:p>
                      <a:pPr marL="285750" indent="-285750">
                        <a:buFont typeface="Arial" panose="020B0604020202020204" pitchFamily="34" charset="0"/>
                        <a:buChar char="•"/>
                      </a:pPr>
                      <a:r>
                        <a:rPr lang="en-GB" dirty="0"/>
                        <a:t>Profit margins shrinking</a:t>
                      </a:r>
                    </a:p>
                  </a:txBody>
                  <a:tcPr>
                    <a:solidFill>
                      <a:srgbClr val="7030A0"/>
                    </a:solidFill>
                  </a:tcPr>
                </a:tc>
                <a:extLst>
                  <a:ext uri="{0D108BD9-81ED-4DB2-BD59-A6C34878D82A}">
                    <a16:rowId xmlns:a16="http://schemas.microsoft.com/office/drawing/2014/main" val="3439326847"/>
                  </a:ext>
                </a:extLst>
              </a:tr>
              <a:tr h="871354">
                <a:tc>
                  <a:txBody>
                    <a:bodyPr/>
                    <a:lstStyle/>
                    <a:p>
                      <a:pPr marL="285750" indent="-285750">
                        <a:buFont typeface="Arial" panose="020B0604020202020204" pitchFamily="34" charset="0"/>
                        <a:buChar char="•"/>
                      </a:pPr>
                      <a:r>
                        <a:rPr lang="en-GB" dirty="0"/>
                        <a:t>Online sales not compen-sating</a:t>
                      </a:r>
                    </a:p>
                  </a:txBody>
                  <a:tcPr>
                    <a:solidFill>
                      <a:srgbClr val="FF0000"/>
                    </a:solidFill>
                  </a:tcPr>
                </a:tc>
                <a:tc>
                  <a:txBody>
                    <a:bodyPr/>
                    <a:lstStyle/>
                    <a:p>
                      <a:pPr marL="285750" indent="-285750">
                        <a:buFont typeface="Arial" panose="020B0604020202020204" pitchFamily="34" charset="0"/>
                        <a:buChar char="•"/>
                      </a:pPr>
                      <a:r>
                        <a:rPr lang="en-GB" dirty="0"/>
                        <a:t>High street location</a:t>
                      </a:r>
                    </a:p>
                  </a:txBody>
                  <a:tcPr>
                    <a:solidFill>
                      <a:srgbClr val="FFC000"/>
                    </a:solidFill>
                  </a:tcPr>
                </a:tc>
                <a:tc>
                  <a:txBody>
                    <a:bodyPr/>
                    <a:lstStyle/>
                    <a:p>
                      <a:pPr marL="285750" indent="-285750">
                        <a:buFont typeface="Arial" panose="020B0604020202020204" pitchFamily="34" charset="0"/>
                        <a:buChar char="•"/>
                      </a:pPr>
                      <a:r>
                        <a:rPr lang="en-GB" dirty="0"/>
                        <a:t>During rising competition</a:t>
                      </a:r>
                    </a:p>
                  </a:txBody>
                  <a:tcPr>
                    <a:solidFill>
                      <a:srgbClr val="FFFF00"/>
                    </a:solidFill>
                  </a:tcPr>
                </a:tc>
                <a:tc>
                  <a:txBody>
                    <a:bodyPr/>
                    <a:lstStyle/>
                    <a:p>
                      <a:pPr marL="285750" indent="-285750">
                        <a:buFont typeface="Arial" panose="020B0604020202020204" pitchFamily="34" charset="0"/>
                        <a:buChar char="•"/>
                      </a:pPr>
                      <a:r>
                        <a:rPr lang="en-GB" dirty="0"/>
                        <a:t>Customers and suppliers</a:t>
                      </a:r>
                    </a:p>
                  </a:txBody>
                  <a:tcPr>
                    <a:solidFill>
                      <a:srgbClr val="92D050"/>
                    </a:solidFill>
                  </a:tcPr>
                </a:tc>
                <a:tc>
                  <a:txBody>
                    <a:bodyPr/>
                    <a:lstStyle/>
                    <a:p>
                      <a:pPr marL="285750" indent="-285750">
                        <a:buFont typeface="Arial" panose="020B0604020202020204" pitchFamily="34" charset="0"/>
                        <a:buChar char="•"/>
                      </a:pPr>
                      <a:r>
                        <a:rPr lang="en-GB" dirty="0"/>
                        <a:t>Weak digital presence </a:t>
                      </a:r>
                    </a:p>
                  </a:txBody>
                  <a:tcPr>
                    <a:solidFill>
                      <a:srgbClr val="00B0F0"/>
                    </a:solidFill>
                  </a:tcPr>
                </a:tc>
                <a:tc>
                  <a:txBody>
                    <a:bodyPr/>
                    <a:lstStyle/>
                    <a:p>
                      <a:pPr marL="285750" indent="-285750">
                        <a:buFont typeface="Arial" panose="020B0604020202020204" pitchFamily="34" charset="0"/>
                        <a:buChar char="•"/>
                      </a:pPr>
                      <a:r>
                        <a:rPr lang="en-GB" dirty="0"/>
                        <a:t>Long term sustainability at risk</a:t>
                      </a:r>
                    </a:p>
                  </a:txBody>
                  <a:tcPr>
                    <a:solidFill>
                      <a:srgbClr val="0070C0"/>
                    </a:solidFill>
                  </a:tcPr>
                </a:tc>
                <a:tc>
                  <a:txBody>
                    <a:bodyPr/>
                    <a:lstStyle/>
                    <a:p>
                      <a:pPr marL="285750" indent="-285750">
                        <a:buFont typeface="Arial" panose="020B0604020202020204" pitchFamily="34" charset="0"/>
                        <a:buChar char="•"/>
                      </a:pPr>
                      <a:r>
                        <a:rPr lang="en-GB" dirty="0"/>
                        <a:t>Online growth insufficient </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0" y="268968"/>
            <a:ext cx="2557220" cy="523220"/>
          </a:xfrm>
          <a:prstGeom prst="rect">
            <a:avLst/>
          </a:prstGeom>
          <a:noFill/>
        </p:spPr>
        <p:txBody>
          <a:bodyPr wrap="square">
            <a:spAutoFit/>
          </a:bodyPr>
          <a:lstStyle/>
          <a:p>
            <a:r>
              <a:rPr lang="en-GB" sz="2800" dirty="0">
                <a:solidFill>
                  <a:srgbClr val="EB9CEC"/>
                </a:solidFill>
                <a:latin typeface="Bell MT" panose="02020503060305020303" pitchFamily="18" charset="77"/>
                <a:cs typeface="Arial" panose="020B0604020202020204" pitchFamily="34" charset="0"/>
              </a:rPr>
              <a:t>5W2H Model</a:t>
            </a:r>
          </a:p>
        </p:txBody>
      </p:sp>
      <p:sp>
        <p:nvSpPr>
          <p:cNvPr id="4" name="TextBox 3">
            <a:extLst>
              <a:ext uri="{FF2B5EF4-FFF2-40B4-BE49-F238E27FC236}">
                <a16:creationId xmlns:a16="http://schemas.microsoft.com/office/drawing/2014/main" id="{DD90B22F-BFFE-0295-6BB6-C5F6D2769312}"/>
              </a:ext>
            </a:extLst>
          </p:cNvPr>
          <p:cNvSpPr txBox="1"/>
          <p:nvPr/>
        </p:nvSpPr>
        <p:spPr>
          <a:xfrm>
            <a:off x="0" y="880519"/>
            <a:ext cx="11515241" cy="1477328"/>
          </a:xfrm>
          <a:prstGeom prst="rect">
            <a:avLst/>
          </a:prstGeom>
          <a:noFill/>
        </p:spPr>
        <p:txBody>
          <a:bodyPr wrap="square" rtlCol="0">
            <a:spAutoFit/>
          </a:bodyPr>
          <a:lstStyle/>
          <a:p>
            <a:r>
              <a:rPr lang="en-US" dirty="0">
                <a:latin typeface="Bell MT" panose="02020503060305020303" pitchFamily="18" charset="77"/>
              </a:rPr>
              <a:t>The 5W2H tool asks What, Where, When, Who, Why, How and How much to clearly break down a problem. It helps businesses understand the cause, the impact and who is affected so they can make informed decisions. Applied to Green Haven Florists, it highlights the 30% decline in in store sales, why is it happening and how serious is it. Structured problem-solving tools like this support better operational analysis and decision making (Slack, Brandon-Jones and Johnston, 2019)</a:t>
            </a:r>
          </a:p>
        </p:txBody>
      </p:sp>
      <p:pic>
        <p:nvPicPr>
          <p:cNvPr id="7" name="Picture 6">
            <a:extLst>
              <a:ext uri="{FF2B5EF4-FFF2-40B4-BE49-F238E27FC236}">
                <a16:creationId xmlns:a16="http://schemas.microsoft.com/office/drawing/2014/main" id="{ED430A6C-3B4C-23CF-432E-F0A021A6FB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05705" y="0"/>
            <a:ext cx="1786295" cy="927126"/>
          </a:xfrm>
          <a:prstGeom prst="rect">
            <a:avLst/>
          </a:prstGeom>
        </p:spPr>
      </p:pic>
    </p:spTree>
    <p:extLst>
      <p:ext uri="{BB962C8B-B14F-4D97-AF65-F5344CB8AC3E}">
        <p14:creationId xmlns:p14="http://schemas.microsoft.com/office/powerpoint/2010/main" val="2496961718"/>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188069" y="381935"/>
            <a:ext cx="4008583" cy="5974414"/>
          </a:xfrm>
        </p:spPr>
        <p:txBody>
          <a:bodyPr anchor="ctr">
            <a:normAutofit/>
          </a:bodyPr>
          <a:lstStyle/>
          <a:p>
            <a:r>
              <a:rPr lang="en-GB" sz="6000" dirty="0">
                <a:solidFill>
                  <a:srgbClr val="FFFFFF"/>
                </a:solidFill>
                <a:latin typeface="Bell MT" panose="02020503060305020303" pitchFamily="18" charset="77"/>
                <a:cs typeface="Arial" panose="020B0604020202020204" pitchFamily="34" charset="0"/>
              </a:rPr>
              <a:t>Critique of PESTAL Framework</a:t>
            </a:r>
          </a:p>
        </p:txBody>
      </p:sp>
      <p:grpSp>
        <p:nvGrpSpPr>
          <p:cNvPr id="46" name="Group 4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4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4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6297233" y="518400"/>
            <a:ext cx="4771607" cy="5837949"/>
          </a:xfrm>
        </p:spPr>
        <p:txBody>
          <a:bodyPr anchor="ctr">
            <a:normAutofit/>
          </a:bodyPr>
          <a:lstStyle/>
          <a:p>
            <a:pPr marL="0" indent="0">
              <a:buNone/>
            </a:pPr>
            <a:r>
              <a:rPr lang="en-GB" sz="1700">
                <a:solidFill>
                  <a:schemeClr val="tx1">
                    <a:alpha val="80000"/>
                  </a:schemeClr>
                </a:solidFill>
                <a:latin typeface="Bell MT" panose="02020503060305020303" pitchFamily="18" charset="77"/>
                <a:cs typeface="Arial" panose="020B0604020202020204" pitchFamily="34" charset="0"/>
              </a:rPr>
              <a:t>The PESTAL framework is a strategic tool used to analyse the external environment affecting a business. It examines Political, Economic, Social, Technological, Environmental and Legal factors (Johnson, Scholes and Whittington, 2017) Businesses use it during strategic planning to identify external opportunities and threats. </a:t>
            </a:r>
          </a:p>
          <a:p>
            <a:pPr marL="0" indent="0">
              <a:buNone/>
            </a:pPr>
            <a:r>
              <a:rPr lang="en-GB" sz="1700">
                <a:solidFill>
                  <a:schemeClr val="tx1">
                    <a:alpha val="80000"/>
                  </a:schemeClr>
                </a:solidFill>
                <a:latin typeface="Bell MT" panose="02020503060305020303" pitchFamily="18" charset="77"/>
                <a:cs typeface="Arial" panose="020B0604020202020204" pitchFamily="34" charset="0"/>
              </a:rPr>
              <a:t>For Green Haven Florists in Norwich PESTAL highlights key pressures, Economic factors such as inflation and rising supplier costs increase expenses. Social and technological factors show how changing consumer behaviour and online competition are reducing in store sales. Environmental factors are also relevant due to sustainability expectations.</a:t>
            </a:r>
          </a:p>
          <a:p>
            <a:pPr marL="0" indent="0">
              <a:buNone/>
            </a:pPr>
            <a:r>
              <a:rPr lang="en-GB" sz="1700">
                <a:solidFill>
                  <a:schemeClr val="tx1">
                    <a:alpha val="80000"/>
                  </a:schemeClr>
                </a:solidFill>
                <a:latin typeface="Bell MT" panose="02020503060305020303" pitchFamily="18" charset="77"/>
                <a:cs typeface="Arial" panose="020B0604020202020204" pitchFamily="34" charset="0"/>
              </a:rPr>
              <a:t>A strength of PESTAL is that it provides a clear structure for analysing external influences. However, it can be descriptive it does not prioritise the most important factors and ignores internal weaknesses. Therefore, it should be combines with other tools for a more complete analysis (Yüksel,2012).</a:t>
            </a:r>
            <a:endParaRPr lang="en-GB" sz="1700" dirty="0">
              <a:solidFill>
                <a:schemeClr val="tx1">
                  <a:alpha val="80000"/>
                </a:schemeClr>
              </a:solidFill>
              <a:latin typeface="Bell MT" panose="02020503060305020303" pitchFamily="18" charset="77"/>
              <a:cs typeface="Arial" panose="020B0604020202020204" pitchFamily="34" charset="0"/>
            </a:endParaRPr>
          </a:p>
        </p:txBody>
      </p:sp>
      <p:cxnSp>
        <p:nvCxnSpPr>
          <p:cNvPr id="51" name="Straight Connector 5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1610389"/>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0" name="Rectangle 1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55484" y="739835"/>
            <a:ext cx="3702580" cy="1616203"/>
          </a:xfrm>
        </p:spPr>
        <p:txBody>
          <a:bodyPr anchor="b">
            <a:normAutofit/>
          </a:bodyPr>
          <a:lstStyle/>
          <a:p>
            <a:br>
              <a:rPr lang="en-GB" sz="1800" b="1" u="sng">
                <a:solidFill>
                  <a:srgbClr val="FFFFFF"/>
                </a:solidFill>
                <a:latin typeface="Arial" panose="020B0604020202020204" pitchFamily="34" charset="0"/>
                <a:cs typeface="Arial" panose="020B0604020202020204" pitchFamily="34" charset="0"/>
              </a:rPr>
            </a:br>
            <a:br>
              <a:rPr lang="en-GB" sz="1800" b="1" u="sng">
                <a:solidFill>
                  <a:srgbClr val="FFFFFF"/>
                </a:solidFill>
                <a:latin typeface="Arial" panose="020B0604020202020204" pitchFamily="34" charset="0"/>
                <a:cs typeface="Arial" panose="020B0604020202020204" pitchFamily="34" charset="0"/>
              </a:rPr>
            </a:br>
            <a:r>
              <a:rPr lang="en-GB" sz="1800">
                <a:solidFill>
                  <a:srgbClr val="FFFFFF"/>
                </a:solidFill>
                <a:latin typeface="Bell MT" panose="02020503060305020303" pitchFamily="18" charset="77"/>
                <a:cs typeface="Arial" panose="020B0604020202020204" pitchFamily="34" charset="0"/>
              </a:rPr>
              <a:t>Application and Discussion of PESTAL framework</a:t>
            </a:r>
            <a:br>
              <a:rPr lang="en-GB" sz="1800" b="1" u="sng">
                <a:solidFill>
                  <a:srgbClr val="FFFFFF"/>
                </a:solidFill>
              </a:rPr>
            </a:br>
            <a:br>
              <a:rPr lang="en-GB" sz="1800" b="1">
                <a:solidFill>
                  <a:srgbClr val="FFFFFF"/>
                </a:solidFill>
                <a:latin typeface="Arial" panose="020B0604020202020204" pitchFamily="34" charset="0"/>
                <a:cs typeface="Arial" panose="020B0604020202020204" pitchFamily="34" charset="0"/>
              </a:rPr>
            </a:br>
            <a:endParaRPr lang="en-GB" sz="1800">
              <a:solidFill>
                <a:srgbClr val="FFFFFF"/>
              </a:solidFill>
            </a:endParaRPr>
          </a:p>
        </p:txBody>
      </p:sp>
      <p:sp>
        <p:nvSpPr>
          <p:cNvPr id="5" name="Content Placeholder 4">
            <a:extLst>
              <a:ext uri="{FF2B5EF4-FFF2-40B4-BE49-F238E27FC236}">
                <a16:creationId xmlns:a16="http://schemas.microsoft.com/office/drawing/2014/main" id="{D1A4D3AD-1902-7B66-DE3A-ABADC56547CE}"/>
              </a:ext>
            </a:extLst>
          </p:cNvPr>
          <p:cNvSpPr>
            <a:spLocks noGrp="1"/>
          </p:cNvSpPr>
          <p:nvPr>
            <p:ph idx="1"/>
          </p:nvPr>
        </p:nvSpPr>
        <p:spPr>
          <a:xfrm>
            <a:off x="755484" y="2459116"/>
            <a:ext cx="3702579" cy="3524823"/>
          </a:xfrm>
        </p:spPr>
        <p:txBody>
          <a:bodyPr>
            <a:normAutofit/>
          </a:bodyPr>
          <a:lstStyle/>
          <a:p>
            <a:pPr marL="0" indent="0">
              <a:buNone/>
            </a:pPr>
            <a:r>
              <a:rPr lang="en-US" sz="1900">
                <a:solidFill>
                  <a:srgbClr val="FFFFFF"/>
                </a:solidFill>
                <a:latin typeface="Bell MT" panose="02020503060305020303" pitchFamily="18" charset="77"/>
              </a:rPr>
              <a:t>PESTAL shows that Green Haven Florists’ decline is mostly due to economic, social and technological pressures. It helps identify key challenges in the wider business environment, such as rising costs, fewer in store customers and stronger online competition. However, it does not rank which factors are more important, so further analysis is needed to understand the business fully (Gupta, 2013;Ho, 2014)</a:t>
            </a: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079844294"/>
              </p:ext>
            </p:extLst>
          </p:nvPr>
        </p:nvGraphicFramePr>
        <p:xfrm>
          <a:off x="6005304" y="2621997"/>
          <a:ext cx="5407005" cy="1650284"/>
        </p:xfrm>
        <a:graphic>
          <a:graphicData uri="http://schemas.openxmlformats.org/drawingml/2006/table">
            <a:tbl>
              <a:tblPr firstRow="1" bandRow="1">
                <a:tableStyleId>{5C22544A-7EE6-4342-B048-85BDC9FD1C3A}</a:tableStyleId>
              </a:tblPr>
              <a:tblGrid>
                <a:gridCol w="919611">
                  <a:extLst>
                    <a:ext uri="{9D8B030D-6E8A-4147-A177-3AD203B41FA5}">
                      <a16:colId xmlns:a16="http://schemas.microsoft.com/office/drawing/2014/main" val="1284065850"/>
                    </a:ext>
                  </a:extLst>
                </a:gridCol>
                <a:gridCol w="945958">
                  <a:extLst>
                    <a:ext uri="{9D8B030D-6E8A-4147-A177-3AD203B41FA5}">
                      <a16:colId xmlns:a16="http://schemas.microsoft.com/office/drawing/2014/main" val="1858564028"/>
                    </a:ext>
                  </a:extLst>
                </a:gridCol>
                <a:gridCol w="860592">
                  <a:extLst>
                    <a:ext uri="{9D8B030D-6E8A-4147-A177-3AD203B41FA5}">
                      <a16:colId xmlns:a16="http://schemas.microsoft.com/office/drawing/2014/main" val="1949424782"/>
                    </a:ext>
                  </a:extLst>
                </a:gridCol>
                <a:gridCol w="968090">
                  <a:extLst>
                    <a:ext uri="{9D8B030D-6E8A-4147-A177-3AD203B41FA5}">
                      <a16:colId xmlns:a16="http://schemas.microsoft.com/office/drawing/2014/main" val="446382655"/>
                    </a:ext>
                  </a:extLst>
                </a:gridCol>
                <a:gridCol w="874293">
                  <a:extLst>
                    <a:ext uri="{9D8B030D-6E8A-4147-A177-3AD203B41FA5}">
                      <a16:colId xmlns:a16="http://schemas.microsoft.com/office/drawing/2014/main" val="3644160467"/>
                    </a:ext>
                  </a:extLst>
                </a:gridCol>
                <a:gridCol w="838461">
                  <a:extLst>
                    <a:ext uri="{9D8B030D-6E8A-4147-A177-3AD203B41FA5}">
                      <a16:colId xmlns:a16="http://schemas.microsoft.com/office/drawing/2014/main" val="66830876"/>
                    </a:ext>
                  </a:extLst>
                </a:gridCol>
              </a:tblGrid>
              <a:tr h="452892">
                <a:tc>
                  <a:txBody>
                    <a:bodyPr/>
                    <a:lstStyle/>
                    <a:p>
                      <a:endParaRPr lang="en-GB" sz="700"/>
                    </a:p>
                    <a:p>
                      <a:pPr algn="ctr"/>
                      <a:r>
                        <a:rPr lang="en-GB" sz="1000">
                          <a:solidFill>
                            <a:schemeClr val="tx1"/>
                          </a:solidFill>
                        </a:rPr>
                        <a:t>Political  Factors</a:t>
                      </a:r>
                    </a:p>
                  </a:txBody>
                  <a:tcPr marL="23911" marR="23911" marT="11956" marB="11956">
                    <a:pattFill prst="pct40">
                      <a:fgClr>
                        <a:srgbClr val="FF0000"/>
                      </a:fgClr>
                      <a:bgClr>
                        <a:schemeClr val="bg1"/>
                      </a:bgClr>
                    </a:pattFill>
                  </a:tcPr>
                </a:tc>
                <a:tc>
                  <a:txBody>
                    <a:bodyPr/>
                    <a:lstStyle/>
                    <a:p>
                      <a:endParaRPr lang="en-GB" sz="700"/>
                    </a:p>
                    <a:p>
                      <a:pPr algn="ctr"/>
                      <a:r>
                        <a:rPr lang="en-GB" sz="1000">
                          <a:solidFill>
                            <a:schemeClr val="tx1"/>
                          </a:solidFill>
                        </a:rPr>
                        <a:t>Economic Factors</a:t>
                      </a:r>
                    </a:p>
                  </a:txBody>
                  <a:tcPr marL="23911" marR="23911" marT="11956" marB="11956">
                    <a:pattFill prst="pct40">
                      <a:fgClr>
                        <a:srgbClr val="FFC000"/>
                      </a:fgClr>
                      <a:bgClr>
                        <a:schemeClr val="bg1"/>
                      </a:bgClr>
                    </a:pattFill>
                  </a:tcPr>
                </a:tc>
                <a:tc>
                  <a:txBody>
                    <a:bodyPr/>
                    <a:lstStyle/>
                    <a:p>
                      <a:endParaRPr lang="en-GB" sz="700"/>
                    </a:p>
                    <a:p>
                      <a:pPr algn="ctr"/>
                      <a:r>
                        <a:rPr lang="en-GB" sz="1000">
                          <a:solidFill>
                            <a:schemeClr val="tx1"/>
                          </a:solidFill>
                        </a:rPr>
                        <a:t>Social Factors</a:t>
                      </a:r>
                    </a:p>
                  </a:txBody>
                  <a:tcPr marL="23911" marR="23911" marT="11956" marB="11956">
                    <a:pattFill prst="pct40">
                      <a:fgClr>
                        <a:srgbClr val="FFFF00"/>
                      </a:fgClr>
                      <a:bgClr>
                        <a:schemeClr val="bg1"/>
                      </a:bgClr>
                    </a:pattFill>
                  </a:tcPr>
                </a:tc>
                <a:tc>
                  <a:txBody>
                    <a:bodyPr/>
                    <a:lstStyle/>
                    <a:p>
                      <a:endParaRPr lang="en-GB" sz="700"/>
                    </a:p>
                    <a:p>
                      <a:pPr algn="ctr"/>
                      <a:r>
                        <a:rPr lang="en-GB" sz="900">
                          <a:solidFill>
                            <a:schemeClr val="tx1"/>
                          </a:solidFill>
                        </a:rPr>
                        <a:t>Technological </a:t>
                      </a:r>
                    </a:p>
                    <a:p>
                      <a:pPr algn="ctr"/>
                      <a:r>
                        <a:rPr lang="en-GB" sz="900">
                          <a:solidFill>
                            <a:schemeClr val="tx1"/>
                          </a:solidFill>
                        </a:rPr>
                        <a:t>Factors</a:t>
                      </a:r>
                    </a:p>
                  </a:txBody>
                  <a:tcPr marL="23911" marR="23911" marT="11956" marB="11956">
                    <a:pattFill prst="pct40">
                      <a:fgClr>
                        <a:srgbClr val="92D050"/>
                      </a:fgClr>
                      <a:bgClr>
                        <a:schemeClr val="bg1"/>
                      </a:bgClr>
                    </a:pattFill>
                  </a:tcPr>
                </a:tc>
                <a:tc>
                  <a:txBody>
                    <a:bodyPr/>
                    <a:lstStyle/>
                    <a:p>
                      <a:endParaRPr lang="en-GB" sz="700"/>
                    </a:p>
                    <a:p>
                      <a:pPr algn="ctr"/>
                      <a:r>
                        <a:rPr lang="en-GB" sz="1000">
                          <a:solidFill>
                            <a:schemeClr val="tx1"/>
                          </a:solidFill>
                        </a:rPr>
                        <a:t>Legal Factors</a:t>
                      </a:r>
                    </a:p>
                  </a:txBody>
                  <a:tcPr marL="23911" marR="23911" marT="11956" marB="11956">
                    <a:pattFill prst="pct40">
                      <a:fgClr>
                        <a:srgbClr val="00B0F0"/>
                      </a:fgClr>
                      <a:bgClr>
                        <a:schemeClr val="bg1"/>
                      </a:bgClr>
                    </a:pattFill>
                  </a:tcPr>
                </a:tc>
                <a:tc>
                  <a:txBody>
                    <a:bodyPr/>
                    <a:lstStyle/>
                    <a:p>
                      <a:endParaRPr lang="en-GB" sz="700"/>
                    </a:p>
                    <a:p>
                      <a:pPr algn="ctr"/>
                      <a:r>
                        <a:rPr lang="en-GB" sz="900">
                          <a:solidFill>
                            <a:schemeClr val="tx1"/>
                          </a:solidFill>
                        </a:rPr>
                        <a:t>Environmental Factors</a:t>
                      </a:r>
                    </a:p>
                  </a:txBody>
                  <a:tcPr marL="23911" marR="23911" marT="11956" marB="11956">
                    <a:pattFill prst="pct40">
                      <a:fgClr>
                        <a:schemeClr val="accent1"/>
                      </a:fgClr>
                      <a:bgClr>
                        <a:schemeClr val="bg1"/>
                      </a:bgClr>
                    </a:pattFill>
                  </a:tcPr>
                </a:tc>
                <a:extLst>
                  <a:ext uri="{0D108BD9-81ED-4DB2-BD59-A6C34878D82A}">
                    <a16:rowId xmlns:a16="http://schemas.microsoft.com/office/drawing/2014/main" val="2083540418"/>
                  </a:ext>
                </a:extLst>
              </a:tr>
              <a:tr h="1161114">
                <a:tc>
                  <a:txBody>
                    <a:bodyPr/>
                    <a:lstStyle/>
                    <a:p>
                      <a:pPr marL="285750" indent="-285750">
                        <a:buFont typeface="Wingdings" panose="05000000000000000000" pitchFamily="2" charset="2"/>
                        <a:buChar char="§"/>
                      </a:pPr>
                      <a:r>
                        <a:rPr lang="en-GB" sz="600" b="1" dirty="0"/>
                        <a:t>Higher business rates increase costs (Johnson, Scholes and Whittington, 2017)</a:t>
                      </a:r>
                    </a:p>
                    <a:p>
                      <a:pPr marL="285750" indent="-285750">
                        <a:buFont typeface="Wingdings" panose="05000000000000000000" pitchFamily="2" charset="2"/>
                        <a:buChar char="§"/>
                      </a:pPr>
                      <a:r>
                        <a:rPr lang="en-GB" sz="600" b="1" dirty="0"/>
                        <a:t>Trade/import rules affect flower prices (Gupta, 2013)</a:t>
                      </a:r>
                    </a:p>
                  </a:txBody>
                  <a:tcPr marL="23911" marR="23911" marT="11956" marB="11956">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600" b="1" dirty="0"/>
                        <a:t>Inflation raises supplier and energy costs (Ho, 2014)</a:t>
                      </a:r>
                    </a:p>
                    <a:p>
                      <a:pPr marL="285750" indent="-285750">
                        <a:buFont typeface="Wingdings" panose="05000000000000000000" pitchFamily="2" charset="2"/>
                        <a:buChar char="§"/>
                      </a:pPr>
                      <a:r>
                        <a:rPr lang="en-GB" sz="600" b="1" dirty="0"/>
                        <a:t>Lower disposable income reduces spending (Johnson, Scholes and Whittington, 2017)</a:t>
                      </a:r>
                    </a:p>
                    <a:p>
                      <a:endParaRPr lang="en-GB" sz="700" b="1" dirty="0"/>
                    </a:p>
                  </a:txBody>
                  <a:tcPr marL="23911" marR="23911" marT="11956" marB="11956">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700" b="1" dirty="0"/>
                        <a:t>More people shopping online, less in store (Gupta, 2013)</a:t>
                      </a:r>
                    </a:p>
                    <a:p>
                      <a:pPr marL="285750" indent="-285750">
                        <a:buFont typeface="Wingdings" panose="05000000000000000000" pitchFamily="2" charset="2"/>
                        <a:buChar char="§"/>
                      </a:pPr>
                      <a:r>
                        <a:rPr lang="en-GB" sz="600" b="1" dirty="0"/>
                        <a:t>Fewer visitors to Norwich city centre (Ho, 2014)</a:t>
                      </a:r>
                    </a:p>
                    <a:p>
                      <a:endParaRPr lang="en-GB" sz="700" b="1" dirty="0"/>
                    </a:p>
                  </a:txBody>
                  <a:tcPr marL="23911" marR="23911" marT="11956" marB="11956">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600" b="1" dirty="0"/>
                        <a:t>Competitors use e-commerce platforms (Johnson, Scholes and Whittington, 2017)</a:t>
                      </a:r>
                    </a:p>
                    <a:p>
                      <a:pPr marL="285750" indent="-285750">
                        <a:buFont typeface="Wingdings" panose="05000000000000000000" pitchFamily="2" charset="2"/>
                        <a:buChar char="§"/>
                      </a:pPr>
                      <a:r>
                        <a:rPr lang="en-GB" sz="600" b="1" dirty="0"/>
                        <a:t>Need better digital marketing and website (Gupta, 2013)</a:t>
                      </a:r>
                    </a:p>
                    <a:p>
                      <a:endParaRPr lang="en-GB" sz="700" b="1" dirty="0"/>
                    </a:p>
                  </a:txBody>
                  <a:tcPr marL="23911" marR="23911" marT="11956" marB="11956">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600" b="1" dirty="0"/>
                        <a:t>Employment laws increase staffing duties (Ho, 2014)</a:t>
                      </a:r>
                    </a:p>
                    <a:p>
                      <a:pPr marL="285750" indent="-285750">
                        <a:buFont typeface="Wingdings" panose="05000000000000000000" pitchFamily="2" charset="2"/>
                        <a:buChar char="§"/>
                      </a:pPr>
                      <a:r>
                        <a:rPr lang="en-GB" sz="600" b="1" dirty="0"/>
                        <a:t>Must follow consumer protection rules(Johnson, Scholes and Whittington,2017)</a:t>
                      </a:r>
                    </a:p>
                    <a:p>
                      <a:endParaRPr lang="en-GB" sz="700" b="1" dirty="0"/>
                    </a:p>
                  </a:txBody>
                  <a:tcPr marL="23911" marR="23911" marT="11956" marB="11956">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700" b="1" dirty="0"/>
                        <a:t>Customers want sustainable souring (Gupta, 2013)</a:t>
                      </a:r>
                    </a:p>
                    <a:p>
                      <a:pPr marL="285750" indent="-285750">
                        <a:buFont typeface="Wingdings" panose="05000000000000000000" pitchFamily="2" charset="2"/>
                        <a:buChar char="§"/>
                      </a:pPr>
                      <a:r>
                        <a:rPr lang="en-GB" sz="700" b="1" dirty="0"/>
                        <a:t>Pressure to reduce packaging and waste (Ho, 2014)</a:t>
                      </a:r>
                    </a:p>
                    <a:p>
                      <a:endParaRPr lang="en-GB" sz="700" b="1" dirty="0"/>
                    </a:p>
                  </a:txBody>
                  <a:tcPr marL="23911" marR="23911" marT="11956" marB="11956">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731521" y="1170431"/>
            <a:ext cx="4875904" cy="5138923"/>
          </a:xfrm>
        </p:spPr>
        <p:txBody>
          <a:bodyPr anchor="ctr">
            <a:normAutofit/>
          </a:bodyPr>
          <a:lstStyle/>
          <a:p>
            <a:r>
              <a:rPr lang="en-GB" sz="4800" dirty="0">
                <a:solidFill>
                  <a:schemeClr val="tx2"/>
                </a:solidFill>
                <a:latin typeface="Bell MT" panose="02020503060305020303" pitchFamily="18" charset="77"/>
                <a:cs typeface="Arial" panose="020B0604020202020204" pitchFamily="34" charset="0"/>
              </a:rPr>
              <a:t>Critique of Cause-and-Effect Model</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555441" y="1170432"/>
            <a:ext cx="5002187" cy="5138920"/>
          </a:xfrm>
        </p:spPr>
        <p:txBody>
          <a:bodyPr anchor="ctr">
            <a:normAutofit/>
          </a:bodyPr>
          <a:lstStyle/>
          <a:p>
            <a:pPr marL="0" indent="0">
              <a:buNone/>
            </a:pPr>
            <a:r>
              <a:rPr lang="en-GB" sz="1700" dirty="0">
                <a:solidFill>
                  <a:schemeClr val="tx2"/>
                </a:solidFill>
                <a:latin typeface="Bell MT" panose="02020503060305020303" pitchFamily="18" charset="77"/>
                <a:cs typeface="Arial" panose="020B0604020202020204" pitchFamily="34" charset="0"/>
              </a:rPr>
              <a:t>The Cause-and-Effect Model, also known as a fishbone or Ishikawa diagram is a visual tool used to identify and organise possible causes of a problem (UK Essays, 2024). For Green Haven Florists, it was applied to examine the 30%decline in in store sales. The diagram grouped potential causes into categories such as people, methods, machines and environment helping the business identify both internal issues like limited promotion and inconsistent customer service and external pressures, such as reduced city centre footfall and increased online competition.</a:t>
            </a:r>
          </a:p>
          <a:p>
            <a:pPr marL="0" indent="0">
              <a:buNone/>
            </a:pPr>
            <a:r>
              <a:rPr lang="en-GB" sz="1700" dirty="0">
                <a:solidFill>
                  <a:schemeClr val="tx2"/>
                </a:solidFill>
                <a:latin typeface="Bell MT" panose="02020503060305020303" pitchFamily="18" charset="77"/>
                <a:cs typeface="Arial" panose="020B0604020202020204" pitchFamily="34" charset="0"/>
              </a:rPr>
              <a:t>The model supports structured discussion and ensures that different factors are considered before decisions are made. However, it does not show which causes are most important and relies on team judgement. Therefore, Green Haven Florists would need to use additional tools to prioritise actions effectively (Arab Psychology Resources, 2024)</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190791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8442" y="2352289"/>
            <a:ext cx="11546978"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55648" y="4576568"/>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582460" y="2920635"/>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647226" y="4763589"/>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336688" y="2859578"/>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336688" y="476083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501117" y="2817933"/>
            <a:ext cx="1524174" cy="1450976"/>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388212" y="4727227"/>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410686" y="2474762"/>
            <a:ext cx="2129680" cy="451850"/>
          </a:xfrm>
          <a:prstGeom prst="rect">
            <a:avLst/>
          </a:prstGeom>
          <a:noFill/>
          <a:ln w="57150">
            <a:solidFill>
              <a:srgbClr val="FFC000"/>
            </a:solidFill>
          </a:ln>
        </p:spPr>
        <p:txBody>
          <a:bodyPr wrap="square" bIns="36000"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202626" y="2420300"/>
            <a:ext cx="2129680" cy="451850"/>
          </a:xfrm>
          <a:prstGeom prst="rect">
            <a:avLst/>
          </a:prstGeom>
          <a:noFill/>
          <a:ln w="57150">
            <a:solidFill>
              <a:srgbClr val="FF0000"/>
            </a:solidFill>
          </a:ln>
        </p:spPr>
        <p:txBody>
          <a:bodyPr wrap="square" bIns="36000"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25226" y="2366083"/>
            <a:ext cx="2151782" cy="451850"/>
          </a:xfrm>
          <a:prstGeom prst="rect">
            <a:avLst/>
          </a:prstGeom>
          <a:noFill/>
          <a:ln w="57150">
            <a:solidFill>
              <a:srgbClr val="C00000"/>
            </a:solidFill>
          </a:ln>
        </p:spPr>
        <p:txBody>
          <a:bodyPr wrap="square" bIns="36000"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410686" y="6252268"/>
            <a:ext cx="2151020" cy="451850"/>
          </a:xfrm>
          <a:prstGeom prst="rect">
            <a:avLst/>
          </a:prstGeom>
          <a:noFill/>
          <a:ln w="57150">
            <a:solidFill>
              <a:srgbClr val="7030A0"/>
            </a:solidFill>
          </a:ln>
        </p:spPr>
        <p:txBody>
          <a:bodyPr wrap="square" bIns="36000"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289582" y="6240503"/>
            <a:ext cx="2151020" cy="451850"/>
          </a:xfrm>
          <a:prstGeom prst="rect">
            <a:avLst/>
          </a:prstGeom>
          <a:noFill/>
          <a:ln w="57150">
            <a:solidFill>
              <a:srgbClr val="00B0F0"/>
            </a:solidFill>
          </a:ln>
        </p:spPr>
        <p:txBody>
          <a:bodyPr wrap="square" bIns="36000"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45967" y="6186420"/>
            <a:ext cx="2191513" cy="451850"/>
          </a:xfrm>
          <a:prstGeom prst="rect">
            <a:avLst/>
          </a:prstGeom>
          <a:noFill/>
          <a:ln w="57150">
            <a:solidFill>
              <a:srgbClr val="00B050"/>
            </a:solidFill>
          </a:ln>
        </p:spPr>
        <p:txBody>
          <a:bodyPr wrap="square" bIns="36000"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371407" y="4338585"/>
            <a:ext cx="2167128" cy="451850"/>
          </a:xfrm>
          <a:prstGeom prst="rect">
            <a:avLst/>
          </a:prstGeom>
          <a:noFill/>
          <a:ln w="57150">
            <a:solidFill>
              <a:schemeClr val="tx1"/>
            </a:solidFill>
          </a:ln>
        </p:spPr>
        <p:txBody>
          <a:bodyPr wrap="square" bIns="36000" rtlCol="0">
            <a:spAutoFit/>
          </a:bodyPr>
          <a:lstStyle/>
          <a:p>
            <a:r>
              <a:rPr lang="en-GB" sz="1200" b="1" dirty="0">
                <a:latin typeface="Arial" panose="020B0604020202020204" pitchFamily="34" charset="0"/>
                <a:cs typeface="Arial" panose="020B0604020202020204" pitchFamily="34" charset="0"/>
              </a:rPr>
              <a:t>Root Problem: 30% Decline in in 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4" y="5599214"/>
            <a:ext cx="2207594" cy="451850"/>
          </a:xfrm>
          <a:prstGeom prst="rect">
            <a:avLst/>
          </a:prstGeom>
          <a:noFill/>
          <a:ln w="12700">
            <a:solidFill>
              <a:schemeClr val="tx1"/>
            </a:solidFill>
          </a:ln>
        </p:spPr>
        <p:txBody>
          <a:bodyPr wrap="square" bIns="36000" rtlCol="0">
            <a:spAutoFit/>
          </a:bodyPr>
          <a:lstStyle/>
          <a:p>
            <a:r>
              <a:rPr lang="en-GB" sz="1200" dirty="0">
                <a:latin typeface="Arial" panose="020B0604020202020204" pitchFamily="34" charset="0"/>
                <a:cs typeface="Arial" panose="020B0604020202020204" pitchFamily="34" charset="0"/>
              </a:rPr>
              <a:t>Growth of online competitors increasing market pressure.</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425226" y="5026245"/>
            <a:ext cx="2207594" cy="421072"/>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Reduced city centre footfall lowering natural customer traffic.</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932469"/>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Lack of staff training reducing product knowledge and upselling ability.</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3774026"/>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Low customer service quality limiting repeat purchases and loyalty.</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289582" y="5482158"/>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No clear performance targets reducing accountability and improvement focus.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291569" y="4882964"/>
            <a:ext cx="2207594" cy="451850"/>
          </a:xfrm>
          <a:prstGeom prst="rect">
            <a:avLst/>
          </a:prstGeom>
          <a:noFill/>
          <a:ln w="12700">
            <a:solidFill>
              <a:schemeClr val="tx1"/>
            </a:solidFill>
          </a:ln>
        </p:spPr>
        <p:txBody>
          <a:bodyPr wrap="square" bIns="36000" rtlCol="0">
            <a:spAutoFit/>
          </a:bodyPr>
          <a:lstStyle/>
          <a:p>
            <a:r>
              <a:rPr lang="en-GB" sz="1200" dirty="0">
                <a:latin typeface="Arial" panose="020B0604020202020204" pitchFamily="34" charset="0"/>
                <a:cs typeface="Arial" panose="020B0604020202020204" pitchFamily="34" charset="0"/>
              </a:rPr>
              <a:t>Poor sales tracking limiting data driven decision making.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410686" y="5493966"/>
            <a:ext cx="2207594" cy="436461"/>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Inconsistent flower quality damaging brand reputation</a:t>
            </a:r>
            <a:r>
              <a:rPr lang="en-GB" sz="1200" dirty="0">
                <a:latin typeface="Arial" panose="020B0604020202020204" pitchFamily="34" charset="0"/>
                <a:cs typeface="Arial" panose="020B0604020202020204" pitchFamily="34" charset="0"/>
              </a:rPr>
              <a: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410686" y="4803382"/>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High supplier costs reducing profit margins and pricing flexibility. </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291569" y="3179820"/>
            <a:ext cx="2207594" cy="421072"/>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Limited online ordering system restricting digital sales growth</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289582" y="3748236"/>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Outdated payment technology slowing transactions and affecting customer experience.</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389284" y="3127503"/>
            <a:ext cx="2207594" cy="605738"/>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Weak promotional strategy reducing customer awareness and store visits</a:t>
            </a:r>
            <a:r>
              <a:rPr lang="en-GB" sz="1200" dirty="0">
                <a:latin typeface="Arial" panose="020B0604020202020204" pitchFamily="34" charset="0"/>
                <a:cs typeface="Arial" panose="020B0604020202020204" pitchFamily="34" charset="0"/>
              </a:rPr>
              <a:t>.</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412024" y="3851399"/>
            <a:ext cx="2207594" cy="590349"/>
          </a:xfrm>
          <a:prstGeom prst="rect">
            <a:avLst/>
          </a:prstGeom>
          <a:noFill/>
          <a:ln w="12700">
            <a:solidFill>
              <a:schemeClr val="tx1"/>
            </a:solidFill>
          </a:ln>
        </p:spPr>
        <p:txBody>
          <a:bodyPr wrap="square" bIns="36000" rtlCol="0">
            <a:spAutoFit/>
          </a:bodyPr>
          <a:lstStyle/>
          <a:p>
            <a:r>
              <a:rPr lang="en-GB" sz="1100" dirty="0">
                <a:latin typeface="Arial" panose="020B0604020202020204" pitchFamily="34" charset="0"/>
                <a:cs typeface="Arial" panose="020B0604020202020204" pitchFamily="34" charset="0"/>
              </a:rPr>
              <a:t>No clear sales process leading to inconsistent service and missed sales opportunities.</a:t>
            </a:r>
          </a:p>
        </p:txBody>
      </p:sp>
      <p:sp>
        <p:nvSpPr>
          <p:cNvPr id="5" name="TextBox 4">
            <a:extLst>
              <a:ext uri="{FF2B5EF4-FFF2-40B4-BE49-F238E27FC236}">
                <a16:creationId xmlns:a16="http://schemas.microsoft.com/office/drawing/2014/main" id="{180A04F2-4F22-A08C-F5B4-F30F002E227B}"/>
              </a:ext>
            </a:extLst>
          </p:cNvPr>
          <p:cNvSpPr txBox="1"/>
          <p:nvPr/>
        </p:nvSpPr>
        <p:spPr>
          <a:xfrm>
            <a:off x="98607" y="137714"/>
            <a:ext cx="8926684" cy="528317"/>
          </a:xfrm>
          <a:prstGeom prst="rect">
            <a:avLst/>
          </a:prstGeom>
          <a:noFill/>
        </p:spPr>
        <p:txBody>
          <a:bodyPr wrap="square" rtlCol="0">
            <a:spAutoFit/>
          </a:bodyPr>
          <a:lstStyle/>
          <a:p>
            <a:r>
              <a:rPr lang="en-GB" sz="2800" b="1" dirty="0">
                <a:solidFill>
                  <a:srgbClr val="EB9CEC"/>
                </a:solidFill>
                <a:latin typeface="Bell MT" panose="02020503060305020303" pitchFamily="18" charset="77"/>
              </a:rPr>
              <a:t>Application and Discussion of Cause-and-Effect Model</a:t>
            </a:r>
          </a:p>
        </p:txBody>
      </p:sp>
      <p:sp>
        <p:nvSpPr>
          <p:cNvPr id="17" name="TextBox 16">
            <a:extLst>
              <a:ext uri="{FF2B5EF4-FFF2-40B4-BE49-F238E27FC236}">
                <a16:creationId xmlns:a16="http://schemas.microsoft.com/office/drawing/2014/main" id="{B7ACCA1E-3B9E-38CE-AFB1-ACE294266706}"/>
              </a:ext>
            </a:extLst>
          </p:cNvPr>
          <p:cNvSpPr txBox="1"/>
          <p:nvPr/>
        </p:nvSpPr>
        <p:spPr>
          <a:xfrm>
            <a:off x="98607" y="733282"/>
            <a:ext cx="11044382" cy="1477328"/>
          </a:xfrm>
          <a:prstGeom prst="rect">
            <a:avLst/>
          </a:prstGeom>
          <a:noFill/>
        </p:spPr>
        <p:txBody>
          <a:bodyPr wrap="square" rtlCol="0">
            <a:spAutoFit/>
          </a:bodyPr>
          <a:lstStyle/>
          <a:p>
            <a:r>
              <a:rPr lang="en-US" dirty="0">
                <a:latin typeface="Bell MT" panose="02020503060305020303" pitchFamily="18" charset="77"/>
              </a:rPr>
              <a:t>The Cause-and-Effect organizes the reasons for Green Haven Florists sales decline into clear operational and external categories. This highlights that both controllable internal weaknesses and uncontrollable external pressures are affecting performance. While the model supports structured analysis and team discussion it does not prioritise which causes have the greatest impact. Therefore, management would need further analysis to identify the most critical factors before implementing strategic changes (Ishikawa, 1986; Oakland,2014)</a:t>
            </a:r>
          </a:p>
        </p:txBody>
      </p:sp>
      <p:pic>
        <p:nvPicPr>
          <p:cNvPr id="19" name="Picture 18">
            <a:extLst>
              <a:ext uri="{FF2B5EF4-FFF2-40B4-BE49-F238E27FC236}">
                <a16:creationId xmlns:a16="http://schemas.microsoft.com/office/drawing/2014/main" id="{8CA83240-35CE-4BBE-6415-E8714165BC07}"/>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87226" y="203272"/>
            <a:ext cx="1706167" cy="959719"/>
          </a:xfrm>
          <a:prstGeom prst="rect">
            <a:avLst/>
          </a:prstGeom>
        </p:spPr>
      </p:pic>
    </p:spTree>
    <p:extLst>
      <p:ext uri="{BB962C8B-B14F-4D97-AF65-F5344CB8AC3E}">
        <p14:creationId xmlns:p14="http://schemas.microsoft.com/office/powerpoint/2010/main" val="6428528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61803" y="350196"/>
            <a:ext cx="4646904" cy="1624520"/>
          </a:xfrm>
        </p:spPr>
        <p:txBody>
          <a:bodyPr anchor="ctr">
            <a:normAutofit/>
          </a:bodyPr>
          <a:lstStyle/>
          <a:p>
            <a:r>
              <a:rPr lang="en-GB" sz="4000" dirty="0">
                <a:latin typeface="Bell MT" panose="02020503060305020303" pitchFamily="18" charset="77"/>
                <a:cs typeface="Arial" panose="020B0604020202020204" pitchFamily="34" charset="0"/>
              </a:rPr>
              <a:t>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61802" y="2743200"/>
            <a:ext cx="4646905" cy="3613149"/>
          </a:xfrm>
        </p:spPr>
        <p:txBody>
          <a:bodyPr anchor="ctr">
            <a:noAutofit/>
          </a:bodyPr>
          <a:lstStyle/>
          <a:p>
            <a:pPr marL="0" indent="0">
              <a:buNone/>
            </a:pPr>
            <a:r>
              <a:rPr lang="en-GB" sz="1400" i="1" dirty="0">
                <a:solidFill>
                  <a:srgbClr val="EB9CEC"/>
                </a:solidFill>
                <a:latin typeface="Bell MT" panose="02020503060305020303" pitchFamily="18" charset="77"/>
                <a:cs typeface="Arial" panose="020B0604020202020204" pitchFamily="34" charset="0"/>
              </a:rPr>
              <a:t>Key Finding 1: </a:t>
            </a:r>
          </a:p>
          <a:p>
            <a:pPr marL="0" indent="0">
              <a:buNone/>
            </a:pPr>
            <a:r>
              <a:rPr lang="en-GB" sz="1400" dirty="0">
                <a:latin typeface="Bell MT" panose="02020503060305020303" pitchFamily="18" charset="77"/>
                <a:cs typeface="Arial" panose="020B0604020202020204" pitchFamily="34" charset="0"/>
              </a:rPr>
              <a:t>Green Haven Florists is experiencing a 30% decline in in store sales due to reduced city centre footfall and increased from online flower retailers.</a:t>
            </a:r>
          </a:p>
          <a:p>
            <a:pPr marL="0" indent="0">
              <a:buNone/>
            </a:pPr>
            <a:r>
              <a:rPr lang="en-GB" sz="1400" i="1" dirty="0">
                <a:solidFill>
                  <a:srgbClr val="EB9CEC"/>
                </a:solidFill>
                <a:latin typeface="Bell MT" panose="02020503060305020303" pitchFamily="18" charset="77"/>
                <a:cs typeface="Arial" panose="020B0604020202020204" pitchFamily="34" charset="0"/>
              </a:rPr>
              <a:t>Key Finding 2:</a:t>
            </a:r>
          </a:p>
          <a:p>
            <a:pPr marL="0" indent="0">
              <a:buNone/>
            </a:pPr>
            <a:r>
              <a:rPr lang="en-GB" sz="1400" dirty="0">
                <a:latin typeface="Bell MT" panose="02020503060305020303" pitchFamily="18" charset="77"/>
                <a:cs typeface="Arial" panose="020B0604020202020204" pitchFamily="34" charset="0"/>
              </a:rPr>
              <a:t>The business has limited promotional activity and a weak online presence, reducing its ability to attract new and returning customers.</a:t>
            </a:r>
          </a:p>
          <a:p>
            <a:pPr marL="0" indent="0">
              <a:buNone/>
            </a:pPr>
            <a:r>
              <a:rPr lang="en-GB" sz="1400" i="1" dirty="0">
                <a:solidFill>
                  <a:srgbClr val="EB9CEC"/>
                </a:solidFill>
                <a:latin typeface="Bell MT" panose="02020503060305020303" pitchFamily="18" charset="77"/>
                <a:cs typeface="Arial" panose="020B0604020202020204" pitchFamily="34" charset="0"/>
              </a:rPr>
              <a:t>Key Finding 3:</a:t>
            </a:r>
          </a:p>
          <a:p>
            <a:pPr marL="0" indent="0">
              <a:buNone/>
            </a:pPr>
            <a:r>
              <a:rPr lang="en-GB" sz="1400" dirty="0">
                <a:latin typeface="Bell MT" panose="02020503060305020303" pitchFamily="18" charset="77"/>
                <a:cs typeface="Arial" panose="020B0604020202020204" pitchFamily="34" charset="0"/>
              </a:rPr>
              <a:t>Operational issues, including inconsistent customer service and limited staff training are affecting customer experience and repeat purchases.</a:t>
            </a:r>
          </a:p>
          <a:p>
            <a:pPr marL="0" indent="0">
              <a:buNone/>
            </a:pPr>
            <a:r>
              <a:rPr lang="en-GB" sz="1400" i="1" dirty="0">
                <a:solidFill>
                  <a:srgbClr val="EB9CEC"/>
                </a:solidFill>
                <a:latin typeface="Bell MT" panose="02020503060305020303" pitchFamily="18" charset="77"/>
                <a:cs typeface="Arial" panose="020B0604020202020204" pitchFamily="34" charset="0"/>
              </a:rPr>
              <a:t>Key Finding 4:</a:t>
            </a:r>
          </a:p>
          <a:p>
            <a:pPr marL="0" indent="0">
              <a:buNone/>
            </a:pPr>
            <a:r>
              <a:rPr lang="en-GB" sz="1400" dirty="0">
                <a:latin typeface="Bell MT" panose="02020503060305020303" pitchFamily="18" charset="77"/>
                <a:cs typeface="Arial" panose="020B0604020202020204" pitchFamily="34" charset="0"/>
              </a:rPr>
              <a:t>Sales performance is not being effectively monitored meaning management lacks clear data to support strategic decision making.</a:t>
            </a:r>
          </a:p>
        </p:txBody>
      </p:sp>
      <p:pic>
        <p:nvPicPr>
          <p:cNvPr id="5" name="Picture 4" descr="A group of colorful flowers&#10;&#10;AI-generated content may be incorrect.">
            <a:extLst>
              <a:ext uri="{FF2B5EF4-FFF2-40B4-BE49-F238E27FC236}">
                <a16:creationId xmlns:a16="http://schemas.microsoft.com/office/drawing/2014/main" id="{0DB1143A-BABD-EB29-AC6D-51959684B62B}"/>
              </a:ext>
            </a:extLst>
          </p:cNvPr>
          <p:cNvPicPr>
            <a:picLocks noChangeAspect="1"/>
          </p:cNvPicPr>
          <p:nvPr/>
        </p:nvPicPr>
        <p:blipFill>
          <a:blip r:embed="rId2"/>
          <a:srcRect l="35484" r="14460"/>
          <a:stretch>
            <a:fillRect/>
          </a:stretch>
        </p:blipFill>
        <p:spPr>
          <a:xfrm>
            <a:off x="6096000" y="1"/>
            <a:ext cx="6102825" cy="6858000"/>
          </a:xfrm>
          <a:prstGeom prst="rect">
            <a:avLst/>
          </a:prstGeom>
        </p:spPr>
      </p:pic>
    </p:spTree>
    <p:extLst>
      <p:ext uri="{BB962C8B-B14F-4D97-AF65-F5344CB8AC3E}">
        <p14:creationId xmlns:p14="http://schemas.microsoft.com/office/powerpoint/2010/main" val="10372578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9" name="Rectangle 8">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76691" y="301843"/>
            <a:ext cx="10477109" cy="1003532"/>
          </a:xfrm>
        </p:spPr>
        <p:txBody>
          <a:bodyPr anchor="ctr">
            <a:normAutofit/>
          </a:bodyPr>
          <a:lstStyle/>
          <a:p>
            <a:r>
              <a:rPr lang="en-GB" sz="3200" b="1" i="1">
                <a:solidFill>
                  <a:srgbClr val="FFFFFF"/>
                </a:solidFill>
                <a:latin typeface="Bell MT" panose="02020503060305020303" pitchFamily="18" charset="77"/>
                <a:cs typeface="Arial" panose="020B0604020202020204" pitchFamily="34" charset="0"/>
              </a:rPr>
              <a:t>Reference List</a:t>
            </a:r>
            <a:endParaRPr lang="en-GB" sz="3200" i="1">
              <a:solidFill>
                <a:srgbClr val="FFFFFF"/>
              </a:solidFill>
              <a:latin typeface="Bell MT" panose="02020503060305020303" pitchFamily="18" charset="77"/>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241754" y="1821195"/>
            <a:ext cx="7720781" cy="4734961"/>
          </a:xfrm>
        </p:spPr>
        <p:txBody>
          <a:bodyPr>
            <a:normAutofit fontScale="92500" lnSpcReduction="10000"/>
          </a:bodyPr>
          <a:lstStyle/>
          <a:p>
            <a:pPr marL="0" indent="0">
              <a:buNone/>
            </a:pPr>
            <a:r>
              <a:rPr lang="en-GB" sz="1600" b="1" dirty="0">
                <a:latin typeface="Bell MT" panose="02020503060305020303" pitchFamily="18" charset="77"/>
                <a:ea typeface="DengXian" panose="02010600030101010101" pitchFamily="2" charset="-122"/>
                <a:cs typeface="Arial" panose="020B0604020202020204" pitchFamily="34" charset="0"/>
              </a:rPr>
              <a:t>Arab Psychology Resources (2024) </a:t>
            </a:r>
            <a:r>
              <a:rPr lang="en-GB" sz="1600" b="1" i="1" dirty="0">
                <a:latin typeface="Bell MT" panose="02020503060305020303" pitchFamily="18" charset="77"/>
                <a:ea typeface="DengXian" panose="02010600030101010101" pitchFamily="2" charset="-122"/>
                <a:cs typeface="Arial" panose="020B0604020202020204" pitchFamily="34" charset="0"/>
              </a:rPr>
              <a:t>Cause-and-Effect Diagram Definition &amp; Meaning.</a:t>
            </a:r>
            <a:r>
              <a:rPr lang="en-GB" sz="1600" b="1" dirty="0">
                <a:latin typeface="Bell MT" panose="02020503060305020303" pitchFamily="18" charset="77"/>
                <a:ea typeface="DengXian" panose="02010600030101010101" pitchFamily="2" charset="-122"/>
                <a:cs typeface="Arial" panose="020B0604020202020204" pitchFamily="34" charset="0"/>
              </a:rPr>
              <a:t> Available at: </a:t>
            </a:r>
            <a:r>
              <a:rPr lang="en-GB" sz="1600" b="1" dirty="0">
                <a:latin typeface="Bell MT" panose="02020503060305020303" pitchFamily="18" charset="77"/>
                <a:ea typeface="DengXian" panose="02010600030101010101" pitchFamily="2" charset="-122"/>
                <a:cs typeface="Arial" panose="020B0604020202020204" pitchFamily="34" charset="0"/>
                <a:hlinkClick r:id="rId2" tooltip="https://scales.arabpsychology.com"/>
              </a:rPr>
              <a:t>https://scales.arabpsychology.com </a:t>
            </a:r>
            <a:r>
              <a:rPr lang="en-GB" sz="1600" b="1" dirty="0">
                <a:latin typeface="Bell MT" panose="02020503060305020303" pitchFamily="18" charset="77"/>
                <a:ea typeface="DengXian" panose="02010600030101010101" pitchFamily="2" charset="-122"/>
                <a:cs typeface="Arial" panose="020B0604020202020204" pitchFamily="34" charset="0"/>
              </a:rPr>
              <a:t>(Accessed 14 February 2026).</a:t>
            </a:r>
          </a:p>
          <a:p>
            <a:pPr marL="0" indent="0">
              <a:buNone/>
            </a:pPr>
            <a:r>
              <a:rPr lang="en-GB" sz="1600" b="1" dirty="0">
                <a:latin typeface="Bell MT" panose="02020503060305020303" pitchFamily="18" charset="77"/>
                <a:ea typeface="DengXian" panose="02010600030101010101" pitchFamily="2" charset="-122"/>
                <a:cs typeface="Arial" panose="020B0604020202020204" pitchFamily="34" charset="0"/>
              </a:rPr>
              <a:t>Gupta, A (2013) Environment and PEST analysis: An approach to the external business environment, </a:t>
            </a:r>
            <a:r>
              <a:rPr lang="en-GB" sz="1600" b="1" i="1" dirty="0">
                <a:latin typeface="Bell MT" panose="02020503060305020303" pitchFamily="18" charset="77"/>
                <a:ea typeface="DengXian" panose="02010600030101010101" pitchFamily="2" charset="-122"/>
                <a:cs typeface="Arial" panose="020B0604020202020204" pitchFamily="34" charset="0"/>
              </a:rPr>
              <a:t>International Journal of Modern Social Sciences, </a:t>
            </a:r>
            <a:r>
              <a:rPr lang="en-GB" sz="1600" b="1" dirty="0">
                <a:latin typeface="Bell MT" panose="02020503060305020303" pitchFamily="18" charset="77"/>
                <a:ea typeface="DengXian" panose="02010600030101010101" pitchFamily="2" charset="-122"/>
                <a:cs typeface="Arial" panose="020B0604020202020204" pitchFamily="34" charset="0"/>
              </a:rPr>
              <a:t>2(1), pp. 34 – 43.</a:t>
            </a:r>
          </a:p>
          <a:p>
            <a:pPr marL="0" indent="0">
              <a:buNone/>
            </a:pPr>
            <a:r>
              <a:rPr lang="en-GB" sz="1600" b="1" dirty="0">
                <a:latin typeface="Bell MT" panose="02020503060305020303" pitchFamily="18" charset="77"/>
                <a:ea typeface="DengXian" panose="02010600030101010101" pitchFamily="2" charset="-122"/>
                <a:cs typeface="Arial" panose="020B0604020202020204" pitchFamily="34" charset="0"/>
              </a:rPr>
              <a:t>Ho, J.K.K (2014) Formulation of a systemic PEST analysis for strategic analysis, </a:t>
            </a:r>
            <a:r>
              <a:rPr lang="en-GB" sz="1600" b="1" i="1" dirty="0">
                <a:latin typeface="Bell MT" panose="02020503060305020303" pitchFamily="18" charset="77"/>
                <a:ea typeface="DengXian" panose="02010600030101010101" pitchFamily="2" charset="-122"/>
                <a:cs typeface="Arial" panose="020B0604020202020204" pitchFamily="34" charset="0"/>
              </a:rPr>
              <a:t>European Academic Research, </a:t>
            </a:r>
            <a:r>
              <a:rPr lang="en-GB" sz="1600" b="1" dirty="0">
                <a:latin typeface="Bell MT" panose="02020503060305020303" pitchFamily="18" charset="77"/>
                <a:ea typeface="DengXian" panose="02010600030101010101" pitchFamily="2" charset="-122"/>
                <a:cs typeface="Arial" panose="020B0604020202020204" pitchFamily="34" charset="0"/>
              </a:rPr>
              <a:t>2(5), pp. 6478 – 6492.</a:t>
            </a:r>
          </a:p>
          <a:p>
            <a:pPr marL="0" indent="0">
              <a:buNone/>
            </a:pPr>
            <a:r>
              <a:rPr lang="en-GB" sz="1600" b="1" dirty="0">
                <a:latin typeface="Bell MT" panose="02020503060305020303" pitchFamily="18" charset="77"/>
                <a:cs typeface="Arial" panose="020B0604020202020204" pitchFamily="34" charset="0"/>
              </a:rPr>
              <a:t>Ishikawa, K (1986) </a:t>
            </a:r>
            <a:r>
              <a:rPr lang="en-GB" sz="1600" b="1" i="1" dirty="0">
                <a:latin typeface="Bell MT" panose="02020503060305020303" pitchFamily="18" charset="77"/>
                <a:cs typeface="Arial" panose="020B0604020202020204" pitchFamily="34" charset="0"/>
              </a:rPr>
              <a:t>Guide to quality control</a:t>
            </a:r>
            <a:r>
              <a:rPr lang="en-GB" sz="1600" b="1" dirty="0">
                <a:latin typeface="Bell MT" panose="02020503060305020303" pitchFamily="18" charset="77"/>
                <a:cs typeface="Arial" panose="020B0604020202020204" pitchFamily="34" charset="0"/>
              </a:rPr>
              <a:t>. 2nd rev </a:t>
            </a:r>
            <a:r>
              <a:rPr lang="en-GB" sz="1600" b="1" dirty="0" err="1">
                <a:latin typeface="Bell MT" panose="02020503060305020303" pitchFamily="18" charset="77"/>
                <a:cs typeface="Arial" panose="020B0604020202020204" pitchFamily="34" charset="0"/>
              </a:rPr>
              <a:t>edn</a:t>
            </a:r>
            <a:r>
              <a:rPr lang="en-GB" sz="1600" b="1" dirty="0">
                <a:latin typeface="Bell MT" panose="02020503060305020303" pitchFamily="18" charset="77"/>
                <a:cs typeface="Arial" panose="020B0604020202020204" pitchFamily="34" charset="0"/>
              </a:rPr>
              <a:t>, Tokyo: Asian Productivity Organization.</a:t>
            </a:r>
          </a:p>
          <a:p>
            <a:pPr marL="0" indent="0">
              <a:buNone/>
            </a:pPr>
            <a:r>
              <a:rPr lang="en-GB" sz="1600" b="1" dirty="0">
                <a:latin typeface="Bell MT" panose="02020503060305020303" pitchFamily="18" charset="77"/>
                <a:cs typeface="Arial" panose="020B0604020202020204" pitchFamily="34" charset="0"/>
              </a:rPr>
              <a:t>Johnson, G, Scholes, K and Whittington, R (2017) </a:t>
            </a:r>
            <a:r>
              <a:rPr lang="en-GB" sz="1600" b="1" i="1" dirty="0">
                <a:latin typeface="Bell MT" panose="02020503060305020303" pitchFamily="18" charset="77"/>
                <a:cs typeface="Arial" panose="020B0604020202020204" pitchFamily="34" charset="0"/>
              </a:rPr>
              <a:t>Exploring strategy</a:t>
            </a:r>
            <a:r>
              <a:rPr lang="en-GB" sz="1600" b="1" dirty="0">
                <a:latin typeface="Bell MT" panose="02020503060305020303" pitchFamily="18" charset="77"/>
                <a:cs typeface="Arial" panose="020B0604020202020204" pitchFamily="34" charset="0"/>
              </a:rPr>
              <a:t>. 11th </a:t>
            </a:r>
            <a:r>
              <a:rPr lang="en-GB" sz="1600" b="1" dirty="0" err="1">
                <a:latin typeface="Bell MT" panose="02020503060305020303" pitchFamily="18" charset="77"/>
                <a:cs typeface="Arial" panose="020B0604020202020204" pitchFamily="34" charset="0"/>
              </a:rPr>
              <a:t>edn</a:t>
            </a:r>
            <a:r>
              <a:rPr lang="en-GB" sz="1600" b="1" dirty="0">
                <a:latin typeface="Bell MT" panose="02020503060305020303" pitchFamily="18" charset="77"/>
                <a:cs typeface="Arial" panose="020B0604020202020204" pitchFamily="34" charset="0"/>
              </a:rPr>
              <a:t>, Harlow: Pearson.</a:t>
            </a:r>
          </a:p>
          <a:p>
            <a:pPr marL="0" indent="0">
              <a:buNone/>
            </a:pPr>
            <a:r>
              <a:rPr lang="en-GB" sz="1600" b="1" dirty="0">
                <a:latin typeface="Bell MT" panose="02020503060305020303" pitchFamily="18" charset="77"/>
                <a:cs typeface="Arial" panose="020B0604020202020204" pitchFamily="34" charset="0"/>
              </a:rPr>
              <a:t>Oakland, J.S (2014) </a:t>
            </a:r>
            <a:r>
              <a:rPr lang="en-GB" sz="1600" b="1" i="1" dirty="0">
                <a:latin typeface="Bell MT" panose="02020503060305020303" pitchFamily="18" charset="77"/>
                <a:cs typeface="Arial" panose="020B0604020202020204" pitchFamily="34" charset="0"/>
              </a:rPr>
              <a:t>Total quality management and operational excellence</a:t>
            </a:r>
            <a:r>
              <a:rPr lang="en-GB" sz="1600" b="1" dirty="0">
                <a:latin typeface="Bell MT" panose="02020503060305020303" pitchFamily="18" charset="77"/>
                <a:cs typeface="Arial" panose="020B0604020202020204" pitchFamily="34" charset="0"/>
              </a:rPr>
              <a:t>. 4th </a:t>
            </a:r>
            <a:r>
              <a:rPr lang="en-GB" sz="1600" b="1" dirty="0" err="1">
                <a:latin typeface="Bell MT" panose="02020503060305020303" pitchFamily="18" charset="77"/>
                <a:cs typeface="Arial" panose="020B0604020202020204" pitchFamily="34" charset="0"/>
              </a:rPr>
              <a:t>edn</a:t>
            </a:r>
            <a:r>
              <a:rPr lang="en-GB" sz="1600" b="1" dirty="0">
                <a:latin typeface="Bell MT" panose="02020503060305020303" pitchFamily="18" charset="77"/>
                <a:cs typeface="Arial" panose="020B0604020202020204" pitchFamily="34" charset="0"/>
              </a:rPr>
              <a:t>, London: Routledge.</a:t>
            </a:r>
          </a:p>
          <a:p>
            <a:pPr marL="0" indent="0">
              <a:buNone/>
            </a:pPr>
            <a:r>
              <a:rPr lang="en-GB" sz="1600" b="1" dirty="0">
                <a:latin typeface="Bell MT" panose="02020503060305020303" pitchFamily="18" charset="77"/>
                <a:cs typeface="Arial" panose="020B0604020202020204" pitchFamily="34" charset="0"/>
              </a:rPr>
              <a:t>Slack, N, Brandon-Jones, A and Burgess, N (2019) </a:t>
            </a:r>
            <a:r>
              <a:rPr lang="en-GB" sz="1600" b="1" i="1" dirty="0">
                <a:latin typeface="Bell MT" panose="02020503060305020303" pitchFamily="18" charset="77"/>
                <a:cs typeface="Arial" panose="020B0604020202020204" pitchFamily="34" charset="0"/>
              </a:rPr>
              <a:t>Operations management. </a:t>
            </a:r>
            <a:r>
              <a:rPr lang="en-GB" sz="1600" b="1" dirty="0">
                <a:latin typeface="Bell MT" panose="02020503060305020303" pitchFamily="18" charset="77"/>
                <a:cs typeface="Arial" panose="020B0604020202020204" pitchFamily="34" charset="0"/>
              </a:rPr>
              <a:t>9th </a:t>
            </a:r>
            <a:r>
              <a:rPr lang="en-GB" sz="1600" b="1" dirty="0" err="1">
                <a:latin typeface="Bell MT" panose="02020503060305020303" pitchFamily="18" charset="77"/>
                <a:cs typeface="Arial" panose="020B0604020202020204" pitchFamily="34" charset="0"/>
              </a:rPr>
              <a:t>edn</a:t>
            </a:r>
            <a:r>
              <a:rPr lang="en-GB" sz="1600" b="1" dirty="0">
                <a:latin typeface="Bell MT" panose="02020503060305020303" pitchFamily="18" charset="77"/>
                <a:cs typeface="Arial" panose="020B0604020202020204" pitchFamily="34" charset="0"/>
              </a:rPr>
              <a:t>, Harlow: Pearson.</a:t>
            </a:r>
          </a:p>
          <a:p>
            <a:pPr marL="0" indent="0">
              <a:buNone/>
            </a:pPr>
            <a:r>
              <a:rPr lang="en-GB" sz="1600" b="1" dirty="0">
                <a:latin typeface="Bell MT" panose="02020503060305020303" pitchFamily="18" charset="77"/>
                <a:cs typeface="Arial" panose="020B0604020202020204" pitchFamily="34" charset="0"/>
              </a:rPr>
              <a:t>UK Essays (2024) </a:t>
            </a:r>
            <a:r>
              <a:rPr lang="en-GB" sz="1600" b="1" i="1" dirty="0">
                <a:latin typeface="Bell MT" panose="02020503060305020303" pitchFamily="18" charset="77"/>
                <a:cs typeface="Arial" panose="020B0604020202020204" pitchFamily="34" charset="0"/>
              </a:rPr>
              <a:t>Cause-and-Effect Diagrams in Quality Management: Fishbone Diagram</a:t>
            </a:r>
            <a:r>
              <a:rPr lang="en-GB" sz="1600" b="1" dirty="0">
                <a:latin typeface="Bell MT" panose="02020503060305020303" pitchFamily="18" charset="77"/>
                <a:cs typeface="Arial" panose="020B0604020202020204" pitchFamily="34" charset="0"/>
              </a:rPr>
              <a:t>. Available at: </a:t>
            </a:r>
            <a:r>
              <a:rPr lang="en-GB" sz="1600" b="1" dirty="0">
                <a:latin typeface="Bell MT" panose="02020503060305020303" pitchFamily="18" charset="77"/>
                <a:cs typeface="Arial" panose="020B0604020202020204" pitchFamily="34" charset="0"/>
                <a:hlinkClick r:id="rId3"/>
              </a:rPr>
              <a:t>https://www.ukessays.com/</a:t>
            </a:r>
            <a:r>
              <a:rPr lang="en-GB" sz="1600" b="1" dirty="0">
                <a:latin typeface="Bell MT" panose="02020503060305020303" pitchFamily="18" charset="77"/>
                <a:cs typeface="Arial" panose="020B0604020202020204" pitchFamily="34" charset="0"/>
              </a:rPr>
              <a:t> (Accessed: 14 February 2026).</a:t>
            </a:r>
          </a:p>
          <a:p>
            <a:pPr marL="0" indent="0">
              <a:buNone/>
            </a:pPr>
            <a:r>
              <a:rPr lang="en-GB" sz="1600" b="1" dirty="0">
                <a:latin typeface="Bell MT" panose="02020503060305020303" pitchFamily="18" charset="77"/>
                <a:cs typeface="Arial" panose="020B0604020202020204" pitchFamily="34" charset="0"/>
              </a:rPr>
              <a:t>Yüksel, İ (2012) Developing a multi-criteria decision-making model for PESTEL analysis, </a:t>
            </a:r>
            <a:r>
              <a:rPr lang="en-GB" sz="1600" b="1" i="1" dirty="0">
                <a:latin typeface="Bell MT" panose="02020503060305020303" pitchFamily="18" charset="77"/>
                <a:cs typeface="Arial" panose="020B0604020202020204" pitchFamily="34" charset="0"/>
              </a:rPr>
              <a:t>International Journal of Business and Management</a:t>
            </a:r>
            <a:r>
              <a:rPr lang="en-GB" sz="1600" b="1" dirty="0">
                <a:latin typeface="Bell MT" panose="02020503060305020303" pitchFamily="18" charset="77"/>
                <a:cs typeface="Arial" panose="020B0604020202020204" pitchFamily="34" charset="0"/>
              </a:rPr>
              <a:t>, 7(24), pp. 52 – 66.</a:t>
            </a:r>
          </a:p>
          <a:p>
            <a:pPr marL="0" indent="0">
              <a:buNone/>
            </a:pPr>
            <a:endParaRPr lang="en-GB" sz="13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7809C283-B123-A4E7-07DA-1F3ECCC4F27B}"/>
              </a:ext>
            </a:extLst>
          </p:cNvPr>
          <p:cNvPicPr>
            <a:picLocks noChangeAspect="1"/>
          </p:cNvPicPr>
          <p:nvPr/>
        </p:nvPicPr>
        <p:blipFill>
          <a:blip r:embed="rId2"/>
          <a:srcRect l="33631" r="19377" b="-2"/>
          <a:stretch>
            <a:fillRect/>
          </a:stretch>
        </p:blipFill>
        <p:spPr>
          <a:xfrm>
            <a:off x="7368651" y="1"/>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6" name="Picture 5">
            <a:extLst>
              <a:ext uri="{FF2B5EF4-FFF2-40B4-BE49-F238E27FC236}">
                <a16:creationId xmlns:a16="http://schemas.microsoft.com/office/drawing/2014/main" id="{A18804AC-6E80-929A-42EE-9F23CF0396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966" r="12321"/>
          <a:stretch>
            <a:fillRect/>
          </a:stretch>
        </p:blipFill>
        <p:spPr>
          <a:xfrm>
            <a:off x="3167229" y="1"/>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18" name="Freeform: Shape 17">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448056" y="681038"/>
            <a:ext cx="2804504" cy="1325563"/>
          </a:xfrm>
        </p:spPr>
        <p:txBody>
          <a:bodyPr anchor="ctr">
            <a:normAutofit/>
          </a:bodyPr>
          <a:lstStyle/>
          <a:p>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8056" y="2258171"/>
            <a:ext cx="2804504" cy="3918792"/>
          </a:xfrm>
        </p:spPr>
        <p:txBody>
          <a:bodyPr>
            <a:normAutofit/>
          </a:bodyPr>
          <a:lstStyle/>
          <a:p>
            <a:endParaRPr lang="en-GB" sz="1800" dirty="0">
              <a:latin typeface="Arial" panose="020B0604020202020204" pitchFamily="34" charset="0"/>
              <a:cs typeface="Arial" panose="020B0604020202020204" pitchFamily="34" charset="0"/>
            </a:endParaRPr>
          </a:p>
          <a:p>
            <a:pPr marL="0" indent="0">
              <a:buNone/>
            </a:pPr>
            <a:r>
              <a:rPr lang="en-GB" sz="1800" b="1" i="1" dirty="0">
                <a:solidFill>
                  <a:srgbClr val="E98399"/>
                </a:solidFill>
                <a:latin typeface="Bell MT" panose="02020503060305020303" pitchFamily="18" charset="77"/>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1008184" y="1459907"/>
            <a:ext cx="10175630" cy="767904"/>
          </a:xfrm>
        </p:spPr>
        <p:txBody>
          <a:bodyPr anchor="ctr">
            <a:normAutofit/>
          </a:bodyPr>
          <a:lstStyle/>
          <a:p>
            <a:pPr algn="ctr"/>
            <a:endParaRPr lang="en-GB" sz="2000">
              <a:latin typeface="Arial" panose="020B0604020202020204" pitchFamily="34" charset="0"/>
              <a:cs typeface="Arial" panose="020B0604020202020204" pitchFamily="34" charset="0"/>
            </a:endParaRPr>
          </a:p>
          <a:p>
            <a:pPr marL="0" indent="0" algn="ctr">
              <a:buNone/>
            </a:pPr>
            <a:endParaRPr lang="en-GB" sz="20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7126" y="2405149"/>
            <a:ext cx="9331650" cy="3899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mc:AlternateContent xmlns:mc="http://schemas.openxmlformats.org/markup-compatibility/2006">
    <mc:Choice xmlns:p14="http://schemas.microsoft.com/office/powerpoint/2010/main" Requires="p14">
      <p:transition spd="slow" p14:dur="900">
        <p14:warp dir="in"/>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infopath/2007/PartnerControls"/>
    <ds:schemaRef ds:uri="http://schemas.microsoft.com/office/2006/documentManagement/types"/>
    <ds:schemaRef ds:uri="http://purl.org/dc/dcmitype/"/>
    <ds:schemaRef ds:uri="3e4d8a5d-01f3-43bc-a8af-65fd9717c730"/>
    <ds:schemaRef ds:uri="http://purl.org/dc/term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2839</TotalTime>
  <Words>1833</Words>
  <Application>Microsoft Macintosh PowerPoint</Application>
  <PresentationFormat>Widescreen</PresentationFormat>
  <Paragraphs>143</Paragraphs>
  <Slides>13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Bell MT</vt:lpstr>
      <vt:lpstr>Calibri</vt:lpstr>
      <vt:lpstr>Calibri Light</vt:lpstr>
      <vt:lpstr>Wingdings</vt:lpstr>
      <vt:lpstr>Office Theme</vt:lpstr>
      <vt:lpstr>PowerPoint Presentation</vt:lpstr>
      <vt:lpstr>What to expect!</vt:lpstr>
      <vt:lpstr>Green Haven Florists </vt:lpstr>
      <vt:lpstr>Green Haven Florists Issues</vt:lpstr>
      <vt:lpstr>PowerPoint Presentation</vt:lpstr>
      <vt:lpstr>Critique of PESTAL Framework</vt:lpstr>
      <vt:lpstr>  Application and Discussion of PESTAL framework  </vt:lpstr>
      <vt:lpstr>Critique of Cause-and-Effect Model</vt:lpstr>
      <vt:lpstr>PowerPoint Presentation</vt:lpstr>
      <vt:lpstr>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Kiesha Murray (2435076)</cp:lastModifiedBy>
  <cp:revision>98</cp:revision>
  <dcterms:created xsi:type="dcterms:W3CDTF">2024-01-29T11:42:05Z</dcterms:created>
  <dcterms:modified xsi:type="dcterms:W3CDTF">2026-02-16T09:13:26Z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