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11"/>
    <p:restoredTop sz="81720" autoAdjust="0"/>
  </p:normalViewPr>
  <p:slideViewPr>
    <p:cSldViewPr>
      <p:cViewPr>
        <p:scale>
          <a:sx n="80" d="100"/>
          <a:sy n="80" d="100"/>
        </p:scale>
        <p:origin x="-1086" y="81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30442A-20E8-4BF8-B017-280975FC8821}" type="datetimeFigureOut">
              <a:rPr lang="en-GB" smtClean="0"/>
              <a:pPr/>
              <a:t>26/04/2022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10B8EB-69D0-454F-8363-4E29C6410B2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Amazon and their retail services have been advancing using newer technologies. Delivery services of Amazon have been modernised in the past decade. Many options are available to the consumers for the item delivery. In the recent years, delivery services are seeing the need to provide urgent delivery to many people due to high demands (</a:t>
            </a:r>
            <a:r>
              <a:rPr lang="en-GB" sz="1200" kern="1200" dirty="0" err="1">
                <a:solidFill>
                  <a:schemeClr val="tx1"/>
                </a:solidFill>
                <a:latin typeface="+mn-lt"/>
                <a:ea typeface="+mn-ea"/>
                <a:cs typeface="+mn-cs"/>
              </a:rPr>
              <a:t>Arenhardt</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Amazon decided in 2019 that they would push the timings of the delivery using drones in order to provide customers with better service. Since then the drone delivery has become a topic of debate on whether the results outweigh its problems or not.</a:t>
            </a:r>
            <a:endParaRPr lang="en-GB" dirty="0"/>
          </a:p>
        </p:txBody>
      </p:sp>
      <p:sp>
        <p:nvSpPr>
          <p:cNvPr id="4" name="Slide Number Placeholder 3"/>
          <p:cNvSpPr>
            <a:spLocks noGrp="1"/>
          </p:cNvSpPr>
          <p:nvPr>
            <p:ph type="sldNum" sz="quarter" idx="10"/>
          </p:nvPr>
        </p:nvSpPr>
        <p:spPr/>
        <p:txBody>
          <a:bodyPr/>
          <a:lstStyle/>
          <a:p>
            <a:fld id="{B910B8EB-69D0-454F-8363-4E29C6410B2E}"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Amazon is world’s largest retail brand with hundreds of offices worldwide. Their services span through the entire segment of retail and they sell all kinds of items to the public. Amazon started as a marketplace for books and then expanded its business to multitude of items. Their efficient scaling of mass warehouse and service has disrupted many established brands </a:t>
            </a:r>
            <a:r>
              <a:rPr lang="en-GB" sz="1200" kern="1200" dirty="0" smtClean="0">
                <a:solidFill>
                  <a:schemeClr val="tx1"/>
                </a:solidFill>
                <a:latin typeface="+mn-lt"/>
                <a:ea typeface="+mn-ea"/>
                <a:cs typeface="+mn-cs"/>
              </a:rPr>
              <a:t>worldwide (</a:t>
            </a:r>
            <a:r>
              <a:rPr lang="en-GB" sz="1200" kern="1200" dirty="0" err="1" smtClean="0">
                <a:solidFill>
                  <a:schemeClr val="tx1"/>
                </a:solidFill>
                <a:latin typeface="+mn-lt"/>
                <a:ea typeface="+mn-ea"/>
                <a:cs typeface="+mn-cs"/>
              </a:rPr>
              <a:t>Polacco</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Backes</a:t>
            </a:r>
            <a:r>
              <a:rPr lang="en-GB" sz="1200" kern="1200" dirty="0" smtClean="0">
                <a:solidFill>
                  <a:schemeClr val="tx1"/>
                </a:solidFill>
                <a:latin typeface="+mn-lt"/>
                <a:ea typeface="+mn-ea"/>
                <a:cs typeface="+mn-cs"/>
              </a:rPr>
              <a:t>, 2018). </a:t>
            </a:r>
            <a:r>
              <a:rPr lang="en-GB" sz="1200" kern="1200" dirty="0">
                <a:solidFill>
                  <a:schemeClr val="tx1"/>
                </a:solidFill>
                <a:latin typeface="+mn-lt"/>
                <a:ea typeface="+mn-ea"/>
                <a:cs typeface="+mn-cs"/>
              </a:rPr>
              <a:t>Amazon started utilising technological improvements to accelerate their services in all segments. In 2019, they declared that they have decided to use drones for delivery in some </a:t>
            </a:r>
            <a:r>
              <a:rPr lang="en-GB" sz="1200" kern="1200" dirty="0" smtClean="0">
                <a:solidFill>
                  <a:schemeClr val="tx1"/>
                </a:solidFill>
                <a:latin typeface="+mn-lt"/>
                <a:ea typeface="+mn-ea"/>
                <a:cs typeface="+mn-cs"/>
              </a:rPr>
              <a:t>places.</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Currently</a:t>
            </a:r>
            <a:r>
              <a:rPr lang="en-GB" sz="1200" kern="1200" dirty="0">
                <a:solidFill>
                  <a:schemeClr val="tx1"/>
                </a:solidFill>
                <a:latin typeface="+mn-lt"/>
                <a:ea typeface="+mn-ea"/>
                <a:cs typeface="+mn-cs"/>
              </a:rPr>
              <a:t>, they are experimenting with AI and robotics to make drone services possible throughout their business</a:t>
            </a:r>
            <a:r>
              <a:rPr lang="en-GB" sz="1200" kern="1200" dirty="0" smtClean="0">
                <a:solidFill>
                  <a:schemeClr val="tx1"/>
                </a:solidFill>
                <a:latin typeface="+mn-lt"/>
                <a:ea typeface="+mn-ea"/>
                <a:cs typeface="+mn-cs"/>
              </a:rPr>
              <a:t>.</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910B8EB-69D0-454F-8363-4E29C6410B2E}"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Modern technology requires a backbone to work on. In most of the cases, it is harder to convert an existing service to use modern technology since experimenting with them may result in loss of customers. Amazon started using newer technologies from 2010 and ever since, they are converting existing one to newer technology. There are many challenges that older services failed to address (</a:t>
            </a:r>
            <a:r>
              <a:rPr lang="en-GB" sz="1200" kern="1200" dirty="0" err="1">
                <a:solidFill>
                  <a:schemeClr val="tx1"/>
                </a:solidFill>
                <a:latin typeface="+mn-lt"/>
                <a:ea typeface="+mn-ea"/>
                <a:cs typeface="+mn-cs"/>
              </a:rPr>
              <a:t>Alassaf</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The delivery timing of retail is one such case where the better time to delivery is always a positive outcome. Another problem they faced was the production and packaging rate for new products inside warehouse.</a:t>
            </a:r>
            <a:endParaRPr lang="en-GB" dirty="0"/>
          </a:p>
        </p:txBody>
      </p:sp>
      <p:sp>
        <p:nvSpPr>
          <p:cNvPr id="4" name="Slide Number Placeholder 3"/>
          <p:cNvSpPr>
            <a:spLocks noGrp="1"/>
          </p:cNvSpPr>
          <p:nvPr>
            <p:ph type="sldNum" sz="quarter" idx="10"/>
          </p:nvPr>
        </p:nvSpPr>
        <p:spPr/>
        <p:txBody>
          <a:bodyPr/>
          <a:lstStyle/>
          <a:p>
            <a:fld id="{B910B8EB-69D0-454F-8363-4E29C6410B2E}"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Modern technology has shown many insights throughout Amazon’s history. One of the first detail that was observed was by the Amazon retail segment that the expected delivery time mattered to most people and people would change their order if that was not on a lower end. The customers would also expect the product to be in major discounted state since the competition was very high in the market (</a:t>
            </a:r>
            <a:r>
              <a:rPr lang="en-GB" sz="1200" kern="1200" dirty="0" err="1">
                <a:solidFill>
                  <a:schemeClr val="tx1"/>
                </a:solidFill>
                <a:latin typeface="+mn-lt"/>
                <a:ea typeface="+mn-ea"/>
                <a:cs typeface="+mn-cs"/>
              </a:rPr>
              <a:t>Singireddy</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Daim</a:t>
            </a:r>
            <a:r>
              <a:rPr lang="en-GB" sz="1200" kern="1200" dirty="0">
                <a:solidFill>
                  <a:schemeClr val="tx1"/>
                </a:solidFill>
                <a:latin typeface="+mn-lt"/>
                <a:ea typeface="+mn-ea"/>
                <a:cs typeface="+mn-cs"/>
              </a:rPr>
              <a:t>, 2018). Amazon customers also depended heavily on the reliability provided by the seller and so Amazon started using the seller’s details and ratings to provide more reliability and authenticity to the customers</a:t>
            </a:r>
            <a:r>
              <a:rPr lang="en-GB" sz="1200" kern="1200" dirty="0" smtClean="0">
                <a:solidFill>
                  <a:schemeClr val="tx1"/>
                </a:solidFill>
                <a:latin typeface="+mn-lt"/>
                <a:ea typeface="+mn-ea"/>
                <a:cs typeface="+mn-cs"/>
              </a:rPr>
              <a:t>. </a:t>
            </a:r>
            <a:r>
              <a:rPr lang="en-IN" sz="1200" kern="1200" dirty="0" smtClean="0">
                <a:solidFill>
                  <a:schemeClr val="tx1"/>
                </a:solidFill>
                <a:latin typeface="+mn-lt"/>
                <a:ea typeface="+mn-ea"/>
                <a:cs typeface="+mn-cs"/>
              </a:rPr>
              <a:t>Drones use optical sensors to find pathways. They can have many parts</a:t>
            </a:r>
            <a:r>
              <a:rPr lang="en-IN" sz="1200" b="1" kern="1200" dirty="0" smtClean="0">
                <a:solidFill>
                  <a:schemeClr val="tx1"/>
                </a:solidFill>
                <a:latin typeface="+mn-lt"/>
                <a:ea typeface="+mn-ea"/>
                <a:cs typeface="+mn-cs"/>
              </a:rPr>
              <a:t> </a:t>
            </a:r>
            <a:r>
              <a:rPr lang="en-IN" sz="1200" kern="1200" dirty="0" smtClean="0">
                <a:solidFill>
                  <a:schemeClr val="tx1"/>
                </a:solidFill>
                <a:latin typeface="+mn-lt"/>
                <a:ea typeface="+mn-ea"/>
                <a:cs typeface="+mn-cs"/>
              </a:rPr>
              <a:t>such as flight control, motor, propeller, camera and radio transmitter. They are very useful in observing from a large distance, mapping out areas and determining the best possible route to a location.</a:t>
            </a: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910B8EB-69D0-454F-8363-4E29C6410B2E}"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Modern technology has affected heavily to Amazon. Amazon is currently using many technologies to provide great delivery to the customers. This type of technology really introduced the ease to the customers when doing regular orders to the </a:t>
            </a:r>
            <a:r>
              <a:rPr lang="en-GB" sz="1200" kern="1200" dirty="0" smtClean="0">
                <a:solidFill>
                  <a:schemeClr val="tx1"/>
                </a:solidFill>
                <a:latin typeface="+mn-lt"/>
                <a:ea typeface="+mn-ea"/>
                <a:cs typeface="+mn-cs"/>
              </a:rPr>
              <a:t>site. They </a:t>
            </a:r>
            <a:r>
              <a:rPr lang="en-GB" sz="1200" kern="1200" dirty="0">
                <a:solidFill>
                  <a:schemeClr val="tx1"/>
                </a:solidFill>
                <a:latin typeface="+mn-lt"/>
                <a:ea typeface="+mn-ea"/>
                <a:cs typeface="+mn-cs"/>
              </a:rPr>
              <a:t>started using drone services to deliver in one day for the customers who have prime membership. Drones work using motion and optical sensor technologies and are highly efficient. They would also be able to access regions in times of natural disasters and so is very important for creating better experiences</a:t>
            </a:r>
            <a:r>
              <a:rPr lang="en-GB" sz="1200" kern="1200" dirty="0" smtClean="0">
                <a:solidFill>
                  <a:schemeClr val="tx1"/>
                </a:solidFill>
                <a:latin typeface="+mn-lt"/>
                <a:ea typeface="+mn-ea"/>
                <a:cs typeface="+mn-cs"/>
              </a:rPr>
              <a:t>. </a:t>
            </a:r>
            <a:r>
              <a:rPr lang="en-IN" b="0" dirty="0" smtClean="0"/>
              <a:t>The usage of technology is beneficial for the brand as it saves cost in the long term </a:t>
            </a:r>
            <a:r>
              <a:rPr lang="en-GB" sz="1200" kern="1200" dirty="0" smtClean="0">
                <a:solidFill>
                  <a:schemeClr val="tx1"/>
                </a:solidFill>
                <a:latin typeface="+mn-lt"/>
                <a:ea typeface="+mn-ea"/>
                <a:cs typeface="+mn-cs"/>
              </a:rPr>
              <a:t>(</a:t>
            </a:r>
            <a:r>
              <a:rPr lang="en-GB" sz="1200" kern="1200" dirty="0" err="1" smtClean="0">
                <a:solidFill>
                  <a:schemeClr val="tx1"/>
                </a:solidFill>
                <a:latin typeface="+mn-lt"/>
                <a:ea typeface="+mn-ea"/>
                <a:cs typeface="+mn-cs"/>
              </a:rPr>
              <a:t>Rossman</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Euchner</a:t>
            </a:r>
            <a:r>
              <a:rPr lang="en-GB" sz="1200" kern="1200" dirty="0" smtClean="0">
                <a:solidFill>
                  <a:schemeClr val="tx1"/>
                </a:solidFill>
                <a:latin typeface="+mn-lt"/>
                <a:ea typeface="+mn-ea"/>
                <a:cs typeface="+mn-cs"/>
              </a:rPr>
              <a:t>, 2018)</a:t>
            </a:r>
            <a:r>
              <a:rPr lang="en-IN" b="0" dirty="0" smtClean="0"/>
              <a:t>.</a:t>
            </a:r>
            <a:r>
              <a:rPr lang="en-IN" b="0" baseline="0" dirty="0" smtClean="0"/>
              <a:t> However, overuse</a:t>
            </a:r>
            <a:r>
              <a:rPr lang="en-IN" b="0" dirty="0" smtClean="0"/>
              <a:t> of technology in services may result in less human interaction and therefore having less control over services as a consumer</a:t>
            </a:r>
            <a:r>
              <a:rPr lang="en-GB" sz="1200" b="0" kern="1200" dirty="0" smtClean="0">
                <a:solidFill>
                  <a:schemeClr val="tx1"/>
                </a:solidFill>
                <a:latin typeface="+mn-lt"/>
                <a:ea typeface="+mn-ea"/>
                <a:cs typeface="+mn-cs"/>
              </a:rPr>
              <a:t>.</a:t>
            </a:r>
            <a:endParaRPr lang="en-GB" b="0" dirty="0" smtClean="0"/>
          </a:p>
        </p:txBody>
      </p:sp>
      <p:sp>
        <p:nvSpPr>
          <p:cNvPr id="4" name="Slide Number Placeholder 3"/>
          <p:cNvSpPr>
            <a:spLocks noGrp="1"/>
          </p:cNvSpPr>
          <p:nvPr>
            <p:ph type="sldNum" sz="quarter" idx="10"/>
          </p:nvPr>
        </p:nvSpPr>
        <p:spPr/>
        <p:txBody>
          <a:bodyPr/>
          <a:lstStyle/>
          <a:p>
            <a:fld id="{B910B8EB-69D0-454F-8363-4E29C6410B2E}"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a few important details, which can be observed when considering Amazon’s technological advancement. The first important detail is that the most important aspect to consider in retail is the time of delivery. In many cases, it will affect the user behaviour or the decision of the </a:t>
            </a:r>
            <a:r>
              <a:rPr lang="en-GB" sz="1200" kern="1200" dirty="0" smtClean="0">
                <a:solidFill>
                  <a:schemeClr val="tx1"/>
                </a:solidFill>
                <a:latin typeface="+mn-lt"/>
                <a:ea typeface="+mn-ea"/>
                <a:cs typeface="+mn-cs"/>
              </a:rPr>
              <a:t>customer.</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The </a:t>
            </a:r>
            <a:r>
              <a:rPr lang="en-GB" sz="1200" kern="1200" dirty="0">
                <a:solidFill>
                  <a:schemeClr val="tx1"/>
                </a:solidFill>
                <a:latin typeface="+mn-lt"/>
                <a:ea typeface="+mn-ea"/>
                <a:cs typeface="+mn-cs"/>
              </a:rPr>
              <a:t>drone usage to provide better delivery time is very important for Amazon, which will propel the revenue for Amazon. They also have the technological backbone to create and experiment with new services to create better user experiences</a:t>
            </a:r>
            <a:r>
              <a:rPr lang="en-GB" sz="1200" kern="1200" dirty="0" smtClean="0">
                <a:solidFill>
                  <a:schemeClr val="tx1"/>
                </a:solidFill>
                <a:latin typeface="+mn-lt"/>
                <a:ea typeface="+mn-ea"/>
                <a:cs typeface="+mn-cs"/>
              </a:rPr>
              <a:t>. </a:t>
            </a:r>
            <a:r>
              <a:rPr lang="en-IN" sz="1200" kern="1200" dirty="0" smtClean="0">
                <a:solidFill>
                  <a:schemeClr val="tx1"/>
                </a:solidFill>
                <a:latin typeface="+mn-lt"/>
                <a:ea typeface="+mn-ea"/>
                <a:cs typeface="+mn-cs"/>
              </a:rPr>
              <a:t>Amazon before using drone used regular delivery by</a:t>
            </a:r>
            <a:r>
              <a:rPr lang="en-IN" sz="1200" kern="1200" baseline="0" dirty="0" smtClean="0">
                <a:solidFill>
                  <a:schemeClr val="tx1"/>
                </a:solidFill>
                <a:latin typeface="+mn-lt"/>
                <a:ea typeface="+mn-ea"/>
                <a:cs typeface="+mn-cs"/>
              </a:rPr>
              <a:t> </a:t>
            </a:r>
            <a:r>
              <a:rPr lang="en-IN" sz="1200" kern="1200" dirty="0" smtClean="0">
                <a:solidFill>
                  <a:schemeClr val="tx1"/>
                </a:solidFill>
                <a:latin typeface="+mn-lt"/>
                <a:ea typeface="+mn-ea"/>
                <a:cs typeface="+mn-cs"/>
              </a:rPr>
              <a:t>their personnel. After using drones, they drastically reduced their timings for delivery </a:t>
            </a:r>
            <a:r>
              <a:rPr lang="en-GB" sz="1200" kern="1200" dirty="0" smtClean="0">
                <a:solidFill>
                  <a:schemeClr val="tx1"/>
                </a:solidFill>
                <a:latin typeface="+mn-lt"/>
                <a:ea typeface="+mn-ea"/>
                <a:cs typeface="+mn-cs"/>
              </a:rPr>
              <a:t>(Li </a:t>
            </a:r>
            <a:r>
              <a:rPr lang="en-GB" sz="1200" i="1" kern="1200" dirty="0" smtClean="0">
                <a:solidFill>
                  <a:schemeClr val="tx1"/>
                </a:solidFill>
                <a:latin typeface="+mn-lt"/>
                <a:ea typeface="+mn-ea"/>
                <a:cs typeface="+mn-cs"/>
              </a:rPr>
              <a:t>et al</a:t>
            </a:r>
            <a:r>
              <a:rPr lang="en-GB" sz="1200" kern="1200" dirty="0" smtClean="0">
                <a:solidFill>
                  <a:schemeClr val="tx1"/>
                </a:solidFill>
                <a:latin typeface="+mn-lt"/>
                <a:ea typeface="+mn-ea"/>
                <a:cs typeface="+mn-cs"/>
              </a:rPr>
              <a:t>., 2019)</a:t>
            </a:r>
            <a:r>
              <a:rPr lang="en-IN" sz="1200" kern="1200" dirty="0" smtClean="0">
                <a:solidFill>
                  <a:schemeClr val="tx1"/>
                </a:solidFill>
                <a:latin typeface="+mn-lt"/>
                <a:ea typeface="+mn-ea"/>
                <a:cs typeface="+mn-cs"/>
              </a:rPr>
              <a:t>. </a:t>
            </a:r>
            <a:r>
              <a:rPr lang="en-IN" b="0" dirty="0" smtClean="0"/>
              <a:t>Not using drones may result in some loss in revenues for Amazon. Drones are very useful and it is expected that it will be a major part in delivery system for Amazon.</a:t>
            </a:r>
            <a:endParaRPr lang="en-GB" b="0"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IN" b="1" dirty="0" smtClean="0"/>
              <a:t> </a:t>
            </a:r>
            <a:endParaRPr lang="en-GB" b="1" dirty="0" smtClean="0"/>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910B8EB-69D0-454F-8363-4E29C6410B2E}"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is clear that Amazon is making progress in the right direction. Their technological implementations have been proven to work and they are progressing to a new stage of business. The technological aspects such as drones and AI cannot be understated when considering user retention and ease of delivery. There were many important insights that Amazon have used to accelerate their business. They identified the most important strategic decisions, which use technology to improve the quality of the business. In conclusion, for Amazon the business decisions of using technological improvements have worked ideally and provided great benefits to the brand.</a:t>
            </a:r>
          </a:p>
        </p:txBody>
      </p:sp>
      <p:sp>
        <p:nvSpPr>
          <p:cNvPr id="4" name="Slide Number Placeholder 3"/>
          <p:cNvSpPr>
            <a:spLocks noGrp="1"/>
          </p:cNvSpPr>
          <p:nvPr>
            <p:ph type="sldNum" sz="quarter" idx="10"/>
          </p:nvPr>
        </p:nvSpPr>
        <p:spPr/>
        <p:txBody>
          <a:bodyPr/>
          <a:lstStyle/>
          <a:p>
            <a:fld id="{B910B8EB-69D0-454F-8363-4E29C6410B2E}"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10B8EB-69D0-454F-8363-4E29C6410B2E}"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26-Apr-22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26-Apr-22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26-Apr-22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26-Apr-22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26-Apr-22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26-Apr-22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26-Apr-22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26-Apr-22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26-Apr-22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26-Apr-22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26-Apr-22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26-Apr-22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9783" y="1544776"/>
            <a:ext cx="7772400" cy="1470025"/>
          </a:xfrm>
        </p:spPr>
        <p:txBody>
          <a:bodyPr/>
          <a:lstStyle/>
          <a:p>
            <a:r>
              <a:rPr lang="en-GB" b="1" dirty="0"/>
              <a:t>BMSW4003 Digital Skills and Research Methods</a:t>
            </a:r>
          </a:p>
        </p:txBody>
      </p:sp>
      <p:sp>
        <p:nvSpPr>
          <p:cNvPr id="3" name="Subtitle 2"/>
          <p:cNvSpPr>
            <a:spLocks noGrp="1"/>
          </p:cNvSpPr>
          <p:nvPr>
            <p:ph type="subTitle" idx="1"/>
          </p:nvPr>
        </p:nvSpPr>
        <p:spPr>
          <a:xfrm>
            <a:off x="940903" y="2902226"/>
            <a:ext cx="7235687" cy="3776870"/>
          </a:xfrm>
        </p:spPr>
        <p:txBody>
          <a:bodyPr/>
          <a:lstStyle/>
          <a:p>
            <a:r>
              <a:rPr lang="en-GB" dirty="0">
                <a:solidFill>
                  <a:schemeClr val="tx1"/>
                </a:solidFill>
              </a:rPr>
              <a:t>Name: MIHAELA </a:t>
            </a:r>
            <a:r>
              <a:rPr lang="en-GB">
                <a:solidFill>
                  <a:schemeClr val="tx1"/>
                </a:solidFill>
              </a:rPr>
              <a:t>ANA MARIA GILCESCU</a:t>
            </a:r>
            <a:endParaRPr lang="en-GB" dirty="0">
              <a:solidFill>
                <a:schemeClr val="tx1"/>
              </a:solidFill>
            </a:endParaRPr>
          </a:p>
          <a:p>
            <a:r>
              <a:rPr lang="en-GB" dirty="0">
                <a:solidFill>
                  <a:schemeClr val="tx1"/>
                </a:solidFill>
              </a:rPr>
              <a:t>ID</a:t>
            </a:r>
            <a:r>
              <a:rPr lang="en-GB">
                <a:solidFill>
                  <a:schemeClr val="tx1"/>
                </a:solidFill>
              </a:rPr>
              <a:t>: 212458</a:t>
            </a:r>
          </a:p>
          <a:p>
            <a:r>
              <a:rPr lang="en-GB">
                <a:solidFill>
                  <a:schemeClr val="tx1"/>
                </a:solidFill>
              </a:rPr>
              <a:t>MARIA MYKOVA</a:t>
            </a:r>
          </a:p>
          <a:p>
            <a:r>
              <a:rPr lang="en-GB">
                <a:solidFill>
                  <a:schemeClr val="tx1"/>
                </a:solidFill>
              </a:rPr>
              <a:t>ID: 2119577</a:t>
            </a:r>
          </a:p>
          <a:p>
            <a:r>
              <a:rPr lang="en-GB">
                <a:solidFill>
                  <a:schemeClr val="tx1"/>
                </a:solidFill>
              </a:rPr>
              <a:t>ITA CHARLEY</a:t>
            </a:r>
          </a:p>
          <a:p>
            <a:r>
              <a:rPr lang="en-GB">
                <a:solidFill>
                  <a:schemeClr val="tx1"/>
                </a:solidFill>
              </a:rPr>
              <a:t>ID: 2122358</a:t>
            </a:r>
            <a:endParaRPr lang="en-GB" dirty="0">
              <a:solidFill>
                <a:schemeClr val="tx1"/>
              </a:solidFill>
            </a:endParaRPr>
          </a:p>
        </p:txBody>
      </p:sp>
      <p:pic>
        <p:nvPicPr>
          <p:cNvPr id="1026" name="Picture 2"/>
          <p:cNvPicPr>
            <a:picLocks noChangeAspect="1" noChangeArrowheads="1"/>
          </p:cNvPicPr>
          <p:nvPr/>
        </p:nvPicPr>
        <p:blipFill>
          <a:blip r:embed="rId2" cstate="print"/>
          <a:srcRect/>
          <a:stretch>
            <a:fillRect/>
          </a:stretch>
        </p:blipFill>
        <p:spPr bwMode="auto">
          <a:xfrm>
            <a:off x="3429000" y="533400"/>
            <a:ext cx="2438400" cy="112395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457200" y="1600200"/>
            <a:ext cx="3810000" cy="4876800"/>
          </a:xfrm>
        </p:spPr>
        <p:txBody>
          <a:bodyPr>
            <a:normAutofit fontScale="85000" lnSpcReduction="20000"/>
          </a:bodyPr>
          <a:lstStyle/>
          <a:p>
            <a:pPr algn="just"/>
            <a:r>
              <a:rPr lang="en-GB" b="1" dirty="0"/>
              <a:t>Delivery services of Amazon lacked better support for the consumers</a:t>
            </a:r>
          </a:p>
          <a:p>
            <a:pPr algn="just"/>
            <a:endParaRPr lang="en-GB" b="1" dirty="0"/>
          </a:p>
          <a:p>
            <a:pPr algn="just"/>
            <a:r>
              <a:rPr lang="en-GB" b="1" dirty="0"/>
              <a:t>People expected better timing for product delivery</a:t>
            </a:r>
          </a:p>
          <a:p>
            <a:pPr algn="just"/>
            <a:endParaRPr lang="en-GB" b="1" dirty="0"/>
          </a:p>
          <a:p>
            <a:pPr algn="just"/>
            <a:r>
              <a:rPr lang="en-GB" b="1" dirty="0"/>
              <a:t>Technological changes to Amazon disrupted many other business models</a:t>
            </a:r>
          </a:p>
        </p:txBody>
      </p:sp>
      <p:pic>
        <p:nvPicPr>
          <p:cNvPr id="17410" name="Picture 2" descr="Amazon Prime Air's First Delivery Captured On Video | Fortune"/>
          <p:cNvPicPr>
            <a:picLocks noChangeAspect="1" noChangeArrowheads="1"/>
          </p:cNvPicPr>
          <p:nvPr/>
        </p:nvPicPr>
        <p:blipFill>
          <a:blip r:embed="rId3" cstate="print"/>
          <a:srcRect/>
          <a:stretch>
            <a:fillRect/>
          </a:stretch>
        </p:blipFill>
        <p:spPr bwMode="auto">
          <a:xfrm>
            <a:off x="4572000" y="1752600"/>
            <a:ext cx="4343400" cy="4343400"/>
          </a:xfrm>
          <a:prstGeom prst="rect">
            <a:avLst/>
          </a:prstGeom>
          <a:noFill/>
        </p:spPr>
      </p:pic>
      <p:sp>
        <p:nvSpPr>
          <p:cNvPr id="5" name="TextBox 4"/>
          <p:cNvSpPr txBox="1"/>
          <p:nvPr/>
        </p:nvSpPr>
        <p:spPr>
          <a:xfrm>
            <a:off x="5257800" y="62484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Background of the organisation</a:t>
            </a:r>
            <a:endParaRPr lang="en-GB" b="1" dirty="0"/>
          </a:p>
        </p:txBody>
      </p:sp>
      <p:sp>
        <p:nvSpPr>
          <p:cNvPr id="3" name="Content Placeholder 2"/>
          <p:cNvSpPr>
            <a:spLocks noGrp="1"/>
          </p:cNvSpPr>
          <p:nvPr>
            <p:ph idx="1"/>
          </p:nvPr>
        </p:nvSpPr>
        <p:spPr>
          <a:xfrm>
            <a:off x="457200" y="1600200"/>
            <a:ext cx="3886200" cy="4525963"/>
          </a:xfrm>
        </p:spPr>
        <p:txBody>
          <a:bodyPr>
            <a:normAutofit fontScale="85000" lnSpcReduction="10000"/>
          </a:bodyPr>
          <a:lstStyle/>
          <a:p>
            <a:pPr algn="just"/>
            <a:r>
              <a:rPr lang="en-GB" b="1" dirty="0" smtClean="0"/>
              <a:t>World’s </a:t>
            </a:r>
            <a:r>
              <a:rPr lang="en-GB" b="1" dirty="0"/>
              <a:t>largest retail </a:t>
            </a:r>
            <a:r>
              <a:rPr lang="en-GB" b="1" dirty="0" smtClean="0"/>
              <a:t>business (Amazon, 2022)</a:t>
            </a:r>
          </a:p>
          <a:p>
            <a:pPr algn="just"/>
            <a:endParaRPr lang="en-GB" b="1" dirty="0"/>
          </a:p>
          <a:p>
            <a:pPr algn="just"/>
            <a:r>
              <a:rPr lang="en-GB" b="1" dirty="0"/>
              <a:t>Hundreds of thousands of warehouses all over the </a:t>
            </a:r>
            <a:r>
              <a:rPr lang="en-GB" b="1" dirty="0" smtClean="0"/>
              <a:t>world (</a:t>
            </a:r>
            <a:r>
              <a:rPr lang="en-GB" b="1" dirty="0" err="1" smtClean="0"/>
              <a:t>Polacco</a:t>
            </a:r>
            <a:r>
              <a:rPr lang="en-GB" b="1" dirty="0" smtClean="0"/>
              <a:t> and </a:t>
            </a:r>
            <a:r>
              <a:rPr lang="en-GB" b="1" dirty="0" err="1" smtClean="0"/>
              <a:t>Backes</a:t>
            </a:r>
            <a:r>
              <a:rPr lang="en-GB" b="1" dirty="0" smtClean="0"/>
              <a:t>, </a:t>
            </a:r>
            <a:r>
              <a:rPr lang="en-GB" b="1" smtClean="0"/>
              <a:t>2018)</a:t>
            </a:r>
            <a:endParaRPr lang="en-GB" b="1" dirty="0"/>
          </a:p>
          <a:p>
            <a:pPr algn="just"/>
            <a:endParaRPr lang="en-GB" b="1" dirty="0"/>
          </a:p>
          <a:p>
            <a:pPr algn="just"/>
            <a:r>
              <a:rPr lang="en-GB" b="1" dirty="0"/>
              <a:t>Mass scaling of services</a:t>
            </a:r>
          </a:p>
          <a:p>
            <a:pPr algn="just"/>
            <a:endParaRPr lang="en-GB" b="1" dirty="0"/>
          </a:p>
        </p:txBody>
      </p:sp>
      <p:pic>
        <p:nvPicPr>
          <p:cNvPr id="5" name="Picture 2" descr="Amazon Shopping - Apps on Google Play"/>
          <p:cNvPicPr>
            <a:picLocks noChangeAspect="1" noChangeArrowheads="1"/>
          </p:cNvPicPr>
          <p:nvPr/>
        </p:nvPicPr>
        <p:blipFill>
          <a:blip r:embed="rId3" cstate="print"/>
          <a:srcRect/>
          <a:stretch>
            <a:fillRect/>
          </a:stretch>
        </p:blipFill>
        <p:spPr bwMode="auto">
          <a:xfrm>
            <a:off x="4495800" y="2286000"/>
            <a:ext cx="4343400" cy="2511028"/>
          </a:xfrm>
          <a:prstGeom prst="rect">
            <a:avLst/>
          </a:prstGeom>
          <a:noFill/>
        </p:spPr>
      </p:pic>
      <p:sp>
        <p:nvSpPr>
          <p:cNvPr id="6" name="TextBox 5"/>
          <p:cNvSpPr txBox="1"/>
          <p:nvPr/>
        </p:nvSpPr>
        <p:spPr>
          <a:xfrm>
            <a:off x="5257800" y="50292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Challenges before introducing modern technology (Drone)</a:t>
            </a:r>
            <a:endParaRPr lang="en-GB" b="1" dirty="0"/>
          </a:p>
        </p:txBody>
      </p:sp>
      <p:sp>
        <p:nvSpPr>
          <p:cNvPr id="3" name="Content Placeholder 2"/>
          <p:cNvSpPr>
            <a:spLocks noGrp="1"/>
          </p:cNvSpPr>
          <p:nvPr>
            <p:ph idx="1"/>
          </p:nvPr>
        </p:nvSpPr>
        <p:spPr>
          <a:xfrm>
            <a:off x="381000" y="1828800"/>
            <a:ext cx="4114800" cy="4525963"/>
          </a:xfrm>
        </p:spPr>
        <p:txBody>
          <a:bodyPr>
            <a:normAutofit fontScale="85000" lnSpcReduction="10000"/>
          </a:bodyPr>
          <a:lstStyle/>
          <a:p>
            <a:r>
              <a:rPr lang="en-GB" b="1" dirty="0"/>
              <a:t>Harder to provide good support to the consumer</a:t>
            </a:r>
          </a:p>
          <a:p>
            <a:endParaRPr lang="en-GB" b="1" dirty="0"/>
          </a:p>
          <a:p>
            <a:r>
              <a:rPr lang="en-GB" b="1" dirty="0"/>
              <a:t>Long delivery </a:t>
            </a:r>
            <a:r>
              <a:rPr lang="en-GB" b="1" dirty="0" smtClean="0"/>
              <a:t>timing is a massive problem (</a:t>
            </a:r>
            <a:r>
              <a:rPr lang="en-GB" b="1" dirty="0" err="1" smtClean="0"/>
              <a:t>Alassaf</a:t>
            </a:r>
            <a:r>
              <a:rPr lang="en-GB" b="1" dirty="0" smtClean="0"/>
              <a:t> </a:t>
            </a:r>
            <a:r>
              <a:rPr lang="en-GB" b="1" i="1" dirty="0" smtClean="0"/>
              <a:t>et al</a:t>
            </a:r>
            <a:r>
              <a:rPr lang="en-GB" b="1" dirty="0" smtClean="0"/>
              <a:t>., </a:t>
            </a:r>
            <a:r>
              <a:rPr lang="en-GB" b="1" smtClean="0"/>
              <a:t>2020) </a:t>
            </a:r>
            <a:endParaRPr lang="en-GB" b="1" dirty="0"/>
          </a:p>
          <a:p>
            <a:endParaRPr lang="en-GB" b="1" dirty="0"/>
          </a:p>
          <a:p>
            <a:r>
              <a:rPr lang="en-GB" b="1" dirty="0"/>
              <a:t>Natural disaster causing mass loss of connection to customer</a:t>
            </a:r>
          </a:p>
        </p:txBody>
      </p:sp>
      <p:pic>
        <p:nvPicPr>
          <p:cNvPr id="13314" name="Picture 2" descr="Amazon patents beehive-like structure to house delivery drones in cities |  Amazon | The Guardian"/>
          <p:cNvPicPr>
            <a:picLocks noChangeAspect="1" noChangeArrowheads="1"/>
          </p:cNvPicPr>
          <p:nvPr/>
        </p:nvPicPr>
        <p:blipFill>
          <a:blip r:embed="rId3" cstate="print"/>
          <a:srcRect/>
          <a:stretch>
            <a:fillRect/>
          </a:stretch>
        </p:blipFill>
        <p:spPr bwMode="auto">
          <a:xfrm>
            <a:off x="4495800" y="1752600"/>
            <a:ext cx="4190999" cy="4419600"/>
          </a:xfrm>
          <a:prstGeom prst="rect">
            <a:avLst/>
          </a:prstGeom>
          <a:noFill/>
        </p:spPr>
      </p:pic>
      <p:sp>
        <p:nvSpPr>
          <p:cNvPr id="5" name="TextBox 4"/>
          <p:cNvSpPr txBox="1"/>
          <p:nvPr/>
        </p:nvSpPr>
        <p:spPr>
          <a:xfrm>
            <a:off x="5105400" y="63246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Insights of modern technology introduced</a:t>
            </a:r>
            <a:endParaRPr lang="en-GB" b="1" dirty="0"/>
          </a:p>
        </p:txBody>
      </p:sp>
      <p:sp>
        <p:nvSpPr>
          <p:cNvPr id="3" name="Content Placeholder 2"/>
          <p:cNvSpPr>
            <a:spLocks noGrp="1"/>
          </p:cNvSpPr>
          <p:nvPr>
            <p:ph idx="1"/>
          </p:nvPr>
        </p:nvSpPr>
        <p:spPr>
          <a:xfrm>
            <a:off x="457200" y="1752600"/>
            <a:ext cx="3733800" cy="4525963"/>
          </a:xfrm>
        </p:spPr>
        <p:txBody>
          <a:bodyPr>
            <a:normAutofit fontScale="40000" lnSpcReduction="20000"/>
          </a:bodyPr>
          <a:lstStyle/>
          <a:p>
            <a:pPr algn="just"/>
            <a:r>
              <a:rPr lang="en-GB" b="1" dirty="0"/>
              <a:t>Delivery timing is very important to the </a:t>
            </a:r>
            <a:r>
              <a:rPr lang="en-GB" b="1" dirty="0" smtClean="0"/>
              <a:t>consumer </a:t>
            </a:r>
            <a:r>
              <a:rPr lang="en-IN" b="1" dirty="0" smtClean="0"/>
              <a:t>(</a:t>
            </a:r>
            <a:r>
              <a:rPr lang="en-IN" b="1" dirty="0" err="1" smtClean="0"/>
              <a:t>Singireddy</a:t>
            </a:r>
            <a:r>
              <a:rPr lang="en-IN" b="1" dirty="0" smtClean="0"/>
              <a:t> and </a:t>
            </a:r>
            <a:r>
              <a:rPr lang="en-IN" b="1" dirty="0" err="1" smtClean="0"/>
              <a:t>Daim</a:t>
            </a:r>
            <a:r>
              <a:rPr lang="en-IN" b="1" dirty="0" smtClean="0"/>
              <a:t>, 2018)</a:t>
            </a:r>
            <a:endParaRPr lang="en-GB" b="1" dirty="0"/>
          </a:p>
          <a:p>
            <a:pPr algn="just"/>
            <a:endParaRPr lang="en-GB" b="1" dirty="0"/>
          </a:p>
          <a:p>
            <a:pPr algn="just"/>
            <a:r>
              <a:rPr lang="en-GB" b="1" dirty="0"/>
              <a:t>Competitive pricing is expected by the people</a:t>
            </a:r>
          </a:p>
          <a:p>
            <a:pPr algn="just"/>
            <a:endParaRPr lang="en-GB" b="1" dirty="0"/>
          </a:p>
          <a:p>
            <a:pPr algn="just"/>
            <a:r>
              <a:rPr lang="en-GB" b="1" dirty="0"/>
              <a:t>Seller reliability for different </a:t>
            </a:r>
            <a:r>
              <a:rPr lang="en-GB" b="1" dirty="0" smtClean="0"/>
              <a:t>products</a:t>
            </a:r>
          </a:p>
          <a:p>
            <a:pPr algn="just"/>
            <a:endParaRPr lang="en-GB" b="1" dirty="0"/>
          </a:p>
          <a:p>
            <a:pPr algn="just"/>
            <a:r>
              <a:rPr lang="en-IN" b="1" dirty="0" smtClean="0"/>
              <a:t>Drones are autonomous vehicles that can fly and reach remote destinations</a:t>
            </a:r>
          </a:p>
          <a:p>
            <a:pPr algn="just"/>
            <a:endParaRPr lang="en-GB" b="1" dirty="0" smtClean="0">
              <a:solidFill>
                <a:srgbClr val="FF0000"/>
              </a:solidFill>
            </a:endParaRPr>
          </a:p>
          <a:p>
            <a:pPr algn="just"/>
            <a:r>
              <a:rPr lang="en-IN" b="1" dirty="0" smtClean="0"/>
              <a:t>Drones use optical sensors to determine the pathways and then they fly towards the destination (</a:t>
            </a:r>
            <a:r>
              <a:rPr lang="en-IN" b="1" dirty="0" err="1" smtClean="0"/>
              <a:t>Singireddy</a:t>
            </a:r>
            <a:r>
              <a:rPr lang="en-IN" b="1" dirty="0" smtClean="0"/>
              <a:t> and </a:t>
            </a:r>
            <a:r>
              <a:rPr lang="en-IN" b="1" dirty="0" err="1" smtClean="0"/>
              <a:t>Daim</a:t>
            </a:r>
            <a:r>
              <a:rPr lang="en-IN" b="1" dirty="0" smtClean="0"/>
              <a:t>, 2018)</a:t>
            </a:r>
          </a:p>
          <a:p>
            <a:pPr algn="just"/>
            <a:endParaRPr lang="en-GB" b="1" dirty="0" smtClean="0"/>
          </a:p>
          <a:p>
            <a:pPr algn="just"/>
            <a:r>
              <a:rPr lang="en-IN" b="1" dirty="0" smtClean="0"/>
              <a:t>There are many parts that a drone can have such as flight control, motor, propeller, camera and radio transmitter</a:t>
            </a:r>
          </a:p>
          <a:p>
            <a:pPr algn="just"/>
            <a:endParaRPr lang="en-GB" b="1" dirty="0">
              <a:solidFill>
                <a:srgbClr val="FF0000"/>
              </a:solidFill>
            </a:endParaRPr>
          </a:p>
          <a:p>
            <a:pPr algn="just"/>
            <a:r>
              <a:rPr lang="en-IN" b="1" dirty="0" smtClean="0"/>
              <a:t>Drones are very useful in observing from a large distance, mapping out areas and determining the best possible route to a location</a:t>
            </a:r>
            <a:endParaRPr lang="en-GB" b="1" dirty="0"/>
          </a:p>
        </p:txBody>
      </p:sp>
      <p:pic>
        <p:nvPicPr>
          <p:cNvPr id="11266" name="Picture 2" descr="Why Amazon had to clip the wings of its drone delivery service, despite  years of planning"/>
          <p:cNvPicPr>
            <a:picLocks noChangeAspect="1" noChangeArrowheads="1"/>
          </p:cNvPicPr>
          <p:nvPr/>
        </p:nvPicPr>
        <p:blipFill>
          <a:blip r:embed="rId3" cstate="print"/>
          <a:srcRect/>
          <a:stretch>
            <a:fillRect/>
          </a:stretch>
        </p:blipFill>
        <p:spPr bwMode="auto">
          <a:xfrm>
            <a:off x="4470400" y="1676400"/>
            <a:ext cx="4165600" cy="4267200"/>
          </a:xfrm>
          <a:prstGeom prst="rect">
            <a:avLst/>
          </a:prstGeom>
          <a:noFill/>
        </p:spPr>
      </p:pic>
      <p:sp>
        <p:nvSpPr>
          <p:cNvPr id="5" name="TextBox 4"/>
          <p:cNvSpPr txBox="1"/>
          <p:nvPr/>
        </p:nvSpPr>
        <p:spPr>
          <a:xfrm>
            <a:off x="5105400" y="60960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Impacts of modern technology</a:t>
            </a:r>
            <a:endParaRPr lang="en-GB" b="1" dirty="0"/>
          </a:p>
        </p:txBody>
      </p:sp>
      <p:sp>
        <p:nvSpPr>
          <p:cNvPr id="3" name="Content Placeholder 2"/>
          <p:cNvSpPr>
            <a:spLocks noGrp="1"/>
          </p:cNvSpPr>
          <p:nvPr>
            <p:ph idx="1"/>
          </p:nvPr>
        </p:nvSpPr>
        <p:spPr>
          <a:xfrm>
            <a:off x="457200" y="1600200"/>
            <a:ext cx="3429000" cy="4525963"/>
          </a:xfrm>
        </p:spPr>
        <p:txBody>
          <a:bodyPr>
            <a:normAutofit fontScale="55000" lnSpcReduction="20000"/>
          </a:bodyPr>
          <a:lstStyle/>
          <a:p>
            <a:pPr algn="just"/>
            <a:r>
              <a:rPr lang="en-GB" b="1" dirty="0"/>
              <a:t>Great delivery timing with drones</a:t>
            </a:r>
          </a:p>
          <a:p>
            <a:pPr algn="just"/>
            <a:endParaRPr lang="en-GB" b="1" dirty="0"/>
          </a:p>
          <a:p>
            <a:pPr algn="just"/>
            <a:r>
              <a:rPr lang="en-GB" b="1" dirty="0"/>
              <a:t>Natural disasters unable to disrupt services</a:t>
            </a:r>
          </a:p>
          <a:p>
            <a:pPr algn="just"/>
            <a:endParaRPr lang="en-GB" b="1" dirty="0"/>
          </a:p>
          <a:p>
            <a:pPr algn="just"/>
            <a:r>
              <a:rPr lang="en-GB" b="1" dirty="0"/>
              <a:t>AI based efficient </a:t>
            </a:r>
            <a:r>
              <a:rPr lang="en-GB" b="1" dirty="0" smtClean="0"/>
              <a:t>services</a:t>
            </a:r>
          </a:p>
          <a:p>
            <a:pPr algn="just"/>
            <a:endParaRPr lang="en-GB" b="1" dirty="0"/>
          </a:p>
          <a:p>
            <a:pPr algn="just"/>
            <a:r>
              <a:rPr lang="en-IN" b="1" dirty="0" smtClean="0"/>
              <a:t>The usage of technology is beneficial for the brand as it saves cost in the long term </a:t>
            </a:r>
            <a:r>
              <a:rPr lang="en-GB" b="1" dirty="0" smtClean="0"/>
              <a:t>(</a:t>
            </a:r>
            <a:r>
              <a:rPr lang="en-GB" b="1" dirty="0" err="1" smtClean="0"/>
              <a:t>Rossman</a:t>
            </a:r>
            <a:r>
              <a:rPr lang="en-GB" b="1" dirty="0" smtClean="0"/>
              <a:t> and </a:t>
            </a:r>
            <a:r>
              <a:rPr lang="en-GB" b="1" dirty="0" err="1" smtClean="0"/>
              <a:t>Euchner</a:t>
            </a:r>
            <a:r>
              <a:rPr lang="en-GB" b="1" dirty="0" smtClean="0"/>
              <a:t>, 2018)</a:t>
            </a:r>
            <a:endParaRPr lang="en-IN" b="1" dirty="0" smtClean="0"/>
          </a:p>
          <a:p>
            <a:pPr algn="just"/>
            <a:endParaRPr lang="en-IN" b="1" dirty="0" smtClean="0"/>
          </a:p>
          <a:p>
            <a:pPr algn="just"/>
            <a:r>
              <a:rPr lang="en-IN" b="1" dirty="0" smtClean="0"/>
              <a:t>Overuse of technology in services may result in less human interaction</a:t>
            </a:r>
            <a:endParaRPr lang="en-GB" b="1" dirty="0" smtClean="0"/>
          </a:p>
          <a:p>
            <a:pPr algn="just"/>
            <a:endParaRPr lang="en-GB" b="1" dirty="0" smtClean="0"/>
          </a:p>
          <a:p>
            <a:pPr algn="just"/>
            <a:endParaRPr lang="en-GB" b="1" dirty="0">
              <a:solidFill>
                <a:srgbClr val="FF0000"/>
              </a:solidFill>
            </a:endParaRPr>
          </a:p>
        </p:txBody>
      </p:sp>
      <p:pic>
        <p:nvPicPr>
          <p:cNvPr id="9218" name="Picture 2" descr="How Amazon Drone Delivery Will Work - YouTube"/>
          <p:cNvPicPr>
            <a:picLocks noChangeAspect="1" noChangeArrowheads="1"/>
          </p:cNvPicPr>
          <p:nvPr/>
        </p:nvPicPr>
        <p:blipFill>
          <a:blip r:embed="rId3" cstate="print"/>
          <a:srcRect/>
          <a:stretch>
            <a:fillRect/>
          </a:stretch>
        </p:blipFill>
        <p:spPr bwMode="auto">
          <a:xfrm>
            <a:off x="4114800" y="1600200"/>
            <a:ext cx="4343400" cy="4495800"/>
          </a:xfrm>
          <a:prstGeom prst="rect">
            <a:avLst/>
          </a:prstGeom>
          <a:noFill/>
        </p:spPr>
      </p:pic>
      <p:sp>
        <p:nvSpPr>
          <p:cNvPr id="5" name="TextBox 4"/>
          <p:cNvSpPr txBox="1"/>
          <p:nvPr/>
        </p:nvSpPr>
        <p:spPr>
          <a:xfrm>
            <a:off x="4800600" y="61722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Lessons drawn from the case study</a:t>
            </a:r>
            <a:endParaRPr lang="en-GB" b="1" dirty="0"/>
          </a:p>
        </p:txBody>
      </p:sp>
      <p:sp>
        <p:nvSpPr>
          <p:cNvPr id="3" name="Content Placeholder 2"/>
          <p:cNvSpPr>
            <a:spLocks noGrp="1"/>
          </p:cNvSpPr>
          <p:nvPr>
            <p:ph idx="1"/>
          </p:nvPr>
        </p:nvSpPr>
        <p:spPr>
          <a:xfrm>
            <a:off x="457200" y="1600200"/>
            <a:ext cx="2667000" cy="4525963"/>
          </a:xfrm>
        </p:spPr>
        <p:txBody>
          <a:bodyPr>
            <a:normAutofit fontScale="40000" lnSpcReduction="20000"/>
          </a:bodyPr>
          <a:lstStyle/>
          <a:p>
            <a:pPr algn="just"/>
            <a:r>
              <a:rPr lang="en-GB" b="1" dirty="0"/>
              <a:t>Great service outweighs the cost of the product</a:t>
            </a:r>
          </a:p>
          <a:p>
            <a:pPr algn="just"/>
            <a:endParaRPr lang="en-GB" b="1" dirty="0"/>
          </a:p>
          <a:p>
            <a:pPr algn="just"/>
            <a:r>
              <a:rPr lang="en-GB" b="1" dirty="0"/>
              <a:t>Technology can accelerate marketing</a:t>
            </a:r>
          </a:p>
          <a:p>
            <a:pPr algn="just"/>
            <a:endParaRPr lang="en-GB" b="1" dirty="0"/>
          </a:p>
          <a:p>
            <a:pPr algn="just"/>
            <a:r>
              <a:rPr lang="en-GB" b="1" dirty="0"/>
              <a:t>Great user experience is always </a:t>
            </a:r>
            <a:r>
              <a:rPr lang="en-GB" b="1" dirty="0" smtClean="0"/>
              <a:t>preferred</a:t>
            </a:r>
          </a:p>
          <a:p>
            <a:pPr algn="just"/>
            <a:endParaRPr lang="en-GB" b="1" dirty="0"/>
          </a:p>
          <a:p>
            <a:pPr algn="just"/>
            <a:r>
              <a:rPr lang="en-IN" b="1" dirty="0" smtClean="0"/>
              <a:t>Amazon, before using drone ,used regular delivery by their personnel, and after using drones, they drastically reduced their timings for delivery </a:t>
            </a:r>
            <a:r>
              <a:rPr lang="en-GB" b="1" dirty="0" smtClean="0"/>
              <a:t>(Li </a:t>
            </a:r>
            <a:r>
              <a:rPr lang="en-GB" b="1" i="1" dirty="0" smtClean="0"/>
              <a:t>et al</a:t>
            </a:r>
            <a:r>
              <a:rPr lang="en-GB" b="1" dirty="0" smtClean="0"/>
              <a:t>., 2019)</a:t>
            </a:r>
            <a:endParaRPr lang="en-IN" b="1" dirty="0" smtClean="0"/>
          </a:p>
          <a:p>
            <a:pPr algn="just"/>
            <a:endParaRPr lang="en-GB" b="1" dirty="0" smtClean="0"/>
          </a:p>
          <a:p>
            <a:pPr algn="just"/>
            <a:r>
              <a:rPr lang="en-IN" b="1" dirty="0" smtClean="0"/>
              <a:t>Not using drones may result in some loss in revenues for Amazon</a:t>
            </a:r>
          </a:p>
          <a:p>
            <a:pPr algn="just"/>
            <a:endParaRPr lang="en-GB" b="1" dirty="0" smtClean="0"/>
          </a:p>
          <a:p>
            <a:pPr algn="just"/>
            <a:r>
              <a:rPr lang="en-IN" b="1" dirty="0" smtClean="0"/>
              <a:t>Drones are very useful and it is expected that it will be a major part in delivery system for Amazon</a:t>
            </a:r>
            <a:endParaRPr lang="en-GB" b="1" dirty="0"/>
          </a:p>
        </p:txBody>
      </p:sp>
      <p:pic>
        <p:nvPicPr>
          <p:cNvPr id="7170" name="Picture 2" descr="Is This Amazon Drone-Releasing Blimp Real? | Snopes.com"/>
          <p:cNvPicPr>
            <a:picLocks noChangeAspect="1" noChangeArrowheads="1"/>
          </p:cNvPicPr>
          <p:nvPr/>
        </p:nvPicPr>
        <p:blipFill>
          <a:blip r:embed="rId3" cstate="print"/>
          <a:srcRect/>
          <a:stretch>
            <a:fillRect/>
          </a:stretch>
        </p:blipFill>
        <p:spPr bwMode="auto">
          <a:xfrm>
            <a:off x="3352801" y="1676400"/>
            <a:ext cx="5486400" cy="4305301"/>
          </a:xfrm>
          <a:prstGeom prst="rect">
            <a:avLst/>
          </a:prstGeom>
          <a:noFill/>
        </p:spPr>
      </p:pic>
      <p:sp>
        <p:nvSpPr>
          <p:cNvPr id="5" name="TextBox 4"/>
          <p:cNvSpPr txBox="1"/>
          <p:nvPr/>
        </p:nvSpPr>
        <p:spPr>
          <a:xfrm>
            <a:off x="4572000" y="60960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Conclusion </a:t>
            </a:r>
            <a:endParaRPr lang="en-GB" b="1" dirty="0"/>
          </a:p>
        </p:txBody>
      </p:sp>
      <p:sp>
        <p:nvSpPr>
          <p:cNvPr id="3" name="Content Placeholder 2"/>
          <p:cNvSpPr>
            <a:spLocks noGrp="1"/>
          </p:cNvSpPr>
          <p:nvPr>
            <p:ph idx="1"/>
          </p:nvPr>
        </p:nvSpPr>
        <p:spPr>
          <a:xfrm>
            <a:off x="457200" y="1600200"/>
            <a:ext cx="2438400" cy="4525963"/>
          </a:xfrm>
        </p:spPr>
        <p:txBody>
          <a:bodyPr>
            <a:normAutofit fontScale="70000" lnSpcReduction="20000"/>
          </a:bodyPr>
          <a:lstStyle/>
          <a:p>
            <a:pPr algn="just"/>
            <a:r>
              <a:rPr lang="en-GB" b="1" dirty="0"/>
              <a:t>Amazon took great business decisions</a:t>
            </a:r>
          </a:p>
          <a:p>
            <a:pPr algn="just"/>
            <a:endParaRPr lang="en-GB" b="1" dirty="0"/>
          </a:p>
          <a:p>
            <a:pPr algn="just"/>
            <a:r>
              <a:rPr lang="en-GB" b="1" dirty="0"/>
              <a:t>Usage of technology to deliver products is a game-changer</a:t>
            </a:r>
          </a:p>
          <a:p>
            <a:pPr algn="just"/>
            <a:endParaRPr lang="en-GB" b="1" dirty="0"/>
          </a:p>
          <a:p>
            <a:pPr algn="just"/>
            <a:r>
              <a:rPr lang="en-GB" b="1" dirty="0"/>
              <a:t>Business quality improves with the smart usage of technology</a:t>
            </a:r>
          </a:p>
        </p:txBody>
      </p:sp>
      <p:pic>
        <p:nvPicPr>
          <p:cNvPr id="5124" name="Picture 4" descr="Amazon Drone Project Layoffs? | IDTechEx Research Article"/>
          <p:cNvPicPr>
            <a:picLocks noChangeAspect="1" noChangeArrowheads="1"/>
          </p:cNvPicPr>
          <p:nvPr/>
        </p:nvPicPr>
        <p:blipFill>
          <a:blip r:embed="rId3" cstate="print"/>
          <a:srcRect/>
          <a:stretch>
            <a:fillRect/>
          </a:stretch>
        </p:blipFill>
        <p:spPr bwMode="auto">
          <a:xfrm>
            <a:off x="3276600" y="1295400"/>
            <a:ext cx="5334000" cy="5105400"/>
          </a:xfrm>
          <a:prstGeom prst="rect">
            <a:avLst/>
          </a:prstGeom>
          <a:noFill/>
        </p:spPr>
      </p:pic>
      <p:sp>
        <p:nvSpPr>
          <p:cNvPr id="5" name="TextBox 4"/>
          <p:cNvSpPr txBox="1"/>
          <p:nvPr/>
        </p:nvSpPr>
        <p:spPr>
          <a:xfrm>
            <a:off x="4495800" y="5791200"/>
            <a:ext cx="3048000" cy="369332"/>
          </a:xfrm>
          <a:prstGeom prst="rect">
            <a:avLst/>
          </a:prstGeom>
          <a:noFill/>
        </p:spPr>
        <p:txBody>
          <a:bodyPr wrap="square" rtlCol="0">
            <a:spAutoFit/>
          </a:bodyPr>
          <a:lstStyle/>
          <a:p>
            <a:pPr algn="ctr"/>
            <a:r>
              <a:rPr lang="en-GB" dirty="0" smtClean="0"/>
              <a:t>(Source: Amazon, 2022)</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References</a:t>
            </a:r>
            <a:endParaRPr lang="en-GB" b="1" dirty="0"/>
          </a:p>
        </p:txBody>
      </p:sp>
      <p:sp>
        <p:nvSpPr>
          <p:cNvPr id="3" name="Content Placeholder 2"/>
          <p:cNvSpPr>
            <a:spLocks noGrp="1"/>
          </p:cNvSpPr>
          <p:nvPr>
            <p:ph idx="1"/>
          </p:nvPr>
        </p:nvSpPr>
        <p:spPr/>
        <p:txBody>
          <a:bodyPr>
            <a:normAutofit fontScale="47500" lnSpcReduction="20000"/>
          </a:bodyPr>
          <a:lstStyle/>
          <a:p>
            <a:pPr algn="just"/>
            <a:r>
              <a:rPr lang="en-GB" dirty="0" err="1"/>
              <a:t>Alassaf</a:t>
            </a:r>
            <a:r>
              <a:rPr lang="en-GB" dirty="0"/>
              <a:t>, D., </a:t>
            </a:r>
            <a:r>
              <a:rPr lang="en-GB" dirty="0" err="1"/>
              <a:t>Vrushabhendra</a:t>
            </a:r>
            <a:r>
              <a:rPr lang="en-GB" dirty="0"/>
              <a:t>, L., </a:t>
            </a:r>
            <a:r>
              <a:rPr lang="en-GB" dirty="0" err="1"/>
              <a:t>Alswine</a:t>
            </a:r>
            <a:r>
              <a:rPr lang="en-GB" dirty="0"/>
              <a:t>, N., </a:t>
            </a:r>
            <a:r>
              <a:rPr lang="en-GB" dirty="0" err="1"/>
              <a:t>Chokshi</a:t>
            </a:r>
            <a:r>
              <a:rPr lang="en-GB" dirty="0"/>
              <a:t>, V., </a:t>
            </a:r>
            <a:r>
              <a:rPr lang="en-GB" dirty="0" err="1"/>
              <a:t>Daim</a:t>
            </a:r>
            <a:r>
              <a:rPr lang="en-GB" dirty="0"/>
              <a:t>, T.U. and </a:t>
            </a:r>
            <a:r>
              <a:rPr lang="en-GB" dirty="0" err="1"/>
              <a:t>Meissner</a:t>
            </a:r>
            <a:r>
              <a:rPr lang="en-GB" dirty="0"/>
              <a:t>, D. (2020). Amazon: Industrial/International Corporation and Dynamics. In </a:t>
            </a:r>
            <a:r>
              <a:rPr lang="en-GB" i="1" dirty="0"/>
              <a:t>Innovation Management in the Intelligent World</a:t>
            </a:r>
            <a:r>
              <a:rPr lang="en-GB" dirty="0"/>
              <a:t> (pp. 67-80). Springer, Cham</a:t>
            </a:r>
            <a:r>
              <a:rPr lang="en-GB" dirty="0" smtClean="0"/>
              <a:t>.</a:t>
            </a:r>
          </a:p>
          <a:p>
            <a:pPr algn="just"/>
            <a:r>
              <a:rPr lang="en-GB" dirty="0" smtClean="0"/>
              <a:t>Amazon (2022). </a:t>
            </a:r>
            <a:r>
              <a:rPr lang="en-GB" i="1" dirty="0" smtClean="0"/>
              <a:t>Amazon.com: Photography Drone Store Buying Guide</a:t>
            </a:r>
            <a:r>
              <a:rPr lang="en-GB" dirty="0" smtClean="0"/>
              <a:t>. [online] Amazon.com. Available at: &lt;https://www.amazon.com/Photography-Drones-Store-Buying-Guide/b?ie=UTF8&amp;node=13407343011&gt; [Accessed 26 April 2022].</a:t>
            </a:r>
            <a:endParaRPr lang="en-US" dirty="0" smtClean="0"/>
          </a:p>
          <a:p>
            <a:pPr algn="just"/>
            <a:r>
              <a:rPr lang="en-GB" dirty="0" smtClean="0"/>
              <a:t>Amazon (2022). </a:t>
            </a:r>
            <a:r>
              <a:rPr lang="en-GB" i="1" dirty="0" smtClean="0"/>
              <a:t>Amazon.com: Prime Air Drone Delivery</a:t>
            </a:r>
            <a:r>
              <a:rPr lang="en-GB" dirty="0" smtClean="0"/>
              <a:t>. [online] Amazon.com. Available at: &lt;https://www.amazon.com/Amazon-Prime-Air/b?ie=UTF8&amp;node=8037720011&gt; [Accessed 26 April 2022].</a:t>
            </a:r>
            <a:endParaRPr lang="en-US" dirty="0"/>
          </a:p>
          <a:p>
            <a:pPr algn="just"/>
            <a:r>
              <a:rPr lang="en-GB" dirty="0" err="1"/>
              <a:t>Arenhardt</a:t>
            </a:r>
            <a:r>
              <a:rPr lang="en-GB" dirty="0"/>
              <a:t>, V., Pedro </a:t>
            </a:r>
            <a:r>
              <a:rPr lang="en-GB" dirty="0" err="1"/>
              <a:t>Filho</a:t>
            </a:r>
            <a:r>
              <a:rPr lang="en-GB" dirty="0"/>
              <a:t>, F.D.S., </a:t>
            </a:r>
            <a:r>
              <a:rPr lang="en-GB" dirty="0" err="1"/>
              <a:t>Schalch</a:t>
            </a:r>
            <a:r>
              <a:rPr lang="en-GB" dirty="0"/>
              <a:t>, V., </a:t>
            </a:r>
            <a:r>
              <a:rPr lang="en-GB" dirty="0" err="1"/>
              <a:t>Manthey</a:t>
            </a:r>
            <a:r>
              <a:rPr lang="en-GB" dirty="0"/>
              <a:t> </a:t>
            </a:r>
            <a:r>
              <a:rPr lang="en-GB" dirty="0" err="1"/>
              <a:t>Benevides</a:t>
            </a:r>
            <a:r>
              <a:rPr lang="en-GB" dirty="0"/>
              <a:t>, S.L. and de Souza, S.B. (2019). Waste Management in The Amazon and the Conceptual Innovation of Sustainability. </a:t>
            </a:r>
            <a:r>
              <a:rPr lang="en-GB" i="1" dirty="0"/>
              <a:t>The Journal of Solid Waste Technology and Management</a:t>
            </a:r>
            <a:r>
              <a:rPr lang="en-GB" dirty="0"/>
              <a:t>, </a:t>
            </a:r>
            <a:r>
              <a:rPr lang="en-GB" i="1" dirty="0"/>
              <a:t>45</a:t>
            </a:r>
            <a:r>
              <a:rPr lang="en-GB" dirty="0"/>
              <a:t>(3), pp.329-339.</a:t>
            </a:r>
            <a:endParaRPr lang="en-US" dirty="0"/>
          </a:p>
          <a:p>
            <a:pPr algn="just"/>
            <a:r>
              <a:rPr lang="en-GB" dirty="0"/>
              <a:t>Li, S., </a:t>
            </a:r>
            <a:r>
              <a:rPr lang="en-GB" dirty="0" err="1"/>
              <a:t>Choo</a:t>
            </a:r>
            <a:r>
              <a:rPr lang="en-GB" dirty="0"/>
              <a:t>, K.K.R., Sun, Q., Buchanan, W.J. and Cao, J. (2019). </a:t>
            </a:r>
            <a:r>
              <a:rPr lang="en-GB" dirty="0" err="1"/>
              <a:t>IoT</a:t>
            </a:r>
            <a:r>
              <a:rPr lang="en-GB" dirty="0"/>
              <a:t> forensics: Amazon echo as a use case. </a:t>
            </a:r>
            <a:r>
              <a:rPr lang="en-GB" i="1" dirty="0"/>
              <a:t>IEEE Internet of Things Journal</a:t>
            </a:r>
            <a:r>
              <a:rPr lang="en-GB" dirty="0"/>
              <a:t>, </a:t>
            </a:r>
            <a:r>
              <a:rPr lang="en-GB" i="1" dirty="0"/>
              <a:t>6</a:t>
            </a:r>
            <a:r>
              <a:rPr lang="en-GB" dirty="0"/>
              <a:t>(4), pp.6487-6497.</a:t>
            </a:r>
            <a:endParaRPr lang="en-US" dirty="0"/>
          </a:p>
          <a:p>
            <a:pPr algn="just"/>
            <a:r>
              <a:rPr lang="en-GB" dirty="0" err="1"/>
              <a:t>Polacco</a:t>
            </a:r>
            <a:r>
              <a:rPr lang="en-GB" dirty="0"/>
              <a:t>, A. and </a:t>
            </a:r>
            <a:r>
              <a:rPr lang="en-GB" dirty="0" err="1"/>
              <a:t>Backes</a:t>
            </a:r>
            <a:r>
              <a:rPr lang="en-GB" dirty="0"/>
              <a:t>, K. (2018). The </a:t>
            </a:r>
            <a:r>
              <a:rPr lang="en-GB" dirty="0" err="1"/>
              <a:t>amazon</a:t>
            </a:r>
            <a:r>
              <a:rPr lang="en-GB" dirty="0"/>
              <a:t> go concept: Implications, applications, and sustainability. </a:t>
            </a:r>
            <a:r>
              <a:rPr lang="en-GB" i="1" dirty="0"/>
              <a:t>Journal of Business and Management</a:t>
            </a:r>
            <a:r>
              <a:rPr lang="en-GB" dirty="0"/>
              <a:t>, </a:t>
            </a:r>
            <a:r>
              <a:rPr lang="en-GB" i="1" dirty="0"/>
              <a:t>24</a:t>
            </a:r>
            <a:r>
              <a:rPr lang="en-GB" dirty="0"/>
              <a:t>(1), pp.79-92.</a:t>
            </a:r>
            <a:endParaRPr lang="en-US" dirty="0"/>
          </a:p>
          <a:p>
            <a:pPr algn="just"/>
            <a:r>
              <a:rPr lang="en-GB" dirty="0" err="1"/>
              <a:t>Rossman</a:t>
            </a:r>
            <a:r>
              <a:rPr lang="en-GB" dirty="0"/>
              <a:t>, J. and </a:t>
            </a:r>
            <a:r>
              <a:rPr lang="en-GB" dirty="0" err="1"/>
              <a:t>Euchner</a:t>
            </a:r>
            <a:r>
              <a:rPr lang="en-GB" dirty="0"/>
              <a:t>, J. (2018). Innovation the Amazon Way: An Interview with John </a:t>
            </a:r>
            <a:r>
              <a:rPr lang="en-GB" dirty="0" err="1"/>
              <a:t>Rossman</a:t>
            </a:r>
            <a:r>
              <a:rPr lang="en-GB" dirty="0"/>
              <a:t> John </a:t>
            </a:r>
            <a:r>
              <a:rPr lang="en-GB" dirty="0" err="1"/>
              <a:t>Rossman</a:t>
            </a:r>
            <a:r>
              <a:rPr lang="en-GB" dirty="0"/>
              <a:t> talks with Jim </a:t>
            </a:r>
            <a:r>
              <a:rPr lang="en-GB" dirty="0" err="1"/>
              <a:t>Euchner</a:t>
            </a:r>
            <a:r>
              <a:rPr lang="en-GB" dirty="0"/>
              <a:t> about how Amazon manages to be both operationally excellent and disruptively innovative. </a:t>
            </a:r>
            <a:r>
              <a:rPr lang="en-GB" i="1" dirty="0"/>
              <a:t>Research-Technology Management</a:t>
            </a:r>
            <a:r>
              <a:rPr lang="en-GB" dirty="0"/>
              <a:t>, </a:t>
            </a:r>
            <a:r>
              <a:rPr lang="en-GB" i="1" dirty="0"/>
              <a:t>61</a:t>
            </a:r>
            <a:r>
              <a:rPr lang="en-GB" dirty="0"/>
              <a:t>(1), pp.13-22.</a:t>
            </a:r>
            <a:endParaRPr lang="en-US" dirty="0"/>
          </a:p>
          <a:p>
            <a:pPr algn="just"/>
            <a:r>
              <a:rPr lang="en-GB" dirty="0" err="1"/>
              <a:t>Singireddy</a:t>
            </a:r>
            <a:r>
              <a:rPr lang="en-GB" dirty="0"/>
              <a:t>, S.R.R. and </a:t>
            </a:r>
            <a:r>
              <a:rPr lang="en-GB" dirty="0" err="1"/>
              <a:t>Daim</a:t>
            </a:r>
            <a:r>
              <a:rPr lang="en-GB" dirty="0"/>
              <a:t>, T.U. (2018). Technology roadmap: Drone delivery–</a:t>
            </a:r>
            <a:r>
              <a:rPr lang="en-GB" dirty="0" err="1"/>
              <a:t>amazon</a:t>
            </a:r>
            <a:r>
              <a:rPr lang="en-GB" dirty="0"/>
              <a:t> prime air. In </a:t>
            </a:r>
            <a:r>
              <a:rPr lang="en-GB" i="1" dirty="0"/>
              <a:t>Infrastructure and Technology Management</a:t>
            </a:r>
            <a:r>
              <a:rPr lang="en-GB" dirty="0"/>
              <a:t> (pp. 387-412). Springer, Cham.</a:t>
            </a:r>
            <a:endParaRPr lang="en-US" dirty="0"/>
          </a:p>
          <a:p>
            <a:pPr lvl="0" algn="just">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The Importance of Sending a Thank-You After a Job Interview - Astrix"/>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1426</Words>
  <PresentationFormat>On-screen Show (4:3)</PresentationFormat>
  <Paragraphs>99</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BMSW4003 Digital Skills and Research Methods</vt:lpstr>
      <vt:lpstr>Introduction</vt:lpstr>
      <vt:lpstr>Background of the organisation</vt:lpstr>
      <vt:lpstr>Challenges before introducing modern technology (Drone)</vt:lpstr>
      <vt:lpstr>Insights of modern technology introduced</vt:lpstr>
      <vt:lpstr>Impacts of modern technology</vt:lpstr>
      <vt:lpstr>Lessons drawn from the case study</vt:lpstr>
      <vt:lpstr>Conclusion </vt:lpstr>
      <vt:lpstr>References</vt:lpstr>
      <vt:lpstr>Slide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cp:revision>1</cp:revision>
  <dcterms:created xsi:type="dcterms:W3CDTF">2006-08-16T00:00:00Z</dcterms:created>
  <dcterms:modified xsi:type="dcterms:W3CDTF">2022-04-26T17:28:28Z</dcterms:modified>
</cp:coreProperties>
</file>