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sldIdLst>
    <p:sldId id="261" r:id="rId2"/>
    <p:sldId id="262" r:id="rId3"/>
    <p:sldId id="263" r:id="rId4"/>
    <p:sldId id="264" r:id="rId5"/>
    <p:sldId id="265" r:id="rId6"/>
    <p:sldId id="269" r:id="rId7"/>
    <p:sldId id="266" r:id="rId8"/>
    <p:sldId id="267" r:id="rId9"/>
    <p:sldId id="257" r:id="rId10"/>
    <p:sldId id="268" r:id="rId11"/>
    <p:sldId id="259" r:id="rId12"/>
    <p:sldId id="270" r:id="rId13"/>
    <p:sldId id="26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CFF8D6-DD92-408E-976C-81B68E3EE4A8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2430EF-DD0F-415F-B220-355FF8D4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685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706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6479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410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808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19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802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037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430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802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96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790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645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855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F526EFB-F948-4D3F-A9D7-32F790211C04}" type="datetimeFigureOut">
              <a:rPr lang="en-GB" smtClean="0"/>
              <a:t>13/09/2020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374E149-5646-4146-9D95-6986E904429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9878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ducationquizzes.com/ks3/music/fundamental-elements-of-music-01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google.com/tiffin.kingston.sch.uk/music/curricular-music/scheme-of-work-and-assessment?authuser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18893" y="696352"/>
            <a:ext cx="31581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solidFill>
                  <a:schemeClr val="bg1"/>
                </a:solidFill>
              </a:rPr>
              <a:t>Cerddoriaeth</a:t>
            </a:r>
            <a:r>
              <a:rPr lang="en-GB" sz="2400" dirty="0">
                <a:solidFill>
                  <a:schemeClr val="bg1"/>
                </a:solidFill>
              </a:rPr>
              <a:t> / Music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16/09/20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S3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87" y="346666"/>
            <a:ext cx="1425327" cy="13074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4B0908-E997-4676-A6D0-FECAE422FE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7969" y="346667"/>
            <a:ext cx="1467740" cy="130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222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P</a:t>
            </a:r>
            <a:r>
              <a:rPr lang="en-GB" sz="4000" dirty="0" smtClean="0"/>
              <a:t>lanning/ </a:t>
            </a:r>
            <a:r>
              <a:rPr lang="en-GB" sz="4000" dirty="0" err="1" smtClean="0">
                <a:solidFill>
                  <a:srgbClr val="FF0000"/>
                </a:solidFill>
              </a:rPr>
              <a:t>Cynllunio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Qaddafi Intelligence Room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3948" y="4960137"/>
            <a:ext cx="2437051" cy="16255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4B0908-E997-4676-A6D0-FECAE422F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708" y="376567"/>
            <a:ext cx="1467740" cy="130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343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Process of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Planning for Music should: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Ensure that learning is achieved through participation - musical immersion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Integrate performing, composing and appraising activities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Include different kinds of musical ‘knowledge’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306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planning - Scheme of Work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988820"/>
            <a:ext cx="9720073" cy="4320540"/>
          </a:xfrm>
        </p:spPr>
        <p:txBody>
          <a:bodyPr>
            <a:normAutofit/>
          </a:bodyPr>
          <a:lstStyle/>
          <a:p>
            <a:r>
              <a:rPr lang="en-GB" b="1" dirty="0" smtClean="0"/>
              <a:t>A scheme of work is fundamental to a department’s effectiveness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allows teachers to map out content in order to: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Reflect the requirements of the curriculum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Reflect the needs of pupils, including a consideration of the social and cultural backgrounds of pupils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Identify learning aims – what will pupils have achieved by the end of each year? What will they know? What skills will they demonstrate?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Provide progression - between activities and between years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Provide for differentiation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953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planning - </a:t>
            </a:r>
            <a:r>
              <a:rPr lang="en-GB" dirty="0" smtClean="0"/>
              <a:t>Scheme </a:t>
            </a:r>
            <a:r>
              <a:rPr lang="en-GB" dirty="0"/>
              <a:t>of W</a:t>
            </a:r>
            <a:r>
              <a:rPr lang="en-GB" dirty="0" smtClean="0"/>
              <a:t>ork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Identify teaching strategies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Identify resources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Involve children in enjoyable, stimulating and challenging musical experiences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Include effective assessment strategies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Display an awareness of equal opportunities and inclusivity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Be mindful of the individual needs of pupils, e.g. those with ALN, those who are MAT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Usually, a scheme of work will set out the activities for a school whole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639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/>
          <p:cNvSpPr/>
          <p:nvPr/>
        </p:nvSpPr>
        <p:spPr>
          <a:xfrm>
            <a:off x="10006642" y="4514490"/>
            <a:ext cx="914400" cy="7821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planning - </a:t>
            </a:r>
            <a:r>
              <a:rPr lang="en-GB" dirty="0" smtClean="0"/>
              <a:t>Scheme </a:t>
            </a:r>
            <a:r>
              <a:rPr lang="en-GB" dirty="0"/>
              <a:t>of W</a:t>
            </a:r>
            <a:r>
              <a:rPr lang="en-GB" dirty="0" smtClean="0"/>
              <a:t>ork 2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7763773" y="4514490"/>
            <a:ext cx="891397" cy="7821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Identify teaching strategies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Identify resources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Involve children in enjoyable, stimulating and challenging musical experiences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Include effective assessment strategies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Display an awareness of equal opportunities and inclusivity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Be mindful of the individual needs of pupils, e.g. those with ALN, those who are MAT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Usually, a scheme of work will set out the activities for a school whole year.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8131834" y="2342223"/>
            <a:ext cx="868392" cy="22527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9000226" y="1880558"/>
            <a:ext cx="29099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Additional Learning Needs / </a:t>
            </a:r>
            <a:r>
              <a:rPr lang="en-GB" dirty="0" smtClean="0">
                <a:solidFill>
                  <a:srgbClr val="FF0000"/>
                </a:solidFill>
              </a:rPr>
              <a:t>ADY = </a:t>
            </a:r>
            <a:r>
              <a:rPr lang="en-GB" dirty="0" err="1" smtClean="0">
                <a:solidFill>
                  <a:srgbClr val="FF0000"/>
                </a:solidFill>
              </a:rPr>
              <a:t>Anghenion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Dysgu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Ychwanegol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10069902" y="5191665"/>
            <a:ext cx="250885" cy="3637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9759351" y="5555411"/>
            <a:ext cx="21508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More Able and Talented / </a:t>
            </a:r>
            <a:r>
              <a:rPr lang="en-GB" dirty="0" err="1" smtClean="0">
                <a:solidFill>
                  <a:srgbClr val="FF0000"/>
                </a:solidFill>
              </a:rPr>
              <a:t>MATh</a:t>
            </a:r>
            <a:r>
              <a:rPr lang="en-GB" dirty="0" smtClean="0">
                <a:solidFill>
                  <a:srgbClr val="FF0000"/>
                </a:solidFill>
              </a:rPr>
              <a:t> = </a:t>
            </a:r>
            <a:r>
              <a:rPr lang="en-GB" dirty="0" err="1" smtClean="0">
                <a:solidFill>
                  <a:srgbClr val="FF0000"/>
                </a:solidFill>
              </a:rPr>
              <a:t>Mwy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Abl</a:t>
            </a:r>
            <a:r>
              <a:rPr lang="en-GB" dirty="0" smtClean="0">
                <a:solidFill>
                  <a:srgbClr val="FF0000"/>
                </a:solidFill>
              </a:rPr>
              <a:t> a </a:t>
            </a:r>
            <a:r>
              <a:rPr lang="en-GB" dirty="0" err="1" smtClean="0">
                <a:solidFill>
                  <a:srgbClr val="FF0000"/>
                </a:solidFill>
              </a:rPr>
              <a:t>Thalentog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892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planning - Unit of </a:t>
            </a:r>
            <a:r>
              <a:rPr lang="en-GB" dirty="0"/>
              <a:t>w</a:t>
            </a:r>
            <a:r>
              <a:rPr lang="en-GB" dirty="0" smtClean="0"/>
              <a:t>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Units of work are a middle level between a whole-year scheme of work and plans for individual lessons.  They usually include an overview of a series of lessons within a particular theme or topic, e.g.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A</a:t>
            </a:r>
            <a:r>
              <a:rPr lang="en-GB" dirty="0" smtClean="0"/>
              <a:t> musical style, e.g. ballet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A musical structure / technique, e.g. rondo form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</a:t>
            </a:r>
            <a:r>
              <a:rPr lang="en-GB" dirty="0" smtClean="0"/>
              <a:t>Music from a specific period of music, e.g. Baroque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Music from a specific country, e.g. Africa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Music from a particular context, e.g. film music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271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planning – </a:t>
            </a:r>
            <a:r>
              <a:rPr lang="en-GB" dirty="0"/>
              <a:t>i</a:t>
            </a:r>
            <a:r>
              <a:rPr lang="en-GB" dirty="0" smtClean="0"/>
              <a:t>ndividual lessons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is the method of planning completed by teachers on a daily/weekly level. The Music lesson plan will usually include: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Learning aims / learning objectives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AT LEAST one skill – composing, performing, appraising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National Curriculum statement covered in the lesson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Resources needed (possibly including ICT)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How the teacher will know that the learning aims have been achieved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Any possible classroom management issues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Alternative plans for individual children or small groups of children - differentiation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605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Tasgau’r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</a:t>
            </a:r>
            <a:r>
              <a:rPr lang="en-GB" dirty="0" err="1" smtClean="0">
                <a:solidFill>
                  <a:srgbClr val="FF0000"/>
                </a:solidFill>
              </a:rPr>
              <a:t>rynhawn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/>
              <a:t>/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/>
              <a:t>Afternoon’s </a:t>
            </a:r>
            <a:r>
              <a:rPr lang="en-GB" dirty="0" smtClean="0"/>
              <a:t>Tasks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2100" y="5037936"/>
            <a:ext cx="1425327" cy="130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979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1 - Elements of Music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Have a go at this quiz to test your knowledge of information relating to the musical elements: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https://www.educationquizzes.com/ks3/music/fundamental-elements-of-music-01/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229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 – Schemes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343400"/>
          </a:xfrm>
        </p:spPr>
        <p:txBody>
          <a:bodyPr>
            <a:normAutofit lnSpcReduction="10000"/>
          </a:bodyPr>
          <a:lstStyle/>
          <a:p>
            <a:r>
              <a:rPr lang="en-GB" sz="3000" dirty="0"/>
              <a:t>Choose any three of the </a:t>
            </a:r>
            <a:r>
              <a:rPr lang="en-GB" sz="3000" dirty="0" smtClean="0"/>
              <a:t>scheme of work documents that appear on the Teams ‘files’ page.</a:t>
            </a:r>
          </a:p>
          <a:p>
            <a:endParaRPr lang="en-GB" sz="3000" dirty="0" smtClean="0"/>
          </a:p>
          <a:p>
            <a:r>
              <a:rPr lang="en-GB" sz="3000" dirty="0" smtClean="0"/>
              <a:t>Ensure that the three that you have chosen include </a:t>
            </a:r>
            <a:r>
              <a:rPr lang="en-GB" sz="3000" dirty="0"/>
              <a:t>information about the same year group.  </a:t>
            </a:r>
            <a:endParaRPr lang="en-GB" sz="3000" dirty="0" smtClean="0"/>
          </a:p>
          <a:p>
            <a:endParaRPr lang="en-GB" sz="3000" dirty="0" smtClean="0"/>
          </a:p>
          <a:p>
            <a:r>
              <a:rPr lang="en-GB" sz="3000" dirty="0" smtClean="0"/>
              <a:t>There is an additional source here if you need it: </a:t>
            </a:r>
            <a:r>
              <a:rPr lang="en-GB" sz="3200" dirty="0">
                <a:hlinkClick r:id="rId2"/>
              </a:rPr>
              <a:t>https://sites.google.com/tiffin.kingston.sch.uk/music/curricular-music/scheme-of-work-and-assessment?authuser=0</a:t>
            </a:r>
            <a:endParaRPr lang="en-GB" sz="3000" dirty="0" smtClean="0"/>
          </a:p>
          <a:p>
            <a:endParaRPr lang="en-GB" sz="3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82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 Continued…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 smtClean="0"/>
              <a:t>First, make a list of the topics covered in each of the three schemes of work that you have chosen.</a:t>
            </a:r>
          </a:p>
          <a:p>
            <a:endParaRPr lang="en-GB" sz="3000" dirty="0"/>
          </a:p>
          <a:p>
            <a:r>
              <a:rPr lang="en-GB" sz="3000" dirty="0" smtClean="0"/>
              <a:t>Add these to the shared document entitled ‘Schemes of Work Topics’ under the relevant year group heading.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690665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065" y="585216"/>
            <a:ext cx="9874135" cy="1499616"/>
          </a:xfrm>
        </p:spPr>
        <p:txBody>
          <a:bodyPr/>
          <a:lstStyle/>
          <a:p>
            <a:r>
              <a:rPr lang="en-GB" dirty="0" smtClean="0"/>
              <a:t>Task </a:t>
            </a:r>
            <a:r>
              <a:rPr lang="en-GB" dirty="0" smtClean="0"/>
              <a:t>2 continued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3529" y="1623754"/>
            <a:ext cx="9720073" cy="453597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1551708" y="2349730"/>
            <a:ext cx="3535680" cy="6373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What are the similarities? 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173885" y="2349730"/>
            <a:ext cx="3535680" cy="63731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What are the differences?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88166" y="3251932"/>
            <a:ext cx="1529542" cy="25242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Are the same topics covered in more than </a:t>
            </a:r>
            <a:r>
              <a:rPr lang="en-GB" dirty="0" smtClean="0"/>
              <a:t>one scheme </a:t>
            </a:r>
            <a:r>
              <a:rPr lang="en-GB" dirty="0"/>
              <a:t>for the same year group?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282121" y="3251933"/>
            <a:ext cx="1529542" cy="25242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Is there the same balance of performing, composing and appraising?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6717789" y="3251935"/>
            <a:ext cx="1407622" cy="2524299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Are </a:t>
            </a:r>
            <a:r>
              <a:rPr lang="en-GB" dirty="0" smtClean="0"/>
              <a:t>there some topics that have only been included in one of your three schemes?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>
          <a:xfrm>
            <a:off x="8311895" y="3271332"/>
            <a:ext cx="1371600" cy="2504901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Is a </a:t>
            </a:r>
            <a:r>
              <a:rPr lang="en-GB" dirty="0"/>
              <a:t>topic developed differently? How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4083073" y="3251934"/>
            <a:ext cx="1529542" cy="25242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Any other similarities?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9869979" y="3271332"/>
            <a:ext cx="1407622" cy="2504901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Any other differences?</a:t>
            </a:r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883215" y="375959"/>
            <a:ext cx="63087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Then, c</a:t>
            </a:r>
            <a:r>
              <a:rPr lang="en-GB" sz="3000" dirty="0" smtClean="0"/>
              <a:t>ompare </a:t>
            </a:r>
            <a:r>
              <a:rPr lang="en-GB" sz="3000" dirty="0" smtClean="0"/>
              <a:t>your three schemes of work </a:t>
            </a:r>
            <a:r>
              <a:rPr lang="en-GB" sz="3000" dirty="0"/>
              <a:t>using the </a:t>
            </a:r>
            <a:r>
              <a:rPr lang="en-GB" sz="3000" dirty="0" smtClean="0"/>
              <a:t>questions below.</a:t>
            </a:r>
            <a:endParaRPr lang="en-GB" sz="3000" dirty="0"/>
          </a:p>
        </p:txBody>
      </p:sp>
      <p:sp>
        <p:nvSpPr>
          <p:cNvPr id="13" name="TextBox 12"/>
          <p:cNvSpPr txBox="1"/>
          <p:nvPr/>
        </p:nvSpPr>
        <p:spPr>
          <a:xfrm>
            <a:off x="7444180" y="6239961"/>
            <a:ext cx="4747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Prepare to discuss this with the group tomorrow.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73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22</TotalTime>
  <Words>713</Words>
  <Application>Microsoft Office PowerPoint</Application>
  <PresentationFormat>Widescreen</PresentationFormat>
  <Paragraphs>84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Tw Cen MT</vt:lpstr>
      <vt:lpstr>Tw Cen MT Condensed</vt:lpstr>
      <vt:lpstr>Wingdings</vt:lpstr>
      <vt:lpstr>Wingdings 3</vt:lpstr>
      <vt:lpstr>Integral</vt:lpstr>
      <vt:lpstr>PowerPoint Presentation</vt:lpstr>
      <vt:lpstr>Planning/ Cynllunio</vt:lpstr>
      <vt:lpstr>The Process of Planning</vt:lpstr>
      <vt:lpstr>Levels of planning - Scheme of Work 1</vt:lpstr>
      <vt:lpstr>Levels of planning - Scheme of Work 2</vt:lpstr>
      <vt:lpstr>Levels of planning - Scheme of Work 2</vt:lpstr>
      <vt:lpstr>Levels of planning - Unit of work</vt:lpstr>
      <vt:lpstr>Levels of planning – individual lessons</vt:lpstr>
      <vt:lpstr>Tasgau’r Prynhawn /  The Afternoon’s Tasks </vt:lpstr>
      <vt:lpstr>Task 1 - Elements of Music</vt:lpstr>
      <vt:lpstr>Task 2 – Schemes of Work</vt:lpstr>
      <vt:lpstr>Task 2 Continued…</vt:lpstr>
      <vt:lpstr>Task 2 continued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Morgan</dc:creator>
  <cp:lastModifiedBy>Catherine Morgan</cp:lastModifiedBy>
  <cp:revision>9</cp:revision>
  <dcterms:created xsi:type="dcterms:W3CDTF">2020-09-13T13:18:11Z</dcterms:created>
  <dcterms:modified xsi:type="dcterms:W3CDTF">2020-09-13T14:42:35Z</dcterms:modified>
</cp:coreProperties>
</file>