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22"/>
  </p:notesMasterIdLst>
  <p:sldIdLst>
    <p:sldId id="267" r:id="rId2"/>
    <p:sldId id="279" r:id="rId3"/>
    <p:sldId id="270" r:id="rId4"/>
    <p:sldId id="271" r:id="rId5"/>
    <p:sldId id="272" r:id="rId6"/>
    <p:sldId id="268" r:id="rId7"/>
    <p:sldId id="276" r:id="rId8"/>
    <p:sldId id="277" r:id="rId9"/>
    <p:sldId id="269" r:id="rId10"/>
    <p:sldId id="258" r:id="rId11"/>
    <p:sldId id="259" r:id="rId12"/>
    <p:sldId id="261" r:id="rId13"/>
    <p:sldId id="262" r:id="rId14"/>
    <p:sldId id="263" r:id="rId15"/>
    <p:sldId id="264" r:id="rId16"/>
    <p:sldId id="265" r:id="rId17"/>
    <p:sldId id="273" r:id="rId18"/>
    <p:sldId id="274" r:id="rId19"/>
    <p:sldId id="275"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91203" autoAdjust="0"/>
  </p:normalViewPr>
  <p:slideViewPr>
    <p:cSldViewPr snapToGrid="0">
      <p:cViewPr>
        <p:scale>
          <a:sx n="79" d="100"/>
          <a:sy n="79" d="100"/>
        </p:scale>
        <p:origin x="-384" y="-2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971405ED-6B9A-4E61-9016-E54C4026B4E5}"/>
    <pc:docChg chg="custSel addSld delSld modSld sldOrd">
      <pc:chgData name="Abdullah Al Mamun" userId="7b5ef901-f473-404d-ae81-8f91a9a08898" providerId="ADAL" clId="{971405ED-6B9A-4E61-9016-E54C4026B4E5}" dt="2018-12-06T15:52:12.754" v="344" actId="1076"/>
      <pc:docMkLst>
        <pc:docMk/>
      </pc:docMkLst>
      <pc:sldChg chg="modSp">
        <pc:chgData name="Abdullah Al Mamun" userId="7b5ef901-f473-404d-ae81-8f91a9a08898" providerId="ADAL" clId="{971405ED-6B9A-4E61-9016-E54C4026B4E5}" dt="2018-12-06T15:29:50.028" v="76" actId="1076"/>
        <pc:sldMkLst>
          <pc:docMk/>
          <pc:sldMk cId="2726045697" sldId="267"/>
        </pc:sldMkLst>
        <pc:spChg chg="mod">
          <ac:chgData name="Abdullah Al Mamun" userId="7b5ef901-f473-404d-ae81-8f91a9a08898" providerId="ADAL" clId="{971405ED-6B9A-4E61-9016-E54C4026B4E5}" dt="2018-12-06T15:29:50.028" v="76" actId="1076"/>
          <ac:spMkLst>
            <pc:docMk/>
            <pc:sldMk cId="2726045697" sldId="267"/>
            <ac:spMk id="3" creationId="{15B721A9-E139-4BCC-AF77-0E2B83C52917}"/>
          </ac:spMkLst>
        </pc:spChg>
        <pc:spChg chg="mod">
          <ac:chgData name="Abdullah Al Mamun" userId="7b5ef901-f473-404d-ae81-8f91a9a08898" providerId="ADAL" clId="{971405ED-6B9A-4E61-9016-E54C4026B4E5}" dt="2018-12-06T15:29:34.263" v="66" actId="20577"/>
          <ac:spMkLst>
            <pc:docMk/>
            <pc:sldMk cId="2726045697" sldId="267"/>
            <ac:spMk id="3074" creationId="{00000000-0000-0000-0000-000000000000}"/>
          </ac:spMkLst>
        </pc:spChg>
      </pc:sldChg>
      <pc:sldChg chg="add">
        <pc:chgData name="Abdullah Al Mamun" userId="7b5ef901-f473-404d-ae81-8f91a9a08898" providerId="ADAL" clId="{971405ED-6B9A-4E61-9016-E54C4026B4E5}" dt="2018-12-06T15:30:36.284" v="78"/>
        <pc:sldMkLst>
          <pc:docMk/>
          <pc:sldMk cId="378375814" sldId="268"/>
        </pc:sldMkLst>
      </pc:sldChg>
      <pc:sldChg chg="addSp delSp modSp add delAnim modNotesTx">
        <pc:chgData name="Abdullah Al Mamun" userId="7b5ef901-f473-404d-ae81-8f91a9a08898" providerId="ADAL" clId="{971405ED-6B9A-4E61-9016-E54C4026B4E5}" dt="2018-12-06T15:51:23.703" v="338" actId="20577"/>
        <pc:sldMkLst>
          <pc:docMk/>
          <pc:sldMk cId="1488787863" sldId="270"/>
        </pc:sldMkLst>
        <pc:spChg chg="mod">
          <ac:chgData name="Abdullah Al Mamun" userId="7b5ef901-f473-404d-ae81-8f91a9a08898" providerId="ADAL" clId="{971405ED-6B9A-4E61-9016-E54C4026B4E5}" dt="2018-12-06T15:51:16.721" v="337" actId="1036"/>
          <ac:spMkLst>
            <pc:docMk/>
            <pc:sldMk cId="1488787863" sldId="270"/>
            <ac:spMk id="2" creationId="{220754BD-5F0C-4BA0-A0A8-E11369AD8AD7}"/>
          </ac:spMkLst>
        </pc:spChg>
        <pc:spChg chg="del mod">
          <ac:chgData name="Abdullah Al Mamun" userId="7b5ef901-f473-404d-ae81-8f91a9a08898" providerId="ADAL" clId="{971405ED-6B9A-4E61-9016-E54C4026B4E5}" dt="2018-12-06T15:44:39.557" v="265" actId="478"/>
          <ac:spMkLst>
            <pc:docMk/>
            <pc:sldMk cId="1488787863" sldId="270"/>
            <ac:spMk id="3" creationId="{C4BA5BEC-E5CD-47B9-AD06-3A39799BC4E7}"/>
          </ac:spMkLst>
        </pc:spChg>
        <pc:spChg chg="mod">
          <ac:chgData name="Abdullah Al Mamun" userId="7b5ef901-f473-404d-ae81-8f91a9a08898" providerId="ADAL" clId="{971405ED-6B9A-4E61-9016-E54C4026B4E5}" dt="2018-12-06T15:50:55.975" v="331" actId="12"/>
          <ac:spMkLst>
            <pc:docMk/>
            <pc:sldMk cId="1488787863" sldId="270"/>
            <ac:spMk id="4" creationId="{6B370281-E635-4698-A20A-79F55342803F}"/>
          </ac:spMkLst>
        </pc:spChg>
        <pc:spChg chg="add del mod">
          <ac:chgData name="Abdullah Al Mamun" userId="7b5ef901-f473-404d-ae81-8f91a9a08898" providerId="ADAL" clId="{971405ED-6B9A-4E61-9016-E54C4026B4E5}" dt="2018-12-06T15:44:42.623" v="266" actId="478"/>
          <ac:spMkLst>
            <pc:docMk/>
            <pc:sldMk cId="1488787863" sldId="270"/>
            <ac:spMk id="6" creationId="{7CBEA682-E4C5-417D-B6CB-9C8602C15C2D}"/>
          </ac:spMkLst>
        </pc:spChg>
      </pc:sldChg>
      <pc:sldChg chg="addSp delSp modSp add ord delAnim modNotesTx">
        <pc:chgData name="Abdullah Al Mamun" userId="7b5ef901-f473-404d-ae81-8f91a9a08898" providerId="ADAL" clId="{971405ED-6B9A-4E61-9016-E54C4026B4E5}" dt="2018-12-06T15:51:38.175" v="339" actId="20577"/>
        <pc:sldMkLst>
          <pc:docMk/>
          <pc:sldMk cId="1364067777" sldId="271"/>
        </pc:sldMkLst>
        <pc:spChg chg="mod">
          <ac:chgData name="Abdullah Al Mamun" userId="7b5ef901-f473-404d-ae81-8f91a9a08898" providerId="ADAL" clId="{971405ED-6B9A-4E61-9016-E54C4026B4E5}" dt="2018-12-06T15:35:45.698" v="181" actId="207"/>
          <ac:spMkLst>
            <pc:docMk/>
            <pc:sldMk cId="1364067777" sldId="271"/>
            <ac:spMk id="2" creationId="{220754BD-5F0C-4BA0-A0A8-E11369AD8AD7}"/>
          </ac:spMkLst>
        </pc:spChg>
        <pc:spChg chg="del">
          <ac:chgData name="Abdullah Al Mamun" userId="7b5ef901-f473-404d-ae81-8f91a9a08898" providerId="ADAL" clId="{971405ED-6B9A-4E61-9016-E54C4026B4E5}" dt="2018-12-06T15:35:06.050" v="82" actId="478"/>
          <ac:spMkLst>
            <pc:docMk/>
            <pc:sldMk cId="1364067777" sldId="271"/>
            <ac:spMk id="3" creationId="{C4BA5BEC-E5CD-47B9-AD06-3A39799BC4E7}"/>
          </ac:spMkLst>
        </pc:spChg>
        <pc:spChg chg="mod">
          <ac:chgData name="Abdullah Al Mamun" userId="7b5ef901-f473-404d-ae81-8f91a9a08898" providerId="ADAL" clId="{971405ED-6B9A-4E61-9016-E54C4026B4E5}" dt="2018-12-06T15:36:53.501" v="204" actId="1076"/>
          <ac:spMkLst>
            <pc:docMk/>
            <pc:sldMk cId="1364067777" sldId="271"/>
            <ac:spMk id="4" creationId="{6B370281-E635-4698-A20A-79F55342803F}"/>
          </ac:spMkLst>
        </pc:spChg>
        <pc:spChg chg="add del mod">
          <ac:chgData name="Abdullah Al Mamun" userId="7b5ef901-f473-404d-ae81-8f91a9a08898" providerId="ADAL" clId="{971405ED-6B9A-4E61-9016-E54C4026B4E5}" dt="2018-12-06T15:35:11.165" v="83" actId="478"/>
          <ac:spMkLst>
            <pc:docMk/>
            <pc:sldMk cId="1364067777" sldId="271"/>
            <ac:spMk id="6" creationId="{4A456C17-36D3-498D-A98F-2110BB7011CF}"/>
          </ac:spMkLst>
        </pc:spChg>
      </pc:sldChg>
      <pc:sldChg chg="add del">
        <pc:chgData name="Abdullah Al Mamun" userId="7b5ef901-f473-404d-ae81-8f91a9a08898" providerId="ADAL" clId="{971405ED-6B9A-4E61-9016-E54C4026B4E5}" dt="2018-12-06T15:45:28.257" v="272"/>
        <pc:sldMkLst>
          <pc:docMk/>
          <pc:sldMk cId="2414184180" sldId="272"/>
        </pc:sldMkLst>
      </pc:sldChg>
      <pc:sldChg chg="addSp delSp modSp add modNotesTx">
        <pc:chgData name="Abdullah Al Mamun" userId="7b5ef901-f473-404d-ae81-8f91a9a08898" providerId="ADAL" clId="{971405ED-6B9A-4E61-9016-E54C4026B4E5}" dt="2018-12-06T15:52:12.754" v="344" actId="1076"/>
        <pc:sldMkLst>
          <pc:docMk/>
          <pc:sldMk cId="3679713711" sldId="272"/>
        </pc:sldMkLst>
        <pc:spChg chg="mod">
          <ac:chgData name="Abdullah Al Mamun" userId="7b5ef901-f473-404d-ae81-8f91a9a08898" providerId="ADAL" clId="{971405ED-6B9A-4E61-9016-E54C4026B4E5}" dt="2018-12-06T15:52:05.755" v="343" actId="1076"/>
          <ac:spMkLst>
            <pc:docMk/>
            <pc:sldMk cId="3679713711" sldId="272"/>
            <ac:spMk id="2" creationId="{220754BD-5F0C-4BA0-A0A8-E11369AD8AD7}"/>
          </ac:spMkLst>
        </pc:spChg>
        <pc:spChg chg="add mod">
          <ac:chgData name="Abdullah Al Mamun" userId="7b5ef901-f473-404d-ae81-8f91a9a08898" providerId="ADAL" clId="{971405ED-6B9A-4E61-9016-E54C4026B4E5}" dt="2018-12-06T15:52:12.754" v="344" actId="1076"/>
          <ac:spMkLst>
            <pc:docMk/>
            <pc:sldMk cId="3679713711" sldId="272"/>
            <ac:spMk id="3" creationId="{394B2185-219E-48DC-B039-532072EF8F9F}"/>
          </ac:spMkLst>
        </pc:spChg>
        <pc:spChg chg="del">
          <ac:chgData name="Abdullah Al Mamun" userId="7b5ef901-f473-404d-ae81-8f91a9a08898" providerId="ADAL" clId="{971405ED-6B9A-4E61-9016-E54C4026B4E5}" dt="2018-12-06T15:47:46.793" v="278" actId="478"/>
          <ac:spMkLst>
            <pc:docMk/>
            <pc:sldMk cId="3679713711" sldId="272"/>
            <ac:spMk id="4" creationId="{6B370281-E635-4698-A20A-79F55342803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03/11/2019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xmlns=""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xmlns=""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xmlns="" val="2034750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xmlns="" val="174122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xmlns="" val="1090971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16</a:t>
            </a:fld>
            <a:endParaRPr lang="en-GB"/>
          </a:p>
        </p:txBody>
      </p:sp>
    </p:spTree>
    <p:extLst>
      <p:ext uri="{BB962C8B-B14F-4D97-AF65-F5344CB8AC3E}">
        <p14:creationId xmlns:p14="http://schemas.microsoft.com/office/powerpoint/2010/main" xmlns="" val="3633105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03/11/2019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1601252016"/>
      </p:ext>
    </p:extLst>
  </p:cSld>
  <p:clrMapOvr>
    <a:masterClrMapping/>
  </p:clrMapOvr>
  <p:extLst mod="1">
    <p:ext uri="{DCECCB84-F9BA-43D5-87BE-67443E8EF086}">
      <p15:sldGuideLst xmlns:p15="http://schemas.microsoft.com/office/powerpoint/2012/main" xmlns=""/>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1305093851"/>
      </p:ext>
    </p:extLst>
  </p:cSld>
  <p:clrMapOvr>
    <a:masterClrMapping/>
  </p:clrMapOvr>
  <p:extLst>
    <p:ext uri="{DCECCB84-F9BA-43D5-87BE-67443E8EF086}">
      <p15:sldGuideLst xmlns:p15="http://schemas.microsoft.com/office/powerpoint/2012/main" xmlns=""/>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3340065192"/>
      </p:ext>
    </p:extLst>
  </p:cSld>
  <p:clrMapOvr>
    <a:masterClrMapping/>
  </p:clrMapOvr>
  <p:extLst>
    <p:ext uri="{DCECCB84-F9BA-43D5-87BE-67443E8EF086}">
      <p15:sldGuideLst xmlns:p15="http://schemas.microsoft.com/office/powerpoint/2012/main" xmlns=""/>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2028507668"/>
      </p:ext>
    </p:extLst>
  </p:cSld>
  <p:clrMapOvr>
    <a:masterClrMapping/>
  </p:clrMapOvr>
  <p:extLst>
    <p:ext uri="{DCECCB84-F9BA-43D5-87BE-67443E8EF086}">
      <p15:sldGuideLst xmlns:p15="http://schemas.microsoft.com/office/powerpoint/2012/main" xmlns=""/>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2071312613"/>
      </p:ext>
    </p:extLst>
  </p:cSld>
  <p:clrMapOvr>
    <a:masterClrMapping/>
  </p:clrMapOvr>
  <p:extLst>
    <p:ext uri="{DCECCB84-F9BA-43D5-87BE-67443E8EF086}">
      <p15:sldGuideLst xmlns:p15="http://schemas.microsoft.com/office/powerpoint/2012/main" xmlns=""/>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03/11/2019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xmlns=""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earchcio.techtarget.com/definition/competitive-advantag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rmAutofit/>
          </a:bodyPr>
          <a:lstStyle/>
          <a:p>
            <a:pPr>
              <a:defRPr/>
            </a:pPr>
            <a:r>
              <a:rPr lang="en-GB" altLang="en-US" sz="4000" b="1" dirty="0"/>
              <a:t>Module: </a:t>
            </a:r>
            <a:r>
              <a:rPr lang="en-GB" altLang="en-US" sz="4000" b="1" dirty="0" smtClean="0"/>
              <a:t>BMSW </a:t>
            </a:r>
            <a:r>
              <a:rPr lang="en-GB" altLang="en-US" sz="4000" b="1" dirty="0"/>
              <a:t>4006 </a:t>
            </a:r>
            <a:r>
              <a:rPr lang="en-GB" altLang="en-US" sz="4000" dirty="0"/>
              <a:t/>
            </a:r>
            <a:br>
              <a:rPr lang="en-GB" altLang="en-US" sz="4000" dirty="0"/>
            </a:br>
            <a:r>
              <a:rPr lang="en-GB" sz="4000" b="1" dirty="0"/>
              <a:t>Managing Enterprise in the 21</a:t>
            </a:r>
            <a:r>
              <a:rPr lang="en-GB" sz="4000" b="1" baseline="30000" dirty="0"/>
              <a:t>st</a:t>
            </a:r>
            <a:r>
              <a:rPr lang="en-GB" sz="4000" b="1" dirty="0"/>
              <a:t> Century</a:t>
            </a: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xmlns="" id="{15B721A9-E139-4BCC-AF77-0E2B83C52917}"/>
              </a:ext>
            </a:extLst>
          </p:cNvPr>
          <p:cNvSpPr/>
          <p:nvPr/>
        </p:nvSpPr>
        <p:spPr>
          <a:xfrm>
            <a:off x="2549644" y="3407931"/>
            <a:ext cx="7092711" cy="707886"/>
          </a:xfrm>
          <a:prstGeom prst="rect">
            <a:avLst/>
          </a:prstGeom>
        </p:spPr>
        <p:txBody>
          <a:bodyPr wrap="none">
            <a:spAutoFit/>
          </a:bodyPr>
          <a:lstStyle/>
          <a:p>
            <a:r>
              <a:rPr lang="en-GB" sz="4000" b="1" dirty="0">
                <a:solidFill>
                  <a:prstClr val="black"/>
                </a:solidFill>
                <a:highlight>
                  <a:srgbClr val="FFFF00"/>
                </a:highlight>
                <a:ea typeface="+mj-ea"/>
                <a:cs typeface="+mj-cs"/>
              </a:rPr>
              <a:t>SWOT and PESTLE ANALYSIS</a:t>
            </a:r>
            <a:endParaRPr lang="en-GB" sz="4000" dirty="0">
              <a:highlight>
                <a:srgbClr val="FFFF00"/>
              </a:highlight>
            </a:endParaRPr>
          </a:p>
        </p:txBody>
      </p:sp>
    </p:spTree>
    <p:extLst>
      <p:ext uri="{BB962C8B-B14F-4D97-AF65-F5344CB8AC3E}">
        <p14:creationId xmlns:p14="http://schemas.microsoft.com/office/powerpoint/2010/main" xmlns=""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818147"/>
            <a:ext cx="10972800" cy="4150895"/>
          </a:xfrm>
        </p:spPr>
        <p:txBody>
          <a:bodyPr/>
          <a:lstStyle/>
          <a:p>
            <a:pPr>
              <a:buNone/>
            </a:pPr>
            <a:r>
              <a:rPr lang="en-US" b="1" dirty="0" smtClean="0">
                <a:solidFill>
                  <a:srgbClr val="00B0F0"/>
                </a:solidFill>
              </a:rPr>
              <a:t>                            </a:t>
            </a:r>
            <a:r>
              <a:rPr lang="en-US" b="1" u="sng" dirty="0" smtClean="0">
                <a:solidFill>
                  <a:srgbClr val="00B0F0"/>
                </a:solidFill>
              </a:rPr>
              <a:t>Learning Objectives</a:t>
            </a:r>
            <a:endParaRPr lang="en-US" u="sng" dirty="0" smtClean="0">
              <a:cs typeface="Arial" panose="020B0604020202020204" pitchFamily="34" charset="0"/>
            </a:endParaRPr>
          </a:p>
          <a:p>
            <a:pPr>
              <a:buNone/>
            </a:pPr>
            <a:endParaRPr lang="en-US" dirty="0" smtClean="0">
              <a:cs typeface="Arial" panose="020B0604020202020204" pitchFamily="34" charset="0"/>
            </a:endParaRPr>
          </a:p>
          <a:p>
            <a:pPr>
              <a:buNone/>
            </a:pPr>
            <a:r>
              <a:rPr lang="en-GB" dirty="0" smtClean="0"/>
              <a:t>   Analysing your SWOT and PESTLE factors.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754BD-5F0C-4BA0-A0A8-E11369AD8AD7}"/>
              </a:ext>
            </a:extLst>
          </p:cNvPr>
          <p:cNvSpPr>
            <a:spLocks noGrp="1"/>
          </p:cNvSpPr>
          <p:nvPr>
            <p:ph type="title"/>
          </p:nvPr>
        </p:nvSpPr>
        <p:spPr>
          <a:xfrm>
            <a:off x="1981200" y="128744"/>
            <a:ext cx="8229600" cy="850106"/>
          </a:xfrm>
        </p:spPr>
        <p:txBody>
          <a:bodyPr>
            <a:normAutofit/>
          </a:bodyPr>
          <a:lstStyle/>
          <a:p>
            <a:r>
              <a:rPr lang="en-GB" sz="3600" b="1" dirty="0">
                <a:solidFill>
                  <a:srgbClr val="0070C0"/>
                </a:solidFill>
              </a:rPr>
              <a:t>What is SWOT Analysis?</a:t>
            </a:r>
          </a:p>
        </p:txBody>
      </p:sp>
      <p:sp>
        <p:nvSpPr>
          <p:cNvPr id="4" name="Rectangle 3">
            <a:extLst>
              <a:ext uri="{FF2B5EF4-FFF2-40B4-BE49-F238E27FC236}">
                <a16:creationId xmlns:a16="http://schemas.microsoft.com/office/drawing/2014/main" xmlns="" id="{6B370281-E635-4698-A20A-79F55342803F}"/>
              </a:ext>
            </a:extLst>
          </p:cNvPr>
          <p:cNvSpPr/>
          <p:nvPr/>
        </p:nvSpPr>
        <p:spPr>
          <a:xfrm>
            <a:off x="821546" y="1436567"/>
            <a:ext cx="10694241" cy="3416320"/>
          </a:xfrm>
          <a:prstGeom prst="rect">
            <a:avLst/>
          </a:prstGeom>
        </p:spPr>
        <p:txBody>
          <a:bodyPr wrap="square">
            <a:spAutoFit/>
          </a:bodyPr>
          <a:lstStyle/>
          <a:p>
            <a:pPr marL="342900" indent="-342900">
              <a:buFont typeface="Arial" panose="020B0604020202020204" pitchFamily="34" charset="0"/>
              <a:buChar char="•"/>
            </a:pPr>
            <a:r>
              <a:rPr lang="en-GB" sz="2400" dirty="0"/>
              <a:t>SWOT analysis (strengths, weaknesses, opportunities and threats analysis) is a framework for identifying and analysing the internal and external factors that can have an impact on the viability of a project, product, place or person.</a:t>
            </a:r>
          </a:p>
          <a:p>
            <a:endParaRPr lang="en-GB" sz="2400" dirty="0"/>
          </a:p>
          <a:p>
            <a:pPr marL="342900" indent="-342900">
              <a:buFont typeface="Arial" panose="020B0604020202020204" pitchFamily="34" charset="0"/>
              <a:buChar char="•"/>
            </a:pPr>
            <a:r>
              <a:rPr lang="en-GB" sz="2400" dirty="0"/>
              <a:t>SWOT analysis is most commonly used by business entities, but it is also used by </a:t>
            </a:r>
            <a:r>
              <a:rPr lang="en-GB" sz="2400" u="sng" dirty="0">
                <a:hlinkClick r:id="rId3"/>
              </a:rPr>
              <a:t>non-profit organizations</a:t>
            </a:r>
            <a:r>
              <a:rPr lang="en-GB" sz="2400" dirty="0"/>
              <a:t> and, to a lesser degree, individuals for personal assessment. Additionally, it can be used to assess initiatives, products or projects.</a:t>
            </a:r>
          </a:p>
        </p:txBody>
      </p:sp>
    </p:spTree>
    <p:extLst>
      <p:ext uri="{BB962C8B-B14F-4D97-AF65-F5344CB8AC3E}">
        <p14:creationId xmlns:p14="http://schemas.microsoft.com/office/powerpoint/2010/main" xmlns="" val="1488787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754BD-5F0C-4BA0-A0A8-E11369AD8AD7}"/>
              </a:ext>
            </a:extLst>
          </p:cNvPr>
          <p:cNvSpPr>
            <a:spLocks noGrp="1"/>
          </p:cNvSpPr>
          <p:nvPr>
            <p:ph type="title"/>
          </p:nvPr>
        </p:nvSpPr>
        <p:spPr>
          <a:xfrm>
            <a:off x="1981200" y="116632"/>
            <a:ext cx="8229600" cy="850106"/>
          </a:xfrm>
        </p:spPr>
        <p:txBody>
          <a:bodyPr>
            <a:normAutofit/>
          </a:bodyPr>
          <a:lstStyle/>
          <a:p>
            <a:r>
              <a:rPr lang="en-GB" sz="3600" b="1" dirty="0">
                <a:solidFill>
                  <a:srgbClr val="0070C0"/>
                </a:solidFill>
              </a:rPr>
              <a:t>Elements of a SWOT analysis</a:t>
            </a:r>
          </a:p>
        </p:txBody>
      </p:sp>
      <p:sp>
        <p:nvSpPr>
          <p:cNvPr id="4" name="Rectangle 3">
            <a:extLst>
              <a:ext uri="{FF2B5EF4-FFF2-40B4-BE49-F238E27FC236}">
                <a16:creationId xmlns:a16="http://schemas.microsoft.com/office/drawing/2014/main" xmlns="" id="{6B370281-E635-4698-A20A-79F55342803F}"/>
              </a:ext>
            </a:extLst>
          </p:cNvPr>
          <p:cNvSpPr/>
          <p:nvPr/>
        </p:nvSpPr>
        <p:spPr>
          <a:xfrm>
            <a:off x="1021382" y="1245017"/>
            <a:ext cx="10149235" cy="3785652"/>
          </a:xfrm>
          <a:prstGeom prst="rect">
            <a:avLst/>
          </a:prstGeom>
        </p:spPr>
        <p:txBody>
          <a:bodyPr wrap="square">
            <a:spAutoFit/>
          </a:bodyPr>
          <a:lstStyle/>
          <a:p>
            <a:r>
              <a:rPr lang="en-GB" sz="2000" dirty="0"/>
              <a:t>As its name states, a SWOT analysis examines four elements:</a:t>
            </a:r>
          </a:p>
          <a:p>
            <a:endParaRPr lang="en-GB" sz="2000" dirty="0"/>
          </a:p>
          <a:p>
            <a:pPr marL="342900" indent="-342900">
              <a:buFont typeface="Arial" panose="020B0604020202020204" pitchFamily="34" charset="0"/>
              <a:buChar char="•"/>
            </a:pPr>
            <a:r>
              <a:rPr lang="en-GB" sz="2000" b="1" dirty="0"/>
              <a:t>Strengths</a:t>
            </a:r>
            <a:r>
              <a:rPr lang="en-GB" sz="2000" dirty="0"/>
              <a:t>: Internal attributes and resources that support a successful outcome.</a:t>
            </a:r>
          </a:p>
          <a:p>
            <a:endParaRPr lang="en-GB" sz="2000" dirty="0"/>
          </a:p>
          <a:p>
            <a:pPr marL="342900" indent="-342900">
              <a:buFont typeface="Arial" panose="020B0604020202020204" pitchFamily="34" charset="0"/>
              <a:buChar char="•"/>
            </a:pPr>
            <a:r>
              <a:rPr lang="en-GB" sz="2000" b="1" dirty="0"/>
              <a:t>Weaknesses</a:t>
            </a:r>
            <a:r>
              <a:rPr lang="en-GB" sz="2000" dirty="0"/>
              <a:t>: Internal attributes and resources that work against a successful outcome.</a:t>
            </a:r>
          </a:p>
          <a:p>
            <a:endParaRPr lang="en-GB" sz="2000" dirty="0"/>
          </a:p>
          <a:p>
            <a:pPr marL="342900" indent="-342900">
              <a:buFont typeface="Arial" panose="020B0604020202020204" pitchFamily="34" charset="0"/>
              <a:buChar char="•"/>
            </a:pPr>
            <a:r>
              <a:rPr lang="en-GB" sz="2000" b="1" dirty="0"/>
              <a:t>Opportunities</a:t>
            </a:r>
            <a:r>
              <a:rPr lang="en-GB" sz="2000" dirty="0"/>
              <a:t>: External factors that the entity can capitalize on or use to its advantage.</a:t>
            </a:r>
          </a:p>
          <a:p>
            <a:endParaRPr lang="en-GB" sz="2000" dirty="0"/>
          </a:p>
          <a:p>
            <a:pPr marL="342900" indent="-342900">
              <a:buFont typeface="Arial" panose="020B0604020202020204" pitchFamily="34" charset="0"/>
              <a:buChar char="•"/>
            </a:pPr>
            <a:r>
              <a:rPr lang="en-GB" sz="2000" b="1" dirty="0"/>
              <a:t>Threats</a:t>
            </a:r>
            <a:r>
              <a:rPr lang="en-GB" sz="2000" dirty="0"/>
              <a:t>: External factors that could jeopardize the entity's success.</a:t>
            </a:r>
          </a:p>
          <a:p>
            <a:endParaRPr lang="en-GB" sz="2000" dirty="0"/>
          </a:p>
        </p:txBody>
      </p:sp>
    </p:spTree>
    <p:extLst>
      <p:ext uri="{BB962C8B-B14F-4D97-AF65-F5344CB8AC3E}">
        <p14:creationId xmlns:p14="http://schemas.microsoft.com/office/powerpoint/2010/main" xmlns="" val="1364067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754BD-5F0C-4BA0-A0A8-E11369AD8AD7}"/>
              </a:ext>
            </a:extLst>
          </p:cNvPr>
          <p:cNvSpPr>
            <a:spLocks noGrp="1"/>
          </p:cNvSpPr>
          <p:nvPr>
            <p:ph type="title"/>
          </p:nvPr>
        </p:nvSpPr>
        <p:spPr>
          <a:xfrm>
            <a:off x="1015326" y="183243"/>
            <a:ext cx="10161345" cy="850106"/>
          </a:xfrm>
        </p:spPr>
        <p:txBody>
          <a:bodyPr>
            <a:normAutofit fontScale="90000"/>
          </a:bodyPr>
          <a:lstStyle/>
          <a:p>
            <a:r>
              <a:rPr lang="en-GB" sz="3600" b="1" dirty="0">
                <a:solidFill>
                  <a:srgbClr val="0070C0"/>
                </a:solidFill>
              </a:rPr>
              <a:t>When and why you should do a SWOT analysis?</a:t>
            </a:r>
          </a:p>
        </p:txBody>
      </p:sp>
      <p:sp>
        <p:nvSpPr>
          <p:cNvPr id="3" name="Rectangle 2">
            <a:extLst>
              <a:ext uri="{FF2B5EF4-FFF2-40B4-BE49-F238E27FC236}">
                <a16:creationId xmlns:a16="http://schemas.microsoft.com/office/drawing/2014/main" xmlns="" id="{394B2185-219E-48DC-B039-532072EF8F9F}"/>
              </a:ext>
            </a:extLst>
          </p:cNvPr>
          <p:cNvSpPr/>
          <p:nvPr/>
        </p:nvSpPr>
        <p:spPr>
          <a:xfrm>
            <a:off x="855355" y="1166842"/>
            <a:ext cx="10481286" cy="4524315"/>
          </a:xfrm>
          <a:prstGeom prst="rect">
            <a:avLst/>
          </a:prstGeom>
        </p:spPr>
        <p:txBody>
          <a:bodyPr wrap="square">
            <a:spAutoFit/>
          </a:bodyPr>
          <a:lstStyle/>
          <a:p>
            <a:pPr marL="342900" indent="-342900">
              <a:buFont typeface="Arial" panose="020B0604020202020204" pitchFamily="34" charset="0"/>
              <a:buChar char="•"/>
            </a:pPr>
            <a:r>
              <a:rPr lang="en-GB" sz="2400" dirty="0"/>
              <a:t>A SWOT analysis is often used at the start of or as part of a strategic planning exercise.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framework is considered a powerful support for decision-making because it enables an entity to uncover opportunities for success that were previously unarticulated or to highlight threats before they become overly burdensome.</a:t>
            </a:r>
          </a:p>
          <a:p>
            <a:endParaRPr lang="en-GB" sz="2400" dirty="0"/>
          </a:p>
          <a:p>
            <a:pPr marL="342900" indent="-342900">
              <a:buFont typeface="Arial" panose="020B0604020202020204" pitchFamily="34" charset="0"/>
              <a:buChar char="•"/>
            </a:pPr>
            <a:r>
              <a:rPr lang="en-GB" sz="2400" dirty="0"/>
              <a:t>For example, this exercise can identify a market niche in which a business has a </a:t>
            </a:r>
            <a:r>
              <a:rPr lang="en-GB" sz="2400" u="sng" dirty="0">
                <a:hlinkClick r:id="rId3"/>
              </a:rPr>
              <a:t>competitive advantage</a:t>
            </a:r>
            <a:r>
              <a:rPr lang="en-GB" sz="2400" dirty="0"/>
              <a:t> or help individuals plot career success by pinpointing a path that maximizes their strengths while alerting them to threats that can thwart achievement.</a:t>
            </a:r>
          </a:p>
        </p:txBody>
      </p:sp>
    </p:spTree>
    <p:extLst>
      <p:ext uri="{BB962C8B-B14F-4D97-AF65-F5344CB8AC3E}">
        <p14:creationId xmlns:p14="http://schemas.microsoft.com/office/powerpoint/2010/main" xmlns="" val="367971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8324B3-D060-4697-BB4B-F86F0A6F565D}"/>
              </a:ext>
            </a:extLst>
          </p:cNvPr>
          <p:cNvSpPr>
            <a:spLocks noGrp="1"/>
          </p:cNvSpPr>
          <p:nvPr>
            <p:ph type="title"/>
          </p:nvPr>
        </p:nvSpPr>
        <p:spPr>
          <a:xfrm>
            <a:off x="1981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xmlns="" id="{499AD04D-1BC4-4535-8750-7E16A28CF0BD}"/>
              </a:ext>
            </a:extLst>
          </p:cNvPr>
          <p:cNvCxnSpPr/>
          <p:nvPr/>
        </p:nvCxnSpPr>
        <p:spPr>
          <a:xfrm>
            <a:off x="6096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xmlns="" id="{87B731FB-91E1-4B7C-A523-6D69C35AB761}"/>
              </a:ext>
            </a:extLst>
          </p:cNvPr>
          <p:cNvCxnSpPr/>
          <p:nvPr/>
        </p:nvCxnSpPr>
        <p:spPr>
          <a:xfrm>
            <a:off x="3179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xmlns="" id="{7043C3CE-E6E6-4BE1-8A34-56AA04AF0F75}"/>
              </a:ext>
            </a:extLst>
          </p:cNvPr>
          <p:cNvSpPr txBox="1"/>
          <p:nvPr/>
        </p:nvSpPr>
        <p:spPr>
          <a:xfrm>
            <a:off x="4101003"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xmlns="" id="{C3E6CE14-014E-40AA-8218-12875ECAEB46}"/>
              </a:ext>
            </a:extLst>
          </p:cNvPr>
          <p:cNvSpPr txBox="1"/>
          <p:nvPr/>
        </p:nvSpPr>
        <p:spPr>
          <a:xfrm>
            <a:off x="6672065"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xmlns="" id="{455737B8-3E4E-4F8C-8048-27BF48F771B0}"/>
              </a:ext>
            </a:extLst>
          </p:cNvPr>
          <p:cNvSpPr txBox="1"/>
          <p:nvPr/>
        </p:nvSpPr>
        <p:spPr>
          <a:xfrm>
            <a:off x="6672065"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xmlns="" id="{E3ECCDEC-1B2F-4353-87E4-51348FD7E466}"/>
              </a:ext>
            </a:extLst>
          </p:cNvPr>
          <p:cNvSpPr txBox="1"/>
          <p:nvPr/>
        </p:nvSpPr>
        <p:spPr>
          <a:xfrm>
            <a:off x="4056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xmlns="" id="{56DF5BFB-B5F2-4B4F-BF5F-F396BEB1DF1F}"/>
              </a:ext>
            </a:extLst>
          </p:cNvPr>
          <p:cNvSpPr/>
          <p:nvPr/>
        </p:nvSpPr>
        <p:spPr>
          <a:xfrm>
            <a:off x="2135560" y="1417639"/>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xmlns="" id="{59E541AC-8AAC-424B-81A5-C1EB49C97EE6}"/>
              </a:ext>
            </a:extLst>
          </p:cNvPr>
          <p:cNvSpPr/>
          <p:nvPr/>
        </p:nvSpPr>
        <p:spPr>
          <a:xfrm>
            <a:off x="8329711" y="3935493"/>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xmlns="" id="{3CDA326D-71D4-462B-A957-D434A6827B9E}"/>
              </a:ext>
            </a:extLst>
          </p:cNvPr>
          <p:cNvSpPr/>
          <p:nvPr/>
        </p:nvSpPr>
        <p:spPr>
          <a:xfrm>
            <a:off x="8328255" y="1411955"/>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xmlns="" id="{4722CF6E-9B79-4951-B825-D95CFD6D4128}"/>
              </a:ext>
            </a:extLst>
          </p:cNvPr>
          <p:cNvSpPr/>
          <p:nvPr/>
        </p:nvSpPr>
        <p:spPr>
          <a:xfrm>
            <a:off x="2135560" y="3935493"/>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xmlns=""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05326" y="65016"/>
          <a:ext cx="11297652" cy="5394960"/>
        </p:xfrm>
        <a:graphic>
          <a:graphicData uri="http://schemas.openxmlformats.org/drawingml/2006/table">
            <a:tbl>
              <a:tblPr firstRow="1" bandRow="1">
                <a:tableStyleId>{5C22544A-7EE6-4342-B048-85BDC9FD1C3A}</a:tableStyleId>
              </a:tblPr>
              <a:tblGrid>
                <a:gridCol w="5648826"/>
                <a:gridCol w="5648826"/>
              </a:tblGrid>
              <a:tr h="2130017">
                <a:tc>
                  <a:txBody>
                    <a:bodyPr/>
                    <a:lstStyle/>
                    <a:p>
                      <a:pPr lvl="0"/>
                      <a:r>
                        <a:rPr lang="en-GB" sz="1800" b="1" kern="1200" dirty="0" smtClean="0">
                          <a:solidFill>
                            <a:schemeClr val="lt1"/>
                          </a:solidFill>
                          <a:latin typeface="+mn-lt"/>
                          <a:ea typeface="+mn-ea"/>
                          <a:cs typeface="+mn-cs"/>
                        </a:rPr>
                        <a:t>Strength</a:t>
                      </a:r>
                    </a:p>
                    <a:p>
                      <a:pPr lvl="0"/>
                      <a:r>
                        <a:rPr lang="en-GB" sz="1800" b="1" kern="1200" dirty="0" smtClean="0">
                          <a:solidFill>
                            <a:schemeClr val="lt1"/>
                          </a:solidFill>
                          <a:latin typeface="+mn-lt"/>
                          <a:ea typeface="+mn-ea"/>
                          <a:cs typeface="+mn-cs"/>
                        </a:rPr>
                        <a:t>What advantages does an organization have?</a:t>
                      </a:r>
                      <a:br>
                        <a:rPr lang="en-GB" sz="1800" b="1" kern="1200" dirty="0" smtClean="0">
                          <a:solidFill>
                            <a:schemeClr val="lt1"/>
                          </a:solidFill>
                          <a:latin typeface="+mn-lt"/>
                          <a:ea typeface="+mn-ea"/>
                          <a:cs typeface="+mn-cs"/>
                        </a:rPr>
                      </a:br>
                      <a:r>
                        <a:rPr lang="en-GB" sz="1800" b="1" kern="1200" dirty="0" smtClean="0">
                          <a:solidFill>
                            <a:schemeClr val="lt1"/>
                          </a:solidFill>
                          <a:latin typeface="+mn-lt"/>
                          <a:ea typeface="+mn-ea"/>
                          <a:cs typeface="+mn-cs"/>
                        </a:rPr>
                        <a:t>How</a:t>
                      </a:r>
                      <a:r>
                        <a:rPr lang="en-GB" sz="1800" b="1" kern="1200" baseline="0" dirty="0" smtClean="0">
                          <a:solidFill>
                            <a:schemeClr val="lt1"/>
                          </a:solidFill>
                          <a:latin typeface="+mn-lt"/>
                          <a:ea typeface="+mn-ea"/>
                          <a:cs typeface="+mn-cs"/>
                        </a:rPr>
                        <a:t> better</a:t>
                      </a:r>
                      <a:r>
                        <a:rPr lang="en-GB" sz="1800" b="1" kern="1200" dirty="0" smtClean="0">
                          <a:solidFill>
                            <a:schemeClr val="lt1"/>
                          </a:solidFill>
                          <a:latin typeface="+mn-lt"/>
                          <a:ea typeface="+mn-ea"/>
                          <a:cs typeface="+mn-cs"/>
                        </a:rPr>
                        <a:t>  is</a:t>
                      </a:r>
                      <a:r>
                        <a:rPr lang="en-GB" sz="1800" b="1" kern="1200" baseline="0" dirty="0" smtClean="0">
                          <a:solidFill>
                            <a:schemeClr val="lt1"/>
                          </a:solidFill>
                          <a:latin typeface="+mn-lt"/>
                          <a:ea typeface="+mn-ea"/>
                          <a:cs typeface="+mn-cs"/>
                        </a:rPr>
                        <a:t> an organisation from others?</a:t>
                      </a:r>
                      <a:endParaRPr lang="en-GB" sz="1800" b="1" kern="1200" dirty="0" smtClean="0">
                        <a:solidFill>
                          <a:schemeClr val="lt1"/>
                        </a:solidFill>
                        <a:latin typeface="+mn-lt"/>
                        <a:ea typeface="+mn-ea"/>
                        <a:cs typeface="+mn-cs"/>
                      </a:endParaRPr>
                    </a:p>
                    <a:p>
                      <a:pPr lvl="0"/>
                      <a:r>
                        <a:rPr lang="en-GB" sz="1800" b="1" kern="1200" dirty="0" smtClean="0">
                          <a:solidFill>
                            <a:schemeClr val="lt1"/>
                          </a:solidFill>
                          <a:latin typeface="+mn-lt"/>
                          <a:ea typeface="+mn-ea"/>
                          <a:cs typeface="+mn-cs"/>
                        </a:rPr>
                        <a:t>What unique or lowest-cost resources can</a:t>
                      </a:r>
                      <a:r>
                        <a:rPr lang="en-GB" sz="1800" b="1" kern="1200" baseline="0" dirty="0" smtClean="0">
                          <a:solidFill>
                            <a:schemeClr val="lt1"/>
                          </a:solidFill>
                          <a:latin typeface="+mn-lt"/>
                          <a:ea typeface="+mn-ea"/>
                          <a:cs typeface="+mn-cs"/>
                        </a:rPr>
                        <a:t> be</a:t>
                      </a:r>
                      <a:r>
                        <a:rPr lang="en-GB" sz="1800" b="1" kern="1200" dirty="0" smtClean="0">
                          <a:solidFill>
                            <a:schemeClr val="lt1"/>
                          </a:solidFill>
                          <a:latin typeface="+mn-lt"/>
                          <a:ea typeface="+mn-ea"/>
                          <a:cs typeface="+mn-cs"/>
                        </a:rPr>
                        <a:t> draw upon that others can't?</a:t>
                      </a:r>
                      <a:br>
                        <a:rPr lang="en-GB" sz="1800" b="1" kern="1200" dirty="0" smtClean="0">
                          <a:solidFill>
                            <a:schemeClr val="lt1"/>
                          </a:solidFill>
                          <a:latin typeface="+mn-lt"/>
                          <a:ea typeface="+mn-ea"/>
                          <a:cs typeface="+mn-cs"/>
                        </a:rPr>
                      </a:br>
                      <a:r>
                        <a:rPr lang="en-GB" sz="1800" b="1" kern="1200" dirty="0" smtClean="0">
                          <a:solidFill>
                            <a:schemeClr val="lt1"/>
                          </a:solidFill>
                          <a:latin typeface="+mn-lt"/>
                          <a:ea typeface="+mn-ea"/>
                          <a:cs typeface="+mn-cs"/>
                        </a:rPr>
                        <a:t>What do people </a:t>
                      </a:r>
                      <a:r>
                        <a:rPr lang="en-GB" sz="1800" b="1" kern="1200" baseline="0" dirty="0" smtClean="0">
                          <a:solidFill>
                            <a:schemeClr val="lt1"/>
                          </a:solidFill>
                          <a:latin typeface="+mn-lt"/>
                          <a:ea typeface="+mn-ea"/>
                          <a:cs typeface="+mn-cs"/>
                        </a:rPr>
                        <a:t> within the same market industry</a:t>
                      </a:r>
                      <a:r>
                        <a:rPr lang="en-GB" sz="1800" b="1" kern="1200" dirty="0" smtClean="0">
                          <a:solidFill>
                            <a:schemeClr val="lt1"/>
                          </a:solidFill>
                          <a:latin typeface="+mn-lt"/>
                          <a:ea typeface="+mn-ea"/>
                          <a:cs typeface="+mn-cs"/>
                        </a:rPr>
                        <a:t> see as </a:t>
                      </a:r>
                      <a:r>
                        <a:rPr lang="en-GB" sz="1800" b="1" kern="1200" baseline="0" dirty="0" smtClean="0">
                          <a:solidFill>
                            <a:schemeClr val="lt1"/>
                          </a:solidFill>
                          <a:latin typeface="+mn-lt"/>
                          <a:ea typeface="+mn-ea"/>
                          <a:cs typeface="+mn-cs"/>
                        </a:rPr>
                        <a:t> the organisation </a:t>
                      </a:r>
                      <a:r>
                        <a:rPr lang="en-GB" sz="1800" b="1" kern="1200" dirty="0" smtClean="0">
                          <a:solidFill>
                            <a:schemeClr val="lt1"/>
                          </a:solidFill>
                          <a:latin typeface="+mn-lt"/>
                          <a:ea typeface="+mn-ea"/>
                          <a:cs typeface="+mn-cs"/>
                        </a:rPr>
                        <a:t>  strengths?</a:t>
                      </a:r>
                    </a:p>
                  </a:txBody>
                  <a:tcPr marL="121920" marR="121920"/>
                </a:tc>
                <a:tc>
                  <a:txBody>
                    <a:bodyPr/>
                    <a:lstStyle/>
                    <a:p>
                      <a:pPr fontAlgn="base"/>
                      <a:r>
                        <a:rPr lang="en-GB" sz="1800" b="1" kern="1200" dirty="0" smtClean="0">
                          <a:solidFill>
                            <a:schemeClr val="lt1"/>
                          </a:solidFill>
                          <a:latin typeface="+mn-lt"/>
                          <a:ea typeface="+mn-ea"/>
                          <a:cs typeface="+mn-cs"/>
                        </a:rPr>
                        <a:t>Weaknesses</a:t>
                      </a:r>
                    </a:p>
                    <a:p>
                      <a:pPr lvl="0"/>
                      <a:r>
                        <a:rPr lang="en-GB" sz="1800" b="1" kern="1200" dirty="0" smtClean="0">
                          <a:solidFill>
                            <a:schemeClr val="lt1"/>
                          </a:solidFill>
                          <a:latin typeface="+mn-lt"/>
                          <a:ea typeface="+mn-ea"/>
                          <a:cs typeface="+mn-cs"/>
                        </a:rPr>
                        <a:t>What could </a:t>
                      </a:r>
                      <a:r>
                        <a:rPr lang="en-GB" sz="1800" b="1" kern="1200" baseline="0" dirty="0" smtClean="0">
                          <a:solidFill>
                            <a:schemeClr val="lt1"/>
                          </a:solidFill>
                          <a:latin typeface="+mn-lt"/>
                          <a:ea typeface="+mn-ea"/>
                          <a:cs typeface="+mn-cs"/>
                        </a:rPr>
                        <a:t> be</a:t>
                      </a:r>
                      <a:r>
                        <a:rPr lang="en-GB" sz="1800" b="1" kern="1200" dirty="0" smtClean="0">
                          <a:solidFill>
                            <a:schemeClr val="lt1"/>
                          </a:solidFill>
                          <a:latin typeface="+mn-lt"/>
                          <a:ea typeface="+mn-ea"/>
                          <a:cs typeface="+mn-cs"/>
                        </a:rPr>
                        <a:t> improve?</a:t>
                      </a:r>
                    </a:p>
                    <a:p>
                      <a:pPr lvl="0"/>
                      <a:endParaRPr lang="en-GB" sz="1800" b="1" kern="1200" dirty="0" smtClean="0">
                        <a:solidFill>
                          <a:schemeClr val="lt1"/>
                        </a:solidFill>
                        <a:latin typeface="+mn-lt"/>
                        <a:ea typeface="+mn-ea"/>
                        <a:cs typeface="+mn-cs"/>
                      </a:endParaRPr>
                    </a:p>
                    <a:p>
                      <a:pPr lvl="0"/>
                      <a:r>
                        <a:rPr lang="en-GB" sz="1800" b="1" kern="1200" dirty="0" smtClean="0">
                          <a:solidFill>
                            <a:schemeClr val="lt1"/>
                          </a:solidFill>
                          <a:latin typeface="+mn-lt"/>
                          <a:ea typeface="+mn-ea"/>
                          <a:cs typeface="+mn-cs"/>
                        </a:rPr>
                        <a:t>What are people </a:t>
                      </a:r>
                      <a:r>
                        <a:rPr lang="en-GB" sz="1800" b="1" kern="1200" baseline="0" dirty="0" smtClean="0">
                          <a:solidFill>
                            <a:schemeClr val="lt1"/>
                          </a:solidFill>
                          <a:latin typeface="+mn-lt"/>
                          <a:ea typeface="+mn-ea"/>
                          <a:cs typeface="+mn-cs"/>
                        </a:rPr>
                        <a:t> in the </a:t>
                      </a:r>
                      <a:r>
                        <a:rPr lang="en-GB" sz="1800" b="1" kern="1200" dirty="0" smtClean="0">
                          <a:solidFill>
                            <a:schemeClr val="lt1"/>
                          </a:solidFill>
                          <a:latin typeface="+mn-lt"/>
                          <a:ea typeface="+mn-ea"/>
                          <a:cs typeface="+mn-cs"/>
                        </a:rPr>
                        <a:t> market likely to see as weaknesses?</a:t>
                      </a:r>
                    </a:p>
                    <a:p>
                      <a:pPr lvl="0"/>
                      <a:endParaRPr lang="en-GB" sz="1800" b="1" kern="1200" dirty="0" smtClean="0">
                        <a:solidFill>
                          <a:schemeClr val="lt1"/>
                        </a:solidFill>
                        <a:latin typeface="+mn-lt"/>
                        <a:ea typeface="+mn-ea"/>
                        <a:cs typeface="+mn-cs"/>
                      </a:endParaRPr>
                    </a:p>
                    <a:p>
                      <a:pPr lvl="0"/>
                      <a:r>
                        <a:rPr lang="en-GB" sz="1800" b="1" kern="1200" dirty="0" smtClean="0">
                          <a:solidFill>
                            <a:schemeClr val="lt1"/>
                          </a:solidFill>
                          <a:latin typeface="+mn-lt"/>
                          <a:ea typeface="+mn-ea"/>
                          <a:cs typeface="+mn-cs"/>
                        </a:rPr>
                        <a:t>What factors loses sales?</a:t>
                      </a:r>
                    </a:p>
                    <a:p>
                      <a:endParaRPr lang="en-GB" sz="1800" dirty="0"/>
                    </a:p>
                  </a:txBody>
                  <a:tcPr marL="121920" marR="121920"/>
                </a:tc>
              </a:tr>
              <a:tr h="2896822">
                <a:tc>
                  <a:txBody>
                    <a:bodyPr/>
                    <a:lstStyle/>
                    <a:p>
                      <a:pPr fontAlgn="base"/>
                      <a:r>
                        <a:rPr lang="en-GB" sz="1800" b="1" kern="1200" dirty="0" smtClean="0">
                          <a:solidFill>
                            <a:schemeClr val="dk1"/>
                          </a:solidFill>
                          <a:latin typeface="+mn-lt"/>
                          <a:ea typeface="+mn-ea"/>
                          <a:cs typeface="+mn-cs"/>
                        </a:rPr>
                        <a:t>Opportunities</a:t>
                      </a:r>
                    </a:p>
                    <a:p>
                      <a:pPr lvl="0"/>
                      <a:r>
                        <a:rPr lang="en-GB" sz="1800" kern="1200" dirty="0" smtClean="0">
                          <a:solidFill>
                            <a:schemeClr val="dk1"/>
                          </a:solidFill>
                          <a:latin typeface="+mn-lt"/>
                          <a:ea typeface="+mn-ea"/>
                          <a:cs typeface="+mn-cs"/>
                        </a:rPr>
                        <a:t>Changes in technology and markets on both a broad and narrow scale.</a:t>
                      </a:r>
                    </a:p>
                    <a:p>
                      <a:pPr lvl="0"/>
                      <a:r>
                        <a:rPr lang="en-GB" sz="1800" kern="1200" dirty="0" smtClean="0">
                          <a:solidFill>
                            <a:schemeClr val="dk1"/>
                          </a:solidFill>
                          <a:latin typeface="+mn-lt"/>
                          <a:ea typeface="+mn-ea"/>
                          <a:cs typeface="+mn-cs"/>
                        </a:rPr>
                        <a:t/>
                      </a:r>
                      <a:br>
                        <a:rPr lang="en-GB" sz="1800" kern="1200" dirty="0" smtClean="0">
                          <a:solidFill>
                            <a:schemeClr val="dk1"/>
                          </a:solidFill>
                          <a:latin typeface="+mn-lt"/>
                          <a:ea typeface="+mn-ea"/>
                          <a:cs typeface="+mn-cs"/>
                        </a:rPr>
                      </a:br>
                      <a:r>
                        <a:rPr lang="en-GB" sz="1800" kern="1200" dirty="0" smtClean="0">
                          <a:solidFill>
                            <a:schemeClr val="dk1"/>
                          </a:solidFill>
                          <a:latin typeface="+mn-lt"/>
                          <a:ea typeface="+mn-ea"/>
                          <a:cs typeface="+mn-cs"/>
                        </a:rPr>
                        <a:t>Changes in government policy related to your field.</a:t>
                      </a:r>
                    </a:p>
                    <a:p>
                      <a:pPr lvl="0"/>
                      <a:endParaRPr lang="en-GB" sz="1800" kern="1200" dirty="0" smtClean="0">
                        <a:solidFill>
                          <a:schemeClr val="dk1"/>
                        </a:solidFill>
                        <a:latin typeface="+mn-lt"/>
                        <a:ea typeface="+mn-ea"/>
                        <a:cs typeface="+mn-cs"/>
                      </a:endParaRPr>
                    </a:p>
                    <a:p>
                      <a:pPr lvl="0"/>
                      <a:r>
                        <a:rPr lang="en-GB" sz="1800" kern="1200" dirty="0" smtClean="0">
                          <a:solidFill>
                            <a:schemeClr val="dk1"/>
                          </a:solidFill>
                          <a:latin typeface="+mn-lt"/>
                          <a:ea typeface="+mn-ea"/>
                          <a:cs typeface="+mn-cs"/>
                        </a:rPr>
                        <a:t>Changes in social patterns,  lifestyle changes.</a:t>
                      </a:r>
                    </a:p>
                    <a:p>
                      <a:pPr lvl="0"/>
                      <a:endParaRPr lang="en-GB" sz="1800" kern="1200" dirty="0" smtClean="0">
                        <a:solidFill>
                          <a:schemeClr val="dk1"/>
                        </a:solidFill>
                        <a:latin typeface="+mn-lt"/>
                        <a:ea typeface="+mn-ea"/>
                        <a:cs typeface="+mn-cs"/>
                      </a:endParaRPr>
                    </a:p>
                    <a:p>
                      <a:pPr lvl="0"/>
                      <a:r>
                        <a:rPr lang="en-GB" sz="1800" kern="1200" dirty="0" smtClean="0">
                          <a:solidFill>
                            <a:schemeClr val="dk1"/>
                          </a:solidFill>
                          <a:latin typeface="+mn-lt"/>
                          <a:ea typeface="+mn-ea"/>
                          <a:cs typeface="+mn-cs"/>
                        </a:rPr>
                        <a:t>Local events</a:t>
                      </a:r>
                      <a:endParaRPr lang="en-GB" sz="1800" dirty="0" smtClean="0"/>
                    </a:p>
                    <a:p>
                      <a:endParaRPr lang="en-GB" sz="1800" dirty="0" smtClean="0"/>
                    </a:p>
                    <a:p>
                      <a:endParaRPr lang="en-GB" sz="1800" dirty="0" smtClean="0"/>
                    </a:p>
                  </a:txBody>
                  <a:tcPr marL="121920" marR="121920"/>
                </a:tc>
                <a:tc>
                  <a:txBody>
                    <a:bodyPr/>
                    <a:lstStyle/>
                    <a:p>
                      <a:pPr fontAlgn="base"/>
                      <a:r>
                        <a:rPr lang="en-GB" sz="1800" b="1" kern="1200" dirty="0" smtClean="0">
                          <a:solidFill>
                            <a:schemeClr val="dk1"/>
                          </a:solidFill>
                          <a:latin typeface="+mn-lt"/>
                          <a:ea typeface="+mn-ea"/>
                          <a:cs typeface="+mn-cs"/>
                        </a:rPr>
                        <a:t>Threats</a:t>
                      </a:r>
                    </a:p>
                    <a:p>
                      <a:pPr lvl="0"/>
                      <a:r>
                        <a:rPr lang="en-GB" sz="1800" kern="1200" dirty="0" smtClean="0">
                          <a:solidFill>
                            <a:schemeClr val="dk1"/>
                          </a:solidFill>
                          <a:latin typeface="+mn-lt"/>
                          <a:ea typeface="+mn-ea"/>
                          <a:cs typeface="+mn-cs"/>
                        </a:rPr>
                        <a:t>What are the obstacles face?</a:t>
                      </a:r>
                      <a:br>
                        <a:rPr lang="en-GB" sz="1800" kern="1200" dirty="0" smtClean="0">
                          <a:solidFill>
                            <a:schemeClr val="dk1"/>
                          </a:solidFill>
                          <a:latin typeface="+mn-lt"/>
                          <a:ea typeface="+mn-ea"/>
                          <a:cs typeface="+mn-cs"/>
                        </a:rPr>
                      </a:br>
                      <a:r>
                        <a:rPr lang="en-GB" sz="1800" kern="1200" dirty="0" smtClean="0">
                          <a:solidFill>
                            <a:schemeClr val="dk1"/>
                          </a:solidFill>
                          <a:latin typeface="+mn-lt"/>
                          <a:ea typeface="+mn-ea"/>
                          <a:cs typeface="+mn-cs"/>
                        </a:rPr>
                        <a:t>What are  competitors doing?</a:t>
                      </a:r>
                    </a:p>
                    <a:p>
                      <a:pPr lvl="0"/>
                      <a:r>
                        <a:rPr lang="en-GB" sz="1800" kern="1200" dirty="0" smtClean="0">
                          <a:solidFill>
                            <a:schemeClr val="dk1"/>
                          </a:solidFill>
                          <a:latin typeface="+mn-lt"/>
                          <a:ea typeface="+mn-ea"/>
                          <a:cs typeface="+mn-cs"/>
                        </a:rPr>
                        <a:t>Are quality standards of products or services changing?</a:t>
                      </a:r>
                    </a:p>
                    <a:p>
                      <a:pPr lvl="0"/>
                      <a:r>
                        <a:rPr lang="en-GB" sz="1800" kern="1200" dirty="0" smtClean="0">
                          <a:solidFill>
                            <a:schemeClr val="dk1"/>
                          </a:solidFill>
                          <a:latin typeface="+mn-lt"/>
                          <a:ea typeface="+mn-ea"/>
                          <a:cs typeface="+mn-cs"/>
                        </a:rPr>
                        <a:t>Is changing technology threatening the</a:t>
                      </a:r>
                      <a:r>
                        <a:rPr lang="en-GB" sz="1800" kern="1200" baseline="0" dirty="0" smtClean="0">
                          <a:solidFill>
                            <a:schemeClr val="dk1"/>
                          </a:solidFill>
                          <a:latin typeface="+mn-lt"/>
                          <a:ea typeface="+mn-ea"/>
                          <a:cs typeface="+mn-cs"/>
                        </a:rPr>
                        <a:t> organisation</a:t>
                      </a:r>
                      <a:r>
                        <a:rPr lang="en-GB" sz="1800" kern="1200" dirty="0" smtClean="0">
                          <a:solidFill>
                            <a:schemeClr val="dk1"/>
                          </a:solidFill>
                          <a:latin typeface="+mn-lt"/>
                          <a:ea typeface="+mn-ea"/>
                          <a:cs typeface="+mn-cs"/>
                        </a:rPr>
                        <a:t> position?</a:t>
                      </a:r>
                    </a:p>
                    <a:p>
                      <a:pPr lvl="0"/>
                      <a:r>
                        <a:rPr lang="en-GB" sz="1800" kern="1200" dirty="0" smtClean="0">
                          <a:solidFill>
                            <a:schemeClr val="dk1"/>
                          </a:solidFill>
                          <a:latin typeface="+mn-lt"/>
                          <a:ea typeface="+mn-ea"/>
                          <a:cs typeface="+mn-cs"/>
                        </a:rPr>
                        <a:t>Could any of your weaknesses seriously threaten your business?</a:t>
                      </a:r>
                    </a:p>
                    <a:p>
                      <a:endParaRPr lang="en-GB" sz="1800" dirty="0"/>
                    </a:p>
                  </a:txBody>
                  <a:tcPr marL="121920" marR="121920"/>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360947"/>
            <a:ext cx="10972800" cy="5156286"/>
          </a:xfrm>
        </p:spPr>
        <p:txBody>
          <a:bodyPr/>
          <a:lstStyle/>
          <a:p>
            <a:pPr>
              <a:buNone/>
            </a:pPr>
            <a:r>
              <a:rPr lang="en-GB" dirty="0" smtClean="0"/>
              <a:t> </a:t>
            </a:r>
          </a:p>
          <a:p>
            <a:pPr>
              <a:buNone/>
            </a:pPr>
            <a:r>
              <a:rPr lang="en-GB" dirty="0" smtClean="0"/>
              <a:t>                            Group Activity  </a:t>
            </a:r>
          </a:p>
          <a:p>
            <a:pPr>
              <a:buNone/>
            </a:pPr>
            <a:endParaRPr lang="en-GB" dirty="0" smtClean="0"/>
          </a:p>
          <a:p>
            <a:pPr>
              <a:buNone/>
            </a:pPr>
            <a:r>
              <a:rPr lang="en-GB" dirty="0" smtClean="0"/>
              <a:t>Complete the SWOT analysis section of your business plan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PESTEL Analysis</a:t>
            </a:r>
          </a:p>
        </p:txBody>
      </p:sp>
      <p:sp>
        <p:nvSpPr>
          <p:cNvPr id="3" name="Content Placeholder 2"/>
          <p:cNvSpPr>
            <a:spLocks noGrp="1"/>
          </p:cNvSpPr>
          <p:nvPr>
            <p:ph idx="1"/>
          </p:nvPr>
        </p:nvSpPr>
        <p:spPr>
          <a:xfrm>
            <a:off x="609600" y="1196999"/>
            <a:ext cx="10972800" cy="4276977"/>
          </a:xfrm>
        </p:spPr>
        <p:txBody>
          <a:bodyPr>
            <a:noAutofit/>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24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24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24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Tree>
    <p:extLst>
      <p:ext uri="{BB962C8B-B14F-4D97-AF65-F5344CB8AC3E}">
        <p14:creationId xmlns:p14="http://schemas.microsoft.com/office/powerpoint/2010/main" xmlns="" val="1637497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r>
              <a:rPr lang="en-GB" sz="2400" dirty="0">
                <a:effectLst/>
              </a:rPr>
              <a:t>The technique is used to help </a:t>
            </a:r>
            <a:r>
              <a:rPr lang="en-GB" sz="2400" dirty="0">
                <a:solidFill>
                  <a:srgbClr val="FF0000"/>
                </a:solidFill>
                <a:effectLst/>
              </a:rPr>
              <a:t>identify factors involved in change </a:t>
            </a:r>
            <a:r>
              <a:rPr lang="en-GB" sz="2400" dirty="0">
                <a:effectLst/>
              </a:rPr>
              <a:t>rather than solutions to any of the factors.</a:t>
            </a:r>
          </a:p>
          <a:p>
            <a:endParaRPr lang="en-GB" sz="2400" dirty="0">
              <a:effectLst/>
            </a:endParaRPr>
          </a:p>
          <a:p>
            <a:r>
              <a:rPr lang="en-GB" sz="2400" dirty="0"/>
              <a:t>PESTLE analysis is a useful tool for understanding the “</a:t>
            </a:r>
            <a:r>
              <a:rPr lang="en-GB" sz="2400" dirty="0">
                <a:solidFill>
                  <a:srgbClr val="FF0000"/>
                </a:solidFill>
              </a:rPr>
              <a:t>big picture</a:t>
            </a:r>
            <a:r>
              <a:rPr lang="en-GB" sz="2400" dirty="0"/>
              <a:t>” of the environment in which you are operating, and the opportunities and threats that lie within it. </a:t>
            </a:r>
          </a:p>
          <a:p>
            <a:endParaRPr lang="en-GB" sz="2400" dirty="0"/>
          </a:p>
          <a:p>
            <a:r>
              <a:rPr lang="en-GB" sz="2400" dirty="0"/>
              <a:t>Specifically the PEST or PESTLE analysis is a useful tool for understanding </a:t>
            </a:r>
            <a:r>
              <a:rPr lang="en-GB" sz="2400" dirty="0">
                <a:solidFill>
                  <a:srgbClr val="FF0000"/>
                </a:solidFill>
              </a:rPr>
              <a:t>risks</a:t>
            </a:r>
            <a:r>
              <a:rPr lang="en-GB" sz="2400" dirty="0"/>
              <a:t> associated with </a:t>
            </a:r>
            <a:r>
              <a:rPr lang="en-GB" sz="2400" dirty="0">
                <a:solidFill>
                  <a:srgbClr val="FF0000"/>
                </a:solidFill>
              </a:rPr>
              <a:t>market growth or decline</a:t>
            </a:r>
            <a:r>
              <a:rPr lang="en-GB" sz="2400" dirty="0"/>
              <a:t>, and as such the position, potential and direction for a business or organisation</a:t>
            </a:r>
            <a:endParaRPr lang="en-GB" sz="2400" dirty="0">
              <a:effectLst/>
            </a:endParaRPr>
          </a:p>
        </p:txBody>
      </p:sp>
      <p:sp>
        <p:nvSpPr>
          <p:cNvPr id="6" name="Title 1">
            <a:extLst>
              <a:ext uri="{FF2B5EF4-FFF2-40B4-BE49-F238E27FC236}">
                <a16:creationId xmlns:a16="http://schemas.microsoft.com/office/drawing/2014/main" xmlns=""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xmlns="" val="121921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fontScale="92500"/>
          </a:bodyPr>
          <a:lstStyle/>
          <a:p>
            <a:r>
              <a:rPr lang="en-GB" sz="2800" dirty="0">
                <a:effectLst/>
              </a:rPr>
              <a:t>An important element to the technique is considering </a:t>
            </a:r>
            <a:r>
              <a:rPr lang="en-GB" sz="2800" b="1" dirty="0">
                <a:solidFill>
                  <a:srgbClr val="FF0000"/>
                </a:solidFill>
                <a:effectLst/>
              </a:rPr>
              <a:t>all the areas </a:t>
            </a:r>
            <a:r>
              <a:rPr lang="en-GB" sz="2800" dirty="0">
                <a:effectLst/>
              </a:rPr>
              <a:t>of the technique rather than painstakingly classifying a factor.</a:t>
            </a:r>
          </a:p>
          <a:p>
            <a:endParaRPr lang="en-GB" sz="2800" dirty="0">
              <a:effectLst/>
            </a:endParaRPr>
          </a:p>
          <a:p>
            <a:r>
              <a:rPr lang="en-GB" sz="2800" dirty="0">
                <a:effectLst/>
              </a:rPr>
              <a:t>When considering each factor you need to identify </a:t>
            </a:r>
            <a:r>
              <a:rPr lang="en-GB" sz="2800" dirty="0">
                <a:solidFill>
                  <a:srgbClr val="FF0000"/>
                </a:solidFill>
                <a:effectLst/>
              </a:rPr>
              <a:t>what the factor </a:t>
            </a:r>
            <a:r>
              <a:rPr lang="en-GB" sz="2800" dirty="0">
                <a:effectLst/>
              </a:rPr>
              <a:t>is and what the </a:t>
            </a:r>
            <a:r>
              <a:rPr lang="en-GB" sz="2800" dirty="0">
                <a:solidFill>
                  <a:srgbClr val="FF0000"/>
                </a:solidFill>
                <a:effectLst/>
              </a:rPr>
              <a:t>impact</a:t>
            </a:r>
            <a:r>
              <a:rPr lang="en-GB" sz="2800" dirty="0">
                <a:effectLst/>
              </a:rPr>
              <a:t> will be on the business/organisation. </a:t>
            </a:r>
          </a:p>
          <a:p>
            <a:endParaRPr lang="en-GB" sz="2800" dirty="0">
              <a:effectLst/>
            </a:endParaRPr>
          </a:p>
          <a:p>
            <a:r>
              <a:rPr lang="en-GB" sz="2800" dirty="0"/>
              <a:t>PESTLE analysis is often used alongside </a:t>
            </a:r>
            <a:r>
              <a:rPr lang="en-GB" sz="2800" dirty="0">
                <a:solidFill>
                  <a:srgbClr val="FF0000"/>
                </a:solidFill>
              </a:rPr>
              <a:t>SWOT</a:t>
            </a:r>
            <a:r>
              <a:rPr lang="en-GB" sz="2800" dirty="0"/>
              <a:t> analysis to help identify opportunities and threats. See our PESTLE analysis example.</a:t>
            </a:r>
          </a:p>
          <a:p>
            <a:endParaRPr lang="en-GB" sz="2800" dirty="0"/>
          </a:p>
          <a:p>
            <a:endParaRPr lang="en-GB" sz="2800" dirty="0"/>
          </a:p>
        </p:txBody>
      </p:sp>
      <p:sp>
        <p:nvSpPr>
          <p:cNvPr id="6" name="Title 1">
            <a:extLst>
              <a:ext uri="{FF2B5EF4-FFF2-40B4-BE49-F238E27FC236}">
                <a16:creationId xmlns:a16="http://schemas.microsoft.com/office/drawing/2014/main" xmlns=""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PESTEL Analysis</a:t>
            </a:r>
          </a:p>
        </p:txBody>
      </p:sp>
    </p:spTree>
    <p:extLst>
      <p:ext uri="{BB962C8B-B14F-4D97-AF65-F5344CB8AC3E}">
        <p14:creationId xmlns:p14="http://schemas.microsoft.com/office/powerpoint/2010/main" xmlns="" val="4156309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fontScale="92500" lnSpcReduction="10000"/>
          </a:bodyPr>
          <a:lstStyle/>
          <a:p>
            <a:r>
              <a:rPr lang="en-GB" dirty="0"/>
              <a:t>This factor represents the way and extent to which the government influences the economy, and certain businesses.</a:t>
            </a:r>
          </a:p>
          <a:p>
            <a:pPr marL="0" indent="0">
              <a:buNone/>
            </a:pPr>
            <a:endParaRPr lang="en-GB" dirty="0"/>
          </a:p>
          <a:p>
            <a:r>
              <a:rPr lang="en-GB" dirty="0"/>
              <a:t>This could be at the national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dirty="0">
              <a:effectLst/>
            </a:endParaRPr>
          </a:p>
        </p:txBody>
      </p:sp>
    </p:spTree>
    <p:extLst>
      <p:ext uri="{BB962C8B-B14F-4D97-AF65-F5344CB8AC3E}">
        <p14:creationId xmlns:p14="http://schemas.microsoft.com/office/powerpoint/2010/main" xmlns="" val="646800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417638"/>
            <a:ext cx="10972800" cy="3893149"/>
          </a:xfrm>
        </p:spPr>
        <p:txBody>
          <a:bodyPr>
            <a:noAutofit/>
          </a:bodyPr>
          <a:lstStyle/>
          <a:p>
            <a:r>
              <a:rPr lang="en-GB" dirty="0"/>
              <a:t>This factor refers to the areas unique to the economy and directly influence it. Factors that may influence your business plan include inflation rates, interest rates, economic growth, exchange rates, and property prices.</a:t>
            </a:r>
          </a:p>
          <a:p>
            <a:endParaRPr lang="en-GB" dirty="0"/>
          </a:p>
          <a:p>
            <a:r>
              <a:rPr lang="en-GB" dirty="0"/>
              <a:t>Economic factors differ for each town or city and must be analysed for their impact on your business.</a:t>
            </a:r>
            <a:endParaRPr lang="en-GB" dirty="0">
              <a:effectLst/>
            </a:endParaRPr>
          </a:p>
        </p:txBody>
      </p:sp>
    </p:spTree>
    <p:extLst>
      <p:ext uri="{BB962C8B-B14F-4D97-AF65-F5344CB8AC3E}">
        <p14:creationId xmlns:p14="http://schemas.microsoft.com/office/powerpoint/2010/main" xmlns="" val="3302288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7767"/>
            <a:ext cx="10972800" cy="837746"/>
          </a:xfrm>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291364"/>
            <a:ext cx="10972800" cy="4285870"/>
          </a:xfrm>
        </p:spPr>
        <p:txBody>
          <a:bodyPr>
            <a:normAutofit lnSpcReduction="10000"/>
          </a:bodyPr>
          <a:lstStyle/>
          <a:p>
            <a:r>
              <a:rPr lang="en-GB" dirty="0"/>
              <a:t>This factor refers to demographic factors, including population growth rates, cultural aspects, age distribution of population, and changing social behaviours; e.g. people using social media applications to discuss products and services.</a:t>
            </a:r>
          </a:p>
          <a:p>
            <a:endParaRPr lang="en-GB" dirty="0"/>
          </a:p>
          <a:p>
            <a:r>
              <a:rPr lang="en-GB" dirty="0"/>
              <a:t>Many of these factors may impact the way you do business with your clients and the methods of interaction you may have.</a:t>
            </a:r>
            <a:endParaRPr lang="en-GB" dirty="0">
              <a:effectLst/>
            </a:endParaRPr>
          </a:p>
        </p:txBody>
      </p:sp>
    </p:spTree>
    <p:extLst>
      <p:ext uri="{BB962C8B-B14F-4D97-AF65-F5344CB8AC3E}">
        <p14:creationId xmlns:p14="http://schemas.microsoft.com/office/powerpoint/2010/main" xmlns="" val="142297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078221"/>
            <a:ext cx="10972800" cy="4608016"/>
          </a:xfrm>
        </p:spPr>
        <p:txBody>
          <a:bodyPr>
            <a:noAutofit/>
          </a:bodyPr>
          <a:lstStyle/>
          <a:p>
            <a:r>
              <a:rPr lang="en-GB" sz="2800" dirty="0"/>
              <a:t>This refers to the rate of technological changes and Research and Development (R &amp; D) activities, automation, and incentives. These factors influence outsourcing decisions, quality, and efficiency considerations. Some examples include mobile internet, smart phones, Skype appointments, location based searching, emergence of Artificial Intelligence etc.</a:t>
            </a:r>
          </a:p>
          <a:p>
            <a:endParaRPr lang="en-GB" sz="2800" dirty="0"/>
          </a:p>
          <a:p>
            <a:r>
              <a:rPr lang="en-GB" sz="2800" dirty="0"/>
              <a:t>Over the last 10 years, changes in technology have massively impacted every industry and the degree and speed that this will occur in the future is only going to increase.</a:t>
            </a:r>
            <a:endParaRPr lang="en-GB" sz="2800" dirty="0">
              <a:effectLst/>
            </a:endParaRPr>
          </a:p>
        </p:txBody>
      </p:sp>
    </p:spTree>
    <p:extLst>
      <p:ext uri="{BB962C8B-B14F-4D97-AF65-F5344CB8AC3E}">
        <p14:creationId xmlns:p14="http://schemas.microsoft.com/office/powerpoint/2010/main" xmlns="" val="1755504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95915"/>
            <a:ext cx="10972800" cy="900154"/>
          </a:xfrm>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470484"/>
            <a:ext cx="10972800" cy="3917032"/>
          </a:xfrm>
        </p:spPr>
        <p:txBody>
          <a:bodyPr>
            <a:normAutofit fontScale="92500" lnSpcReduction="10000"/>
          </a:bodyPr>
          <a:lstStyle/>
          <a:p>
            <a:r>
              <a:rPr lang="en-GB" dirty="0"/>
              <a:t>This factor refers to all the laws directly connected to a business or company and its area of activity. E.G. Health and Safety, Consumer Law, Privacy and Discrimination Law, Data Protection.</a:t>
            </a:r>
          </a:p>
          <a:p>
            <a:endParaRPr lang="en-GB" dirty="0"/>
          </a:p>
          <a:p>
            <a:r>
              <a:rPr lang="en-GB"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xmlns="" val="3252801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600"/>
            <a:ext cx="11379200" cy="5342021"/>
          </a:xfrm>
        </p:spPr>
        <p:txBody>
          <a:bodyPr>
            <a:normAutofit fontScale="77500" lnSpcReduction="20000"/>
          </a:bodyPr>
          <a:lstStyle/>
          <a:p>
            <a:pPr>
              <a:buNone/>
            </a:pPr>
            <a:r>
              <a:rPr lang="en-GB" b="1" dirty="0" smtClean="0"/>
              <a:t>Environmental factors</a:t>
            </a:r>
            <a:r>
              <a:rPr lang="en-GB" dirty="0" smtClean="0"/>
              <a:t>:</a:t>
            </a:r>
          </a:p>
          <a:p>
            <a:pPr>
              <a:buNone/>
            </a:pPr>
            <a:r>
              <a:rPr lang="en-GB" dirty="0" smtClean="0"/>
              <a:t>These factors are sub divided into demographics, natural and ecological environment.</a:t>
            </a:r>
          </a:p>
          <a:p>
            <a:pPr>
              <a:buNone/>
            </a:pPr>
            <a:r>
              <a:rPr lang="en-GB" b="1" dirty="0" smtClean="0"/>
              <a:t>Demographic environment</a:t>
            </a:r>
          </a:p>
          <a:p>
            <a:pPr>
              <a:buFont typeface="Wingdings" pitchFamily="2" charset="2"/>
              <a:buChar char="v"/>
            </a:pPr>
            <a:r>
              <a:rPr lang="en-GB" dirty="0" smtClean="0"/>
              <a:t>This  includes the size and growth of population, life expectancy of the people, rural-urban distribution of population, the technological skills and educational levels of labour force.</a:t>
            </a:r>
          </a:p>
          <a:p>
            <a:pPr>
              <a:buFont typeface="Wingdings" pitchFamily="2" charset="2"/>
              <a:buChar char="v"/>
            </a:pPr>
            <a:r>
              <a:rPr lang="en-GB" dirty="0" smtClean="0"/>
              <a:t>Demographic features have an important bearing on the functioning of business firms. Since new workers are recruited from outside the firm, demographic factors are considered as parts of external environment.</a:t>
            </a:r>
          </a:p>
          <a:p>
            <a:pPr>
              <a:buFont typeface="Wingdings" pitchFamily="2" charset="2"/>
              <a:buChar char="v"/>
            </a:pPr>
            <a:r>
              <a:rPr lang="en-GB" dirty="0" smtClean="0"/>
              <a:t>The skills and ability of a firm’s workers determine to a large extent how well the organisation can achieve its mission. The labour force in a country is always changing. This will cause changes in the work force of a firm</a:t>
            </a:r>
          </a:p>
          <a:p>
            <a:pPr>
              <a:buFont typeface="Wingdings" pitchFamily="2" charset="2"/>
              <a:buChar char="v"/>
            </a:pPr>
            <a:r>
              <a:rPr lang="en-GB" dirty="0" smtClean="0"/>
              <a:t>The technical and education skills of the workers of a firm are determined mostly by human resources available in the economy.</a:t>
            </a:r>
          </a:p>
          <a:p>
            <a:pPr>
              <a:buFont typeface="Wingdings" pitchFamily="2" charset="2"/>
              <a:buChar char="v"/>
            </a:pPr>
            <a:endParaRPr lang="en-GB" dirty="0" smtClean="0"/>
          </a:p>
          <a:p>
            <a:pPr>
              <a:buNone/>
            </a:pPr>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228599"/>
            <a:ext cx="11277600" cy="4993105"/>
          </a:xfrm>
        </p:spPr>
        <p:txBody>
          <a:bodyPr>
            <a:normAutofit fontScale="62500" lnSpcReduction="20000"/>
          </a:bodyPr>
          <a:lstStyle/>
          <a:p>
            <a:pPr fontAlgn="auto">
              <a:buNone/>
            </a:pPr>
            <a:r>
              <a:rPr lang="en-GB" b="1" dirty="0" smtClean="0"/>
              <a:t>   Natural Environment:</a:t>
            </a:r>
            <a:r>
              <a:rPr lang="en-GB" dirty="0" smtClean="0"/>
              <a:t> </a:t>
            </a:r>
          </a:p>
          <a:p>
            <a:pPr fontAlgn="auto">
              <a:buNone/>
            </a:pPr>
            <a:endParaRPr lang="en-GB" dirty="0" smtClean="0"/>
          </a:p>
          <a:p>
            <a:pPr fontAlgn="auto">
              <a:buFont typeface="Wingdings" pitchFamily="2" charset="2"/>
              <a:buChar char="v"/>
            </a:pPr>
            <a:r>
              <a:rPr lang="en-GB" dirty="0" smtClean="0"/>
              <a:t>Natural environment is the ultimate source of many inputs such as raw materials, energy which business firms use in their productive activity. </a:t>
            </a:r>
          </a:p>
          <a:p>
            <a:pPr fontAlgn="auto">
              <a:buNone/>
            </a:pPr>
            <a:endParaRPr lang="en-GB" dirty="0" smtClean="0"/>
          </a:p>
          <a:p>
            <a:pPr fontAlgn="auto">
              <a:buFont typeface="Wingdings" pitchFamily="2" charset="2"/>
              <a:buChar char="v"/>
            </a:pPr>
            <a:r>
              <a:rPr lang="en-GB" dirty="0" smtClean="0"/>
              <a:t>Natural environment which includes geographical and ecological factors such as minerals and oil reserves, water and forest resources, weather and climatic conditions, port facilities are all highly significant for various business activities.</a:t>
            </a:r>
          </a:p>
          <a:p>
            <a:pPr fontAlgn="auto">
              <a:buFont typeface="Wingdings" pitchFamily="2" charset="2"/>
              <a:buChar char="v"/>
            </a:pPr>
            <a:endParaRPr lang="en-GB" dirty="0" smtClean="0"/>
          </a:p>
          <a:p>
            <a:pPr>
              <a:buFont typeface="Wingdings" pitchFamily="2" charset="2"/>
              <a:buChar char="v"/>
            </a:pPr>
            <a:r>
              <a:rPr lang="en-GB" dirty="0" smtClean="0"/>
              <a:t>For example, the availability of minerals such as iron, coal etc. in a region influence the location of certain industries in that region. For example, steel producing industrial units are set up near coal mines to save cost of transporting coal to distant locations</a:t>
            </a:r>
          </a:p>
          <a:p>
            <a:pPr>
              <a:buNone/>
            </a:pPr>
            <a:endParaRPr lang="en-GB" dirty="0" smtClean="0"/>
          </a:p>
          <a:p>
            <a:pPr>
              <a:buFont typeface="Wingdings" pitchFamily="2" charset="2"/>
              <a:buChar char="v"/>
            </a:pPr>
            <a:r>
              <a:rPr lang="en-GB" dirty="0" smtClean="0"/>
              <a:t>It should be noted that it is not the availability of natural resources alone but also the technology and ability to bring them into use that determines the growth of business and the economy. For instance, most less developed nations  though rich in natural resources re­mained poor and underdeveloped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304800"/>
            <a:ext cx="11480800" cy="5037221"/>
          </a:xfrm>
        </p:spPr>
        <p:txBody>
          <a:bodyPr>
            <a:normAutofit lnSpcReduction="10000"/>
          </a:bodyPr>
          <a:lstStyle/>
          <a:p>
            <a:pPr>
              <a:buNone/>
            </a:pPr>
            <a:r>
              <a:rPr lang="en-GB" b="1" dirty="0" smtClean="0"/>
              <a:t>Ecological environment:</a:t>
            </a:r>
          </a:p>
          <a:p>
            <a:pPr>
              <a:buNone/>
            </a:pPr>
            <a:endParaRPr lang="en-GB" b="1" dirty="0" smtClean="0"/>
          </a:p>
          <a:p>
            <a:pPr>
              <a:buFont typeface="Wingdings" pitchFamily="2" charset="2"/>
              <a:buChar char="v"/>
            </a:pPr>
            <a:r>
              <a:rPr lang="en-GB" dirty="0" smtClean="0"/>
              <a:t> Driven purely by the motive of maximizing profits, business attitude  caused pollution of environment, especially air and water which posed health hazards for the people.</a:t>
            </a:r>
          </a:p>
          <a:p>
            <a:pPr>
              <a:buNone/>
            </a:pPr>
            <a:endParaRPr lang="en-GB" dirty="0" smtClean="0"/>
          </a:p>
          <a:p>
            <a:pPr>
              <a:buFont typeface="Wingdings" pitchFamily="2" charset="2"/>
              <a:buChar char="v"/>
            </a:pPr>
            <a:r>
              <a:rPr lang="en-GB" dirty="0" smtClean="0"/>
              <a:t>Laws have been passed for conservation of natural resources and prevention of environment pollution  to ensure sustainable economic growth and a healthy environment for human beings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613611"/>
            <a:ext cx="10972800" cy="4903622"/>
          </a:xfrm>
        </p:spPr>
        <p:txBody>
          <a:bodyPr/>
          <a:lstStyle/>
          <a:p>
            <a:pPr>
              <a:buNone/>
            </a:pPr>
            <a:endParaRPr lang="en-GB" dirty="0" smtClean="0"/>
          </a:p>
          <a:p>
            <a:pPr>
              <a:buNone/>
            </a:pPr>
            <a:r>
              <a:rPr lang="en-GB" dirty="0" smtClean="0"/>
              <a:t>                               Group Activity </a:t>
            </a:r>
          </a:p>
          <a:p>
            <a:pPr>
              <a:buNone/>
            </a:pPr>
            <a:r>
              <a:rPr lang="en-GB" smtClean="0"/>
              <a:t>   </a:t>
            </a:r>
          </a:p>
          <a:p>
            <a:pPr>
              <a:buNone/>
            </a:pPr>
            <a:r>
              <a:rPr lang="en-GB" smtClean="0"/>
              <a:t>Complete </a:t>
            </a:r>
            <a:r>
              <a:rPr lang="en-GB" dirty="0" smtClean="0"/>
              <a:t>the PESTLE analysis section of your business plan</a:t>
            </a:r>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1520</TotalTime>
  <Words>1297</Words>
  <Application>Microsoft Office PowerPoint</Application>
  <PresentationFormat>Custom</PresentationFormat>
  <Paragraphs>133</Paragraphs>
  <Slides>20</Slides>
  <Notes>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20140311PresentationUWTSDTemplate</vt:lpstr>
      <vt:lpstr>Module: BMSW 4006  Managing Enterprise in the 21st Century</vt:lpstr>
      <vt:lpstr>Slide 2</vt:lpstr>
      <vt:lpstr>What is SWOT Analysis?</vt:lpstr>
      <vt:lpstr>Elements of a SWOT analysis</vt:lpstr>
      <vt:lpstr>When and why you should do a SWOT analysis?</vt:lpstr>
      <vt:lpstr>SWOT Analysis</vt:lpstr>
      <vt:lpstr>Slide 7</vt:lpstr>
      <vt:lpstr>Slide 8</vt:lpstr>
      <vt:lpstr>PESTEL Analysis</vt:lpstr>
      <vt:lpstr>PESTEL Analysis</vt:lpstr>
      <vt:lpstr>PESTEL Analysis</vt:lpstr>
      <vt:lpstr>Political</vt:lpstr>
      <vt:lpstr>Economic</vt:lpstr>
      <vt:lpstr>Sociological</vt:lpstr>
      <vt:lpstr>Technological</vt:lpstr>
      <vt:lpstr>Legal</vt:lpstr>
      <vt:lpstr>Slide 17</vt:lpstr>
      <vt:lpstr>Slide 18</vt:lpstr>
      <vt:lpstr>Slide 19</vt:lpstr>
      <vt:lpstr>Slide 20</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doreen nyaa amundam</cp:lastModifiedBy>
  <cp:revision>25</cp:revision>
  <dcterms:created xsi:type="dcterms:W3CDTF">2018-02-07T08:30:56Z</dcterms:created>
  <dcterms:modified xsi:type="dcterms:W3CDTF">2019-11-03T18:31:49Z</dcterms:modified>
</cp:coreProperties>
</file>