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handoutMasterIdLst>
    <p:handoutMasterId r:id="rId25"/>
  </p:handoutMasterIdLst>
  <p:sldIdLst>
    <p:sldId id="263" r:id="rId2"/>
    <p:sldId id="264" r:id="rId3"/>
    <p:sldId id="265" r:id="rId4"/>
    <p:sldId id="279" r:id="rId5"/>
    <p:sldId id="266" r:id="rId6"/>
    <p:sldId id="280" r:id="rId7"/>
    <p:sldId id="281" r:id="rId8"/>
    <p:sldId id="268" r:id="rId9"/>
    <p:sldId id="282" r:id="rId10"/>
    <p:sldId id="269" r:id="rId11"/>
    <p:sldId id="270" r:id="rId12"/>
    <p:sldId id="271" r:id="rId13"/>
    <p:sldId id="272" r:id="rId14"/>
    <p:sldId id="273" r:id="rId15"/>
    <p:sldId id="274" r:id="rId16"/>
    <p:sldId id="275" r:id="rId17"/>
    <p:sldId id="276" r:id="rId18"/>
    <p:sldId id="283" r:id="rId19"/>
    <p:sldId id="277" r:id="rId20"/>
    <p:sldId id="284" r:id="rId21"/>
    <p:sldId id="285" r:id="rId22"/>
    <p:sldId id="278" r:id="rId23"/>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15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pPr/>
              <a:t>21/03/2013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CCDEBE07-B0FB-45B4-A4F8-EFE3846D8891}" type="slidenum">
              <a:rPr lang="en-US" smtClean="0"/>
              <a:pPr/>
              <a:t>2</a:t>
            </a:fld>
            <a:endParaRPr lang="en-US" smtClean="0"/>
          </a:p>
        </p:txBody>
      </p:sp>
      <p:sp>
        <p:nvSpPr>
          <p:cNvPr id="20483" name="Rectangle 2"/>
          <p:cNvSpPr>
            <a:spLocks noGrp="1" noRot="1" noChangeAspect="1" noChangeArrowheads="1" noTextEdit="1"/>
          </p:cNvSpPr>
          <p:nvPr>
            <p:ph type="sldImg"/>
          </p:nvPr>
        </p:nvSpPr>
        <p:spPr>
          <a:ln w="12700" cap="flat"/>
        </p:spPr>
      </p:sp>
      <p:sp>
        <p:nvSpPr>
          <p:cNvPr id="2048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2A56C9C-B50C-4367-BDF0-DFD5A7919718}" type="slidenum">
              <a:rPr lang="en-US" smtClean="0"/>
              <a:pPr/>
              <a:t>3</a:t>
            </a:fld>
            <a:endParaRPr lang="en-US" smtClean="0"/>
          </a:p>
        </p:txBody>
      </p:sp>
      <p:sp>
        <p:nvSpPr>
          <p:cNvPr id="21507" name="Rectangle 2"/>
          <p:cNvSpPr>
            <a:spLocks noGrp="1" noRot="1" noChangeAspect="1" noChangeArrowheads="1" noTextEdit="1"/>
          </p:cNvSpPr>
          <p:nvPr>
            <p:ph type="sldImg"/>
          </p:nvPr>
        </p:nvSpPr>
        <p:spPr>
          <a:ln w="12700" cap="flat"/>
        </p:spPr>
      </p:sp>
      <p:sp>
        <p:nvSpPr>
          <p:cNvPr id="21508"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CC8D12EF-5C8E-4313-85AB-FD2D3F86FAE8}" type="slidenum">
              <a:rPr lang="en-US" smtClean="0"/>
              <a:pPr/>
              <a:t>5</a:t>
            </a:fld>
            <a:endParaRPr lang="en-US" smtClean="0"/>
          </a:p>
        </p:txBody>
      </p:sp>
      <p:sp>
        <p:nvSpPr>
          <p:cNvPr id="22531" name="Rectangle 2"/>
          <p:cNvSpPr>
            <a:spLocks noGrp="1" noRot="1" noChangeAspect="1" noChangeArrowheads="1" noTextEdit="1"/>
          </p:cNvSpPr>
          <p:nvPr>
            <p:ph type="sldImg"/>
          </p:nvPr>
        </p:nvSpPr>
        <p:spPr>
          <a:ln w="12700" cap="flat"/>
        </p:spPr>
      </p:sp>
      <p:sp>
        <p:nvSpPr>
          <p:cNvPr id="22532"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8D1A568C-A71C-42F7-BFC0-4EE3D13656A1}" type="slidenum">
              <a:rPr lang="en-US" smtClean="0"/>
              <a:pPr/>
              <a:t>10</a:t>
            </a:fld>
            <a:endParaRPr lang="en-US" smtClean="0"/>
          </a:p>
        </p:txBody>
      </p:sp>
      <p:sp>
        <p:nvSpPr>
          <p:cNvPr id="24579" name="Rectangle 2"/>
          <p:cNvSpPr>
            <a:spLocks noGrp="1" noRot="1" noChangeAspect="1" noChangeArrowheads="1" noTextEdit="1"/>
          </p:cNvSpPr>
          <p:nvPr>
            <p:ph type="sldImg"/>
          </p:nvPr>
        </p:nvSpPr>
        <p:spPr>
          <a:solidFill>
            <a:srgbClr val="FFFFFF"/>
          </a:solidFill>
          <a:ln/>
        </p:spPr>
      </p:sp>
      <p:sp>
        <p:nvSpPr>
          <p:cNvPr id="2458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4724280D-03AF-45B1-A063-A44401281D3A}" type="slidenum">
              <a:rPr lang="en-US" smtClean="0"/>
              <a:pPr/>
              <a:t>12</a:t>
            </a:fld>
            <a:endParaRPr lang="en-US"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8CBAFC42-0262-4921-84F7-7A587A7C5EA7}" type="slidenum">
              <a:rPr lang="en-US" smtClean="0"/>
              <a:pPr/>
              <a:t>13</a:t>
            </a:fld>
            <a:endParaRPr lang="en-US" smtClean="0"/>
          </a:p>
        </p:txBody>
      </p:sp>
      <p:sp>
        <p:nvSpPr>
          <p:cNvPr id="26627" name="Rectangle 2"/>
          <p:cNvSpPr>
            <a:spLocks noGrp="1" noRot="1" noChangeAspect="1" noChangeArrowheads="1" noTextEdit="1"/>
          </p:cNvSpPr>
          <p:nvPr>
            <p:ph type="sldImg"/>
          </p:nvPr>
        </p:nvSpPr>
        <p:spPr>
          <a:solidFill>
            <a:srgbClr val="FFFFFF"/>
          </a:solidFill>
          <a:ln/>
        </p:spPr>
      </p:sp>
      <p:sp>
        <p:nvSpPr>
          <p:cNvPr id="2662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B2E3FA31-15AF-45ED-814A-B824B4C5B008}" type="slidenum">
              <a:rPr lang="en-US" smtClean="0"/>
              <a:pPr/>
              <a:t>14</a:t>
            </a:fld>
            <a:endParaRPr lang="en-US" smtClean="0"/>
          </a:p>
        </p:txBody>
      </p:sp>
      <p:sp>
        <p:nvSpPr>
          <p:cNvPr id="27651" name="Rectangle 2"/>
          <p:cNvSpPr>
            <a:spLocks noGrp="1" noRot="1" noChangeAspect="1" noChangeArrowheads="1" noTextEdit="1"/>
          </p:cNvSpPr>
          <p:nvPr>
            <p:ph type="sldImg"/>
          </p:nvPr>
        </p:nvSpPr>
        <p:spPr>
          <a:solidFill>
            <a:srgbClr val="FFFFFF"/>
          </a:solidFill>
          <a:ln/>
        </p:spPr>
      </p:sp>
      <p:sp>
        <p:nvSpPr>
          <p:cNvPr id="27652"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4DE18261-881E-425A-96E9-BA4FA2FF0E9F}" type="slidenum">
              <a:rPr lang="en-US" smtClean="0"/>
              <a:pPr/>
              <a:t>15</a:t>
            </a:fld>
            <a:endParaRPr lang="en-US" smtClean="0"/>
          </a:p>
        </p:txBody>
      </p:sp>
      <p:sp>
        <p:nvSpPr>
          <p:cNvPr id="28675" name="Rectangle 2"/>
          <p:cNvSpPr>
            <a:spLocks noGrp="1" noRot="1" noChangeAspect="1" noChangeArrowheads="1" noTextEdit="1"/>
          </p:cNvSpPr>
          <p:nvPr>
            <p:ph type="sldImg"/>
          </p:nvPr>
        </p:nvSpPr>
        <p:spPr>
          <a:solidFill>
            <a:srgbClr val="FFFFFF"/>
          </a:solidFill>
          <a:ln/>
        </p:spPr>
      </p:sp>
      <p:sp>
        <p:nvSpPr>
          <p:cNvPr id="28676"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smtClean="0"/>
              <a:t>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DA0439C9-A729-4E64-A6A9-B37208CB7B61}" type="slidenum">
              <a:rPr lang="en-US" smtClean="0"/>
              <a:pPr/>
              <a:t>16</a:t>
            </a:fld>
            <a:endParaRPr lang="en-US" smtClean="0"/>
          </a:p>
        </p:txBody>
      </p:sp>
      <p:sp>
        <p:nvSpPr>
          <p:cNvPr id="29699" name="Rectangle 2"/>
          <p:cNvSpPr>
            <a:spLocks noGrp="1" noRot="1" noChangeAspect="1" noChangeArrowheads="1" noTextEdit="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B9EF5403-5910-4F6F-88F2-BA4870D805CA}" type="slidenum">
              <a:rPr lang="en-US" smtClean="0"/>
              <a:pPr/>
              <a:t>17</a:t>
            </a:fld>
            <a:endParaRPr lang="en-US" smtClean="0"/>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04BC7B6B-7107-4ECE-851D-DF007FFC6CAE}"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A45CB214-E6FD-4E74-8CC4-65BB152CB58B}"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CF0E9A23-E8FC-4CB7-8B91-68A94915BF6D}"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9BCDD737-6E6A-4653-AB07-AA5102734746}"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1</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EF443EC6-D913-4A71-BB23-9C514656C35E}" type="datetime1">
              <a:rPr lang="en-GB" smtClean="0"/>
              <a:t>21/03/2013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1</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6AF3D215-4098-4580-BC8D-169B8D048BD4}" type="datetime1">
              <a:rPr lang="en-GB" smtClean="0"/>
              <a:t>21/03/2013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1</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28FFE2C1-DDF9-46EB-B69F-0ED6DA02DDE2}" type="datetime1">
              <a:rPr lang="en-GB" smtClean="0"/>
              <a:t>21/03/2013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1</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5C80682-D709-46FA-AF6A-0C27F6E051BF}"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1</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E0EC58C0-BBF4-43C5-9681-BFDC573647ED}"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1</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0C2C885B-39A5-4EDC-BBF4-6A603F780F55}"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BB493417-DBB8-4801-B90C-F99D4336787F}"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1</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96FC15DE-6211-47CA-A68E-D668AA6B1B19}" type="datetime1">
              <a:rPr lang="en-GB" smtClean="0"/>
              <a:t>21/03/2013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1</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bbc.co.uk/dragonsd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br>
              <a:rPr lang="en-GB" sz="3200" b="1" dirty="0" smtClean="0">
                <a:solidFill>
                  <a:schemeClr val="tx1"/>
                </a:solidFill>
              </a:rPr>
            </a:br>
            <a:r>
              <a:rPr lang="en-GB" sz="3200" b="1" dirty="0" smtClean="0">
                <a:solidFill>
                  <a:schemeClr val="tx1"/>
                </a:solidFill>
              </a:rPr>
              <a:t>Entrepreneurship</a:t>
            </a: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smtClean="0"/>
              <a:t>Lecture </a:t>
            </a:r>
            <a:r>
              <a:rPr lang="en-GB" sz="2400" dirty="0" smtClean="0"/>
              <a:t>1:  Introduction</a:t>
            </a:r>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1</a:t>
            </a: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4099" name="Rectangle 2"/>
          <p:cNvSpPr>
            <a:spLocks noGrp="1" noChangeArrowheads="1"/>
          </p:cNvSpPr>
          <p:nvPr>
            <p:ph type="title"/>
          </p:nvPr>
        </p:nvSpPr>
        <p:spPr>
          <a:xfrm>
            <a:off x="457200" y="274638"/>
            <a:ext cx="8229600" cy="838200"/>
          </a:xfrm>
        </p:spPr>
        <p:txBody>
          <a:bodyPr lIns="92075" tIns="46038" rIns="92075" bIns="46038" anchor="b"/>
          <a:lstStyle/>
          <a:p>
            <a:pPr eaLnBrk="1" hangingPunct="1"/>
            <a:endParaRPr lang="en-US" sz="3600" b="1" smtClean="0"/>
          </a:p>
        </p:txBody>
      </p:sp>
      <p:sp>
        <p:nvSpPr>
          <p:cNvPr id="410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US" b="1" smtClean="0">
              <a:latin typeface="Comic Sans MS" pitchFamily="66" charset="0"/>
            </a:endParaRPr>
          </a:p>
          <a:p>
            <a:pPr eaLnBrk="1" hangingPunct="1"/>
            <a:r>
              <a:rPr lang="en-US" sz="2800" smtClean="0"/>
              <a:t>Objectives of the module</a:t>
            </a:r>
          </a:p>
          <a:p>
            <a:pPr eaLnBrk="1" hangingPunct="1"/>
            <a:r>
              <a:rPr lang="en-US" sz="2800" smtClean="0"/>
              <a:t>Programme of study</a:t>
            </a:r>
          </a:p>
          <a:p>
            <a:pPr eaLnBrk="1" hangingPunct="1"/>
            <a:r>
              <a:rPr lang="en-US" sz="2800" smtClean="0"/>
              <a:t>Assignments</a:t>
            </a:r>
          </a:p>
          <a:p>
            <a:pPr eaLnBrk="1" hangingPunct="1"/>
            <a:r>
              <a:rPr lang="en-US" sz="2800" smtClean="0"/>
              <a:t>Definitions and discussion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5123" name="Rectangle 2"/>
          <p:cNvSpPr>
            <a:spLocks noGrp="1" noChangeArrowheads="1"/>
          </p:cNvSpPr>
          <p:nvPr>
            <p:ph type="title"/>
          </p:nvPr>
        </p:nvSpPr>
        <p:spPr>
          <a:xfrm>
            <a:off x="457200" y="274638"/>
            <a:ext cx="8229600" cy="838200"/>
          </a:xfrm>
          <a:noFill/>
        </p:spPr>
        <p:txBody>
          <a:bodyPr lIns="92075" tIns="46038" rIns="92075" bIns="46038" anchor="b"/>
          <a:lstStyle/>
          <a:p>
            <a:pPr eaLnBrk="1" hangingPunct="1"/>
            <a:r>
              <a:rPr lang="en-US" sz="3200" b="1" dirty="0" smtClean="0"/>
              <a:t>Aims of module</a:t>
            </a:r>
            <a:endParaRPr lang="en-US" sz="3200" dirty="0" smtClean="0"/>
          </a:p>
        </p:txBody>
      </p:sp>
      <p:sp>
        <p:nvSpPr>
          <p:cNvPr id="5124" name="Rectangle 3"/>
          <p:cNvSpPr>
            <a:spLocks noGrp="1" noChangeArrowheads="1"/>
          </p:cNvSpPr>
          <p:nvPr>
            <p:ph type="body" idx="1"/>
          </p:nvPr>
        </p:nvSpPr>
        <p:spPr>
          <a:xfrm>
            <a:off x="1371600" y="1676400"/>
            <a:ext cx="7620000" cy="4419600"/>
          </a:xfrm>
          <a:noFill/>
        </p:spPr>
        <p:txBody>
          <a:bodyPr lIns="92075" tIns="46038" rIns="92075" bIns="46038"/>
          <a:lstStyle/>
          <a:p>
            <a:r>
              <a:rPr lang="en-GB" sz="2000" dirty="0" smtClean="0"/>
              <a:t>To introduce the concepts of entrepreneurship, the entrepreneur and enterprise, through an historical and economic review and a comprehensive consideration of current issues in enterprise and entrepreneurship.</a:t>
            </a:r>
          </a:p>
          <a:p>
            <a:r>
              <a:rPr lang="en-GB" sz="2000" dirty="0" smtClean="0"/>
              <a:t> </a:t>
            </a:r>
          </a:p>
          <a:p>
            <a:r>
              <a:rPr lang="en-GB" sz="2000" dirty="0" smtClean="0"/>
              <a:t>To build on students own personal, practical and workplace expectations and experiences of entrepreneurship and enterprise to develop a critical understanding of the necessary skills, motivators, characteristics and attributes.</a:t>
            </a:r>
          </a:p>
          <a:p>
            <a:pPr>
              <a:spcBef>
                <a:spcPct val="0"/>
              </a:spcBef>
              <a:buFont typeface="Wingdings" pitchFamily="2" charset="2"/>
              <a:buNone/>
            </a:pPr>
            <a:endParaRPr lang="en-US" sz="20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Learning outcomes</a:t>
            </a:r>
            <a:endParaRPr lang="en-GB" sz="3200" dirty="0"/>
          </a:p>
        </p:txBody>
      </p:sp>
      <p:sp>
        <p:nvSpPr>
          <p:cNvPr id="3" name="Content Placeholder 2"/>
          <p:cNvSpPr>
            <a:spLocks noGrp="1"/>
          </p:cNvSpPr>
          <p:nvPr>
            <p:ph idx="1"/>
          </p:nvPr>
        </p:nvSpPr>
        <p:spPr/>
        <p:txBody>
          <a:bodyPr/>
          <a:lstStyle/>
          <a:p>
            <a:pPr>
              <a:buNone/>
            </a:pPr>
            <a:r>
              <a:rPr lang="en-GB" sz="2000" dirty="0" smtClean="0"/>
              <a:t>Upon the successful completion of this module, the student should be able to demonstrate the ability to:</a:t>
            </a:r>
          </a:p>
          <a:p>
            <a:pPr lvl="0"/>
            <a:r>
              <a:rPr lang="en-GB" sz="2000" dirty="0" smtClean="0"/>
              <a:t>Critically apply and evaluate concepts and knowledge about enterprise and entrepreneurship from a range of perspectives: for example as an entrepreneur, </a:t>
            </a:r>
            <a:r>
              <a:rPr lang="en-GB" sz="2000" dirty="0" err="1" smtClean="0"/>
              <a:t>intrapreneur</a:t>
            </a:r>
            <a:r>
              <a:rPr lang="en-GB" sz="2000" dirty="0" smtClean="0"/>
              <a:t>, support provider or policy maker.</a:t>
            </a:r>
            <a:endParaRPr lang="en-GB" sz="2000" b="1" dirty="0" smtClean="0"/>
          </a:p>
          <a:p>
            <a:pPr lvl="0"/>
            <a:r>
              <a:rPr lang="en-GB" sz="2000" dirty="0" smtClean="0"/>
              <a:t>To evaluate and review entrepreneurial and enterprise opportunities.</a:t>
            </a:r>
            <a:endParaRPr lang="en-GB" sz="2000" b="1" dirty="0" smtClean="0"/>
          </a:p>
          <a:p>
            <a:pPr>
              <a:buNone/>
            </a:pPr>
            <a:endParaRPr lang="en-GB" sz="2400" dirty="0"/>
          </a:p>
        </p:txBody>
      </p:sp>
      <p:sp>
        <p:nvSpPr>
          <p:cNvPr id="5" name="Footer Placeholder 4"/>
          <p:cNvSpPr>
            <a:spLocks noGrp="1"/>
          </p:cNvSpPr>
          <p:nvPr>
            <p:ph type="ftr" sz="quarter" idx="11"/>
          </p:nvPr>
        </p:nvSpPr>
        <p:spPr/>
        <p:txBody>
          <a:bodyPr/>
          <a:lstStyle/>
          <a:p>
            <a:r>
              <a:rPr lang="en-GB" smtClean="0"/>
              <a:t>Entrepreneurship - lecture 1</a:t>
            </a: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6147" name="Rectangle 1026"/>
          <p:cNvSpPr>
            <a:spLocks noGrp="1" noChangeArrowheads="1"/>
          </p:cNvSpPr>
          <p:nvPr>
            <p:ph type="title"/>
          </p:nvPr>
        </p:nvSpPr>
        <p:spPr>
          <a:xfrm>
            <a:off x="468313" y="381000"/>
            <a:ext cx="8315325" cy="754063"/>
          </a:xfrm>
          <a:noFill/>
        </p:spPr>
        <p:txBody>
          <a:bodyPr lIns="92075" tIns="46038" rIns="92075" bIns="46038" anchor="b"/>
          <a:lstStyle/>
          <a:p>
            <a:pPr eaLnBrk="1" hangingPunct="1"/>
            <a:r>
              <a:rPr lang="en-US" sz="3200" b="1" smtClean="0"/>
              <a:t>Programme of study</a:t>
            </a:r>
            <a:endParaRPr lang="en-US" sz="3200" smtClean="0"/>
          </a:p>
        </p:txBody>
      </p:sp>
      <p:sp>
        <p:nvSpPr>
          <p:cNvPr id="6148" name="Rectangle 1027"/>
          <p:cNvSpPr>
            <a:spLocks noGrp="1" noChangeArrowheads="1"/>
          </p:cNvSpPr>
          <p:nvPr>
            <p:ph type="body" idx="1"/>
          </p:nvPr>
        </p:nvSpPr>
        <p:spPr>
          <a:xfrm>
            <a:off x="684213" y="1371600"/>
            <a:ext cx="8231187" cy="5153025"/>
          </a:xfrm>
          <a:noFill/>
        </p:spPr>
        <p:txBody>
          <a:bodyPr lIns="92075" tIns="46038" rIns="92075" bIns="46038"/>
          <a:lstStyle/>
          <a:p>
            <a:pPr lvl="0">
              <a:buFont typeface="+mj-lt"/>
              <a:buAutoNum type="arabicPeriod"/>
            </a:pPr>
            <a:r>
              <a:rPr lang="en-GB" sz="2000" dirty="0" smtClean="0"/>
              <a:t>Introducing the module</a:t>
            </a:r>
          </a:p>
          <a:p>
            <a:pPr marL="457200" indent="-457200">
              <a:buNone/>
            </a:pPr>
            <a:r>
              <a:rPr lang="en-GB" sz="2000" dirty="0" smtClean="0"/>
              <a:t>	Definitions of entrepreneurship, the entrepreneur and innovation.</a:t>
            </a:r>
          </a:p>
          <a:p>
            <a:pPr marL="457200" indent="-457200">
              <a:buNone/>
            </a:pPr>
            <a:r>
              <a:rPr lang="en-GB" sz="2000" dirty="0" smtClean="0"/>
              <a:t>	Initial examples and case studies</a:t>
            </a:r>
          </a:p>
          <a:p>
            <a:pPr marL="457200" lvl="0" indent="-457200">
              <a:buFont typeface="+mj-lt"/>
              <a:buAutoNum type="arabicPeriod" startAt="2"/>
            </a:pPr>
            <a:r>
              <a:rPr lang="en-GB" sz="2000" dirty="0" smtClean="0"/>
              <a:t>Historical Perspectives of entrepreneurship</a:t>
            </a:r>
          </a:p>
          <a:p>
            <a:pPr marL="457200" lvl="0" indent="-457200">
              <a:buFont typeface="+mj-lt"/>
              <a:buAutoNum type="arabicPeriod" startAt="2"/>
            </a:pPr>
            <a:r>
              <a:rPr lang="en-GB" sz="2000" dirty="0" smtClean="0"/>
              <a:t>Skills, Traits,  Characteristics, attributes and behaviours of the entrepreneur</a:t>
            </a:r>
          </a:p>
          <a:p>
            <a:pPr marL="457200" lvl="0" indent="-457200">
              <a:buFont typeface="+mj-lt"/>
              <a:buAutoNum type="arabicPeriod" startAt="2"/>
            </a:pPr>
            <a:r>
              <a:rPr lang="en-GB" sz="2000" dirty="0" smtClean="0"/>
              <a:t>Motivations of entrepreneurs</a:t>
            </a:r>
          </a:p>
          <a:p>
            <a:pPr marL="457200" lvl="0" indent="-457200">
              <a:buFont typeface="+mj-lt"/>
              <a:buAutoNum type="arabicPeriod" startAt="2"/>
            </a:pPr>
            <a:r>
              <a:rPr lang="en-GB" sz="2000" dirty="0" smtClean="0"/>
              <a:t>Economic, social and political perspectives of enterprise and entrepreneurship.</a:t>
            </a:r>
          </a:p>
          <a:p>
            <a:pPr marL="457200" lvl="0" indent="-457200">
              <a:buFont typeface="+mj-lt"/>
              <a:buAutoNum type="arabicPeriod" startAt="2"/>
            </a:pPr>
            <a:r>
              <a:rPr lang="en-GB" sz="2000" dirty="0" smtClean="0"/>
              <a:t>The relationship between small business owners and entrepreneurship, and between the characteristics of small business owners and entrepreneurs.</a:t>
            </a:r>
          </a:p>
          <a:p>
            <a:pPr marL="457200" indent="-457200" eaLnBrk="1" hangingPunct="1">
              <a:lnSpc>
                <a:spcPct val="80000"/>
              </a:lnSpc>
              <a:buFont typeface="Wingdings" pitchFamily="2" charset="2"/>
              <a:buNone/>
            </a:pPr>
            <a:endParaRPr lang="en-GB" sz="1200" dirty="0" smtClean="0">
              <a:cs typeface="Times New Roman" pitchFamily="18" charset="0"/>
            </a:endParaRPr>
          </a:p>
          <a:p>
            <a:pPr marL="457200" indent="-457200" eaLnBrk="1" hangingPunct="1">
              <a:lnSpc>
                <a:spcPct val="80000"/>
              </a:lnSpc>
              <a:buFont typeface="Wingdings" pitchFamily="2" charset="2"/>
              <a:buNone/>
            </a:pPr>
            <a:endParaRPr lang="en-US" sz="2000" dirty="0" smtClean="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196752"/>
            <a:ext cx="8229600" cy="4929411"/>
          </a:xfrm>
        </p:spPr>
        <p:txBody>
          <a:bodyPr/>
          <a:lstStyle/>
          <a:p>
            <a:pPr marL="457200" lvl="0" indent="-457200">
              <a:buFont typeface="+mj-lt"/>
              <a:buAutoNum type="arabicPeriod" startAt="7"/>
            </a:pPr>
            <a:r>
              <a:rPr lang="en-GB" sz="2000" dirty="0" smtClean="0"/>
              <a:t>The entrepreneurial organisation:  management styles, cultures and structures that facilitate entrepreneurship/</a:t>
            </a:r>
            <a:r>
              <a:rPr lang="en-GB" sz="2000" dirty="0" err="1" smtClean="0"/>
              <a:t>intrapreneurship</a:t>
            </a:r>
            <a:r>
              <a:rPr lang="en-GB" sz="2000" dirty="0" smtClean="0"/>
              <a:t> in larger organisations.</a:t>
            </a:r>
          </a:p>
          <a:p>
            <a:pPr marL="457200" lvl="0" indent="-457200">
              <a:buFont typeface="+mj-lt"/>
              <a:buAutoNum type="arabicPeriod" startAt="7"/>
            </a:pPr>
            <a:r>
              <a:rPr lang="en-GB" sz="2000" dirty="0" smtClean="0"/>
              <a:t>Family businesses: management, governance and succession issues.</a:t>
            </a:r>
          </a:p>
          <a:p>
            <a:pPr marL="457200" lvl="0" indent="-457200">
              <a:buFont typeface="+mj-lt"/>
              <a:buAutoNum type="arabicPeriod" startAt="7"/>
            </a:pPr>
            <a:r>
              <a:rPr lang="en-GB" sz="2000" dirty="0" smtClean="0"/>
              <a:t>The different approaches and parameters affecting entrepreneurship around the globe, including political, social, historical and cultural dimensions and the ways in which entrepreneurial businesses move into international business situations.</a:t>
            </a:r>
          </a:p>
          <a:p>
            <a:pPr marL="457200" lvl="0" indent="-457200">
              <a:buFont typeface="+mj-lt"/>
              <a:buAutoNum type="arabicPeriod" startAt="7"/>
            </a:pPr>
            <a:r>
              <a:rPr lang="en-GB" sz="2000" dirty="0" smtClean="0"/>
              <a:t>Born </a:t>
            </a:r>
            <a:r>
              <a:rPr lang="en-GB" sz="2000" dirty="0" err="1" smtClean="0"/>
              <a:t>globals</a:t>
            </a:r>
            <a:r>
              <a:rPr lang="en-GB" sz="2000" dirty="0" smtClean="0"/>
              <a:t> and international start-ups</a:t>
            </a:r>
          </a:p>
          <a:p>
            <a:pPr marL="457200" lvl="0" indent="-457200">
              <a:buFont typeface="+mj-lt"/>
              <a:buAutoNum type="arabicPeriod" startAt="7"/>
            </a:pPr>
            <a:r>
              <a:rPr lang="en-GB" sz="2000" dirty="0" smtClean="0"/>
              <a:t>Entrepreneurial thinking beyond traditional profit making business activities.  Entrepreneurship and enterprise in social, community and political settings.</a:t>
            </a:r>
          </a:p>
          <a:p>
            <a:pPr marL="457200" lvl="0" indent="-457200">
              <a:buFont typeface="+mj-lt"/>
              <a:buAutoNum type="arabicPeriod" startAt="7"/>
            </a:pPr>
            <a:r>
              <a:rPr lang="en-GB" sz="2000" dirty="0" smtClean="0"/>
              <a:t>Social Enterprise</a:t>
            </a:r>
          </a:p>
          <a:p>
            <a:pPr marL="457200" lvl="0" indent="-457200">
              <a:buFont typeface="+mj-lt"/>
              <a:buAutoNum type="arabicPeriod" startAt="7"/>
            </a:pPr>
            <a:endParaRPr lang="en-GB" sz="2000" dirty="0" smtClean="0"/>
          </a:p>
          <a:p>
            <a:endParaRPr lang="en-GB" dirty="0"/>
          </a:p>
        </p:txBody>
      </p:sp>
      <p:sp>
        <p:nvSpPr>
          <p:cNvPr id="5" name="Footer Placeholder 4"/>
          <p:cNvSpPr>
            <a:spLocks noGrp="1"/>
          </p:cNvSpPr>
          <p:nvPr>
            <p:ph type="ftr" sz="quarter" idx="11"/>
          </p:nvPr>
        </p:nvSpPr>
        <p:spPr/>
        <p:txBody>
          <a:bodyPr/>
          <a:lstStyle/>
          <a:p>
            <a:r>
              <a:rPr lang="en-GB" smtClean="0"/>
              <a:t>Entrepreneurship - lecture 1</a:t>
            </a: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196752"/>
            <a:ext cx="8229600" cy="4929411"/>
          </a:xfrm>
        </p:spPr>
        <p:txBody>
          <a:bodyPr/>
          <a:lstStyle/>
          <a:p>
            <a:pPr marL="457200" lvl="0" indent="-457200">
              <a:buFont typeface="+mj-lt"/>
              <a:buAutoNum type="arabicPeriod" startAt="13"/>
            </a:pPr>
            <a:r>
              <a:rPr lang="en-GB" sz="2000" dirty="0" smtClean="0"/>
              <a:t>Case Study</a:t>
            </a:r>
          </a:p>
          <a:p>
            <a:pPr marL="457200" lvl="0" indent="-457200">
              <a:buFont typeface="+mj-lt"/>
              <a:buAutoNum type="arabicPeriod" startAt="13"/>
            </a:pPr>
            <a:r>
              <a:rPr lang="en-GB" sz="2000" dirty="0" smtClean="0"/>
              <a:t>Case Study</a:t>
            </a:r>
          </a:p>
          <a:p>
            <a:pPr marL="457200" lvl="0" indent="-457200">
              <a:buFont typeface="+mj-lt"/>
              <a:buAutoNum type="arabicPeriod" startAt="13"/>
            </a:pPr>
            <a:r>
              <a:rPr lang="en-GB" sz="2000" dirty="0" smtClean="0"/>
              <a:t>The entrepreneurial process (Phase 1:  idea generation and screening) – ideation, creativity and innovation.</a:t>
            </a:r>
          </a:p>
          <a:p>
            <a:pPr marL="457200" lvl="0" indent="-457200">
              <a:buFont typeface="+mj-lt"/>
              <a:buAutoNum type="arabicPeriod" startAt="13"/>
            </a:pPr>
            <a:r>
              <a:rPr lang="en-GB" sz="2000" dirty="0" smtClean="0"/>
              <a:t>The entrepreneurial process (Phase 2:  idea generation and screening) – market testing </a:t>
            </a:r>
          </a:p>
          <a:p>
            <a:pPr marL="457200" lvl="0" indent="-457200">
              <a:buFont typeface="+mj-lt"/>
              <a:buAutoNum type="arabicPeriod" startAt="13"/>
            </a:pPr>
            <a:r>
              <a:rPr lang="en-GB" sz="2000" dirty="0" smtClean="0"/>
              <a:t>The entrepreneurial process (Phase 2: commercialisation) - New product development, Innovation management, New venture opportunities</a:t>
            </a:r>
          </a:p>
          <a:p>
            <a:pPr marL="457200" lvl="0" indent="-457200">
              <a:buFont typeface="+mj-lt"/>
              <a:buAutoNum type="arabicPeriod" startAt="13"/>
            </a:pPr>
            <a:r>
              <a:rPr lang="en-GB" sz="2000" dirty="0" smtClean="0"/>
              <a:t>The entrepreneurial process (Phase 2: commercialisation) – Financing, planning</a:t>
            </a:r>
          </a:p>
          <a:p>
            <a:pPr marL="457200" lvl="0" indent="-457200">
              <a:buFont typeface="+mj-lt"/>
              <a:buAutoNum type="arabicPeriod" startAt="13"/>
            </a:pPr>
            <a:r>
              <a:rPr lang="en-GB" sz="2000" dirty="0" smtClean="0"/>
              <a:t>The entrepreneurial process (Phase 2: commercialisation) - Risk management, Intellectual Property issues, Technology transfer</a:t>
            </a:r>
          </a:p>
          <a:p>
            <a:pPr marL="457200" lvl="0" indent="-457200">
              <a:buFont typeface="+mj-lt"/>
              <a:buAutoNum type="arabicPeriod" startAt="13"/>
            </a:pPr>
            <a:r>
              <a:rPr lang="en-GB" sz="2000" dirty="0" smtClean="0"/>
              <a:t>Review and module discussion.</a:t>
            </a:r>
          </a:p>
          <a:p>
            <a:endParaRPr lang="en-GB" dirty="0"/>
          </a:p>
        </p:txBody>
      </p:sp>
      <p:sp>
        <p:nvSpPr>
          <p:cNvPr id="5" name="Footer Placeholder 4"/>
          <p:cNvSpPr>
            <a:spLocks noGrp="1"/>
          </p:cNvSpPr>
          <p:nvPr>
            <p:ph type="ftr" sz="quarter" idx="11"/>
          </p:nvPr>
        </p:nvSpPr>
        <p:spPr/>
        <p:txBody>
          <a:bodyPr/>
          <a:lstStyle/>
          <a:p>
            <a:r>
              <a:rPr lang="en-GB" smtClean="0"/>
              <a:t>Entrepreneurship - lecture 1</a:t>
            </a: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8195" name="Rectangle 2"/>
          <p:cNvSpPr>
            <a:spLocks noGrp="1" noChangeArrowheads="1"/>
          </p:cNvSpPr>
          <p:nvPr>
            <p:ph type="title"/>
          </p:nvPr>
        </p:nvSpPr>
        <p:spPr/>
        <p:txBody>
          <a:bodyPr/>
          <a:lstStyle/>
          <a:p>
            <a:pPr eaLnBrk="1" hangingPunct="1"/>
            <a:r>
              <a:rPr lang="en-US" sz="3000" b="1" dirty="0" smtClean="0"/>
              <a:t>Essential Reading</a:t>
            </a:r>
            <a:endParaRPr lang="en-GB" sz="3000" b="1" dirty="0" smtClean="0"/>
          </a:p>
        </p:txBody>
      </p:sp>
      <p:sp>
        <p:nvSpPr>
          <p:cNvPr id="8196" name="Rectangle 3"/>
          <p:cNvSpPr>
            <a:spLocks noGrp="1" noChangeArrowheads="1"/>
          </p:cNvSpPr>
          <p:nvPr>
            <p:ph type="body" idx="1"/>
          </p:nvPr>
        </p:nvSpPr>
        <p:spPr>
          <a:xfrm>
            <a:off x="457200" y="1340768"/>
            <a:ext cx="8229600" cy="4785395"/>
          </a:xfrm>
        </p:spPr>
        <p:txBody>
          <a:bodyPr/>
          <a:lstStyle/>
          <a:p>
            <a:r>
              <a:rPr lang="en-GB" sz="2000" dirty="0" smtClean="0"/>
              <a:t>Bolton, B. &amp; Thompson, J.(2013) </a:t>
            </a:r>
            <a:r>
              <a:rPr lang="en-GB" sz="2000" i="1" dirty="0" smtClean="0"/>
              <a:t>Entrepreneurs: Talent, Temperament, Technique</a:t>
            </a:r>
            <a:r>
              <a:rPr lang="en-GB" sz="2000" dirty="0" smtClean="0"/>
              <a:t> (3</a:t>
            </a:r>
            <a:r>
              <a:rPr lang="en-GB" sz="2000" baseline="30000" dirty="0" smtClean="0"/>
              <a:t>rd</a:t>
            </a:r>
            <a:r>
              <a:rPr lang="en-GB" sz="2000" dirty="0" smtClean="0"/>
              <a:t> Ed) Oxford:</a:t>
            </a:r>
          </a:p>
          <a:p>
            <a:r>
              <a:rPr lang="en-GB" sz="2000" dirty="0" smtClean="0"/>
              <a:t>Elsevier Butterworth-Heinemann.</a:t>
            </a:r>
          </a:p>
          <a:p>
            <a:r>
              <a:rPr lang="en-GB" sz="2000" dirty="0" smtClean="0"/>
              <a:t>Burns, P. (2006) </a:t>
            </a:r>
            <a:r>
              <a:rPr lang="en-GB" sz="2000" i="1" dirty="0" smtClean="0"/>
              <a:t>Entrepreneurship and Small Business</a:t>
            </a:r>
            <a:r>
              <a:rPr lang="en-GB" sz="2000" dirty="0" smtClean="0"/>
              <a:t>.  Palgrave, Macmillan, Basingstoke.</a:t>
            </a:r>
          </a:p>
          <a:p>
            <a:r>
              <a:rPr lang="en-GB" sz="2000" dirty="0" smtClean="0"/>
              <a:t>Carter, S. and Jones-Evans, D. (2006)  </a:t>
            </a:r>
            <a:r>
              <a:rPr lang="en-GB" sz="2000" i="1" dirty="0" smtClean="0"/>
              <a:t>Enterprise and small business:  principles, practices and policy</a:t>
            </a:r>
            <a:r>
              <a:rPr lang="en-GB" sz="2000" dirty="0" smtClean="0"/>
              <a:t>.</a:t>
            </a:r>
          </a:p>
          <a:p>
            <a:r>
              <a:rPr lang="en-GB" sz="2000" dirty="0" smtClean="0"/>
              <a:t>2</a:t>
            </a:r>
            <a:r>
              <a:rPr lang="en-GB" sz="2000" baseline="30000" dirty="0" smtClean="0"/>
              <a:t>nd</a:t>
            </a:r>
            <a:r>
              <a:rPr lang="en-GB" sz="2000" dirty="0" smtClean="0"/>
              <a:t>. Ed.  Prentice Hall.</a:t>
            </a:r>
          </a:p>
          <a:p>
            <a:r>
              <a:rPr lang="en-GB" sz="2000" dirty="0" err="1" smtClean="0"/>
              <a:t>Deakins</a:t>
            </a:r>
            <a:r>
              <a:rPr lang="en-GB" sz="2000" dirty="0" smtClean="0"/>
              <a:t>, D. (2009)  </a:t>
            </a:r>
            <a:r>
              <a:rPr lang="en-GB" sz="2000" i="1" dirty="0" smtClean="0"/>
              <a:t>Entrepreneurship and Small Firms</a:t>
            </a:r>
            <a:r>
              <a:rPr lang="en-GB" sz="2000" dirty="0" smtClean="0"/>
              <a:t>.  5</a:t>
            </a:r>
            <a:r>
              <a:rPr lang="en-GB" sz="2000" baseline="30000" dirty="0" smtClean="0"/>
              <a:t>th</a:t>
            </a:r>
            <a:r>
              <a:rPr lang="en-GB" sz="2000" dirty="0" smtClean="0"/>
              <a:t> Ed. McGraw Hill.</a:t>
            </a:r>
          </a:p>
          <a:p>
            <a:r>
              <a:rPr lang="en-GB" sz="2000" dirty="0" smtClean="0"/>
              <a:t>Rae, D. (2007), </a:t>
            </a:r>
            <a:r>
              <a:rPr lang="en-GB" sz="2000" i="1" dirty="0" smtClean="0"/>
              <a:t>Entrepreneurship: from opportunity to action</a:t>
            </a:r>
            <a:r>
              <a:rPr lang="en-GB" sz="2000" u="sng" dirty="0" smtClean="0"/>
              <a:t>, </a:t>
            </a:r>
            <a:r>
              <a:rPr lang="en-GB" sz="2000" dirty="0" smtClean="0"/>
              <a:t>Basingstoke : Palgrave Macmillan</a:t>
            </a:r>
          </a:p>
          <a:p>
            <a:r>
              <a:rPr lang="en-GB" sz="2000" dirty="0" smtClean="0"/>
              <a:t>Wickham, P. A. (2006)  </a:t>
            </a:r>
            <a:r>
              <a:rPr lang="en-GB" sz="2000" i="1" dirty="0" smtClean="0"/>
              <a:t>Strategic Entrepreneurship</a:t>
            </a:r>
            <a:r>
              <a:rPr lang="en-GB" sz="2000" dirty="0" smtClean="0"/>
              <a:t>.  4</a:t>
            </a:r>
            <a:r>
              <a:rPr lang="en-GB" sz="2000" baseline="30000" dirty="0" smtClean="0"/>
              <a:t>th</a:t>
            </a:r>
            <a:r>
              <a:rPr lang="en-GB" sz="2000" dirty="0" smtClean="0"/>
              <a:t> Ed.  FT Prentice Hall.</a:t>
            </a:r>
          </a:p>
          <a:p>
            <a:pPr eaLnBrk="1" hangingPunct="1">
              <a:lnSpc>
                <a:spcPct val="80000"/>
              </a:lnSpc>
            </a:pPr>
            <a:r>
              <a:rPr lang="en-GB" altLang="zh-CN" sz="2800" dirty="0" smtClean="0">
                <a:ea typeface="宋体" charset="-122"/>
              </a:rPr>
              <a:t>.</a:t>
            </a:r>
            <a:endParaRPr lang="en-GB" sz="2800"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Module delivery style and pattern</a:t>
            </a:r>
          </a:p>
          <a:p>
            <a:r>
              <a:rPr lang="en-GB" dirty="0" smtClean="0"/>
              <a:t>Assessment (see module handbook)</a:t>
            </a:r>
            <a:endParaRPr lang="en-GB" dirty="0"/>
          </a:p>
        </p:txBody>
      </p:sp>
      <p:sp>
        <p:nvSpPr>
          <p:cNvPr id="5" name="Footer Placeholder 4"/>
          <p:cNvSpPr>
            <a:spLocks noGrp="1"/>
          </p:cNvSpPr>
          <p:nvPr>
            <p:ph type="ftr" sz="quarter" idx="11"/>
          </p:nvPr>
        </p:nvSpPr>
        <p:spPr/>
        <p:txBody>
          <a:bodyPr/>
          <a:lstStyle/>
          <a:p>
            <a:r>
              <a:rPr lang="en-GB" smtClean="0"/>
              <a:t>Entrepreneurship - lecture 1</a:t>
            </a: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9219" name="Rectangle 2"/>
          <p:cNvSpPr>
            <a:spLocks noGrp="1" noChangeArrowheads="1"/>
          </p:cNvSpPr>
          <p:nvPr>
            <p:ph type="title"/>
          </p:nvPr>
        </p:nvSpPr>
        <p:spPr>
          <a:xfrm>
            <a:off x="457200" y="274638"/>
            <a:ext cx="8229600" cy="914400"/>
          </a:xfrm>
        </p:spPr>
        <p:txBody>
          <a:bodyPr/>
          <a:lstStyle/>
          <a:p>
            <a:pPr eaLnBrk="1" hangingPunct="1"/>
            <a:r>
              <a:rPr lang="en-US" sz="3200" b="1" smtClean="0"/>
              <a:t>Discussion</a:t>
            </a:r>
            <a:endParaRPr lang="en-GB" sz="3200" b="1" smtClean="0"/>
          </a:p>
        </p:txBody>
      </p:sp>
      <p:sp>
        <p:nvSpPr>
          <p:cNvPr id="9220" name="Rectangle 3"/>
          <p:cNvSpPr>
            <a:spLocks noGrp="1" noChangeArrowheads="1"/>
          </p:cNvSpPr>
          <p:nvPr>
            <p:ph type="body" idx="1"/>
          </p:nvPr>
        </p:nvSpPr>
        <p:spPr>
          <a:xfrm>
            <a:off x="1371600" y="1676400"/>
            <a:ext cx="7620000" cy="4419600"/>
          </a:xfrm>
        </p:spPr>
        <p:txBody>
          <a:bodyPr/>
          <a:lstStyle/>
          <a:p>
            <a:pPr eaLnBrk="1" hangingPunct="1"/>
            <a:r>
              <a:rPr lang="en-US" smtClean="0"/>
              <a:t>What is an entrepreneur?</a:t>
            </a:r>
            <a:endParaRPr lang="en-GB" smtClean="0"/>
          </a:p>
          <a:p>
            <a:pPr eaLnBrk="1" hangingPunct="1"/>
            <a:endParaRPr lang="en-US"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10243" name="Rectangle 2"/>
          <p:cNvSpPr>
            <a:spLocks noGrp="1" noChangeArrowheads="1"/>
          </p:cNvSpPr>
          <p:nvPr>
            <p:ph type="title"/>
          </p:nvPr>
        </p:nvSpPr>
        <p:spPr/>
        <p:txBody>
          <a:bodyPr/>
          <a:lstStyle/>
          <a:p>
            <a:pPr eaLnBrk="1" hangingPunct="1"/>
            <a:r>
              <a:rPr lang="en-GB" sz="3600" b="1" smtClean="0"/>
              <a:t>What is Entrepreneur?</a:t>
            </a:r>
          </a:p>
        </p:txBody>
      </p:sp>
      <p:sp>
        <p:nvSpPr>
          <p:cNvPr id="10244" name="Rectangle 3"/>
          <p:cNvSpPr>
            <a:spLocks noGrp="1" noChangeArrowheads="1"/>
          </p:cNvSpPr>
          <p:nvPr>
            <p:ph type="body" idx="1"/>
          </p:nvPr>
        </p:nvSpPr>
        <p:spPr/>
        <p:txBody>
          <a:bodyPr/>
          <a:lstStyle/>
          <a:p>
            <a:pPr eaLnBrk="1" hangingPunct="1">
              <a:buClr>
                <a:schemeClr val="tx1"/>
              </a:buClr>
              <a:buFont typeface="Wingdings" pitchFamily="2" charset="2"/>
              <a:buNone/>
            </a:pPr>
            <a:r>
              <a:rPr lang="en-GB" smtClean="0"/>
              <a:t>“ </a:t>
            </a:r>
            <a:r>
              <a:rPr lang="en-GB" sz="2800" i="1" smtClean="0"/>
              <a:t>a person who sets up a business or businesses, taking on greater financial risks in order to do so”.</a:t>
            </a:r>
            <a:endParaRPr lang="en-GB" sz="2800" smtClean="0"/>
          </a:p>
          <a:p>
            <a:pPr eaLnBrk="1" hangingPunct="1"/>
            <a:endParaRPr lang="en-GB" sz="2800" smtClean="0"/>
          </a:p>
          <a:p>
            <a:pPr eaLnBrk="1" hangingPunct="1">
              <a:buClr>
                <a:schemeClr val="tx1"/>
              </a:buClr>
              <a:buFont typeface="Wingdings" pitchFamily="2" charset="2"/>
              <a:buNone/>
            </a:pPr>
            <a:r>
              <a:rPr lang="en-GB" sz="2800" smtClean="0"/>
              <a:t>New Oxford Dictionary of English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11267" name="Rectangle 2"/>
          <p:cNvSpPr>
            <a:spLocks noGrp="1" noChangeArrowheads="1"/>
          </p:cNvSpPr>
          <p:nvPr>
            <p:ph type="title"/>
          </p:nvPr>
        </p:nvSpPr>
        <p:spPr>
          <a:xfrm>
            <a:off x="457200" y="274638"/>
            <a:ext cx="8229600" cy="914400"/>
          </a:xfrm>
        </p:spPr>
        <p:txBody>
          <a:bodyPr/>
          <a:lstStyle/>
          <a:p>
            <a:pPr eaLnBrk="1" hangingPunct="1"/>
            <a:r>
              <a:rPr lang="en-US" sz="3200" b="1" smtClean="0"/>
              <a:t>Entrepreneur?</a:t>
            </a:r>
            <a:endParaRPr lang="en-GB" sz="3200" b="1" smtClean="0"/>
          </a:p>
        </p:txBody>
      </p:sp>
      <p:sp>
        <p:nvSpPr>
          <p:cNvPr id="11268" name="Rectangle 3"/>
          <p:cNvSpPr>
            <a:spLocks noGrp="1" noChangeArrowheads="1"/>
          </p:cNvSpPr>
          <p:nvPr>
            <p:ph type="body" idx="1"/>
          </p:nvPr>
        </p:nvSpPr>
        <p:spPr>
          <a:xfrm>
            <a:off x="611188" y="1676400"/>
            <a:ext cx="8380412" cy="4419600"/>
          </a:xfrm>
        </p:spPr>
        <p:txBody>
          <a:bodyPr/>
          <a:lstStyle/>
          <a:p>
            <a:pPr eaLnBrk="1" hangingPunct="1"/>
            <a:r>
              <a:rPr lang="en-US" sz="2800" smtClean="0"/>
              <a:t>Originated in seventeenth-century France;</a:t>
            </a:r>
          </a:p>
          <a:p>
            <a:pPr eaLnBrk="1" hangingPunct="1"/>
            <a:endParaRPr lang="en-US" sz="2800" smtClean="0"/>
          </a:p>
          <a:p>
            <a:pPr algn="just" eaLnBrk="1" hangingPunct="1"/>
            <a:r>
              <a:rPr lang="en-US" sz="2800" smtClean="0"/>
              <a:t>‘Differences among entrepreneurs and among their ventures are as great as the variations between entrepreneurs and non-entrepreneurs and between new and established firms’</a:t>
            </a:r>
          </a:p>
          <a:p>
            <a:pPr algn="just" eaLnBrk="1" hangingPunct="1">
              <a:buFont typeface="Wingdings" pitchFamily="2" charset="2"/>
              <a:buNone/>
            </a:pPr>
            <a:r>
              <a:rPr lang="en-US" sz="2800" smtClean="0"/>
              <a:t>                                                                       -Gartner (1985</a:t>
            </a:r>
            <a:r>
              <a:rPr lang="en-US" sz="2400" smtClean="0"/>
              <a:t>)</a:t>
            </a:r>
            <a:endParaRPr lang="en-GB" sz="240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12291" name="Rectangle 2"/>
          <p:cNvSpPr>
            <a:spLocks noGrp="1" noChangeArrowheads="1"/>
          </p:cNvSpPr>
          <p:nvPr>
            <p:ph type="title"/>
          </p:nvPr>
        </p:nvSpPr>
        <p:spPr>
          <a:xfrm>
            <a:off x="457200" y="274638"/>
            <a:ext cx="8229600" cy="914400"/>
          </a:xfrm>
        </p:spPr>
        <p:txBody>
          <a:bodyPr/>
          <a:lstStyle/>
          <a:p>
            <a:pPr eaLnBrk="1" hangingPunct="1"/>
            <a:r>
              <a:rPr lang="en-US" sz="3200" b="1" smtClean="0"/>
              <a:t>Entrepreneur?</a:t>
            </a:r>
            <a:endParaRPr lang="en-GB" sz="3200" b="1" smtClean="0"/>
          </a:p>
        </p:txBody>
      </p:sp>
      <p:sp>
        <p:nvSpPr>
          <p:cNvPr id="12292" name="Rectangle 3"/>
          <p:cNvSpPr>
            <a:spLocks noGrp="1" noChangeArrowheads="1"/>
          </p:cNvSpPr>
          <p:nvPr>
            <p:ph type="body" idx="1"/>
          </p:nvPr>
        </p:nvSpPr>
        <p:spPr>
          <a:xfrm>
            <a:off x="611188" y="1676400"/>
            <a:ext cx="8380412" cy="4419600"/>
          </a:xfrm>
        </p:spPr>
        <p:txBody>
          <a:bodyPr/>
          <a:lstStyle/>
          <a:p>
            <a:pPr algn="just" eaLnBrk="1" hangingPunct="1">
              <a:lnSpc>
                <a:spcPct val="80000"/>
              </a:lnSpc>
            </a:pPr>
            <a:r>
              <a:rPr lang="en-US" sz="2800" smtClean="0"/>
              <a:t>A </a:t>
            </a:r>
            <a:r>
              <a:rPr lang="en-US" sz="2800" b="1" smtClean="0"/>
              <a:t>manager</a:t>
            </a:r>
            <a:r>
              <a:rPr lang="en-US" sz="2800" smtClean="0"/>
              <a:t> undertaking an activity – i.e. in terms of the particular tasks they perform and the way they undertake them;</a:t>
            </a:r>
          </a:p>
          <a:p>
            <a:pPr algn="just" eaLnBrk="1" hangingPunct="1">
              <a:lnSpc>
                <a:spcPct val="80000"/>
              </a:lnSpc>
            </a:pPr>
            <a:endParaRPr lang="en-US" sz="2800" smtClean="0"/>
          </a:p>
          <a:p>
            <a:pPr algn="just" eaLnBrk="1" hangingPunct="1">
              <a:lnSpc>
                <a:spcPct val="80000"/>
              </a:lnSpc>
            </a:pPr>
            <a:r>
              <a:rPr lang="en-US" sz="2800" smtClean="0"/>
              <a:t>An </a:t>
            </a:r>
            <a:r>
              <a:rPr lang="en-US" sz="2800" b="1" smtClean="0"/>
              <a:t>agent of economic change</a:t>
            </a:r>
            <a:r>
              <a:rPr lang="en-US" sz="2800" smtClean="0"/>
              <a:t> – i.e. in terms of the effects they have on economic systems and the changes they drive; and as </a:t>
            </a:r>
          </a:p>
          <a:p>
            <a:pPr algn="just" eaLnBrk="1" hangingPunct="1">
              <a:lnSpc>
                <a:spcPct val="80000"/>
              </a:lnSpc>
            </a:pPr>
            <a:endParaRPr lang="en-US" sz="2800" smtClean="0"/>
          </a:p>
          <a:p>
            <a:pPr algn="just" eaLnBrk="1" hangingPunct="1">
              <a:lnSpc>
                <a:spcPct val="80000"/>
              </a:lnSpc>
            </a:pPr>
            <a:r>
              <a:rPr lang="en-US" sz="2800" smtClean="0"/>
              <a:t>An </a:t>
            </a:r>
            <a:r>
              <a:rPr lang="en-US" sz="2800" b="1" smtClean="0"/>
              <a:t>individual</a:t>
            </a:r>
            <a:r>
              <a:rPr lang="en-US" sz="2800" smtClean="0"/>
              <a:t> – i.e. in terms of their psychology, personality and personal characteristics</a:t>
            </a:r>
          </a:p>
          <a:p>
            <a:pPr eaLnBrk="1" hangingPunct="1">
              <a:lnSpc>
                <a:spcPct val="80000"/>
              </a:lnSpc>
              <a:buFont typeface="Wingdings" pitchFamily="2" charset="2"/>
              <a:buNone/>
            </a:pPr>
            <a:r>
              <a:rPr lang="en-US" smtClean="0"/>
              <a:t>                                                               </a:t>
            </a:r>
            <a:r>
              <a:rPr lang="en-US" sz="2400" smtClean="0"/>
              <a:t>-Wickham (1998)</a:t>
            </a:r>
            <a:endParaRPr lang="en-GB" sz="240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13315" name="Rectangle 2"/>
          <p:cNvSpPr>
            <a:spLocks noGrp="1" noChangeArrowheads="1"/>
          </p:cNvSpPr>
          <p:nvPr>
            <p:ph type="title"/>
          </p:nvPr>
        </p:nvSpPr>
        <p:spPr>
          <a:xfrm>
            <a:off x="457200" y="274638"/>
            <a:ext cx="8229600" cy="914400"/>
          </a:xfrm>
        </p:spPr>
        <p:txBody>
          <a:bodyPr/>
          <a:lstStyle/>
          <a:p>
            <a:pPr eaLnBrk="1" hangingPunct="1"/>
            <a:r>
              <a:rPr lang="en-US" sz="3200" b="1" smtClean="0"/>
              <a:t>Entrepreneur?</a:t>
            </a:r>
            <a:endParaRPr lang="en-GB" sz="3200" b="1" smtClean="0"/>
          </a:p>
        </p:txBody>
      </p:sp>
      <p:sp>
        <p:nvSpPr>
          <p:cNvPr id="13316" name="Rectangle 3"/>
          <p:cNvSpPr>
            <a:spLocks noGrp="1" noChangeArrowheads="1"/>
          </p:cNvSpPr>
          <p:nvPr>
            <p:ph type="body" idx="1"/>
          </p:nvPr>
        </p:nvSpPr>
        <p:spPr>
          <a:xfrm>
            <a:off x="539750" y="1676400"/>
            <a:ext cx="8208963" cy="4419600"/>
          </a:xfrm>
        </p:spPr>
        <p:txBody>
          <a:bodyPr/>
          <a:lstStyle/>
          <a:p>
            <a:pPr algn="just" eaLnBrk="1" hangingPunct="1"/>
            <a:r>
              <a:rPr lang="en-US" sz="2800" smtClean="0"/>
              <a:t>Often the term entrepreneurship is equated with new venture creation and small business management (Gibb, 1996), and the concept of owner-management and self-employment.</a:t>
            </a:r>
          </a:p>
          <a:p>
            <a:pPr algn="just" eaLnBrk="1" hangingPunct="1">
              <a:buFont typeface="Wingdings" pitchFamily="2" charset="2"/>
              <a:buNone/>
            </a:pPr>
            <a:r>
              <a:rPr lang="en-US" sz="2800" smtClean="0"/>
              <a:t>                                                       </a:t>
            </a:r>
            <a:r>
              <a:rPr lang="en-US" sz="2400" smtClean="0"/>
              <a:t>- Kirby (2001)</a:t>
            </a:r>
          </a:p>
          <a:p>
            <a:pPr algn="just" eaLnBrk="1" hangingPunct="1">
              <a:buFont typeface="Wingdings" pitchFamily="2" charset="2"/>
              <a:buNone/>
            </a:pPr>
            <a:r>
              <a:rPr lang="en-US" sz="2800" smtClean="0"/>
              <a:t> </a:t>
            </a:r>
          </a:p>
          <a:p>
            <a:pPr algn="just" eaLnBrk="1" hangingPunct="1"/>
            <a:r>
              <a:rPr lang="en-US" sz="2800" smtClean="0"/>
              <a:t>Not all owner-managers can be regarded as entrepreneurs.                                                     </a:t>
            </a:r>
            <a:endParaRPr lang="en-GB" sz="24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14339" name="Rectangle 1026"/>
          <p:cNvSpPr>
            <a:spLocks noGrp="1" noChangeArrowheads="1"/>
          </p:cNvSpPr>
          <p:nvPr>
            <p:ph type="title"/>
          </p:nvPr>
        </p:nvSpPr>
        <p:spPr>
          <a:xfrm>
            <a:off x="457200" y="274638"/>
            <a:ext cx="8229600" cy="914400"/>
          </a:xfrm>
        </p:spPr>
        <p:txBody>
          <a:bodyPr/>
          <a:lstStyle/>
          <a:p>
            <a:pPr eaLnBrk="1" hangingPunct="1"/>
            <a:r>
              <a:rPr lang="en-US" sz="3200" b="1" smtClean="0"/>
              <a:t>Entrepreneur?</a:t>
            </a:r>
            <a:endParaRPr lang="en-GB" sz="3200" b="1" smtClean="0"/>
          </a:p>
        </p:txBody>
      </p:sp>
      <p:sp>
        <p:nvSpPr>
          <p:cNvPr id="14340" name="Rectangle 1027"/>
          <p:cNvSpPr>
            <a:spLocks noGrp="1" noChangeArrowheads="1"/>
          </p:cNvSpPr>
          <p:nvPr>
            <p:ph type="body" idx="1"/>
          </p:nvPr>
        </p:nvSpPr>
        <p:spPr>
          <a:xfrm>
            <a:off x="1371600" y="1676400"/>
            <a:ext cx="7620000" cy="4419600"/>
          </a:xfrm>
        </p:spPr>
        <p:txBody>
          <a:bodyPr/>
          <a:lstStyle/>
          <a:p>
            <a:pPr algn="just" eaLnBrk="1" hangingPunct="1"/>
            <a:r>
              <a:rPr lang="en-US" sz="2800" smtClean="0"/>
              <a:t>The entrepreneur’s tasks:</a:t>
            </a:r>
          </a:p>
          <a:p>
            <a:pPr algn="just" eaLnBrk="1" hangingPunct="1"/>
            <a:endParaRPr lang="en-US" sz="2800" smtClean="0"/>
          </a:p>
          <a:p>
            <a:pPr lvl="1" algn="just" eaLnBrk="1" hangingPunct="1"/>
            <a:r>
              <a:rPr lang="en-US" sz="2200" smtClean="0"/>
              <a:t>Owning organisations</a:t>
            </a:r>
          </a:p>
          <a:p>
            <a:pPr lvl="1" algn="just" eaLnBrk="1" hangingPunct="1"/>
            <a:r>
              <a:rPr lang="en-US" sz="2200" smtClean="0"/>
              <a:t>Founding new organisations;</a:t>
            </a:r>
          </a:p>
          <a:p>
            <a:pPr lvl="1" algn="just" eaLnBrk="1" hangingPunct="1"/>
            <a:r>
              <a:rPr lang="en-US" sz="2200" smtClean="0"/>
              <a:t>Bringing innovation to market;</a:t>
            </a:r>
          </a:p>
          <a:p>
            <a:pPr lvl="1" algn="just" eaLnBrk="1" hangingPunct="1"/>
            <a:r>
              <a:rPr lang="en-US" sz="2200" smtClean="0"/>
              <a:t>Identification of market opportunity;</a:t>
            </a:r>
          </a:p>
          <a:p>
            <a:pPr lvl="1" algn="just" eaLnBrk="1" hangingPunct="1"/>
            <a:r>
              <a:rPr lang="en-US" sz="2200" smtClean="0"/>
              <a:t>Application of expertise;</a:t>
            </a:r>
          </a:p>
          <a:p>
            <a:pPr lvl="1" algn="just" eaLnBrk="1" hangingPunct="1"/>
            <a:r>
              <a:rPr lang="en-US" sz="2200" smtClean="0"/>
              <a:t>Provision of leadership;</a:t>
            </a:r>
          </a:p>
          <a:p>
            <a:pPr lvl="1" algn="just" eaLnBrk="1" hangingPunct="1"/>
            <a:r>
              <a:rPr lang="en-GB" sz="2200" smtClean="0"/>
              <a:t>The entrepreneur as manager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15363" name="Rectangle 2"/>
          <p:cNvSpPr>
            <a:spLocks noGrp="1" noChangeArrowheads="1"/>
          </p:cNvSpPr>
          <p:nvPr>
            <p:ph type="title"/>
          </p:nvPr>
        </p:nvSpPr>
        <p:spPr>
          <a:xfrm>
            <a:off x="457200" y="274638"/>
            <a:ext cx="8229600" cy="914400"/>
          </a:xfrm>
        </p:spPr>
        <p:txBody>
          <a:bodyPr/>
          <a:lstStyle/>
          <a:p>
            <a:pPr eaLnBrk="1" hangingPunct="1"/>
            <a:r>
              <a:rPr lang="en-US" sz="3200" b="1" smtClean="0"/>
              <a:t>Entrepreneur?</a:t>
            </a:r>
            <a:endParaRPr lang="en-GB" sz="3200" b="1" smtClean="0"/>
          </a:p>
        </p:txBody>
      </p:sp>
      <p:sp>
        <p:nvSpPr>
          <p:cNvPr id="15364" name="Rectangle 3"/>
          <p:cNvSpPr>
            <a:spLocks noGrp="1" noChangeArrowheads="1"/>
          </p:cNvSpPr>
          <p:nvPr>
            <p:ph type="body" idx="1"/>
          </p:nvPr>
        </p:nvSpPr>
        <p:spPr>
          <a:xfrm>
            <a:off x="468313" y="1676400"/>
            <a:ext cx="8523287" cy="4419600"/>
          </a:xfrm>
        </p:spPr>
        <p:txBody>
          <a:bodyPr/>
          <a:lstStyle/>
          <a:p>
            <a:pPr algn="just" eaLnBrk="1" hangingPunct="1"/>
            <a:r>
              <a:rPr lang="en-US" sz="2400" smtClean="0"/>
              <a:t>An entrepreneur is an individual who establishes and manages a business for the principal purpose of profit and growth. The entrepreneur is characterised principally by innovative behaviour and will employ strategic management practices in the business. </a:t>
            </a:r>
          </a:p>
          <a:p>
            <a:pPr algn="just" eaLnBrk="1" hangingPunct="1"/>
            <a:endParaRPr lang="en-US" sz="2400" smtClean="0"/>
          </a:p>
          <a:p>
            <a:pPr algn="just" eaLnBrk="1" hangingPunct="1"/>
            <a:r>
              <a:rPr lang="en-US" sz="2400" smtClean="0"/>
              <a:t>An entrepreneurial venture is one that engages in at least one of Schumpeter’s five categories of behaviour: that is, the principal goals of an entrepreneurial venture are profitability and growth and the business is characterised by innovative strategic practices.</a:t>
            </a:r>
          </a:p>
          <a:p>
            <a:pPr algn="r" eaLnBrk="1" hangingPunct="1">
              <a:buFont typeface="Wingdings" pitchFamily="2" charset="2"/>
              <a:buNone/>
            </a:pPr>
            <a:r>
              <a:rPr lang="en-US" sz="1800" smtClean="0"/>
              <a:t>                                                                 - Carland et al. (1984) (more)</a:t>
            </a:r>
            <a:endParaRPr lang="en-GB" sz="180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p:spPr>
        <p:txBody>
          <a:bodyPr/>
          <a:lstStyle/>
          <a:p>
            <a:r>
              <a:rPr lang="en-GB" smtClean="0"/>
              <a:t>Entrepreneurship - lecture 1</a:t>
            </a:r>
            <a:endParaRPr lang="en-GB" smtClean="0"/>
          </a:p>
        </p:txBody>
      </p:sp>
      <p:sp>
        <p:nvSpPr>
          <p:cNvPr id="16387" name="Rectangle 2"/>
          <p:cNvSpPr>
            <a:spLocks noGrp="1" noChangeArrowheads="1"/>
          </p:cNvSpPr>
          <p:nvPr>
            <p:ph type="title"/>
          </p:nvPr>
        </p:nvSpPr>
        <p:spPr>
          <a:xfrm>
            <a:off x="457200" y="274638"/>
            <a:ext cx="8229600" cy="914400"/>
          </a:xfrm>
        </p:spPr>
        <p:txBody>
          <a:bodyPr/>
          <a:lstStyle/>
          <a:p>
            <a:pPr eaLnBrk="1" hangingPunct="1"/>
            <a:r>
              <a:rPr lang="en-US" sz="3200" b="1" smtClean="0"/>
              <a:t>Entrepreneur?</a:t>
            </a:r>
            <a:endParaRPr lang="en-GB" sz="3200" b="1" smtClean="0"/>
          </a:p>
        </p:txBody>
      </p:sp>
      <p:sp>
        <p:nvSpPr>
          <p:cNvPr id="16388" name="Rectangle 3"/>
          <p:cNvSpPr>
            <a:spLocks noGrp="1" noChangeArrowheads="1"/>
          </p:cNvSpPr>
          <p:nvPr>
            <p:ph type="body" idx="1"/>
          </p:nvPr>
        </p:nvSpPr>
        <p:spPr>
          <a:xfrm>
            <a:off x="611188" y="1676400"/>
            <a:ext cx="8380412" cy="4419600"/>
          </a:xfrm>
        </p:spPr>
        <p:txBody>
          <a:bodyPr/>
          <a:lstStyle/>
          <a:p>
            <a:pPr algn="just" eaLnBrk="1" hangingPunct="1">
              <a:lnSpc>
                <a:spcPct val="90000"/>
              </a:lnSpc>
            </a:pPr>
            <a:r>
              <a:rPr lang="en-US" sz="2400" smtClean="0"/>
              <a:t>A small business owner is an individual who establishes and manages a business for the principal purpose of furthering personal goals. The business must be a primary source of income and will consume the majority of one’s time and resources. The owner perceives the business as an extension of his or her personality, intricately bound with family needs and desires.</a:t>
            </a:r>
          </a:p>
          <a:p>
            <a:pPr algn="just" eaLnBrk="1" hangingPunct="1">
              <a:lnSpc>
                <a:spcPct val="90000"/>
              </a:lnSpc>
            </a:pPr>
            <a:endParaRPr lang="en-US" sz="2400" smtClean="0"/>
          </a:p>
          <a:p>
            <a:pPr algn="just" eaLnBrk="1" hangingPunct="1">
              <a:lnSpc>
                <a:spcPct val="90000"/>
              </a:lnSpc>
            </a:pPr>
            <a:r>
              <a:rPr lang="en-US" sz="2400" smtClean="0"/>
              <a:t>A small business venture is any business that is independently owned and operated, not dominant in its field, and does not engage in any new marketing or innovative practices. </a:t>
            </a:r>
          </a:p>
          <a:p>
            <a:pPr algn="r" eaLnBrk="1" hangingPunct="1">
              <a:lnSpc>
                <a:spcPct val="90000"/>
              </a:lnSpc>
              <a:buFont typeface="Wingdings" pitchFamily="2" charset="2"/>
              <a:buNone/>
            </a:pPr>
            <a:r>
              <a:rPr lang="en-US" sz="2000" smtClean="0"/>
              <a:t>                                                                      - </a:t>
            </a:r>
            <a:r>
              <a:rPr lang="en-US" sz="1800" smtClean="0"/>
              <a:t>Carland et al. (1984) (cont.)</a:t>
            </a:r>
            <a:endParaRPr lang="en-GB" sz="180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sz="2000" dirty="0" smtClean="0"/>
              <a:t>“An entrepreneur sees an opportunity which others do not fully recognise, to meet an unsatisfied demand or to radically improve the performance of an existing business. They have unquenchable self-belief that this opportunity can be made real through hard work, commitment and the adaptability to learn the lessons of the market along the way.</a:t>
            </a:r>
          </a:p>
          <a:p>
            <a:pPr>
              <a:buNone/>
            </a:pPr>
            <a:r>
              <a:rPr lang="en-GB" sz="2000" dirty="0" smtClean="0"/>
              <a:t>They are not diverted or discouraged by scepticism from 'experts' or from those from whom they seek backing and support, but willing to weigh all advice and select that which will be helpful. They are prepared not just to work seriously hard but to back their judgment with personal investment at a level which will cause problems if they are wrong about the opportunity. They understand that achievements are the result of team work and knows how to choose the necessary blend of talents and inspire them with their vision.“  (Oakley, 2010)</a:t>
            </a:r>
          </a:p>
          <a:p>
            <a:endParaRPr lang="en-GB" dirty="0"/>
          </a:p>
        </p:txBody>
      </p:sp>
      <p:sp>
        <p:nvSpPr>
          <p:cNvPr id="5" name="Footer Placeholder 4"/>
          <p:cNvSpPr>
            <a:spLocks noGrp="1"/>
          </p:cNvSpPr>
          <p:nvPr>
            <p:ph type="ftr" sz="quarter" idx="11"/>
          </p:nvPr>
        </p:nvSpPr>
        <p:spPr/>
        <p:txBody>
          <a:bodyPr/>
          <a:lstStyle/>
          <a:p>
            <a:r>
              <a:rPr lang="en-GB" smtClean="0"/>
              <a:t>Entrepreneurship - lecture 1</a:t>
            </a: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endParaRPr lang="en-GB" smtClean="0"/>
          </a:p>
        </p:txBody>
      </p:sp>
      <p:sp>
        <p:nvSpPr>
          <p:cNvPr id="17411" name="Content Placeholder 2"/>
          <p:cNvSpPr>
            <a:spLocks noGrp="1"/>
          </p:cNvSpPr>
          <p:nvPr>
            <p:ph idx="1"/>
          </p:nvPr>
        </p:nvSpPr>
        <p:spPr/>
        <p:txBody>
          <a:bodyPr/>
          <a:lstStyle/>
          <a:p>
            <a:r>
              <a:rPr lang="en-GB" smtClean="0"/>
              <a:t>Think of an entrepreneur?</a:t>
            </a:r>
          </a:p>
          <a:p>
            <a:endParaRPr lang="en-GB" smtClean="0"/>
          </a:p>
          <a:p>
            <a:r>
              <a:rPr lang="en-GB" smtClean="0"/>
              <a:t>Name?</a:t>
            </a:r>
          </a:p>
          <a:p>
            <a:r>
              <a:rPr lang="en-GB" smtClean="0"/>
              <a:t>Why do you think they are an entrepreneur?</a:t>
            </a:r>
          </a:p>
          <a:p>
            <a:endParaRPr lang="en-GB" smtClean="0"/>
          </a:p>
          <a:p>
            <a:r>
              <a:rPr lang="en-GB" smtClean="0"/>
              <a:t>Questions?</a:t>
            </a:r>
          </a:p>
        </p:txBody>
      </p:sp>
      <p:sp>
        <p:nvSpPr>
          <p:cNvPr id="17412" name="Footer Placeholder 3"/>
          <p:cNvSpPr>
            <a:spLocks noGrp="1"/>
          </p:cNvSpPr>
          <p:nvPr>
            <p:ph type="ftr" sz="quarter" idx="11"/>
          </p:nvPr>
        </p:nvSpPr>
        <p:spPr>
          <a:noFill/>
        </p:spPr>
        <p:txBody>
          <a:bodyPr/>
          <a:lstStyle/>
          <a:p>
            <a:r>
              <a:rPr lang="en-GB" smtClean="0"/>
              <a:t>Entrepreneurship - lecture 1</a:t>
            </a:r>
            <a:endParaRPr lang="en-GB"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An entrepreneur is a </a:t>
            </a:r>
            <a:r>
              <a:rPr lang="en-GB" b="1" i="1" dirty="0" smtClean="0"/>
              <a:t>person</a:t>
            </a:r>
          </a:p>
          <a:p>
            <a:r>
              <a:rPr lang="en-GB" dirty="0" smtClean="0"/>
              <a:t>Entrepreneurship is a </a:t>
            </a:r>
            <a:r>
              <a:rPr lang="en-GB" b="1" i="1" dirty="0" smtClean="0"/>
              <a:t>process</a:t>
            </a:r>
            <a:r>
              <a:rPr lang="en-GB" dirty="0" smtClean="0"/>
              <a:t>, not a state of being.  It is concerned with change, and the management of that change.</a:t>
            </a:r>
          </a:p>
          <a:p>
            <a:r>
              <a:rPr lang="en-GB" dirty="0" smtClean="0"/>
              <a:t>Enterprises can be entrepreneurial </a:t>
            </a:r>
            <a:r>
              <a:rPr lang="en-GB" b="1" i="1" dirty="0" smtClean="0"/>
              <a:t>businesses</a:t>
            </a:r>
          </a:p>
          <a:p>
            <a:endParaRPr lang="en-GB" dirty="0"/>
          </a:p>
        </p:txBody>
      </p:sp>
      <p:sp>
        <p:nvSpPr>
          <p:cNvPr id="5" name="Footer Placeholder 4"/>
          <p:cNvSpPr>
            <a:spLocks noGrp="1"/>
          </p:cNvSpPr>
          <p:nvPr>
            <p:ph type="ftr" sz="quarter" idx="11"/>
          </p:nvPr>
        </p:nvSpPr>
        <p:spPr/>
        <p:txBody>
          <a:bodyPr/>
          <a:lstStyle/>
          <a:p>
            <a:r>
              <a:rPr lang="en-GB" smtClean="0"/>
              <a:t>Entrepreneurship - lecture 1</a:t>
            </a: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lstStyle/>
          <a:p>
            <a:r>
              <a:rPr lang="en-GB" sz="3200" b="1" dirty="0" smtClean="0"/>
              <a:t>Where might we find entrepreneurs?</a:t>
            </a:r>
            <a:br>
              <a:rPr lang="en-GB" sz="3200" b="1" dirty="0" smtClean="0"/>
            </a:br>
            <a:r>
              <a:rPr lang="en-GB" sz="3200" b="1" dirty="0" smtClean="0"/>
              <a:t>Where might we witness entrepreneurship?</a:t>
            </a:r>
            <a:endParaRPr lang="en-GB" sz="3200" b="1" dirty="0"/>
          </a:p>
        </p:txBody>
      </p:sp>
      <p:sp>
        <p:nvSpPr>
          <p:cNvPr id="3" name="Content Placeholder 2"/>
          <p:cNvSpPr>
            <a:spLocks noGrp="1"/>
          </p:cNvSpPr>
          <p:nvPr>
            <p:ph idx="1"/>
          </p:nvPr>
        </p:nvSpPr>
        <p:spPr/>
        <p:txBody>
          <a:bodyPr/>
          <a:lstStyle/>
          <a:p>
            <a:r>
              <a:rPr lang="en-GB" dirty="0" smtClean="0"/>
              <a:t>Everywhere !</a:t>
            </a:r>
          </a:p>
          <a:p>
            <a:pPr lvl="1"/>
            <a:r>
              <a:rPr lang="en-GB" dirty="0" smtClean="0"/>
              <a:t>In large and small businesses</a:t>
            </a:r>
          </a:p>
          <a:p>
            <a:pPr lvl="1"/>
            <a:r>
              <a:rPr lang="en-GB" dirty="0" smtClean="0"/>
              <a:t>In NGOs</a:t>
            </a:r>
          </a:p>
          <a:p>
            <a:pPr lvl="1"/>
            <a:r>
              <a:rPr lang="en-GB" dirty="0" smtClean="0"/>
              <a:t>In public and government bodies</a:t>
            </a:r>
          </a:p>
          <a:p>
            <a:pPr lvl="1"/>
            <a:r>
              <a:rPr lang="en-GB" dirty="0" smtClean="0"/>
              <a:t>In political organisations</a:t>
            </a:r>
          </a:p>
          <a:p>
            <a:pPr lvl="1"/>
            <a:r>
              <a:rPr lang="en-GB" dirty="0" smtClean="0"/>
              <a:t>In informal groups</a:t>
            </a:r>
          </a:p>
          <a:p>
            <a:pPr lvl="1"/>
            <a:r>
              <a:rPr lang="en-GB" dirty="0" smtClean="0"/>
              <a:t>etc. etc. etc. </a:t>
            </a:r>
          </a:p>
          <a:p>
            <a:endParaRPr lang="en-GB" dirty="0"/>
          </a:p>
        </p:txBody>
      </p:sp>
      <p:sp>
        <p:nvSpPr>
          <p:cNvPr id="5" name="Footer Placeholder 4"/>
          <p:cNvSpPr>
            <a:spLocks noGrp="1"/>
          </p:cNvSpPr>
          <p:nvPr>
            <p:ph type="ftr" sz="quarter" idx="11"/>
          </p:nvPr>
        </p:nvSpPr>
        <p:spPr/>
        <p:txBody>
          <a:bodyPr/>
          <a:lstStyle/>
          <a:p>
            <a:r>
              <a:rPr lang="en-GB" smtClean="0"/>
              <a:t>Entrepreneurship - lecture 1</a:t>
            </a: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sz="3200" dirty="0" smtClean="0"/>
              <a:t>Building up ideas and empirical evidence</a:t>
            </a:r>
          </a:p>
        </p:txBody>
      </p:sp>
      <p:sp>
        <p:nvSpPr>
          <p:cNvPr id="18435" name="Content Placeholder 2"/>
          <p:cNvSpPr>
            <a:spLocks noGrp="1"/>
          </p:cNvSpPr>
          <p:nvPr>
            <p:ph idx="1"/>
          </p:nvPr>
        </p:nvSpPr>
        <p:spPr/>
        <p:txBody>
          <a:bodyPr/>
          <a:lstStyle/>
          <a:p>
            <a:r>
              <a:rPr lang="en-GB" sz="2400" u="sng" dirty="0" smtClean="0">
                <a:solidFill>
                  <a:schemeClr val="bg1">
                    <a:lumMod val="10000"/>
                  </a:schemeClr>
                </a:solidFill>
                <a:hlinkClick r:id="rId2"/>
              </a:rPr>
              <a:t>Autobiographies / Biographies</a:t>
            </a:r>
          </a:p>
          <a:p>
            <a:endParaRPr lang="en-GB" sz="2400" u="sng" dirty="0" smtClean="0">
              <a:solidFill>
                <a:schemeClr val="bg1">
                  <a:lumMod val="10000"/>
                </a:schemeClr>
              </a:solidFill>
              <a:hlinkClick r:id="rId2"/>
            </a:endParaRPr>
          </a:p>
          <a:p>
            <a:r>
              <a:rPr lang="en-GB" sz="2400" u="sng" dirty="0" smtClean="0">
                <a:solidFill>
                  <a:schemeClr val="bg1">
                    <a:lumMod val="10000"/>
                  </a:schemeClr>
                </a:solidFill>
                <a:hlinkClick r:id="rId2"/>
              </a:rPr>
              <a:t>Web sites / blogs / twitter etc. etc.</a:t>
            </a:r>
          </a:p>
          <a:p>
            <a:endParaRPr lang="en-GB" sz="2400" u="sng" dirty="0" smtClean="0">
              <a:solidFill>
                <a:schemeClr val="bg1">
                  <a:lumMod val="10000"/>
                </a:schemeClr>
              </a:solidFill>
              <a:hlinkClick r:id="rId2"/>
            </a:endParaRPr>
          </a:p>
          <a:p>
            <a:r>
              <a:rPr lang="en-GB" sz="2400" u="sng" dirty="0" smtClean="0">
                <a:solidFill>
                  <a:schemeClr val="bg1">
                    <a:lumMod val="10000"/>
                  </a:schemeClr>
                </a:solidFill>
                <a:hlinkClick r:id="rId2"/>
              </a:rPr>
              <a:t>Newspapers</a:t>
            </a:r>
          </a:p>
          <a:p>
            <a:endParaRPr lang="en-GB" sz="2400" u="sng" dirty="0" smtClean="0">
              <a:solidFill>
                <a:schemeClr val="bg1">
                  <a:lumMod val="10000"/>
                </a:schemeClr>
              </a:solidFill>
              <a:hlinkClick r:id="rId2"/>
            </a:endParaRPr>
          </a:p>
          <a:p>
            <a:r>
              <a:rPr lang="en-GB" sz="2400" u="sng" dirty="0" smtClean="0">
                <a:solidFill>
                  <a:schemeClr val="bg1">
                    <a:lumMod val="10000"/>
                  </a:schemeClr>
                </a:solidFill>
                <a:hlinkClick r:id="rId2"/>
              </a:rPr>
              <a:t>http://www.bbc.co.uk/dragonsden/</a:t>
            </a:r>
            <a:endParaRPr lang="en-GB" sz="2400" u="sng" dirty="0" smtClean="0">
              <a:solidFill>
                <a:schemeClr val="bg1">
                  <a:lumMod val="10000"/>
                </a:schemeClr>
              </a:solidFill>
            </a:endParaRPr>
          </a:p>
          <a:p>
            <a:endParaRPr lang="en-GB" dirty="0" smtClean="0">
              <a:solidFill>
                <a:schemeClr val="tx2"/>
              </a:solidFill>
            </a:endParaRPr>
          </a:p>
        </p:txBody>
      </p:sp>
      <p:sp>
        <p:nvSpPr>
          <p:cNvPr id="18436" name="Footer Placeholder 3"/>
          <p:cNvSpPr>
            <a:spLocks noGrp="1"/>
          </p:cNvSpPr>
          <p:nvPr>
            <p:ph type="ftr" sz="quarter" idx="11"/>
          </p:nvPr>
        </p:nvSpPr>
        <p:spPr>
          <a:noFill/>
        </p:spPr>
        <p:txBody>
          <a:bodyPr/>
          <a:lstStyle/>
          <a:p>
            <a:r>
              <a:rPr lang="en-GB" smtClean="0"/>
              <a:t>Entrepreneurship - lecture 1</a:t>
            </a:r>
            <a:endParaRPr lang="en-GB" smtClean="0"/>
          </a:p>
        </p:txBody>
      </p:sp>
    </p:spTree>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90</TotalTime>
  <Words>1238</Words>
  <Application>Microsoft Office PowerPoint</Application>
  <PresentationFormat>On-screen Show (4:3)</PresentationFormat>
  <Paragraphs>153</Paragraphs>
  <Slides>22</Slides>
  <Notes>10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TSD_PP3</vt:lpstr>
      <vt:lpstr>SBMA7111  Entrepreneurship</vt:lpstr>
      <vt:lpstr>Slide 2</vt:lpstr>
      <vt:lpstr>Aims of module</vt:lpstr>
      <vt:lpstr>Learning outcomes</vt:lpstr>
      <vt:lpstr>Programme of study</vt:lpstr>
      <vt:lpstr>Slide 6</vt:lpstr>
      <vt:lpstr>Slide 7</vt:lpstr>
      <vt:lpstr>Essential Reading</vt:lpstr>
      <vt:lpstr>Slide 9</vt:lpstr>
      <vt:lpstr>Discussion</vt:lpstr>
      <vt:lpstr>What is Entrepreneur?</vt:lpstr>
      <vt:lpstr>Entrepreneur?</vt:lpstr>
      <vt:lpstr>Entrepreneur?</vt:lpstr>
      <vt:lpstr>Entrepreneur?</vt:lpstr>
      <vt:lpstr>Entrepreneur?</vt:lpstr>
      <vt:lpstr>Entrepreneur?</vt:lpstr>
      <vt:lpstr>Entrepreneur?</vt:lpstr>
      <vt:lpstr>Slide 18</vt:lpstr>
      <vt:lpstr>Slide 19</vt:lpstr>
      <vt:lpstr>Slide 20</vt:lpstr>
      <vt:lpstr>Where might we find entrepreneurs? Where might we witness entrepreneurship?</vt:lpstr>
      <vt:lpstr>Building up ideas and empirical evidence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10</cp:revision>
  <dcterms:created xsi:type="dcterms:W3CDTF">2011-06-23T09:06:05Z</dcterms:created>
  <dcterms:modified xsi:type="dcterms:W3CDTF">2013-03-21T15:11:50Z</dcterms:modified>
</cp:coreProperties>
</file>