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0"/>
  </p:notesMasterIdLst>
  <p:sldIdLst>
    <p:sldId id="256" r:id="rId2"/>
    <p:sldId id="257" r:id="rId3"/>
    <p:sldId id="282" r:id="rId4"/>
    <p:sldId id="258" r:id="rId5"/>
    <p:sldId id="273" r:id="rId6"/>
    <p:sldId id="274" r:id="rId7"/>
    <p:sldId id="275" r:id="rId8"/>
    <p:sldId id="276" r:id="rId9"/>
    <p:sldId id="277" r:id="rId10"/>
    <p:sldId id="269" r:id="rId11"/>
    <p:sldId id="271" r:id="rId12"/>
    <p:sldId id="272" r:id="rId13"/>
    <p:sldId id="280" r:id="rId14"/>
    <p:sldId id="281" r:id="rId15"/>
    <p:sldId id="265" r:id="rId16"/>
    <p:sldId id="266" r:id="rId17"/>
    <p:sldId id="279" r:id="rId18"/>
    <p:sldId id="267"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336" autoAdjust="0"/>
  </p:normalViewPr>
  <p:slideViewPr>
    <p:cSldViewPr>
      <p:cViewPr>
        <p:scale>
          <a:sx n="70" d="100"/>
          <a:sy n="70" d="100"/>
        </p:scale>
        <p:origin x="-882" y="51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4072370-B348-4191-86A3-7A1A41D88FA4}" type="datetimeFigureOut">
              <a:rPr lang="en-GB" smtClean="0"/>
              <a:pPr/>
              <a:t>05/04/2024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11DE826-E6A9-45DF-AABB-E1F8A508D19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11DE826-E6A9-45DF-AABB-E1F8A508D19B}"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dirty="0" smtClean="0">
              <a:latin typeface="Verdana" pitchFamily="34" charset="0"/>
              <a:ea typeface="Verdana" pitchFamily="34" charset="0"/>
              <a:cs typeface="Verdana" pitchFamily="34" charset="0"/>
            </a:endParaRPr>
          </a:p>
        </p:txBody>
      </p:sp>
      <p:sp>
        <p:nvSpPr>
          <p:cNvPr id="4" name="Slide Number Placeholder 3"/>
          <p:cNvSpPr>
            <a:spLocks noGrp="1"/>
          </p:cNvSpPr>
          <p:nvPr>
            <p:ph type="sldNum" sz="quarter" idx="10"/>
          </p:nvPr>
        </p:nvSpPr>
        <p:spPr/>
        <p:txBody>
          <a:bodyPr/>
          <a:lstStyle/>
          <a:p>
            <a:fld id="{C11DE826-E6A9-45DF-AABB-E1F8A508D19B}"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11DE826-E6A9-45DF-AABB-E1F8A508D19B}"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C11DE826-E6A9-45DF-AABB-E1F8A508D19B}"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11DE826-E6A9-45DF-AABB-E1F8A508D19B}"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11DE826-E6A9-45DF-AABB-E1F8A508D19B}"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11DE826-E6A9-45DF-AABB-E1F8A508D19B}"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11DE826-E6A9-45DF-AABB-E1F8A508D19B}"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26c657045c3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26c657045c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26c657045c3_0_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26c657045c3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26c657045c3_0_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26c657045c3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26c657045c3_0_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26c657045c3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smtClean="0"/>
              <a:t>Click to edit Master title style</a:t>
            </a:r>
            <a:endParaRPr kumimoji="0" lang="en-US"/>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F8CFA630-13BB-46C4-BD44-B2C5F9B66074}" type="datetimeFigureOut">
              <a:rPr lang="en-US" smtClean="0"/>
              <a:pPr/>
              <a:t>4/5/2024</a:t>
            </a:fld>
            <a:endParaRPr lang="en-US" dirty="0">
              <a:solidFill>
                <a:srgbClr val="FFFFFF"/>
              </a:solidFill>
            </a:endParaRPr>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kumimoji="0" lang="en-US" dirty="0">
              <a:solidFill>
                <a:srgbClr val="FFFFFF"/>
              </a:solidFill>
            </a:endParaRPr>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BC5217A8-0E06-4059-AC45-433E2E67A85D}" type="slidenum">
              <a:rPr kumimoji="0" lang="en-US" smtClean="0"/>
              <a:pPr/>
              <a:t>‹#›</a:t>
            </a:fld>
            <a:endParaRPr kumimoji="0" lang="en-US" dirty="0">
              <a:solidFill>
                <a:srgbClr val="FFFFFF"/>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smtClean="0"/>
              <a:t>Click to edit Master title style</a:t>
            </a:r>
            <a:endParaRPr kumimoji="0" lang="en-US"/>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F8CFA630-13BB-46C4-BD44-B2C5F9B66074}" type="datetimeFigureOut">
              <a:rPr lang="en-US" smtClean="0"/>
              <a:pPr/>
              <a:t>4/5/2024</a:t>
            </a:fld>
            <a:endParaRPr lang="en-US"/>
          </a:p>
        </p:txBody>
      </p:sp>
      <p:sp>
        <p:nvSpPr>
          <p:cNvPr id="5" name="Footer Placeholder 4"/>
          <p:cNvSpPr>
            <a:spLocks noGrp="1"/>
          </p:cNvSpPr>
          <p:nvPr>
            <p:ph type="ftr" sz="quarter" idx="11"/>
          </p:nvPr>
        </p:nvSpPr>
        <p:spPr>
          <a:xfrm>
            <a:off x="457200" y="6480969"/>
            <a:ext cx="4260056" cy="300831"/>
          </a:xfrm>
        </p:spPr>
        <p:txBody>
          <a:bodyPr/>
          <a:lstStyle/>
          <a:p>
            <a:endParaRPr kumimoji="0" lang="en-US"/>
          </a:p>
        </p:txBody>
      </p:sp>
      <p:sp>
        <p:nvSpPr>
          <p:cNvPr id="6" name="Slide Number Placeholder 5"/>
          <p:cNvSpPr>
            <a:spLocks noGrp="1"/>
          </p:cNvSpPr>
          <p:nvPr>
            <p:ph type="sldNum" sz="quarter" idx="12"/>
          </p:nvPr>
        </p:nvSpPr>
        <p:spPr/>
        <p:txBody>
          <a:bodyPr/>
          <a:lstStyle/>
          <a:p>
            <a:fld id="{BC5217A8-0E06-4059-AC45-433E2E67A85D}" type="slidenum">
              <a:rPr kumimoji="0" lang="en-US" smtClean="0"/>
              <a:pPr/>
              <a:t>‹#›</a:t>
            </a:fld>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F8CFA630-13BB-46C4-BD44-B2C5F9B66074}" type="datetimeFigureOut">
              <a:rPr lang="en-US" smtClean="0"/>
              <a:pPr/>
              <a:t>4/5/2024</a:t>
            </a:fld>
            <a:endParaRPr lang="en-US">
              <a:solidFill>
                <a:schemeClr val="tx2"/>
              </a:solidFill>
            </a:endParaRPr>
          </a:p>
        </p:txBody>
      </p:sp>
      <p:sp>
        <p:nvSpPr>
          <p:cNvPr id="5" name="Footer Placeholder 4"/>
          <p:cNvSpPr>
            <a:spLocks noGrp="1"/>
          </p:cNvSpPr>
          <p:nvPr>
            <p:ph type="ftr" sz="quarter" idx="11"/>
          </p:nvPr>
        </p:nvSpPr>
        <p:spPr>
          <a:xfrm>
            <a:off x="2619376" y="6480969"/>
            <a:ext cx="4260056" cy="300831"/>
          </a:xfrm>
        </p:spPr>
        <p:txBody>
          <a:bodyPr/>
          <a:lstStyle/>
          <a:p>
            <a:endParaRPr kumimoji="0" lang="en-US" dirty="0">
              <a:solidFill>
                <a:schemeClr val="tx2"/>
              </a:solidFill>
            </a:endParaRPr>
          </a:p>
        </p:txBody>
      </p:sp>
      <p:sp>
        <p:nvSpPr>
          <p:cNvPr id="6" name="Slide Number Placeholder 5"/>
          <p:cNvSpPr>
            <a:spLocks noGrp="1"/>
          </p:cNvSpPr>
          <p:nvPr>
            <p:ph type="sldNum" sz="quarter" idx="12"/>
          </p:nvPr>
        </p:nvSpPr>
        <p:spPr>
          <a:xfrm>
            <a:off x="8451056" y="809624"/>
            <a:ext cx="502920" cy="300831"/>
          </a:xfrm>
        </p:spPr>
        <p:txBody>
          <a:bodyPr/>
          <a:lstStyle/>
          <a:p>
            <a:fld id="{BC5217A8-0E06-4059-AC45-433E2E67A85D}" type="slidenum">
              <a:rPr kumimoji="0" lang="en-US" smtClean="0"/>
              <a:pPr/>
              <a:t>‹#›</a:t>
            </a:fld>
            <a:endParaRPr kumimoji="0" lang="en-US"/>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F8CFA630-13BB-46C4-BD44-B2C5F9B66074}" type="datetimeFigureOut">
              <a:rPr lang="en-US" smtClean="0"/>
              <a:pPr/>
              <a:t>4/5/2024</a:t>
            </a:fld>
            <a:endParaRPr lang="en-US"/>
          </a:p>
        </p:txBody>
      </p:sp>
      <p:sp>
        <p:nvSpPr>
          <p:cNvPr id="6" name="Footer Placeholder 5"/>
          <p:cNvSpPr>
            <a:spLocks noGrp="1"/>
          </p:cNvSpPr>
          <p:nvPr>
            <p:ph type="ftr" sz="quarter" idx="11"/>
          </p:nvPr>
        </p:nvSpPr>
        <p:spPr>
          <a:xfrm>
            <a:off x="457200" y="6480969"/>
            <a:ext cx="4260056" cy="301752"/>
          </a:xfrm>
        </p:spPr>
        <p:txBody>
          <a:bodyPr/>
          <a:lstStyle/>
          <a:p>
            <a:endParaRPr kumimoji="0" lang="en-US"/>
          </a:p>
        </p:txBody>
      </p:sp>
      <p:sp>
        <p:nvSpPr>
          <p:cNvPr id="7" name="Slide Number Placeholder 6"/>
          <p:cNvSpPr>
            <a:spLocks noGrp="1"/>
          </p:cNvSpPr>
          <p:nvPr>
            <p:ph type="sldNum" sz="quarter" idx="12"/>
          </p:nvPr>
        </p:nvSpPr>
        <p:spPr>
          <a:xfrm>
            <a:off x="7589520" y="6480969"/>
            <a:ext cx="502920" cy="301752"/>
          </a:xfrm>
        </p:spPr>
        <p:txBody>
          <a:bodyPr/>
          <a:lstStyle/>
          <a:p>
            <a:fld id="{BC5217A8-0E06-4059-AC45-433E2E67A85D}" type="slidenum">
              <a:rPr kumimoji="0" lang="en-US" smtClean="0"/>
              <a:pPr/>
              <a:t>‹#›</a:t>
            </a:fld>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F8CFA630-13BB-46C4-BD44-B2C5F9B66074}" type="datetimeFigureOut">
              <a:rPr lang="en-US" smtClean="0"/>
              <a:pPr/>
              <a:t>4/5/2024</a:t>
            </a:fld>
            <a:endParaRPr lang="en-US"/>
          </a:p>
        </p:txBody>
      </p:sp>
      <p:sp>
        <p:nvSpPr>
          <p:cNvPr id="8" name="Footer Placeholder 7"/>
          <p:cNvSpPr>
            <a:spLocks noGrp="1"/>
          </p:cNvSpPr>
          <p:nvPr>
            <p:ph type="ftr" sz="quarter" idx="11"/>
          </p:nvPr>
        </p:nvSpPr>
        <p:spPr>
          <a:xfrm>
            <a:off x="457200" y="6480969"/>
            <a:ext cx="4261104" cy="301752"/>
          </a:xfrm>
        </p:spPr>
        <p:txBody>
          <a:bodyPr/>
          <a:lstStyle/>
          <a:p>
            <a:endParaRPr kumimoji="0" lang="en-US"/>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BC5217A8-0E06-4059-AC45-433E2E67A85D}" type="slidenum">
              <a:rPr kumimoji="0" lang="en-US" smtClean="0"/>
              <a:pPr/>
              <a:t>‹#›</a:t>
            </a:fld>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F8CFA630-13BB-46C4-BD44-B2C5F9B66074}" type="datetimeFigureOut">
              <a:rPr lang="en-US" smtClean="0"/>
              <a:pPr/>
              <a:t>4/5/2024</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fld id="{BC5217A8-0E06-4059-AC45-433E2E67A85D}" type="slidenum">
              <a:rPr kumimoji="0" lang="en-US" smtClean="0"/>
              <a:pPr/>
              <a:t>‹#›</a:t>
            </a:fld>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F8CFA630-13BB-46C4-BD44-B2C5F9B66074}" type="datetimeFigureOut">
              <a:rPr lang="en-US" smtClean="0"/>
              <a:pPr/>
              <a:t>4/5/2024</a:t>
            </a:fld>
            <a:endParaRPr lang="en-US" dirty="0">
              <a:solidFill>
                <a:schemeClr val="tx2"/>
              </a:solidFill>
            </a:endParaRPr>
          </a:p>
        </p:txBody>
      </p:sp>
      <p:sp>
        <p:nvSpPr>
          <p:cNvPr id="3" name="Footer Placeholder 2"/>
          <p:cNvSpPr>
            <a:spLocks noGrp="1"/>
          </p:cNvSpPr>
          <p:nvPr>
            <p:ph type="ftr" sz="quarter" idx="11"/>
          </p:nvPr>
        </p:nvSpPr>
        <p:spPr>
          <a:xfrm>
            <a:off x="457200" y="6481890"/>
            <a:ext cx="4260056" cy="300831"/>
          </a:xfrm>
        </p:spPr>
        <p:txBody>
          <a:bodyPr/>
          <a:lstStyle/>
          <a:p>
            <a:endParaRPr kumimoji="0" lang="en-US" dirty="0">
              <a:solidFill>
                <a:schemeClr val="tx2"/>
              </a:solidFill>
            </a:endParaRPr>
          </a:p>
        </p:txBody>
      </p:sp>
      <p:sp>
        <p:nvSpPr>
          <p:cNvPr id="4" name="Slide Number Placeholder 3"/>
          <p:cNvSpPr>
            <a:spLocks noGrp="1"/>
          </p:cNvSpPr>
          <p:nvPr>
            <p:ph type="sldNum" sz="quarter" idx="12"/>
          </p:nvPr>
        </p:nvSpPr>
        <p:spPr>
          <a:xfrm>
            <a:off x="7589520" y="6480969"/>
            <a:ext cx="502920" cy="301752"/>
          </a:xfrm>
        </p:spPr>
        <p:txBody>
          <a:bodyPr/>
          <a:lstStyle/>
          <a:p>
            <a:fld id="{BC5217A8-0E06-4059-AC45-433E2E67A85D}" type="slidenum">
              <a:rPr kumimoji="0" lang="en-US" smtClean="0"/>
              <a:pPr/>
              <a:t>‹#›</a:t>
            </a:fld>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F8CFA630-13BB-46C4-BD44-B2C5F9B66074}" type="datetimeFigureOut">
              <a:rPr lang="en-US" smtClean="0"/>
              <a:pPr/>
              <a:t>4/5/2024</a:t>
            </a:fld>
            <a:endParaRPr lang="en-US"/>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kumimoji="0" lang="en-US"/>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BC5217A8-0E06-4059-AC45-433E2E67A85D}" type="slidenum">
              <a:rPr kumimoji="0" lang="en-US" smtClean="0"/>
              <a:pPr/>
              <a:t>‹#›</a:t>
            </a:fld>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F8CFA630-13BB-46C4-BD44-B2C5F9B66074}" type="datetimeFigureOut">
              <a:rPr lang="en-US" smtClean="0"/>
              <a:pPr/>
              <a:t>4/5/2024</a:t>
            </a:fld>
            <a:endParaRPr lang="en-US"/>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kumimoji="0" lang="en-US"/>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BC5217A8-0E06-4059-AC45-433E2E67A85D}" type="slidenum">
              <a:rPr kumimoji="0" lang="en-US" smtClean="0"/>
              <a:pPr/>
              <a:t>‹#›</a:t>
            </a:fld>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8CFA630-13BB-46C4-BD44-B2C5F9B66074}" type="datetimeFigureOut">
              <a:rPr lang="en-US" smtClean="0"/>
              <a:pPr/>
              <a:t>4/5/2024</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BC5217A8-0E06-4059-AC45-433E2E67A85D}" type="slidenum">
              <a:rPr kumimoji="0" lang="en-US" smtClean="0"/>
              <a:pPr/>
              <a:t>‹#›</a:t>
            </a:fld>
            <a:endParaRPr kumimoji="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8CFA630-13BB-46C4-BD44-B2C5F9B66074}" type="datetimeFigureOut">
              <a:rPr lang="en-US" smtClean="0"/>
              <a:pPr/>
              <a:t>4/5/2024</a:t>
            </a:fld>
            <a:endParaRPr lang="en-US" dirty="0"/>
          </a:p>
        </p:txBody>
      </p:sp>
      <p:sp>
        <p:nvSpPr>
          <p:cNvPr id="5" name="Footer Placeholder 4"/>
          <p:cNvSpPr>
            <a:spLocks noGrp="1"/>
          </p:cNvSpPr>
          <p:nvPr>
            <p:ph type="ftr" sz="quarter" idx="11"/>
          </p:nvPr>
        </p:nvSpPr>
        <p:spPr/>
        <p:txBody>
          <a:bodyPr/>
          <a:lstStyle/>
          <a:p>
            <a:endParaRPr kumimoji="0" lang="en-US" dirty="0"/>
          </a:p>
        </p:txBody>
      </p:sp>
      <p:sp>
        <p:nvSpPr>
          <p:cNvPr id="6" name="Slide Number Placeholder 5"/>
          <p:cNvSpPr>
            <a:spLocks noGrp="1"/>
          </p:cNvSpPr>
          <p:nvPr>
            <p:ph type="sldNum" sz="quarter" idx="12"/>
          </p:nvPr>
        </p:nvSpPr>
        <p:spPr/>
        <p:txBody>
          <a:bodyPr/>
          <a:lstStyle/>
          <a:p>
            <a:fld id="{BC5217A8-0E06-4059-AC45-433E2E67A85D}" type="slidenum">
              <a:rPr kumimoji="0" lang="en-US" smtClean="0"/>
              <a:pPr/>
              <a:t>‹#›</a:t>
            </a:fld>
            <a:endParaRPr kumimoji="0" lang="en-US" dirty="0">
              <a:solidFill>
                <a:schemeClr val="tx2"/>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rmAutofit/>
          </a:bodyPr>
          <a:lstStyle>
            <a:lvl1pPr marL="457200" lvl="0" indent="-342900" rtl="0">
              <a:spcBef>
                <a:spcPts val="0"/>
              </a:spcBef>
              <a:spcAft>
                <a:spcPts val="0"/>
              </a:spcAft>
              <a:buSzPts val="1800"/>
              <a:buChar char="●"/>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6217623"/>
            <a:ext cx="548700" cy="5248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F8CFA630-13BB-46C4-BD44-B2C5F9B66074}" type="datetimeFigureOut">
              <a:rPr lang="en-US" smtClean="0"/>
              <a:pPr/>
              <a:t>4/5/2024</a:t>
            </a:fld>
            <a:endParaRPr lang="en-US" sz="1000" dirty="0">
              <a:solidFill>
                <a:schemeClr val="tx2"/>
              </a:solidFill>
            </a:endParaRPr>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pPr algn="r" eaLnBrk="1" latinLnBrk="0" hangingPunct="1"/>
            <a:endParaRPr kumimoji="0" lang="en-US" sz="1000" dirty="0">
              <a:solidFill>
                <a:schemeClr val="tx2"/>
              </a:solidFill>
            </a:endParaRPr>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pPr algn="r" eaLnBrk="1" latinLnBrk="0" hangingPunct="1"/>
            <a:fld id="{BC5217A8-0E06-4059-AC45-433E2E67A85D}" type="slidenum">
              <a:rPr kumimoji="0" lang="en-US" smtClean="0"/>
              <a:pPr algn="r" eaLnBrk="1" latinLnBrk="0" hangingPunct="1"/>
              <a:t>‹#›</a:t>
            </a:fld>
            <a:endParaRPr kumimoji="0" lang="en-US" sz="1100" dirty="0">
              <a:solidFill>
                <a:schemeClr val="tx2"/>
              </a:solidFill>
            </a:endParaRPr>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R="64008" lvl="0">
              <a:spcBef>
                <a:spcPts val="400"/>
              </a:spcBef>
            </a:pPr>
            <a:r>
              <a:rPr lang="it-IT" sz="2200" b="0" cap="none" dirty="0" smtClean="0">
                <a:ln>
                  <a:noFill/>
                </a:ln>
                <a:solidFill>
                  <a:prstClr val="black"/>
                </a:solidFill>
                <a:latin typeface="Lucida Sans Unicode"/>
                <a:ea typeface="+mn-ea"/>
                <a:cs typeface="+mn-cs"/>
              </a:rPr>
              <a:t/>
            </a:r>
            <a:br>
              <a:rPr lang="it-IT" sz="2200" b="0" cap="none" dirty="0" smtClean="0">
                <a:ln>
                  <a:noFill/>
                </a:ln>
                <a:solidFill>
                  <a:prstClr val="black"/>
                </a:solidFill>
                <a:latin typeface="Lucida Sans Unicode"/>
                <a:ea typeface="+mn-ea"/>
                <a:cs typeface="+mn-cs"/>
              </a:rPr>
            </a:br>
            <a:endParaRPr lang="en-GB" dirty="0"/>
          </a:p>
        </p:txBody>
      </p:sp>
      <p:sp>
        <p:nvSpPr>
          <p:cNvPr id="3" name="Subtitle 2"/>
          <p:cNvSpPr>
            <a:spLocks noGrp="1"/>
          </p:cNvSpPr>
          <p:nvPr>
            <p:ph type="body" idx="1"/>
          </p:nvPr>
        </p:nvSpPr>
        <p:spPr>
          <a:xfrm>
            <a:off x="251520" y="260648"/>
            <a:ext cx="8640960" cy="6336704"/>
          </a:xfrm>
        </p:spPr>
        <p:txBody>
          <a:bodyPr>
            <a:normAutofit fontScale="92500"/>
          </a:bodyPr>
          <a:lstStyle/>
          <a:p>
            <a:pPr algn="ctr"/>
            <a:r>
              <a:rPr lang="it-IT" sz="4800" dirty="0" smtClean="0">
                <a:ln>
                  <a:noFill/>
                </a:ln>
                <a:solidFill>
                  <a:schemeClr val="tx1"/>
                </a:solidFill>
                <a:latin typeface="Lucida Sans Unicode"/>
              </a:rPr>
              <a:t> </a:t>
            </a:r>
            <a:r>
              <a:rPr lang="it-IT" sz="4000" dirty="0" err="1" smtClean="0">
                <a:ln>
                  <a:noFill/>
                </a:ln>
                <a:solidFill>
                  <a:schemeClr val="tx1"/>
                </a:solidFill>
                <a:latin typeface="Lucida Sans Unicode"/>
              </a:rPr>
              <a:t>University</a:t>
            </a:r>
            <a:r>
              <a:rPr lang="it-IT" sz="4000" dirty="0" smtClean="0">
                <a:ln>
                  <a:noFill/>
                </a:ln>
                <a:solidFill>
                  <a:schemeClr val="tx1"/>
                </a:solidFill>
                <a:latin typeface="Lucida Sans Unicode"/>
              </a:rPr>
              <a:t> </a:t>
            </a:r>
            <a:r>
              <a:rPr lang="it-IT" sz="4000" dirty="0" err="1" smtClean="0">
                <a:ln>
                  <a:noFill/>
                </a:ln>
                <a:solidFill>
                  <a:schemeClr val="tx1"/>
                </a:solidFill>
                <a:latin typeface="Lucida Sans Unicode"/>
              </a:rPr>
              <a:t>of</a:t>
            </a:r>
            <a:r>
              <a:rPr lang="it-IT" sz="4000" dirty="0" smtClean="0">
                <a:ln>
                  <a:noFill/>
                </a:ln>
                <a:solidFill>
                  <a:schemeClr val="tx1"/>
                </a:solidFill>
                <a:latin typeface="Lucida Sans Unicode"/>
              </a:rPr>
              <a:t> Wales </a:t>
            </a:r>
            <a:r>
              <a:rPr lang="it-IT" sz="4000" dirty="0" err="1" smtClean="0">
                <a:ln>
                  <a:noFill/>
                </a:ln>
                <a:solidFill>
                  <a:schemeClr val="tx1"/>
                </a:solidFill>
                <a:latin typeface="Lucida Sans Unicode"/>
              </a:rPr>
              <a:t>Trinity</a:t>
            </a:r>
            <a:r>
              <a:rPr lang="it-IT" sz="4000" dirty="0" smtClean="0">
                <a:ln>
                  <a:noFill/>
                </a:ln>
                <a:solidFill>
                  <a:schemeClr val="tx1"/>
                </a:solidFill>
                <a:latin typeface="Lucida Sans Unicode"/>
              </a:rPr>
              <a:t> </a:t>
            </a:r>
          </a:p>
          <a:p>
            <a:r>
              <a:rPr lang="it-IT" sz="4000" dirty="0" smtClean="0">
                <a:ln>
                  <a:noFill/>
                </a:ln>
                <a:solidFill>
                  <a:schemeClr val="tx1"/>
                </a:solidFill>
                <a:latin typeface="Lucida Sans Unicode"/>
              </a:rPr>
              <a:t>                 Saint David </a:t>
            </a:r>
            <a:r>
              <a:rPr lang="it-IT" sz="4800" dirty="0" smtClean="0">
                <a:ln>
                  <a:noFill/>
                </a:ln>
                <a:solidFill>
                  <a:schemeClr val="tx1"/>
                </a:solidFill>
                <a:latin typeface="Lucida Sans Unicode"/>
              </a:rPr>
              <a:t/>
            </a:r>
            <a:br>
              <a:rPr lang="it-IT" sz="4800" dirty="0" smtClean="0">
                <a:ln>
                  <a:noFill/>
                </a:ln>
                <a:solidFill>
                  <a:schemeClr val="tx1"/>
                </a:solidFill>
                <a:latin typeface="Lucida Sans Unicode"/>
              </a:rPr>
            </a:br>
            <a:r>
              <a:rPr lang="it-IT" sz="3200" dirty="0" smtClean="0">
                <a:ln>
                  <a:noFill/>
                </a:ln>
                <a:solidFill>
                  <a:schemeClr val="tx1"/>
                </a:solidFill>
                <a:latin typeface="Lucida Sans Unicode"/>
              </a:rPr>
              <a:t/>
            </a:r>
            <a:br>
              <a:rPr lang="it-IT" sz="3200" dirty="0" smtClean="0">
                <a:ln>
                  <a:noFill/>
                </a:ln>
                <a:solidFill>
                  <a:schemeClr val="tx1"/>
                </a:solidFill>
                <a:latin typeface="Lucida Sans Unicode"/>
              </a:rPr>
            </a:br>
            <a:r>
              <a:rPr lang="it-IT" sz="3200" dirty="0" smtClean="0">
                <a:ln>
                  <a:noFill/>
                </a:ln>
                <a:solidFill>
                  <a:schemeClr val="tx1"/>
                </a:solidFill>
                <a:latin typeface="Lucida Sans Unicode"/>
              </a:rPr>
              <a:t>  </a:t>
            </a:r>
            <a:r>
              <a:rPr lang="it-IT" sz="2800" dirty="0" smtClean="0">
                <a:ln>
                  <a:noFill/>
                </a:ln>
                <a:solidFill>
                  <a:schemeClr val="tx1"/>
                </a:solidFill>
                <a:latin typeface="Lucida Sans Unicode"/>
              </a:rPr>
              <a:t>BA Business Management - </a:t>
            </a:r>
            <a:r>
              <a:rPr lang="it-IT" sz="2200" dirty="0" smtClean="0">
                <a:ln>
                  <a:noFill/>
                </a:ln>
                <a:solidFill>
                  <a:schemeClr val="tx1"/>
                </a:solidFill>
                <a:latin typeface="Lucida Sans Unicode"/>
              </a:rPr>
              <a:t>UWTSD LCBB 4008 London                   </a:t>
            </a:r>
            <a:endParaRPr lang="it-IT" sz="2800" dirty="0" smtClean="0">
              <a:solidFill>
                <a:schemeClr val="tx1"/>
              </a:solidFill>
              <a:latin typeface="Lucida Sans Unicode"/>
            </a:endParaRPr>
          </a:p>
          <a:p>
            <a:r>
              <a:rPr lang="it-IT" sz="2800" dirty="0" smtClean="0">
                <a:ln>
                  <a:noFill/>
                </a:ln>
                <a:solidFill>
                  <a:schemeClr val="tx1"/>
                </a:solidFill>
                <a:latin typeface="Lucida Sans Unicode"/>
              </a:rPr>
              <a:t>  </a:t>
            </a:r>
            <a:r>
              <a:rPr lang="it-IT" sz="2800" dirty="0" err="1" smtClean="0">
                <a:ln>
                  <a:noFill/>
                </a:ln>
                <a:solidFill>
                  <a:schemeClr val="tx1"/>
                </a:solidFill>
                <a:latin typeface="Lucida Sans Unicode"/>
              </a:rPr>
              <a:t>Lecturer</a:t>
            </a:r>
            <a:r>
              <a:rPr lang="it-IT" sz="2800" dirty="0" smtClean="0">
                <a:solidFill>
                  <a:schemeClr val="tx1"/>
                </a:solidFill>
                <a:latin typeface="Lucida Sans Unicode"/>
              </a:rPr>
              <a:t>: </a:t>
            </a:r>
            <a:r>
              <a:rPr lang="it-IT" sz="2800" dirty="0" err="1" smtClean="0">
                <a:solidFill>
                  <a:schemeClr val="tx1"/>
                </a:solidFill>
                <a:latin typeface="Lucida Sans Unicode"/>
              </a:rPr>
              <a:t>Dr.Laila</a:t>
            </a:r>
            <a:r>
              <a:rPr lang="it-IT" sz="2800" dirty="0" smtClean="0">
                <a:solidFill>
                  <a:schemeClr val="tx1"/>
                </a:solidFill>
                <a:latin typeface="Lucida Sans Unicode"/>
              </a:rPr>
              <a:t> </a:t>
            </a:r>
            <a:r>
              <a:rPr lang="it-IT" sz="2800" dirty="0" err="1" smtClean="0">
                <a:solidFill>
                  <a:schemeClr val="tx1"/>
                </a:solidFill>
                <a:latin typeface="Lucida Sans Unicode"/>
              </a:rPr>
              <a:t>Maazouz</a:t>
            </a:r>
            <a:endParaRPr lang="it-IT" sz="2800" dirty="0" smtClean="0">
              <a:solidFill>
                <a:schemeClr val="tx1"/>
              </a:solidFill>
              <a:latin typeface="Lucida Sans Unicode"/>
            </a:endParaRPr>
          </a:p>
          <a:p>
            <a:endParaRPr lang="it-IT" sz="2800" dirty="0" smtClean="0">
              <a:solidFill>
                <a:schemeClr val="tx1"/>
              </a:solidFill>
              <a:latin typeface="Lucida Sans Unicode"/>
            </a:endParaRPr>
          </a:p>
          <a:p>
            <a:r>
              <a:rPr lang="it-IT" sz="2800" dirty="0" smtClean="0">
                <a:solidFill>
                  <a:schemeClr val="tx1"/>
                </a:solidFill>
                <a:latin typeface="Lucida Sans Unicode"/>
              </a:rPr>
              <a:t>Group </a:t>
            </a:r>
            <a:r>
              <a:rPr lang="it-IT" sz="2800" dirty="0" err="1" smtClean="0">
                <a:solidFill>
                  <a:schemeClr val="tx1"/>
                </a:solidFill>
                <a:latin typeface="Lucida Sans Unicode"/>
              </a:rPr>
              <a:t>Presentation</a:t>
            </a:r>
            <a:endParaRPr lang="it-IT" sz="2800" dirty="0" smtClean="0">
              <a:ln>
                <a:noFill/>
              </a:ln>
              <a:solidFill>
                <a:schemeClr val="tx1"/>
              </a:solidFill>
              <a:latin typeface="Lucida Sans Unicode"/>
            </a:endParaRPr>
          </a:p>
          <a:p>
            <a:pPr marL="569214" indent="-514350" algn="ctr">
              <a:buClr>
                <a:schemeClr val="tx1"/>
              </a:buClr>
              <a:buFont typeface="+mj-lt"/>
              <a:buAutoNum type="arabicPeriod"/>
            </a:pPr>
            <a:r>
              <a:rPr lang="it-IT" sz="2800" dirty="0" err="1" smtClean="0">
                <a:ln>
                  <a:noFill/>
                </a:ln>
                <a:solidFill>
                  <a:schemeClr val="tx1"/>
                </a:solidFill>
                <a:latin typeface="Lucida Sans Unicode"/>
              </a:rPr>
              <a:t>Filip</a:t>
            </a:r>
            <a:r>
              <a:rPr lang="it-IT" sz="2800" dirty="0" smtClean="0">
                <a:ln>
                  <a:noFill/>
                </a:ln>
                <a:solidFill>
                  <a:schemeClr val="tx1"/>
                </a:solidFill>
                <a:latin typeface="Lucida Sans Unicode"/>
              </a:rPr>
              <a:t> </a:t>
            </a:r>
            <a:r>
              <a:rPr lang="it-IT" sz="2800" dirty="0" err="1" smtClean="0">
                <a:ln>
                  <a:noFill/>
                </a:ln>
                <a:solidFill>
                  <a:schemeClr val="tx1"/>
                </a:solidFill>
                <a:latin typeface="Lucida Sans Unicode"/>
              </a:rPr>
              <a:t>Ionescu</a:t>
            </a:r>
            <a:r>
              <a:rPr lang="it-IT" sz="2800" dirty="0" smtClean="0">
                <a:ln>
                  <a:noFill/>
                </a:ln>
                <a:solidFill>
                  <a:schemeClr val="tx1"/>
                </a:solidFill>
                <a:latin typeface="Lucida Sans Unicode"/>
              </a:rPr>
              <a:t>                           23 16 736</a:t>
            </a:r>
          </a:p>
          <a:p>
            <a:pPr marL="569214" indent="-514350" algn="ctr">
              <a:buClr>
                <a:schemeClr val="tx1"/>
              </a:buClr>
              <a:buFont typeface="+mj-lt"/>
              <a:buAutoNum type="arabicPeriod"/>
            </a:pPr>
            <a:r>
              <a:rPr lang="it-IT" sz="2800" dirty="0" err="1" smtClean="0">
                <a:ln>
                  <a:noFill/>
                </a:ln>
                <a:solidFill>
                  <a:schemeClr val="tx1"/>
                </a:solidFill>
                <a:latin typeface="Lucida Sans Unicode"/>
              </a:rPr>
              <a:t>Nedelina</a:t>
            </a:r>
            <a:r>
              <a:rPr lang="it-IT" sz="2800" dirty="0" smtClean="0">
                <a:ln>
                  <a:noFill/>
                </a:ln>
                <a:solidFill>
                  <a:schemeClr val="tx1"/>
                </a:solidFill>
                <a:latin typeface="Lucida Sans Unicode"/>
              </a:rPr>
              <a:t> </a:t>
            </a:r>
            <a:r>
              <a:rPr lang="it-IT" sz="2800" dirty="0" err="1" smtClean="0">
                <a:ln>
                  <a:noFill/>
                </a:ln>
                <a:solidFill>
                  <a:schemeClr val="tx1"/>
                </a:solidFill>
                <a:latin typeface="Lucida Sans Unicode"/>
              </a:rPr>
              <a:t>Hadzhihristova</a:t>
            </a:r>
            <a:r>
              <a:rPr lang="it-IT" sz="2800" dirty="0" smtClean="0">
                <a:ln>
                  <a:noFill/>
                </a:ln>
                <a:solidFill>
                  <a:schemeClr val="tx1"/>
                </a:solidFill>
                <a:latin typeface="Lucida Sans Unicode"/>
              </a:rPr>
              <a:t>         22 10 988</a:t>
            </a:r>
          </a:p>
          <a:p>
            <a:pPr marL="569214" indent="-514350" algn="ctr">
              <a:buClr>
                <a:schemeClr val="tx1"/>
              </a:buClr>
              <a:buFont typeface="+mj-lt"/>
              <a:buAutoNum type="arabicPeriod"/>
            </a:pPr>
            <a:r>
              <a:rPr lang="it-IT" sz="2800" dirty="0" err="1" smtClean="0">
                <a:ln>
                  <a:noFill/>
                </a:ln>
                <a:solidFill>
                  <a:schemeClr val="tx1"/>
                </a:solidFill>
                <a:latin typeface="Lucida Sans Unicode"/>
              </a:rPr>
              <a:t>Radian</a:t>
            </a:r>
            <a:r>
              <a:rPr lang="it-IT" sz="2800" dirty="0" smtClean="0">
                <a:ln>
                  <a:noFill/>
                </a:ln>
                <a:solidFill>
                  <a:schemeClr val="tx1"/>
                </a:solidFill>
                <a:latin typeface="Lucida Sans Unicode"/>
              </a:rPr>
              <a:t> </a:t>
            </a:r>
            <a:r>
              <a:rPr lang="it-IT" sz="2800" dirty="0" err="1" smtClean="0">
                <a:ln>
                  <a:noFill/>
                </a:ln>
                <a:solidFill>
                  <a:schemeClr val="tx1"/>
                </a:solidFill>
                <a:latin typeface="Lucida Sans Unicode"/>
              </a:rPr>
              <a:t>Tanev</a:t>
            </a:r>
            <a:r>
              <a:rPr lang="it-IT" sz="2800" dirty="0" smtClean="0">
                <a:ln>
                  <a:noFill/>
                </a:ln>
                <a:solidFill>
                  <a:schemeClr val="tx1"/>
                </a:solidFill>
                <a:latin typeface="Lucida Sans Unicode"/>
              </a:rPr>
              <a:t>                          22 10 986</a:t>
            </a:r>
          </a:p>
          <a:p>
            <a:pPr marL="569214" indent="-514350" algn="ctr">
              <a:buClr>
                <a:schemeClr val="tx1"/>
              </a:buClr>
              <a:buFont typeface="+mj-lt"/>
              <a:buAutoNum type="arabicPeriod"/>
            </a:pPr>
            <a:r>
              <a:rPr lang="it-IT" sz="2800" dirty="0" err="1" smtClean="0">
                <a:ln>
                  <a:noFill/>
                </a:ln>
                <a:solidFill>
                  <a:schemeClr val="tx1"/>
                </a:solidFill>
                <a:latin typeface="Lucida Sans Unicode"/>
              </a:rPr>
              <a:t>Tanya</a:t>
            </a:r>
            <a:r>
              <a:rPr lang="it-IT" sz="2800" dirty="0" smtClean="0">
                <a:ln>
                  <a:noFill/>
                </a:ln>
                <a:solidFill>
                  <a:schemeClr val="tx1"/>
                </a:solidFill>
                <a:latin typeface="Lucida Sans Unicode"/>
              </a:rPr>
              <a:t> </a:t>
            </a:r>
            <a:r>
              <a:rPr lang="it-IT" sz="2800" dirty="0" err="1" smtClean="0">
                <a:ln>
                  <a:noFill/>
                </a:ln>
                <a:solidFill>
                  <a:schemeClr val="tx1"/>
                </a:solidFill>
                <a:latin typeface="Lucida Sans Unicode"/>
              </a:rPr>
              <a:t>Eftimova</a:t>
            </a:r>
            <a:r>
              <a:rPr lang="it-IT" sz="2800" dirty="0" smtClean="0">
                <a:ln>
                  <a:noFill/>
                </a:ln>
                <a:solidFill>
                  <a:schemeClr val="tx1"/>
                </a:solidFill>
                <a:latin typeface="Lucida Sans Unicode"/>
              </a:rPr>
              <a:t>                       23 17 898</a:t>
            </a:r>
          </a:p>
          <a:p>
            <a:pPr marL="569214" indent="-514350" algn="ctr">
              <a:buClr>
                <a:schemeClr val="tx1"/>
              </a:buClr>
              <a:buFont typeface="+mj-lt"/>
              <a:buAutoNum type="arabicPeriod"/>
            </a:pPr>
            <a:r>
              <a:rPr lang="it-IT" sz="2800" dirty="0" smtClean="0">
                <a:ln>
                  <a:noFill/>
                </a:ln>
                <a:solidFill>
                  <a:schemeClr val="tx1"/>
                </a:solidFill>
                <a:latin typeface="Lucida Sans Unicode"/>
              </a:rPr>
              <a:t>Valentina </a:t>
            </a:r>
            <a:r>
              <a:rPr lang="it-IT" sz="2800" dirty="0" err="1" smtClean="0">
                <a:ln>
                  <a:noFill/>
                </a:ln>
                <a:solidFill>
                  <a:schemeClr val="tx1"/>
                </a:solidFill>
                <a:latin typeface="Lucida Sans Unicode"/>
              </a:rPr>
              <a:t>Kostadinova</a:t>
            </a:r>
            <a:r>
              <a:rPr lang="it-IT" sz="2800" dirty="0" smtClean="0">
                <a:ln>
                  <a:noFill/>
                </a:ln>
                <a:solidFill>
                  <a:schemeClr val="tx1"/>
                </a:solidFill>
                <a:latin typeface="Lucida Sans Unicode"/>
              </a:rPr>
              <a:t>            23 17 837</a:t>
            </a:r>
            <a:endParaRPr lang="en-GB" sz="2800" dirty="0">
              <a:solidFill>
                <a:schemeClr val="tx1"/>
              </a:solidFill>
            </a:endParaRPr>
          </a:p>
        </p:txBody>
      </p:sp>
      <p:pic>
        <p:nvPicPr>
          <p:cNvPr id="4" name="Picture 2" descr="C:\Users\SamSung\Desktop\download.jpg"/>
          <p:cNvPicPr>
            <a:picLocks noChangeAspect="1" noChangeArrowheads="1"/>
          </p:cNvPicPr>
          <p:nvPr/>
        </p:nvPicPr>
        <p:blipFill>
          <a:blip r:embed="rId3" cstate="print"/>
          <a:srcRect/>
          <a:stretch>
            <a:fillRect/>
          </a:stretch>
        </p:blipFill>
        <p:spPr bwMode="auto">
          <a:xfrm>
            <a:off x="0" y="0"/>
            <a:ext cx="1350870" cy="1512168"/>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628801"/>
          </a:xfrm>
        </p:spPr>
        <p:txBody>
          <a:bodyPr>
            <a:normAutofit/>
          </a:bodyPr>
          <a:lstStyle/>
          <a:p>
            <a:pPr algn="ctr"/>
            <a:r>
              <a:rPr lang="it-IT" sz="3200" dirty="0" smtClean="0">
                <a:latin typeface="Verdana" pitchFamily="34" charset="0"/>
                <a:ea typeface="Verdana" pitchFamily="34" charset="0"/>
                <a:cs typeface="Verdana" pitchFamily="34" charset="0"/>
              </a:rPr>
              <a:t>The </a:t>
            </a:r>
            <a:r>
              <a:rPr lang="it-IT" sz="3200" dirty="0" err="1" smtClean="0">
                <a:latin typeface="Verdana" pitchFamily="34" charset="0"/>
                <a:ea typeface="Verdana" pitchFamily="34" charset="0"/>
                <a:cs typeface="Verdana" pitchFamily="34" charset="0"/>
              </a:rPr>
              <a:t>Content</a:t>
            </a:r>
            <a:endParaRPr lang="en-GB" sz="3200" dirty="0">
              <a:latin typeface="Verdana" pitchFamily="34" charset="0"/>
              <a:ea typeface="Verdana" pitchFamily="34" charset="0"/>
              <a:cs typeface="Verdana" pitchFamily="34" charset="0"/>
            </a:endParaRPr>
          </a:p>
        </p:txBody>
      </p:sp>
      <p:sp>
        <p:nvSpPr>
          <p:cNvPr id="3" name="Text Placeholder 2"/>
          <p:cNvSpPr>
            <a:spLocks noGrp="1"/>
          </p:cNvSpPr>
          <p:nvPr>
            <p:ph type="body" idx="1"/>
          </p:nvPr>
        </p:nvSpPr>
        <p:spPr>
          <a:xfrm>
            <a:off x="0" y="1633536"/>
            <a:ext cx="9144000" cy="5224464"/>
          </a:xfrm>
        </p:spPr>
        <p:txBody>
          <a:bodyPr>
            <a:normAutofit/>
          </a:bodyPr>
          <a:lstStyle/>
          <a:p>
            <a:r>
              <a:rPr lang="en-GB" sz="2400" dirty="0" smtClean="0">
                <a:latin typeface="Verdana" pitchFamily="34" charset="0"/>
                <a:ea typeface="Verdana" pitchFamily="34" charset="0"/>
                <a:cs typeface="Verdana" pitchFamily="34" charset="0"/>
              </a:rPr>
              <a:t>1.Content</a:t>
            </a:r>
          </a:p>
          <a:p>
            <a:r>
              <a:rPr lang="en-GB" sz="2400" dirty="0" smtClean="0">
                <a:latin typeface="Verdana" pitchFamily="34" charset="0"/>
                <a:ea typeface="Verdana" pitchFamily="34" charset="0"/>
                <a:cs typeface="Verdana" pitchFamily="34" charset="0"/>
              </a:rPr>
              <a:t>2.Introduction (F.I.)</a:t>
            </a:r>
          </a:p>
          <a:p>
            <a:r>
              <a:rPr lang="en-GB" sz="2400" dirty="0" smtClean="0">
                <a:latin typeface="Verdana" pitchFamily="34" charset="0"/>
                <a:ea typeface="Verdana" pitchFamily="34" charset="0"/>
                <a:cs typeface="Verdana" pitchFamily="34" charset="0"/>
              </a:rPr>
              <a:t>3.Importance and Principles of Management (N.H.)</a:t>
            </a:r>
          </a:p>
          <a:p>
            <a:r>
              <a:rPr lang="en-GB" sz="2400" dirty="0" smtClean="0">
                <a:latin typeface="Verdana" pitchFamily="34" charset="0"/>
                <a:ea typeface="Verdana" pitchFamily="34" charset="0"/>
                <a:cs typeface="Verdana" pitchFamily="34" charset="0"/>
              </a:rPr>
              <a:t>4.Management Roles and Functions (R.T.)</a:t>
            </a:r>
          </a:p>
          <a:p>
            <a:r>
              <a:rPr lang="en-GB" sz="2400" dirty="0" smtClean="0">
                <a:latin typeface="Verdana" pitchFamily="34" charset="0"/>
                <a:ea typeface="Verdana" pitchFamily="34" charset="0"/>
                <a:cs typeface="Verdana" pitchFamily="34" charset="0"/>
              </a:rPr>
              <a:t>5.Managers behaviours towards employees – Support &amp; Progress (T.E.)</a:t>
            </a:r>
          </a:p>
          <a:p>
            <a:r>
              <a:rPr lang="en-GB" sz="2400" dirty="0" smtClean="0">
                <a:latin typeface="Verdana" pitchFamily="34" charset="0"/>
                <a:ea typeface="Verdana" pitchFamily="34" charset="0"/>
                <a:cs typeface="Verdana" pitchFamily="34" charset="0"/>
              </a:rPr>
              <a:t>6.Managers behaviours towards employees – Decency (V.K.)</a:t>
            </a:r>
          </a:p>
          <a:p>
            <a:r>
              <a:rPr lang="en-GB" sz="2400" dirty="0" smtClean="0">
                <a:latin typeface="Verdana" pitchFamily="34" charset="0"/>
                <a:ea typeface="Verdana" pitchFamily="34" charset="0"/>
                <a:cs typeface="Verdana" pitchFamily="34" charset="0"/>
              </a:rPr>
              <a:t>7.Conclusion (F.I.)</a:t>
            </a:r>
          </a:p>
          <a:p>
            <a:r>
              <a:rPr lang="en-GB" sz="2400" dirty="0" smtClean="0">
                <a:latin typeface="Verdana" pitchFamily="34" charset="0"/>
                <a:ea typeface="Verdana" pitchFamily="34" charset="0"/>
                <a:cs typeface="Verdana" pitchFamily="34" charset="0"/>
              </a:rPr>
              <a:t>8.References</a:t>
            </a:r>
          </a:p>
          <a:p>
            <a:endParaRPr lang="en-GB" dirty="0" smtClean="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633539"/>
          </a:xfrm>
        </p:spPr>
        <p:txBody>
          <a:bodyPr>
            <a:normAutofit/>
          </a:bodyPr>
          <a:lstStyle/>
          <a:p>
            <a:r>
              <a:rPr lang="it-IT" sz="3200" dirty="0" smtClean="0">
                <a:latin typeface="Verdana" pitchFamily="34" charset="0"/>
                <a:ea typeface="Verdana" pitchFamily="34" charset="0"/>
                <a:cs typeface="Verdana" pitchFamily="34" charset="0"/>
              </a:rPr>
              <a:t/>
            </a:r>
            <a:br>
              <a:rPr lang="it-IT" sz="3200" dirty="0" smtClean="0">
                <a:latin typeface="Verdana" pitchFamily="34" charset="0"/>
                <a:ea typeface="Verdana" pitchFamily="34" charset="0"/>
                <a:cs typeface="Verdana" pitchFamily="34" charset="0"/>
              </a:rPr>
            </a:br>
            <a:r>
              <a:rPr lang="it-IT" sz="3200" dirty="0" smtClean="0">
                <a:latin typeface="Verdana" pitchFamily="34" charset="0"/>
                <a:ea typeface="Verdana" pitchFamily="34" charset="0"/>
                <a:cs typeface="Verdana" pitchFamily="34" charset="0"/>
              </a:rPr>
              <a:t>INTRODUCTION</a:t>
            </a:r>
            <a:br>
              <a:rPr lang="it-IT" sz="3200" dirty="0" smtClean="0">
                <a:latin typeface="Verdana" pitchFamily="34" charset="0"/>
                <a:ea typeface="Verdana" pitchFamily="34" charset="0"/>
                <a:cs typeface="Verdana" pitchFamily="34" charset="0"/>
              </a:rPr>
            </a:br>
            <a:r>
              <a:rPr lang="it-IT" sz="1800" dirty="0" smtClean="0">
                <a:ln>
                  <a:noFill/>
                </a:ln>
                <a:solidFill>
                  <a:prstClr val="white"/>
                </a:solidFill>
                <a:latin typeface="Verdana" pitchFamily="34" charset="0"/>
                <a:ea typeface="Verdana" pitchFamily="34" charset="0"/>
                <a:cs typeface="Verdana" pitchFamily="34" charset="0"/>
              </a:rPr>
              <a:t> </a:t>
            </a:r>
            <a:r>
              <a:rPr lang="it-IT" sz="1800" dirty="0" err="1" smtClean="0">
                <a:ln>
                  <a:noFill/>
                </a:ln>
                <a:solidFill>
                  <a:prstClr val="white"/>
                </a:solidFill>
                <a:latin typeface="Verdana" pitchFamily="34" charset="0"/>
                <a:ea typeface="Verdana" pitchFamily="34" charset="0"/>
                <a:cs typeface="Verdana" pitchFamily="34" charset="0"/>
              </a:rPr>
              <a:t>by</a:t>
            </a:r>
            <a:r>
              <a:rPr lang="it-IT" sz="1800" dirty="0" smtClean="0">
                <a:ln>
                  <a:noFill/>
                </a:ln>
                <a:solidFill>
                  <a:prstClr val="white"/>
                </a:solidFill>
                <a:latin typeface="Verdana" pitchFamily="34" charset="0"/>
                <a:ea typeface="Verdana" pitchFamily="34" charset="0"/>
                <a:cs typeface="Verdana" pitchFamily="34" charset="0"/>
              </a:rPr>
              <a:t> </a:t>
            </a:r>
            <a:r>
              <a:rPr lang="it-IT" sz="1800" dirty="0" err="1" smtClean="0">
                <a:ln>
                  <a:noFill/>
                </a:ln>
                <a:solidFill>
                  <a:prstClr val="white"/>
                </a:solidFill>
                <a:latin typeface="Verdana" pitchFamily="34" charset="0"/>
                <a:ea typeface="Verdana" pitchFamily="34" charset="0"/>
                <a:cs typeface="Verdana" pitchFamily="34" charset="0"/>
              </a:rPr>
              <a:t>Filip</a:t>
            </a:r>
            <a:r>
              <a:rPr lang="it-IT" sz="1800" dirty="0" smtClean="0">
                <a:ln>
                  <a:noFill/>
                </a:ln>
                <a:solidFill>
                  <a:prstClr val="white"/>
                </a:solidFill>
                <a:latin typeface="Verdana" pitchFamily="34" charset="0"/>
                <a:ea typeface="Verdana" pitchFamily="34" charset="0"/>
                <a:cs typeface="Verdana" pitchFamily="34" charset="0"/>
              </a:rPr>
              <a:t> </a:t>
            </a:r>
            <a:r>
              <a:rPr lang="it-IT" sz="1800" dirty="0" err="1" smtClean="0">
                <a:ln>
                  <a:noFill/>
                </a:ln>
                <a:solidFill>
                  <a:prstClr val="white"/>
                </a:solidFill>
                <a:latin typeface="Verdana" pitchFamily="34" charset="0"/>
                <a:ea typeface="Verdana" pitchFamily="34" charset="0"/>
                <a:cs typeface="Verdana" pitchFamily="34" charset="0"/>
              </a:rPr>
              <a:t>Ionescu</a:t>
            </a:r>
            <a:r>
              <a:rPr lang="it-IT" sz="1800" dirty="0" smtClean="0">
                <a:ln>
                  <a:noFill/>
                </a:ln>
                <a:solidFill>
                  <a:prstClr val="white"/>
                </a:solidFill>
                <a:latin typeface="Verdana" pitchFamily="34" charset="0"/>
                <a:ea typeface="Verdana" pitchFamily="34" charset="0"/>
                <a:cs typeface="Verdana" pitchFamily="34" charset="0"/>
              </a:rPr>
              <a:t> </a:t>
            </a:r>
            <a:r>
              <a:rPr lang="it-IT" dirty="0" smtClean="0"/>
              <a:t/>
            </a:r>
            <a:br>
              <a:rPr lang="it-IT" dirty="0" smtClean="0"/>
            </a:br>
            <a:endParaRPr lang="en-GB" sz="1800" b="0" dirty="0">
              <a:solidFill>
                <a:schemeClr val="tx1"/>
              </a:solidFill>
              <a:latin typeface="Verdana" pitchFamily="34" charset="0"/>
              <a:ea typeface="Verdana" pitchFamily="34" charset="0"/>
              <a:cs typeface="Verdana" pitchFamily="34" charset="0"/>
            </a:endParaRPr>
          </a:p>
        </p:txBody>
      </p:sp>
      <p:sp>
        <p:nvSpPr>
          <p:cNvPr id="3" name="Text Placeholder 2"/>
          <p:cNvSpPr>
            <a:spLocks noGrp="1"/>
          </p:cNvSpPr>
          <p:nvPr>
            <p:ph type="body" idx="1"/>
          </p:nvPr>
        </p:nvSpPr>
        <p:spPr>
          <a:xfrm>
            <a:off x="395536" y="1700808"/>
            <a:ext cx="8424936" cy="4968552"/>
          </a:xfrm>
        </p:spPr>
        <p:txBody>
          <a:bodyPr>
            <a:normAutofit/>
          </a:bodyPr>
          <a:lstStyle/>
          <a:p>
            <a:endParaRPr lang="en-US" dirty="0" smtClean="0"/>
          </a:p>
          <a:p>
            <a:r>
              <a:rPr lang="en-US" sz="2200" dirty="0" smtClean="0">
                <a:latin typeface="Verdana" pitchFamily="34" charset="0"/>
                <a:ea typeface="Verdana" pitchFamily="34" charset="0"/>
                <a:cs typeface="Verdana" pitchFamily="34" charset="0"/>
              </a:rPr>
              <a:t>In this  presentation we will </a:t>
            </a:r>
            <a:r>
              <a:rPr lang="en-US" sz="2200" dirty="0" smtClean="0">
                <a:latin typeface="Verdana" pitchFamily="34" charset="0"/>
                <a:ea typeface="Verdana" pitchFamily="34" charset="0"/>
                <a:cs typeface="Verdana" pitchFamily="34" charset="0"/>
              </a:rPr>
              <a:t>illustrate </a:t>
            </a:r>
            <a:r>
              <a:rPr lang="en-US" sz="2200" dirty="0" smtClean="0">
                <a:latin typeface="Verdana" pitchFamily="34" charset="0"/>
                <a:ea typeface="Verdana" pitchFamily="34" charset="0"/>
                <a:cs typeface="Verdana" pitchFamily="34" charset="0"/>
              </a:rPr>
              <a:t>the </a:t>
            </a:r>
            <a:r>
              <a:rPr lang="en-US" sz="2200" b="1" dirty="0" smtClean="0">
                <a:latin typeface="Verdana" pitchFamily="34" charset="0"/>
                <a:ea typeface="Verdana" pitchFamily="34" charset="0"/>
                <a:cs typeface="Verdana" pitchFamily="34" charset="0"/>
              </a:rPr>
              <a:t>complexity</a:t>
            </a:r>
            <a:r>
              <a:rPr lang="en-US" sz="2200" dirty="0" smtClean="0">
                <a:latin typeface="Verdana" pitchFamily="34" charset="0"/>
                <a:ea typeface="Verdana" pitchFamily="34" charset="0"/>
                <a:cs typeface="Verdana" pitchFamily="34" charset="0"/>
              </a:rPr>
              <a:t> of the managerial role, fundamental  image of the organization, called to find the balance between the entrepreneurial methods(</a:t>
            </a:r>
            <a:r>
              <a:rPr lang="en-US" sz="2200" b="1" dirty="0" smtClean="0">
                <a:latin typeface="Verdana" pitchFamily="34" charset="0"/>
                <a:ea typeface="Verdana" pitchFamily="34" charset="0"/>
                <a:cs typeface="Verdana" pitchFamily="34" charset="0"/>
              </a:rPr>
              <a:t>science</a:t>
            </a:r>
            <a:r>
              <a:rPr lang="en-US" sz="2200" dirty="0" smtClean="0">
                <a:latin typeface="Verdana" pitchFamily="34" charset="0"/>
                <a:ea typeface="Verdana" pitchFamily="34" charset="0"/>
                <a:cs typeface="Verdana" pitchFamily="34" charset="0"/>
              </a:rPr>
              <a:t>) and personal skills(</a:t>
            </a:r>
            <a:r>
              <a:rPr lang="en-US" sz="2200" b="1" dirty="0" smtClean="0">
                <a:latin typeface="Verdana" pitchFamily="34" charset="0"/>
                <a:ea typeface="Verdana" pitchFamily="34" charset="0"/>
                <a:cs typeface="Verdana" pitchFamily="34" charset="0"/>
              </a:rPr>
              <a:t>art</a:t>
            </a:r>
            <a:r>
              <a:rPr lang="en-US" sz="2200" dirty="0" smtClean="0">
                <a:latin typeface="Verdana" pitchFamily="34" charset="0"/>
                <a:ea typeface="Verdana" pitchFamily="34" charset="0"/>
                <a:cs typeface="Verdana" pitchFamily="34" charset="0"/>
              </a:rPr>
              <a:t>), in response of the internal and external environment challenges.</a:t>
            </a:r>
          </a:p>
          <a:p>
            <a:endParaRPr lang="en-US" sz="2200" dirty="0" smtClean="0">
              <a:latin typeface="Verdana" pitchFamily="34" charset="0"/>
              <a:ea typeface="Verdana" pitchFamily="34" charset="0"/>
              <a:cs typeface="Verdana" pitchFamily="34" charset="0"/>
            </a:endParaRPr>
          </a:p>
          <a:p>
            <a:r>
              <a:rPr lang="en-US" sz="2200" dirty="0" smtClean="0">
                <a:latin typeface="Verdana" pitchFamily="34" charset="0"/>
                <a:ea typeface="Verdana" pitchFamily="34" charset="0"/>
                <a:cs typeface="Verdana" pitchFamily="34" charset="0"/>
              </a:rPr>
              <a:t>A special attention will be provided for the social interaction between the manager and the employee, in order to remind us about the </a:t>
            </a:r>
            <a:r>
              <a:rPr lang="en-US" sz="2200" dirty="0" smtClean="0">
                <a:latin typeface="Verdana" pitchFamily="34" charset="0"/>
                <a:ea typeface="Verdana" pitchFamily="34" charset="0"/>
                <a:cs typeface="Verdana" pitchFamily="34" charset="0"/>
              </a:rPr>
              <a:t>importance of </a:t>
            </a:r>
            <a:r>
              <a:rPr lang="en-US" sz="2200" dirty="0" smtClean="0">
                <a:latin typeface="Verdana" pitchFamily="34" charset="0"/>
                <a:ea typeface="Verdana" pitchFamily="34" charset="0"/>
                <a:cs typeface="Verdana" pitchFamily="34" charset="0"/>
              </a:rPr>
              <a:t>the managerial </a:t>
            </a:r>
            <a:r>
              <a:rPr lang="en-US" sz="2200" dirty="0" smtClean="0">
                <a:latin typeface="Verdana" pitchFamily="34" charset="0"/>
                <a:ea typeface="Verdana" pitchFamily="34" charset="0"/>
                <a:cs typeface="Verdana" pitchFamily="34" charset="0"/>
              </a:rPr>
              <a:t>skills </a:t>
            </a:r>
            <a:r>
              <a:rPr lang="en-US" sz="2200" dirty="0" smtClean="0">
                <a:latin typeface="Verdana" pitchFamily="34" charset="0"/>
                <a:ea typeface="Verdana" pitchFamily="34" charset="0"/>
                <a:cs typeface="Verdana" pitchFamily="34" charset="0"/>
              </a:rPr>
              <a:t>for the overall “</a:t>
            </a:r>
            <a:r>
              <a:rPr lang="en-GB" sz="2200" dirty="0" err="1" smtClean="0">
                <a:latin typeface="Verdana" pitchFamily="34" charset="0"/>
                <a:ea typeface="Verdana" pitchFamily="34" charset="0"/>
                <a:cs typeface="Verdana" pitchFamily="34" charset="0"/>
              </a:rPr>
              <a:t>état</a:t>
            </a:r>
            <a:r>
              <a:rPr lang="en-GB" sz="2200" dirty="0" smtClean="0">
                <a:latin typeface="Verdana" pitchFamily="34" charset="0"/>
                <a:ea typeface="Verdana" pitchFamily="34" charset="0"/>
                <a:cs typeface="Verdana" pitchFamily="34" charset="0"/>
              </a:rPr>
              <a:t> </a:t>
            </a:r>
            <a:r>
              <a:rPr lang="en-GB" sz="2200" dirty="0" err="1" smtClean="0">
                <a:latin typeface="Verdana" pitchFamily="34" charset="0"/>
                <a:ea typeface="Verdana" pitchFamily="34" charset="0"/>
                <a:cs typeface="Verdana" pitchFamily="34" charset="0"/>
              </a:rPr>
              <a:t>d'esprit</a:t>
            </a:r>
            <a:r>
              <a:rPr lang="en-GB" sz="2200" dirty="0" smtClean="0">
                <a:latin typeface="Verdana" pitchFamily="34" charset="0"/>
                <a:ea typeface="Verdana" pitchFamily="34" charset="0"/>
                <a:cs typeface="Verdana" pitchFamily="34" charset="0"/>
              </a:rPr>
              <a:t>”, </a:t>
            </a:r>
            <a:r>
              <a:rPr lang="en-GB" sz="2200" dirty="0" smtClean="0">
                <a:latin typeface="Verdana" pitchFamily="34" charset="0"/>
                <a:ea typeface="Verdana" pitchFamily="34" charset="0"/>
                <a:cs typeface="Verdana" pitchFamily="34" charset="0"/>
              </a:rPr>
              <a:t>fuelling the success of the organization.</a:t>
            </a:r>
            <a:endParaRPr lang="en-US" sz="2200" dirty="0" smtClean="0">
              <a:latin typeface="Verdana" pitchFamily="34" charset="0"/>
              <a:ea typeface="Verdana" pitchFamily="34" charset="0"/>
              <a:cs typeface="Verdana" pitchFamily="34" charset="0"/>
            </a:endParaRPr>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633539"/>
          </a:xfrm>
        </p:spPr>
        <p:txBody>
          <a:bodyPr>
            <a:normAutofit/>
          </a:bodyPr>
          <a:lstStyle/>
          <a:p>
            <a:r>
              <a:rPr lang="it-IT" sz="3200" dirty="0" smtClean="0">
                <a:latin typeface="Verdana" pitchFamily="34" charset="0"/>
                <a:ea typeface="Verdana" pitchFamily="34" charset="0"/>
                <a:cs typeface="Verdana" pitchFamily="34" charset="0"/>
              </a:rPr>
              <a:t/>
            </a:r>
            <a:br>
              <a:rPr lang="it-IT" sz="3200" dirty="0" smtClean="0">
                <a:latin typeface="Verdana" pitchFamily="34" charset="0"/>
                <a:ea typeface="Verdana" pitchFamily="34" charset="0"/>
                <a:cs typeface="Verdana" pitchFamily="34" charset="0"/>
              </a:rPr>
            </a:br>
            <a:r>
              <a:rPr lang="it-IT" sz="3200" dirty="0" smtClean="0">
                <a:latin typeface="Verdana" pitchFamily="34" charset="0"/>
                <a:ea typeface="Verdana" pitchFamily="34" charset="0"/>
                <a:cs typeface="Verdana" pitchFamily="34" charset="0"/>
              </a:rPr>
              <a:t>INTRODUCTION</a:t>
            </a:r>
            <a:r>
              <a:rPr lang="it-IT" dirty="0" smtClean="0"/>
              <a:t/>
            </a:r>
            <a:br>
              <a:rPr lang="it-IT" dirty="0" smtClean="0"/>
            </a:br>
            <a:endParaRPr lang="en-GB" sz="1800" b="0" dirty="0">
              <a:solidFill>
                <a:schemeClr val="tx1"/>
              </a:solidFill>
              <a:latin typeface="Verdana" pitchFamily="34" charset="0"/>
              <a:ea typeface="Verdana" pitchFamily="34" charset="0"/>
              <a:cs typeface="Verdana" pitchFamily="34" charset="0"/>
            </a:endParaRPr>
          </a:p>
        </p:txBody>
      </p:sp>
      <p:sp>
        <p:nvSpPr>
          <p:cNvPr id="3" name="Text Placeholder 2"/>
          <p:cNvSpPr>
            <a:spLocks noGrp="1"/>
          </p:cNvSpPr>
          <p:nvPr>
            <p:ph type="body" idx="1"/>
          </p:nvPr>
        </p:nvSpPr>
        <p:spPr>
          <a:xfrm>
            <a:off x="395536" y="1628800"/>
            <a:ext cx="8496944" cy="5040560"/>
          </a:xfrm>
        </p:spPr>
        <p:txBody>
          <a:bodyPr>
            <a:normAutofit lnSpcReduction="10000"/>
          </a:bodyPr>
          <a:lstStyle/>
          <a:p>
            <a:r>
              <a:rPr lang="en-GB" dirty="0" smtClean="0">
                <a:latin typeface="Verdana" pitchFamily="34" charset="0"/>
                <a:ea typeface="Verdana" pitchFamily="34" charset="0"/>
                <a:cs typeface="Verdana" pitchFamily="34" charset="0"/>
              </a:rPr>
              <a:t>What is Management? </a:t>
            </a:r>
          </a:p>
          <a:p>
            <a:endParaRPr lang="en-GB" dirty="0" smtClean="0">
              <a:latin typeface="Verdana" pitchFamily="34" charset="0"/>
              <a:ea typeface="Verdana" pitchFamily="34" charset="0"/>
              <a:cs typeface="Verdana" pitchFamily="34" charset="0"/>
            </a:endParaRPr>
          </a:p>
          <a:p>
            <a:r>
              <a:rPr lang="en-GB" dirty="0" smtClean="0">
                <a:latin typeface="Verdana" pitchFamily="34" charset="0"/>
                <a:ea typeface="Verdana" pitchFamily="34" charset="0"/>
                <a:cs typeface="Verdana" pitchFamily="34" charset="0"/>
              </a:rPr>
              <a:t>We live in a world shaped by Organisations.</a:t>
            </a:r>
          </a:p>
          <a:p>
            <a:endParaRPr lang="en-GB" dirty="0" smtClean="0">
              <a:latin typeface="Verdana" pitchFamily="34" charset="0"/>
              <a:ea typeface="Verdana" pitchFamily="34" charset="0"/>
              <a:cs typeface="Verdana" pitchFamily="34" charset="0"/>
            </a:endParaRPr>
          </a:p>
          <a:p>
            <a:r>
              <a:rPr lang="en-GB" dirty="0" smtClean="0">
                <a:latin typeface="Verdana" pitchFamily="34" charset="0"/>
                <a:ea typeface="Verdana" pitchFamily="34" charset="0"/>
                <a:cs typeface="Verdana" pitchFamily="34" charset="0"/>
              </a:rPr>
              <a:t>All  these organisations have precise </a:t>
            </a:r>
            <a:r>
              <a:rPr lang="en-GB" b="1" dirty="0" smtClean="0">
                <a:latin typeface="Verdana" pitchFamily="34" charset="0"/>
                <a:ea typeface="Verdana" pitchFamily="34" charset="0"/>
                <a:cs typeface="Verdana" pitchFamily="34" charset="0"/>
              </a:rPr>
              <a:t>goals</a:t>
            </a:r>
            <a:r>
              <a:rPr lang="en-GB" dirty="0" smtClean="0">
                <a:latin typeface="Verdana" pitchFamily="34" charset="0"/>
                <a:ea typeface="Verdana" pitchFamily="34" charset="0"/>
                <a:cs typeface="Verdana" pitchFamily="34" charset="0"/>
              </a:rPr>
              <a:t> (profit/non-profit) and someone has to find the </a:t>
            </a:r>
            <a:r>
              <a:rPr lang="en-GB" b="1" dirty="0" smtClean="0">
                <a:latin typeface="Verdana" pitchFamily="34" charset="0"/>
                <a:ea typeface="Verdana" pitchFamily="34" charset="0"/>
                <a:cs typeface="Verdana" pitchFamily="34" charset="0"/>
              </a:rPr>
              <a:t>best way</a:t>
            </a:r>
            <a:r>
              <a:rPr lang="en-GB" dirty="0" smtClean="0">
                <a:latin typeface="Verdana" pitchFamily="34" charset="0"/>
                <a:ea typeface="Verdana" pitchFamily="34" charset="0"/>
                <a:cs typeface="Verdana" pitchFamily="34" charset="0"/>
              </a:rPr>
              <a:t> to link People, Resources, Methods, Technology and Information, in order to achieve those goals.</a:t>
            </a:r>
          </a:p>
          <a:p>
            <a:endParaRPr lang="en-GB" dirty="0" smtClean="0">
              <a:latin typeface="Verdana" pitchFamily="34" charset="0"/>
              <a:ea typeface="Verdana" pitchFamily="34" charset="0"/>
              <a:cs typeface="Verdana" pitchFamily="34" charset="0"/>
            </a:endParaRPr>
          </a:p>
          <a:p>
            <a:r>
              <a:rPr lang="en-GB" dirty="0" smtClean="0">
                <a:latin typeface="Verdana" pitchFamily="34" charset="0"/>
                <a:ea typeface="Verdana" pitchFamily="34" charset="0"/>
                <a:cs typeface="Verdana" pitchFamily="34" charset="0"/>
              </a:rPr>
              <a:t>Also, someone has to lead, represent and be responsible for the organisational  activity, and so …</a:t>
            </a:r>
          </a:p>
          <a:p>
            <a:endParaRPr lang="en-GB" dirty="0" smtClean="0">
              <a:latin typeface="Verdana" pitchFamily="34" charset="0"/>
              <a:ea typeface="Verdana" pitchFamily="34" charset="0"/>
              <a:cs typeface="Verdana" pitchFamily="34" charset="0"/>
            </a:endParaRPr>
          </a:p>
          <a:p>
            <a:r>
              <a:rPr lang="en-GB" dirty="0" smtClean="0">
                <a:latin typeface="Verdana" pitchFamily="34" charset="0"/>
                <a:ea typeface="Verdana" pitchFamily="34" charset="0"/>
                <a:cs typeface="Verdana" pitchFamily="34" charset="0"/>
              </a:rPr>
              <a:t>The person who leads and controls the work of other people so that organizational goal can be accomplished, is </a:t>
            </a:r>
          </a:p>
          <a:p>
            <a:r>
              <a:rPr lang="en-GB" dirty="0" smtClean="0">
                <a:latin typeface="Verdana" pitchFamily="34" charset="0"/>
                <a:ea typeface="Verdana" pitchFamily="34" charset="0"/>
                <a:cs typeface="Verdana" pitchFamily="34" charset="0"/>
              </a:rPr>
              <a:t>the </a:t>
            </a:r>
            <a:r>
              <a:rPr lang="en-GB" b="1" dirty="0" smtClean="0">
                <a:latin typeface="Verdana" pitchFamily="34" charset="0"/>
                <a:ea typeface="Verdana" pitchFamily="34" charset="0"/>
                <a:cs typeface="Verdana" pitchFamily="34" charset="0"/>
              </a:rPr>
              <a:t>MANAGER</a:t>
            </a:r>
            <a:r>
              <a:rPr lang="en-GB" dirty="0" smtClean="0">
                <a:latin typeface="Verdana" pitchFamily="34" charset="0"/>
                <a:ea typeface="Verdana" pitchFamily="34" charset="0"/>
                <a:cs typeface="Verdana" pitchFamily="34" charset="0"/>
              </a:rPr>
              <a:t> </a:t>
            </a:r>
            <a:r>
              <a:rPr lang="en-US" dirty="0" smtClean="0">
                <a:latin typeface="Verdana" pitchFamily="34" charset="0"/>
                <a:ea typeface="Verdana" pitchFamily="34" charset="0"/>
                <a:cs typeface="Verdana" pitchFamily="34" charset="0"/>
              </a:rPr>
              <a:t>(Robbins  et al., 2021).</a:t>
            </a:r>
          </a:p>
          <a:p>
            <a:endParaRPr lang="en-US" dirty="0" smtClean="0"/>
          </a:p>
          <a:p>
            <a:endParaRPr lang="en-US" dirty="0" smtClean="0"/>
          </a:p>
          <a:p>
            <a:endParaRPr lang="en-US" dirty="0" smtClean="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E4AEFAF-1254-A39D-DBB1-8B2C94955D33}"/>
              </a:ext>
            </a:extLst>
          </p:cNvPr>
          <p:cNvSpPr>
            <a:spLocks noGrp="1"/>
          </p:cNvSpPr>
          <p:nvPr>
            <p:ph type="title"/>
          </p:nvPr>
        </p:nvSpPr>
        <p:spPr>
          <a:xfrm>
            <a:off x="0" y="0"/>
            <a:ext cx="9144000" cy="1633539"/>
          </a:xfrm>
        </p:spPr>
        <p:txBody>
          <a:bodyPr vert="horz" lIns="91440" tIns="45720" rIns="91440" bIns="45720" rtlCol="0" anchor="ctr">
            <a:normAutofit fontScale="90000"/>
          </a:bodyPr>
          <a:lstStyle/>
          <a:p>
            <a:pPr algn="ctr"/>
            <a:r>
              <a:rPr lang="en-US" sz="4000" b="1" dirty="0">
                <a:solidFill>
                  <a:schemeClr val="accent3">
                    <a:lumMod val="60000"/>
                    <a:lumOff val="40000"/>
                  </a:schemeClr>
                </a:solidFill>
                <a:latin typeface="Verdana" pitchFamily="34" charset="0"/>
                <a:ea typeface="Verdana" pitchFamily="34" charset="0"/>
                <a:cs typeface="Verdana" pitchFamily="34" charset="0"/>
              </a:rPr>
              <a:t>Why </a:t>
            </a:r>
            <a:r>
              <a:rPr lang="en-US" sz="4000" b="1" dirty="0" smtClean="0">
                <a:solidFill>
                  <a:schemeClr val="accent3">
                    <a:lumMod val="60000"/>
                    <a:lumOff val="40000"/>
                  </a:schemeClr>
                </a:solidFill>
                <a:latin typeface="Verdana" pitchFamily="34" charset="0"/>
                <a:ea typeface="Verdana" pitchFamily="34" charset="0"/>
                <a:cs typeface="Verdana" pitchFamily="34" charset="0"/>
              </a:rPr>
              <a:t>is Management important </a:t>
            </a:r>
            <a:r>
              <a:rPr lang="en-US" sz="4400" b="1" dirty="0" smtClean="0">
                <a:solidFill>
                  <a:srgbClr val="FFFFFF"/>
                </a:solidFill>
                <a:latin typeface="Verdana" pitchFamily="34" charset="0"/>
                <a:ea typeface="Verdana" pitchFamily="34" charset="0"/>
                <a:cs typeface="Verdana" pitchFamily="34" charset="0"/>
              </a:rPr>
              <a:t>?</a:t>
            </a:r>
            <a:r>
              <a:rPr lang="en-US" sz="4000" dirty="0" smtClean="0">
                <a:solidFill>
                  <a:srgbClr val="FFFFFF"/>
                </a:solidFill>
                <a:latin typeface="Verdana" pitchFamily="34" charset="0"/>
                <a:ea typeface="Verdana" pitchFamily="34" charset="0"/>
                <a:cs typeface="Verdana" pitchFamily="34" charset="0"/>
              </a:rPr>
              <a:t/>
            </a:r>
            <a:br>
              <a:rPr lang="en-US" sz="4000" dirty="0" smtClean="0">
                <a:solidFill>
                  <a:srgbClr val="FFFFFF"/>
                </a:solidFill>
                <a:latin typeface="Verdana" pitchFamily="34" charset="0"/>
                <a:ea typeface="Verdana" pitchFamily="34" charset="0"/>
                <a:cs typeface="Verdana" pitchFamily="34" charset="0"/>
              </a:rPr>
            </a:br>
            <a:r>
              <a:rPr lang="it-IT" sz="2200" dirty="0" err="1" smtClean="0">
                <a:ln>
                  <a:noFill/>
                </a:ln>
                <a:solidFill>
                  <a:schemeClr val="tx1"/>
                </a:solidFill>
                <a:latin typeface="Verdana" pitchFamily="34" charset="0"/>
                <a:ea typeface="Verdana" pitchFamily="34" charset="0"/>
                <a:cs typeface="Verdana" pitchFamily="34" charset="0"/>
              </a:rPr>
              <a:t>by</a:t>
            </a:r>
            <a:r>
              <a:rPr lang="it-IT" sz="2200" dirty="0" smtClean="0">
                <a:ln>
                  <a:noFill/>
                </a:ln>
                <a:solidFill>
                  <a:schemeClr val="tx1"/>
                </a:solidFill>
                <a:latin typeface="Verdana" pitchFamily="34" charset="0"/>
                <a:ea typeface="Verdana" pitchFamily="34" charset="0"/>
                <a:cs typeface="Verdana" pitchFamily="34" charset="0"/>
              </a:rPr>
              <a:t> </a:t>
            </a:r>
            <a:r>
              <a:rPr lang="it-IT" sz="2200" dirty="0" err="1" smtClean="0">
                <a:ln>
                  <a:noFill/>
                </a:ln>
                <a:solidFill>
                  <a:schemeClr val="tx1"/>
                </a:solidFill>
                <a:latin typeface="Verdana" pitchFamily="34" charset="0"/>
                <a:ea typeface="Verdana" pitchFamily="34" charset="0"/>
                <a:cs typeface="Verdana" pitchFamily="34" charset="0"/>
              </a:rPr>
              <a:t>Nedelina</a:t>
            </a:r>
            <a:r>
              <a:rPr lang="it-IT" sz="2200" dirty="0" smtClean="0">
                <a:ln>
                  <a:noFill/>
                </a:ln>
                <a:solidFill>
                  <a:schemeClr val="tx1"/>
                </a:solidFill>
                <a:latin typeface="Verdana" pitchFamily="34" charset="0"/>
                <a:ea typeface="Verdana" pitchFamily="34" charset="0"/>
                <a:cs typeface="Verdana" pitchFamily="34" charset="0"/>
              </a:rPr>
              <a:t> </a:t>
            </a:r>
            <a:r>
              <a:rPr lang="it-IT" sz="2200" dirty="0" err="1" smtClean="0">
                <a:ln>
                  <a:noFill/>
                </a:ln>
                <a:solidFill>
                  <a:schemeClr val="tx1"/>
                </a:solidFill>
                <a:latin typeface="Verdana" pitchFamily="34" charset="0"/>
                <a:ea typeface="Verdana" pitchFamily="34" charset="0"/>
                <a:cs typeface="Verdana" pitchFamily="34" charset="0"/>
              </a:rPr>
              <a:t>Hadzhihristova</a:t>
            </a:r>
            <a:endParaRPr lang="en-US" sz="1800" dirty="0">
              <a:solidFill>
                <a:srgbClr val="FFFFFF"/>
              </a:solidFill>
            </a:endParaRPr>
          </a:p>
        </p:txBody>
      </p:sp>
      <p:sp>
        <p:nvSpPr>
          <p:cNvPr id="3" name="Content Placeholder 2">
            <a:extLst>
              <a:ext uri="{FF2B5EF4-FFF2-40B4-BE49-F238E27FC236}">
                <a16:creationId xmlns:a16="http://schemas.microsoft.com/office/drawing/2014/main" xmlns="" id="{0D140B41-956D-BAC3-2E05-56DC0044EF03}"/>
              </a:ext>
            </a:extLst>
          </p:cNvPr>
          <p:cNvSpPr>
            <a:spLocks/>
          </p:cNvSpPr>
          <p:nvPr/>
        </p:nvSpPr>
        <p:spPr>
          <a:xfrm>
            <a:off x="179512" y="1700808"/>
            <a:ext cx="4392489" cy="4392488"/>
          </a:xfrm>
          <a:prstGeom prst="rect">
            <a:avLst/>
          </a:prstGeom>
        </p:spPr>
        <p:txBody>
          <a:bodyPr>
            <a:noAutofit/>
          </a:bodyPr>
          <a:lstStyle/>
          <a:p>
            <a:pPr defTabSz="356616">
              <a:lnSpc>
                <a:spcPct val="90000"/>
              </a:lnSpc>
              <a:spcAft>
                <a:spcPts val="600"/>
              </a:spcAft>
            </a:pPr>
            <a:r>
              <a:rPr lang="en-GB" sz="2400" kern="1200" dirty="0">
                <a:solidFill>
                  <a:schemeClr val="tx1"/>
                </a:solidFill>
                <a:latin typeface="Arial" panose="020B0604020202020204" pitchFamily="34" charset="0"/>
                <a:cs typeface="Arial" panose="020B0604020202020204" pitchFamily="34" charset="0"/>
              </a:rPr>
              <a:t>Management pays a </a:t>
            </a:r>
            <a:r>
              <a:rPr lang="en-GB" sz="2400" b="1" kern="1200" dirty="0">
                <a:solidFill>
                  <a:schemeClr val="tx1"/>
                </a:solidFill>
                <a:latin typeface="Arial" panose="020B0604020202020204" pitchFamily="34" charset="0"/>
                <a:cs typeface="Arial" panose="020B0604020202020204" pitchFamily="34" charset="0"/>
              </a:rPr>
              <a:t>vital role </a:t>
            </a:r>
            <a:r>
              <a:rPr lang="en-GB" sz="2400" kern="1200" dirty="0">
                <a:solidFill>
                  <a:schemeClr val="tx1"/>
                </a:solidFill>
                <a:latin typeface="Arial" panose="020B0604020202020204" pitchFamily="34" charset="0"/>
                <a:cs typeface="Arial" panose="020B0604020202020204" pitchFamily="34" charset="0"/>
              </a:rPr>
              <a:t>in an organization since it help to coordinate such activities as leading, planning, controlling as well as organizing employees. </a:t>
            </a:r>
            <a:endParaRPr lang="en-GB" sz="2400" kern="1200" dirty="0" smtClean="0">
              <a:solidFill>
                <a:schemeClr val="tx1"/>
              </a:solidFill>
              <a:latin typeface="Arial" panose="020B0604020202020204" pitchFamily="34" charset="0"/>
              <a:cs typeface="Arial" panose="020B0604020202020204" pitchFamily="34" charset="0"/>
            </a:endParaRPr>
          </a:p>
          <a:p>
            <a:pPr defTabSz="356616">
              <a:lnSpc>
                <a:spcPct val="90000"/>
              </a:lnSpc>
              <a:spcAft>
                <a:spcPts val="600"/>
              </a:spcAft>
            </a:pPr>
            <a:r>
              <a:rPr lang="en-GB" sz="2400" kern="1200" dirty="0" smtClean="0">
                <a:solidFill>
                  <a:schemeClr val="tx1"/>
                </a:solidFill>
                <a:latin typeface="Arial" panose="020B0604020202020204" pitchFamily="34" charset="0"/>
                <a:cs typeface="Arial" panose="020B0604020202020204" pitchFamily="34" charset="0"/>
              </a:rPr>
              <a:t>Management </a:t>
            </a:r>
            <a:r>
              <a:rPr lang="en-GB" sz="2400" kern="1200" dirty="0">
                <a:solidFill>
                  <a:schemeClr val="tx1"/>
                </a:solidFill>
                <a:latin typeface="Arial" panose="020B0604020202020204" pitchFamily="34" charset="0"/>
                <a:cs typeface="Arial" panose="020B0604020202020204" pitchFamily="34" charset="0"/>
              </a:rPr>
              <a:t>also, help provide leadership to their teams, providing purpose and direction that employee can trust. They also, help employees achieve their goals. The manager maintains the quality of work. </a:t>
            </a: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xmlns="" id="{45179A4C-3F6F-4A2D-7908-C6C176349393}"/>
              </a:ext>
            </a:extLst>
          </p:cNvPr>
          <p:cNvSpPr>
            <a:spLocks/>
          </p:cNvSpPr>
          <p:nvPr/>
        </p:nvSpPr>
        <p:spPr>
          <a:xfrm>
            <a:off x="4644008" y="1700808"/>
            <a:ext cx="4395795" cy="4464496"/>
          </a:xfrm>
          <a:prstGeom prst="rect">
            <a:avLst/>
          </a:prstGeom>
        </p:spPr>
        <p:txBody>
          <a:bodyPr>
            <a:normAutofit lnSpcReduction="10000"/>
          </a:bodyPr>
          <a:lstStyle/>
          <a:p>
            <a:pPr defTabSz="356616">
              <a:lnSpc>
                <a:spcPct val="90000"/>
              </a:lnSpc>
              <a:spcAft>
                <a:spcPts val="600"/>
              </a:spcAft>
            </a:pPr>
            <a:r>
              <a:rPr lang="en-GB" sz="2400" kern="1200" dirty="0">
                <a:solidFill>
                  <a:schemeClr val="tx1"/>
                </a:solidFill>
                <a:latin typeface="Arial" panose="020B0604020202020204" pitchFamily="34" charset="0"/>
                <a:ea typeface="+mn-ea"/>
                <a:cs typeface="Arial" panose="020B0604020202020204" pitchFamily="34" charset="0"/>
              </a:rPr>
              <a:t>For </a:t>
            </a:r>
            <a:r>
              <a:rPr lang="en-GB" sz="2400" b="1" kern="1200" dirty="0">
                <a:solidFill>
                  <a:schemeClr val="tx1"/>
                </a:solidFill>
                <a:latin typeface="Arial" panose="020B0604020202020204" pitchFamily="34" charset="0"/>
                <a:ea typeface="+mn-ea"/>
                <a:cs typeface="Arial" panose="020B0604020202020204" pitchFamily="34" charset="0"/>
              </a:rPr>
              <a:t>example</a:t>
            </a:r>
            <a:r>
              <a:rPr lang="en-GB" sz="2400" kern="1200" dirty="0">
                <a:solidFill>
                  <a:schemeClr val="tx1"/>
                </a:solidFill>
                <a:latin typeface="Arial" panose="020B0604020202020204" pitchFamily="34" charset="0"/>
                <a:ea typeface="+mn-ea"/>
                <a:cs typeface="Arial" panose="020B0604020202020204" pitchFamily="34" charset="0"/>
              </a:rPr>
              <a:t>, Organization of Microsoft, characterised by flexibility, changeability and new products. </a:t>
            </a:r>
            <a:endParaRPr lang="en-GB" sz="2400" kern="1200" dirty="0" smtClean="0">
              <a:solidFill>
                <a:schemeClr val="tx1"/>
              </a:solidFill>
              <a:latin typeface="Arial" panose="020B0604020202020204" pitchFamily="34" charset="0"/>
              <a:ea typeface="+mn-ea"/>
              <a:cs typeface="Arial" panose="020B0604020202020204" pitchFamily="34" charset="0"/>
            </a:endParaRPr>
          </a:p>
          <a:p>
            <a:pPr defTabSz="356616">
              <a:lnSpc>
                <a:spcPct val="90000"/>
              </a:lnSpc>
              <a:spcAft>
                <a:spcPts val="600"/>
              </a:spcAft>
            </a:pPr>
            <a:r>
              <a:rPr lang="en-GB" sz="2400" kern="1200" dirty="0" smtClean="0">
                <a:solidFill>
                  <a:schemeClr val="tx1"/>
                </a:solidFill>
                <a:latin typeface="Arial" panose="020B0604020202020204" pitchFamily="34" charset="0"/>
                <a:ea typeface="+mn-ea"/>
                <a:cs typeface="Arial" panose="020B0604020202020204" pitchFamily="34" charset="0"/>
              </a:rPr>
              <a:t>Microsoft </a:t>
            </a:r>
            <a:r>
              <a:rPr lang="en-GB" sz="2400" kern="1200" dirty="0">
                <a:solidFill>
                  <a:schemeClr val="tx1"/>
                </a:solidFill>
                <a:latin typeface="Arial" panose="020B0604020202020204" pitchFamily="34" charset="0"/>
                <a:ea typeface="+mn-ea"/>
                <a:cs typeface="Arial" panose="020B0604020202020204" pitchFamily="34" charset="0"/>
              </a:rPr>
              <a:t>has achieved its goals through its planning and organization process. Microsoft managers offer guidance to staff, use communication as a toll to solve any problems that arise. If it were not for the managers, the organization would not have such success. </a:t>
            </a:r>
          </a:p>
          <a:p>
            <a:pPr marL="0" indent="0">
              <a:lnSpc>
                <a:spcPct val="90000"/>
              </a:lnSpc>
              <a:spcAft>
                <a:spcPts val="600"/>
              </a:spcAft>
              <a:buNone/>
            </a:pPr>
            <a:endParaRPr lang="en-GB" sz="1300" dirty="0"/>
          </a:p>
        </p:txBody>
      </p:sp>
    </p:spTree>
    <p:extLst>
      <p:ext uri="{BB962C8B-B14F-4D97-AF65-F5344CB8AC3E}">
        <p14:creationId xmlns:p14="http://schemas.microsoft.com/office/powerpoint/2010/main" xmlns="" val="2408417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67FBC4-D12E-13A2-7C7D-DF6BC9947745}"/>
              </a:ext>
            </a:extLst>
          </p:cNvPr>
          <p:cNvSpPr>
            <a:spLocks noGrp="1"/>
          </p:cNvSpPr>
          <p:nvPr>
            <p:ph type="title"/>
          </p:nvPr>
        </p:nvSpPr>
        <p:spPr>
          <a:xfrm>
            <a:off x="0" y="1"/>
            <a:ext cx="9144000" cy="1412776"/>
          </a:xfrm>
        </p:spPr>
        <p:txBody>
          <a:bodyPr vert="horz" lIns="91440" tIns="45720" rIns="91440" bIns="45720" rtlCol="0" anchor="ctr">
            <a:normAutofit/>
          </a:bodyPr>
          <a:lstStyle/>
          <a:p>
            <a:pPr algn="ctr"/>
            <a:r>
              <a:rPr lang="en-US" sz="3600" b="1" dirty="0">
                <a:solidFill>
                  <a:schemeClr val="accent3">
                    <a:lumMod val="60000"/>
                    <a:lumOff val="40000"/>
                  </a:schemeClr>
                </a:solidFill>
                <a:latin typeface="Verdana" pitchFamily="34" charset="0"/>
                <a:ea typeface="Verdana" pitchFamily="34" charset="0"/>
                <a:cs typeface="Verdana" pitchFamily="34" charset="0"/>
              </a:rPr>
              <a:t>Management Principles</a:t>
            </a:r>
            <a:r>
              <a:rPr lang="en-US" sz="3600" b="1" dirty="0">
                <a:solidFill>
                  <a:srgbClr val="FFFFFF"/>
                </a:solidFill>
                <a:latin typeface="Verdana" pitchFamily="34" charset="0"/>
                <a:ea typeface="Verdana" pitchFamily="34" charset="0"/>
                <a:cs typeface="Verdana" pitchFamily="34" charset="0"/>
              </a:rPr>
              <a:t> </a:t>
            </a:r>
          </a:p>
        </p:txBody>
      </p:sp>
      <p:sp>
        <p:nvSpPr>
          <p:cNvPr id="3" name="Content Placeholder 2">
            <a:extLst>
              <a:ext uri="{FF2B5EF4-FFF2-40B4-BE49-F238E27FC236}">
                <a16:creationId xmlns:a16="http://schemas.microsoft.com/office/drawing/2014/main" xmlns="" id="{25F11A77-8148-441B-C3C4-38811E5B5FDD}"/>
              </a:ext>
            </a:extLst>
          </p:cNvPr>
          <p:cNvSpPr>
            <a:spLocks/>
          </p:cNvSpPr>
          <p:nvPr/>
        </p:nvSpPr>
        <p:spPr>
          <a:xfrm>
            <a:off x="179512" y="1772817"/>
            <a:ext cx="4320480" cy="5085184"/>
          </a:xfrm>
          <a:prstGeom prst="rect">
            <a:avLst/>
          </a:prstGeom>
        </p:spPr>
        <p:txBody>
          <a:bodyPr>
            <a:noAutofit/>
          </a:bodyPr>
          <a:lstStyle/>
          <a:p>
            <a:pPr defTabSz="338328">
              <a:spcAft>
                <a:spcPts val="600"/>
              </a:spcAft>
            </a:pPr>
            <a:r>
              <a:rPr lang="en-GB" sz="2400" b="1" kern="1200" dirty="0">
                <a:solidFill>
                  <a:schemeClr val="tx1"/>
                </a:solidFill>
                <a:latin typeface="Arial" panose="020B0604020202020204" pitchFamily="34" charset="0"/>
                <a:ea typeface="+mn-ea"/>
                <a:cs typeface="Arial" panose="020B0604020202020204" pitchFamily="34" charset="0"/>
              </a:rPr>
              <a:t>Management principles</a:t>
            </a:r>
            <a:r>
              <a:rPr lang="en-GB" sz="2400" kern="1200" dirty="0">
                <a:solidFill>
                  <a:schemeClr val="tx1"/>
                </a:solidFill>
                <a:latin typeface="Arial" panose="020B0604020202020204" pitchFamily="34" charset="0"/>
                <a:ea typeface="+mn-ea"/>
                <a:cs typeface="Arial" panose="020B0604020202020204" pitchFamily="34" charset="0"/>
              </a:rPr>
              <a:t> are the backbone of any successful organization, ensuring that it operates efficiently and achieves its goals. </a:t>
            </a:r>
            <a:endParaRPr lang="en-GB" sz="2400" kern="1200" dirty="0" smtClean="0">
              <a:solidFill>
                <a:schemeClr val="tx1"/>
              </a:solidFill>
              <a:latin typeface="Arial" panose="020B0604020202020204" pitchFamily="34" charset="0"/>
              <a:ea typeface="+mn-ea"/>
              <a:cs typeface="Arial" panose="020B0604020202020204" pitchFamily="34" charset="0"/>
            </a:endParaRPr>
          </a:p>
          <a:p>
            <a:pPr defTabSz="338328">
              <a:spcAft>
                <a:spcPts val="600"/>
              </a:spcAft>
            </a:pPr>
            <a:r>
              <a:rPr lang="en-GB" sz="2400" kern="1200" dirty="0" smtClean="0">
                <a:solidFill>
                  <a:schemeClr val="tx1"/>
                </a:solidFill>
                <a:latin typeface="Arial" panose="020B0604020202020204" pitchFamily="34" charset="0"/>
                <a:ea typeface="+mn-ea"/>
                <a:cs typeface="Arial" panose="020B0604020202020204" pitchFamily="34" charset="0"/>
              </a:rPr>
              <a:t>These </a:t>
            </a:r>
            <a:r>
              <a:rPr lang="en-GB" sz="2400" kern="1200" dirty="0">
                <a:solidFill>
                  <a:schemeClr val="tx1"/>
                </a:solidFill>
                <a:latin typeface="Arial" panose="020B0604020202020204" pitchFamily="34" charset="0"/>
                <a:ea typeface="+mn-ea"/>
                <a:cs typeface="Arial" panose="020B0604020202020204" pitchFamily="34" charset="0"/>
              </a:rPr>
              <a:t>principles provide a clear roadmap for effectively organizing and controlling the organization’s resources. They provide leadership to human efforts so that they achieve set goals </a:t>
            </a:r>
            <a:r>
              <a:rPr lang="en-GB" sz="2400" kern="1200" dirty="0" smtClean="0">
                <a:solidFill>
                  <a:schemeClr val="tx1"/>
                </a:solidFill>
                <a:latin typeface="Arial" panose="020B0604020202020204" pitchFamily="34" charset="0"/>
                <a:ea typeface="+mn-ea"/>
                <a:cs typeface="Arial" panose="020B0604020202020204" pitchFamily="34" charset="0"/>
              </a:rPr>
              <a:t>effectively.</a:t>
            </a: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xmlns="" id="{951641A3-C827-9BD9-C193-CE2D6CE2BC90}"/>
              </a:ext>
            </a:extLst>
          </p:cNvPr>
          <p:cNvSpPr>
            <a:spLocks/>
          </p:cNvSpPr>
          <p:nvPr/>
        </p:nvSpPr>
        <p:spPr>
          <a:xfrm>
            <a:off x="4716016" y="1772816"/>
            <a:ext cx="4206243" cy="5085184"/>
          </a:xfrm>
          <a:prstGeom prst="rect">
            <a:avLst/>
          </a:prstGeom>
        </p:spPr>
        <p:txBody>
          <a:bodyPr>
            <a:noAutofit/>
          </a:bodyPr>
          <a:lstStyle/>
          <a:p>
            <a:pPr defTabSz="338328">
              <a:spcAft>
                <a:spcPts val="600"/>
              </a:spcAft>
            </a:pPr>
            <a:r>
              <a:rPr lang="en-GB" sz="2400" kern="1200" dirty="0">
                <a:solidFill>
                  <a:schemeClr val="tx1"/>
                </a:solidFill>
                <a:latin typeface="Arial" panose="020B0604020202020204" pitchFamily="34" charset="0"/>
                <a:ea typeface="+mn-ea"/>
                <a:cs typeface="Arial" panose="020B0604020202020204" pitchFamily="34" charset="0"/>
              </a:rPr>
              <a:t>For </a:t>
            </a:r>
            <a:r>
              <a:rPr lang="en-GB" sz="2400" b="1" kern="1200" dirty="0" smtClean="0">
                <a:solidFill>
                  <a:schemeClr val="tx1"/>
                </a:solidFill>
                <a:latin typeface="Arial" panose="020B0604020202020204" pitchFamily="34" charset="0"/>
                <a:ea typeface="+mn-ea"/>
                <a:cs typeface="Arial" panose="020B0604020202020204" pitchFamily="34" charset="0"/>
              </a:rPr>
              <a:t>example</a:t>
            </a:r>
            <a:r>
              <a:rPr lang="en-GB" sz="2400" kern="1200" dirty="0" smtClean="0">
                <a:solidFill>
                  <a:schemeClr val="tx1"/>
                </a:solidFill>
                <a:latin typeface="Arial" panose="020B0604020202020204" pitchFamily="34" charset="0"/>
                <a:ea typeface="+mn-ea"/>
                <a:cs typeface="Arial" panose="020B0604020202020204" pitchFamily="34" charset="0"/>
              </a:rPr>
              <a:t>, the Division </a:t>
            </a:r>
            <a:r>
              <a:rPr lang="en-GB" sz="2400" kern="1200" dirty="0">
                <a:solidFill>
                  <a:schemeClr val="tx1"/>
                </a:solidFill>
                <a:latin typeface="Arial" panose="020B0604020202020204" pitchFamily="34" charset="0"/>
                <a:ea typeface="+mn-ea"/>
                <a:cs typeface="Arial" panose="020B0604020202020204" pitchFamily="34" charset="0"/>
              </a:rPr>
              <a:t>of </a:t>
            </a:r>
            <a:r>
              <a:rPr lang="en-GB" sz="2400" kern="1200" dirty="0" err="1" smtClean="0">
                <a:solidFill>
                  <a:schemeClr val="tx1"/>
                </a:solidFill>
                <a:latin typeface="Arial" panose="020B0604020202020204" pitchFamily="34" charset="0"/>
                <a:ea typeface="+mn-ea"/>
                <a:cs typeface="Arial" panose="020B0604020202020204" pitchFamily="34" charset="0"/>
              </a:rPr>
              <a:t>Labor</a:t>
            </a:r>
            <a:r>
              <a:rPr lang="en-GB" sz="2400" kern="1200" dirty="0" smtClean="0">
                <a:solidFill>
                  <a:schemeClr val="tx1"/>
                </a:solidFill>
                <a:latin typeface="Arial" panose="020B0604020202020204" pitchFamily="34" charset="0"/>
                <a:ea typeface="+mn-ea"/>
                <a:cs typeface="Arial" panose="020B0604020202020204" pitchFamily="34" charset="0"/>
              </a:rPr>
              <a:t> </a:t>
            </a:r>
            <a:r>
              <a:rPr lang="en-GB" sz="2400" kern="1200" dirty="0">
                <a:solidFill>
                  <a:schemeClr val="tx1"/>
                </a:solidFill>
                <a:latin typeface="Arial" panose="020B0604020202020204" pitchFamily="34" charset="0"/>
                <a:ea typeface="+mn-ea"/>
                <a:cs typeface="Arial" panose="020B0604020202020204" pitchFamily="34" charset="0"/>
              </a:rPr>
              <a:t>involves the dividing of tasks of any organization into different teams specialized in those tasks. </a:t>
            </a:r>
            <a:endParaRPr lang="en-GB" sz="2400" kern="1200" dirty="0" smtClean="0">
              <a:solidFill>
                <a:schemeClr val="tx1"/>
              </a:solidFill>
              <a:latin typeface="Arial" panose="020B0604020202020204" pitchFamily="34" charset="0"/>
              <a:ea typeface="+mn-ea"/>
              <a:cs typeface="Arial" panose="020B0604020202020204" pitchFamily="34" charset="0"/>
            </a:endParaRPr>
          </a:p>
          <a:p>
            <a:pPr defTabSz="338328">
              <a:spcAft>
                <a:spcPts val="600"/>
              </a:spcAft>
            </a:pPr>
            <a:r>
              <a:rPr lang="en-GB" sz="2400" kern="1200" dirty="0" smtClean="0">
                <a:solidFill>
                  <a:schemeClr val="tx1"/>
                </a:solidFill>
                <a:latin typeface="Arial" panose="020B0604020202020204" pitchFamily="34" charset="0"/>
                <a:ea typeface="+mn-ea"/>
                <a:cs typeface="Arial" panose="020B0604020202020204" pitchFamily="34" charset="0"/>
              </a:rPr>
              <a:t>Any </a:t>
            </a:r>
            <a:r>
              <a:rPr lang="en-GB" sz="2400" kern="1200" dirty="0">
                <a:solidFill>
                  <a:schemeClr val="tx1"/>
                </a:solidFill>
                <a:latin typeface="Arial" panose="020B0604020202020204" pitchFamily="34" charset="0"/>
                <a:ea typeface="+mn-ea"/>
                <a:cs typeface="Arial" panose="020B0604020202020204" pitchFamily="34" charset="0"/>
              </a:rPr>
              <a:t>fast food, joint like McDonald’s here one person takes order, second makes burger, third fries, the last one prepares the drinks, and after the first person serves the entire order.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920187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60BA1E7-2648-971E-68C5-61832DF9FAEE}"/>
              </a:ext>
            </a:extLst>
          </p:cNvPr>
          <p:cNvSpPr>
            <a:spLocks noGrp="1"/>
          </p:cNvSpPr>
          <p:nvPr>
            <p:ph type="title"/>
          </p:nvPr>
        </p:nvSpPr>
        <p:spPr>
          <a:xfrm>
            <a:off x="395536" y="0"/>
            <a:ext cx="8748464" cy="1633539"/>
          </a:xfrm>
        </p:spPr>
        <p:txBody>
          <a:bodyPr anchor="t">
            <a:normAutofit fontScale="90000"/>
          </a:bodyPr>
          <a:lstStyle/>
          <a:p>
            <a:r>
              <a:rPr lang="en-GB" sz="2800" b="1" dirty="0" smtClean="0">
                <a:solidFill>
                  <a:schemeClr val="tx1"/>
                </a:solidFill>
              </a:rPr>
              <a:t/>
            </a:r>
            <a:br>
              <a:rPr lang="en-GB" sz="2800" b="1" dirty="0" smtClean="0">
                <a:solidFill>
                  <a:schemeClr val="tx1"/>
                </a:solidFill>
              </a:rPr>
            </a:br>
            <a:r>
              <a:rPr lang="en-GB" sz="3600" b="1" dirty="0" smtClean="0">
                <a:solidFill>
                  <a:schemeClr val="accent3">
                    <a:lumMod val="60000"/>
                    <a:lumOff val="40000"/>
                  </a:schemeClr>
                </a:solidFill>
                <a:latin typeface="Verdana" pitchFamily="34" charset="0"/>
                <a:ea typeface="Verdana" pitchFamily="34" charset="0"/>
                <a:cs typeface="Verdana" pitchFamily="34" charset="0"/>
              </a:rPr>
              <a:t>Management  </a:t>
            </a:r>
            <a:br>
              <a:rPr lang="en-GB" sz="3600" b="1" dirty="0" smtClean="0">
                <a:solidFill>
                  <a:schemeClr val="accent3">
                    <a:lumMod val="60000"/>
                    <a:lumOff val="40000"/>
                  </a:schemeClr>
                </a:solidFill>
                <a:latin typeface="Verdana" pitchFamily="34" charset="0"/>
                <a:ea typeface="Verdana" pitchFamily="34" charset="0"/>
                <a:cs typeface="Verdana" pitchFamily="34" charset="0"/>
              </a:rPr>
            </a:br>
            <a:r>
              <a:rPr lang="en-GB" sz="3600" b="1" dirty="0" smtClean="0">
                <a:solidFill>
                  <a:schemeClr val="accent3">
                    <a:lumMod val="60000"/>
                    <a:lumOff val="40000"/>
                  </a:schemeClr>
                </a:solidFill>
                <a:latin typeface="Verdana" pitchFamily="34" charset="0"/>
                <a:ea typeface="Verdana" pitchFamily="34" charset="0"/>
                <a:cs typeface="Verdana" pitchFamily="34" charset="0"/>
              </a:rPr>
              <a:t>Functions</a:t>
            </a:r>
            <a:r>
              <a:rPr lang="it-IT" sz="3600" dirty="0" smtClean="0">
                <a:ln>
                  <a:noFill/>
                </a:ln>
                <a:solidFill>
                  <a:schemeClr val="accent3">
                    <a:lumMod val="60000"/>
                    <a:lumOff val="40000"/>
                  </a:schemeClr>
                </a:solidFill>
                <a:latin typeface="Verdana" pitchFamily="34" charset="0"/>
                <a:ea typeface="Verdana" pitchFamily="34" charset="0"/>
                <a:cs typeface="Verdana" pitchFamily="34" charset="0"/>
              </a:rPr>
              <a:t> </a:t>
            </a:r>
            <a:r>
              <a:rPr lang="it-IT" sz="3600" dirty="0" smtClean="0">
                <a:ln>
                  <a:noFill/>
                </a:ln>
                <a:solidFill>
                  <a:schemeClr val="tx1"/>
                </a:solidFill>
                <a:latin typeface="Verdana" pitchFamily="34" charset="0"/>
                <a:ea typeface="Verdana" pitchFamily="34" charset="0"/>
                <a:cs typeface="Verdana" pitchFamily="34" charset="0"/>
              </a:rPr>
              <a:t/>
            </a:r>
            <a:br>
              <a:rPr lang="it-IT" sz="3600" dirty="0" smtClean="0">
                <a:ln>
                  <a:noFill/>
                </a:ln>
                <a:solidFill>
                  <a:schemeClr val="tx1"/>
                </a:solidFill>
                <a:latin typeface="Verdana" pitchFamily="34" charset="0"/>
                <a:ea typeface="Verdana" pitchFamily="34" charset="0"/>
                <a:cs typeface="Verdana" pitchFamily="34" charset="0"/>
              </a:rPr>
            </a:br>
            <a:r>
              <a:rPr lang="it-IT" sz="2200" dirty="0" err="1" smtClean="0">
                <a:ln>
                  <a:noFill/>
                </a:ln>
                <a:solidFill>
                  <a:schemeClr val="tx1"/>
                </a:solidFill>
                <a:latin typeface="Verdana" pitchFamily="34" charset="0"/>
                <a:ea typeface="Verdana" pitchFamily="34" charset="0"/>
                <a:cs typeface="Verdana" pitchFamily="34" charset="0"/>
              </a:rPr>
              <a:t>by</a:t>
            </a:r>
            <a:r>
              <a:rPr lang="it-IT" sz="2200" dirty="0" smtClean="0">
                <a:ln>
                  <a:noFill/>
                </a:ln>
                <a:solidFill>
                  <a:schemeClr val="tx1"/>
                </a:solidFill>
                <a:latin typeface="Verdana" pitchFamily="34" charset="0"/>
                <a:ea typeface="Verdana" pitchFamily="34" charset="0"/>
                <a:cs typeface="Verdana" pitchFamily="34" charset="0"/>
              </a:rPr>
              <a:t> </a:t>
            </a:r>
            <a:r>
              <a:rPr lang="it-IT" sz="2200" dirty="0" err="1" smtClean="0">
                <a:ln>
                  <a:noFill/>
                </a:ln>
                <a:solidFill>
                  <a:schemeClr val="tx1"/>
                </a:solidFill>
                <a:latin typeface="Verdana" pitchFamily="34" charset="0"/>
                <a:ea typeface="Verdana" pitchFamily="34" charset="0"/>
                <a:cs typeface="Verdana" pitchFamily="34" charset="0"/>
              </a:rPr>
              <a:t>Radian</a:t>
            </a:r>
            <a:r>
              <a:rPr lang="it-IT" sz="2200" dirty="0" smtClean="0">
                <a:ln>
                  <a:noFill/>
                </a:ln>
                <a:solidFill>
                  <a:schemeClr val="tx1"/>
                </a:solidFill>
                <a:latin typeface="Verdana" pitchFamily="34" charset="0"/>
                <a:ea typeface="Verdana" pitchFamily="34" charset="0"/>
                <a:cs typeface="Verdana" pitchFamily="34" charset="0"/>
              </a:rPr>
              <a:t> </a:t>
            </a:r>
            <a:r>
              <a:rPr lang="it-IT" sz="2200" dirty="0" err="1" smtClean="0">
                <a:ln>
                  <a:noFill/>
                </a:ln>
                <a:solidFill>
                  <a:schemeClr val="tx1"/>
                </a:solidFill>
                <a:latin typeface="Verdana" pitchFamily="34" charset="0"/>
                <a:ea typeface="Verdana" pitchFamily="34" charset="0"/>
                <a:cs typeface="Verdana" pitchFamily="34" charset="0"/>
              </a:rPr>
              <a:t>Tanev</a:t>
            </a:r>
            <a:r>
              <a:rPr lang="it-IT" sz="2200" dirty="0" smtClean="0">
                <a:ln>
                  <a:noFill/>
                </a:ln>
                <a:solidFill>
                  <a:schemeClr val="tx1"/>
                </a:solidFill>
                <a:latin typeface="Verdana" pitchFamily="34" charset="0"/>
                <a:ea typeface="Verdana" pitchFamily="34" charset="0"/>
                <a:cs typeface="Verdana" pitchFamily="34" charset="0"/>
              </a:rPr>
              <a:t> </a:t>
            </a:r>
            <a:r>
              <a:rPr lang="en-GB" sz="3600" b="1" dirty="0" smtClean="0">
                <a:solidFill>
                  <a:schemeClr val="tx1"/>
                </a:solidFill>
                <a:latin typeface="Verdana" pitchFamily="34" charset="0"/>
                <a:ea typeface="Verdana" pitchFamily="34" charset="0"/>
                <a:cs typeface="Verdana" pitchFamily="34" charset="0"/>
              </a:rPr>
              <a:t/>
            </a:r>
            <a:br>
              <a:rPr lang="en-GB" sz="3600" b="1" dirty="0" smtClean="0">
                <a:solidFill>
                  <a:schemeClr val="tx1"/>
                </a:solidFill>
                <a:latin typeface="Verdana" pitchFamily="34" charset="0"/>
                <a:ea typeface="Verdana" pitchFamily="34" charset="0"/>
                <a:cs typeface="Verdana" pitchFamily="34" charset="0"/>
              </a:rPr>
            </a:br>
            <a:r>
              <a:rPr lang="en-GB" sz="3600" b="1" dirty="0" smtClean="0">
                <a:solidFill>
                  <a:schemeClr val="tx1"/>
                </a:solidFill>
                <a:latin typeface="Verdana" pitchFamily="34" charset="0"/>
                <a:ea typeface="Verdana" pitchFamily="34" charset="0"/>
                <a:cs typeface="Verdana" pitchFamily="34" charset="0"/>
              </a:rPr>
              <a:t> </a:t>
            </a:r>
            <a:endParaRPr lang="en-GB" sz="3600" b="1" dirty="0">
              <a:solidFill>
                <a:schemeClr val="tx1"/>
              </a:solidFill>
              <a:latin typeface="Verdana" pitchFamily="34" charset="0"/>
              <a:ea typeface="Verdana" pitchFamily="34" charset="0"/>
              <a:cs typeface="Verdana" pitchFamily="34" charset="0"/>
            </a:endParaRPr>
          </a:p>
        </p:txBody>
      </p:sp>
      <p:sp>
        <p:nvSpPr>
          <p:cNvPr id="3" name="Content Placeholder 2">
            <a:extLst>
              <a:ext uri="{FF2B5EF4-FFF2-40B4-BE49-F238E27FC236}">
                <a16:creationId xmlns:a16="http://schemas.microsoft.com/office/drawing/2014/main" xmlns="" id="{1EE73FEE-AD0E-AE95-2459-FF2474622966}"/>
              </a:ext>
            </a:extLst>
          </p:cNvPr>
          <p:cNvSpPr>
            <a:spLocks noGrp="1"/>
          </p:cNvSpPr>
          <p:nvPr>
            <p:ph type="body" idx="1"/>
          </p:nvPr>
        </p:nvSpPr>
        <p:spPr>
          <a:xfrm>
            <a:off x="3203848" y="1700808"/>
            <a:ext cx="5940152" cy="5157192"/>
          </a:xfrm>
        </p:spPr>
        <p:txBody>
          <a:bodyPr>
            <a:normAutofit lnSpcReduction="10000"/>
          </a:bodyPr>
          <a:lstStyle/>
          <a:p>
            <a:pPr marL="0" indent="0">
              <a:buNone/>
            </a:pPr>
            <a:r>
              <a:rPr lang="en-GB" sz="2400" dirty="0">
                <a:solidFill>
                  <a:schemeClr val="tx1"/>
                </a:solidFill>
                <a:latin typeface="Arial" panose="020B0604020202020204" pitchFamily="34" charset="0"/>
                <a:cs typeface="Arial" panose="020B0604020202020204" pitchFamily="34" charset="0"/>
              </a:rPr>
              <a:t>Management functions are </a:t>
            </a:r>
            <a:r>
              <a:rPr lang="en-GB" sz="2400" b="1" dirty="0" smtClean="0">
                <a:solidFill>
                  <a:schemeClr val="tx1"/>
                </a:solidFill>
                <a:latin typeface="Arial" panose="020B0604020202020204" pitchFamily="34" charset="0"/>
                <a:cs typeface="Arial" panose="020B0604020202020204" pitchFamily="34" charset="0"/>
              </a:rPr>
              <a:t>Planning</a:t>
            </a:r>
            <a:r>
              <a:rPr lang="en-GB" sz="2400" dirty="0">
                <a:solidFill>
                  <a:schemeClr val="tx1"/>
                </a:solidFill>
                <a:latin typeface="Arial" panose="020B0604020202020204" pitchFamily="34" charset="0"/>
                <a:cs typeface="Arial" panose="020B0604020202020204" pitchFamily="34" charset="0"/>
              </a:rPr>
              <a:t>, </a:t>
            </a:r>
            <a:r>
              <a:rPr lang="en-GB" sz="2400" b="1" dirty="0" smtClean="0">
                <a:solidFill>
                  <a:schemeClr val="tx1"/>
                </a:solidFill>
                <a:latin typeface="Arial" panose="020B0604020202020204" pitchFamily="34" charset="0"/>
                <a:cs typeface="Arial" panose="020B0604020202020204" pitchFamily="34" charset="0"/>
              </a:rPr>
              <a:t>Organizin</a:t>
            </a:r>
            <a:r>
              <a:rPr lang="en-GB" sz="2400" dirty="0" smtClean="0">
                <a:solidFill>
                  <a:schemeClr val="tx1"/>
                </a:solidFill>
                <a:latin typeface="Arial" panose="020B0604020202020204" pitchFamily="34" charset="0"/>
                <a:cs typeface="Arial" panose="020B0604020202020204" pitchFamily="34" charset="0"/>
              </a:rPr>
              <a:t>g</a:t>
            </a:r>
            <a:r>
              <a:rPr lang="en-GB" sz="2400" dirty="0">
                <a:solidFill>
                  <a:schemeClr val="tx1"/>
                </a:solidFill>
                <a:latin typeface="Arial" panose="020B0604020202020204" pitchFamily="34" charset="0"/>
                <a:cs typeface="Arial" panose="020B0604020202020204" pitchFamily="34" charset="0"/>
              </a:rPr>
              <a:t>, </a:t>
            </a:r>
            <a:r>
              <a:rPr lang="en-GB" sz="2400" b="1" dirty="0" smtClean="0">
                <a:solidFill>
                  <a:schemeClr val="tx1"/>
                </a:solidFill>
                <a:latin typeface="Arial" panose="020B0604020202020204" pitchFamily="34" charset="0"/>
                <a:cs typeface="Arial" panose="020B0604020202020204" pitchFamily="34" charset="0"/>
              </a:rPr>
              <a:t>Leading</a:t>
            </a:r>
            <a:r>
              <a:rPr lang="en-GB" sz="2400" dirty="0" smtClean="0">
                <a:solidFill>
                  <a:schemeClr val="tx1"/>
                </a:solidFill>
                <a:latin typeface="Arial" panose="020B0604020202020204" pitchFamily="34" charset="0"/>
                <a:cs typeface="Arial" panose="020B0604020202020204" pitchFamily="34" charset="0"/>
              </a:rPr>
              <a:t> and </a:t>
            </a:r>
            <a:r>
              <a:rPr lang="en-GB" sz="2400" b="1" dirty="0" smtClean="0">
                <a:solidFill>
                  <a:schemeClr val="tx1"/>
                </a:solidFill>
                <a:latin typeface="Arial" panose="020B0604020202020204" pitchFamily="34" charset="0"/>
                <a:cs typeface="Arial" panose="020B0604020202020204" pitchFamily="34" charset="0"/>
              </a:rPr>
              <a:t>Controllin</a:t>
            </a:r>
            <a:r>
              <a:rPr lang="en-GB" sz="2400" dirty="0" smtClean="0">
                <a:solidFill>
                  <a:schemeClr val="tx1"/>
                </a:solidFill>
                <a:latin typeface="Arial" panose="020B0604020202020204" pitchFamily="34" charset="0"/>
                <a:cs typeface="Arial" panose="020B0604020202020204" pitchFamily="34" charset="0"/>
              </a:rPr>
              <a:t>g</a:t>
            </a:r>
            <a:r>
              <a:rPr lang="en-GB" sz="2400" dirty="0">
                <a:solidFill>
                  <a:schemeClr val="tx1"/>
                </a:solidFill>
                <a:latin typeface="Arial" panose="020B0604020202020204" pitchFamily="34" charset="0"/>
                <a:cs typeface="Arial" panose="020B0604020202020204" pitchFamily="34" charset="0"/>
              </a:rPr>
              <a:t>. </a:t>
            </a:r>
            <a:endParaRPr lang="en-GB" sz="2400" dirty="0" smtClean="0">
              <a:solidFill>
                <a:schemeClr val="tx1"/>
              </a:solidFill>
              <a:latin typeface="Arial" panose="020B0604020202020204" pitchFamily="34" charset="0"/>
              <a:cs typeface="Arial" panose="020B0604020202020204" pitchFamily="34" charset="0"/>
            </a:endParaRPr>
          </a:p>
          <a:p>
            <a:pPr marL="0" indent="0">
              <a:buNone/>
            </a:pPr>
            <a:r>
              <a:rPr lang="en-GB" sz="2400" dirty="0" smtClean="0">
                <a:solidFill>
                  <a:schemeClr val="tx1"/>
                </a:solidFill>
                <a:latin typeface="Arial" panose="020B0604020202020204" pitchFamily="34" charset="0"/>
                <a:cs typeface="Arial" panose="020B0604020202020204" pitchFamily="34" charset="0"/>
              </a:rPr>
              <a:t>They </a:t>
            </a:r>
            <a:r>
              <a:rPr lang="en-GB" sz="2400" dirty="0">
                <a:solidFill>
                  <a:schemeClr val="tx1"/>
                </a:solidFill>
                <a:latin typeface="Arial" panose="020B0604020202020204" pitchFamily="34" charset="0"/>
                <a:cs typeface="Arial" panose="020B0604020202020204" pitchFamily="34" charset="0"/>
              </a:rPr>
              <a:t>work together in the creation, implementation and realization of organizational  goals. </a:t>
            </a:r>
            <a:endParaRPr lang="en-GB" sz="2400" dirty="0" smtClean="0">
              <a:solidFill>
                <a:schemeClr val="tx1"/>
              </a:solidFill>
              <a:latin typeface="Arial" panose="020B0604020202020204" pitchFamily="34" charset="0"/>
              <a:cs typeface="Arial" panose="020B0604020202020204" pitchFamily="34" charset="0"/>
            </a:endParaRPr>
          </a:p>
          <a:p>
            <a:pPr marL="0" indent="0">
              <a:buNone/>
            </a:pPr>
            <a:r>
              <a:rPr lang="en-GB" sz="2400" dirty="0" smtClean="0">
                <a:solidFill>
                  <a:schemeClr val="tx1"/>
                </a:solidFill>
                <a:latin typeface="Arial" panose="020B0604020202020204" pitchFamily="34" charset="0"/>
                <a:cs typeface="Arial" panose="020B0604020202020204" pitchFamily="34" charset="0"/>
              </a:rPr>
              <a:t>These </a:t>
            </a:r>
            <a:r>
              <a:rPr lang="en-GB" sz="2400" dirty="0">
                <a:solidFill>
                  <a:schemeClr val="tx1"/>
                </a:solidFill>
                <a:latin typeface="Arial" panose="020B0604020202020204" pitchFamily="34" charset="0"/>
                <a:cs typeface="Arial" panose="020B0604020202020204" pitchFamily="34" charset="0"/>
              </a:rPr>
              <a:t>functions of management are seen as a process, each step builds on the others. </a:t>
            </a:r>
            <a:endParaRPr lang="en-GB" sz="2400" dirty="0" smtClean="0">
              <a:solidFill>
                <a:schemeClr val="tx1"/>
              </a:solidFill>
              <a:latin typeface="Arial" panose="020B0604020202020204" pitchFamily="34" charset="0"/>
              <a:cs typeface="Arial" panose="020B0604020202020204" pitchFamily="34" charset="0"/>
            </a:endParaRPr>
          </a:p>
          <a:p>
            <a:pPr marL="0" indent="0">
              <a:buNone/>
            </a:pPr>
            <a:r>
              <a:rPr lang="en-GB" sz="2400" dirty="0" smtClean="0">
                <a:solidFill>
                  <a:schemeClr val="tx1"/>
                </a:solidFill>
                <a:latin typeface="Arial" panose="020B0604020202020204" pitchFamily="34" charset="0"/>
                <a:cs typeface="Arial" panose="020B0604020202020204" pitchFamily="34" charset="0"/>
              </a:rPr>
              <a:t>They </a:t>
            </a:r>
            <a:r>
              <a:rPr lang="en-GB" sz="2400" dirty="0">
                <a:solidFill>
                  <a:schemeClr val="tx1"/>
                </a:solidFill>
                <a:latin typeface="Arial" panose="020B0604020202020204" pitchFamily="34" charset="0"/>
                <a:cs typeface="Arial" panose="020B0604020202020204" pitchFamily="34" charset="0"/>
              </a:rPr>
              <a:t>serve as the pillars that enable organizations to achieve their goal. Managers must first plan than, organize according to that plan, lead others to work on the plan, and finally evaluate  the effectiveness of the plan. </a:t>
            </a:r>
          </a:p>
        </p:txBody>
      </p:sp>
    </p:spTree>
    <p:extLst>
      <p:ext uri="{BB962C8B-B14F-4D97-AF65-F5344CB8AC3E}">
        <p14:creationId xmlns:p14="http://schemas.microsoft.com/office/powerpoint/2010/main" xmlns="" val="43506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C4E879-340D-A7D1-5034-385968AB37C9}"/>
              </a:ext>
            </a:extLst>
          </p:cNvPr>
          <p:cNvSpPr>
            <a:spLocks noGrp="1"/>
          </p:cNvSpPr>
          <p:nvPr>
            <p:ph type="title"/>
          </p:nvPr>
        </p:nvSpPr>
        <p:spPr>
          <a:xfrm>
            <a:off x="0" y="0"/>
            <a:ext cx="3563888" cy="1628801"/>
          </a:xfrm>
        </p:spPr>
        <p:txBody>
          <a:bodyPr anchor="t">
            <a:normAutofit/>
          </a:bodyPr>
          <a:lstStyle/>
          <a:p>
            <a:pPr algn="ctr"/>
            <a:r>
              <a:rPr lang="en-GB" sz="2800" dirty="0" smtClean="0">
                <a:solidFill>
                  <a:schemeClr val="tx1"/>
                </a:solidFill>
              </a:rPr>
              <a:t/>
            </a:r>
            <a:br>
              <a:rPr lang="en-GB" sz="2800" dirty="0" smtClean="0">
                <a:solidFill>
                  <a:schemeClr val="tx1"/>
                </a:solidFill>
              </a:rPr>
            </a:br>
            <a:r>
              <a:rPr lang="en-GB" sz="2800" dirty="0" smtClean="0">
                <a:solidFill>
                  <a:schemeClr val="tx1"/>
                </a:solidFill>
              </a:rPr>
              <a:t/>
            </a:r>
            <a:br>
              <a:rPr lang="en-GB" sz="2800" dirty="0" smtClean="0">
                <a:solidFill>
                  <a:schemeClr val="tx1"/>
                </a:solidFill>
              </a:rPr>
            </a:br>
            <a:r>
              <a:rPr lang="en-GB" b="1" dirty="0" smtClean="0">
                <a:solidFill>
                  <a:schemeClr val="accent3">
                    <a:lumMod val="60000"/>
                    <a:lumOff val="40000"/>
                  </a:schemeClr>
                </a:solidFill>
                <a:latin typeface="Verdana" pitchFamily="34" charset="0"/>
                <a:ea typeface="Verdana" pitchFamily="34" charset="0"/>
                <a:cs typeface="Verdana" pitchFamily="34" charset="0"/>
              </a:rPr>
              <a:t>Example</a:t>
            </a:r>
            <a:r>
              <a:rPr lang="en-GB" sz="2800" dirty="0" smtClean="0">
                <a:solidFill>
                  <a:schemeClr val="tx1"/>
                </a:solidFill>
              </a:rPr>
              <a:t> </a:t>
            </a:r>
            <a:endParaRPr lang="en-GB" sz="2800" dirty="0">
              <a:solidFill>
                <a:schemeClr val="tx1"/>
              </a:solidFill>
            </a:endParaRPr>
          </a:p>
        </p:txBody>
      </p:sp>
      <p:sp>
        <p:nvSpPr>
          <p:cNvPr id="3" name="Content Placeholder 2">
            <a:extLst>
              <a:ext uri="{FF2B5EF4-FFF2-40B4-BE49-F238E27FC236}">
                <a16:creationId xmlns:a16="http://schemas.microsoft.com/office/drawing/2014/main" xmlns="" id="{FDF5FC28-5B9A-A1DE-2FA5-E3CA47914191}"/>
              </a:ext>
            </a:extLst>
          </p:cNvPr>
          <p:cNvSpPr>
            <a:spLocks noGrp="1"/>
          </p:cNvSpPr>
          <p:nvPr>
            <p:ph type="body" idx="1"/>
          </p:nvPr>
        </p:nvSpPr>
        <p:spPr>
          <a:xfrm>
            <a:off x="3347864" y="1772816"/>
            <a:ext cx="5796136" cy="5085184"/>
          </a:xfrm>
        </p:spPr>
        <p:txBody>
          <a:bodyPr>
            <a:normAutofit/>
          </a:bodyPr>
          <a:lstStyle/>
          <a:p>
            <a:r>
              <a:rPr lang="en-GB" sz="2400" dirty="0">
                <a:solidFill>
                  <a:schemeClr val="tx1"/>
                </a:solidFill>
                <a:latin typeface="Arial" panose="020B0604020202020204" pitchFamily="34" charset="0"/>
                <a:cs typeface="Arial" panose="020B0604020202020204" pitchFamily="34" charset="0"/>
              </a:rPr>
              <a:t>In management, leading involves guiding and motivation a team toward a common goal.</a:t>
            </a:r>
            <a:r>
              <a:rPr lang="bg-BG" sz="2400" dirty="0">
                <a:solidFill>
                  <a:schemeClr val="tx1"/>
                </a:solidFill>
                <a:latin typeface="Arial" panose="020B0604020202020204" pitchFamily="34" charset="0"/>
                <a:cs typeface="Arial" panose="020B0604020202020204" pitchFamily="34" charset="0"/>
              </a:rPr>
              <a:t> </a:t>
            </a:r>
            <a:endParaRPr lang="it-IT" sz="2400" dirty="0" smtClean="0">
              <a:solidFill>
                <a:schemeClr val="tx1"/>
              </a:solidFill>
              <a:latin typeface="Arial" panose="020B0604020202020204" pitchFamily="34" charset="0"/>
              <a:cs typeface="Arial" panose="020B0604020202020204" pitchFamily="34" charset="0"/>
            </a:endParaRPr>
          </a:p>
          <a:p>
            <a:r>
              <a:rPr lang="en-GB" sz="2400" dirty="0" smtClean="0">
                <a:solidFill>
                  <a:schemeClr val="tx1"/>
                </a:solidFill>
                <a:latin typeface="Arial" panose="020B0604020202020204" pitchFamily="34" charset="0"/>
                <a:cs typeface="Arial" panose="020B0604020202020204" pitchFamily="34" charset="0"/>
              </a:rPr>
              <a:t>An </a:t>
            </a:r>
            <a:r>
              <a:rPr lang="en-GB" sz="2400" dirty="0">
                <a:solidFill>
                  <a:schemeClr val="tx1"/>
                </a:solidFill>
                <a:latin typeface="Arial" panose="020B0604020202020204" pitchFamily="34" charset="0"/>
                <a:cs typeface="Arial" panose="020B0604020202020204" pitchFamily="34" charset="0"/>
              </a:rPr>
              <a:t>example of this is the successful leadership of the Microsoft’s CEO </a:t>
            </a:r>
            <a:r>
              <a:rPr lang="en-GB" sz="2400" b="1" dirty="0">
                <a:solidFill>
                  <a:schemeClr val="tx1"/>
                </a:solidFill>
                <a:latin typeface="Arial" panose="020B0604020202020204" pitchFamily="34" charset="0"/>
                <a:cs typeface="Arial" panose="020B0604020202020204" pitchFamily="34" charset="0"/>
              </a:rPr>
              <a:t>Satya Nadella</a:t>
            </a:r>
            <a:r>
              <a:rPr lang="en-GB" sz="2400" dirty="0">
                <a:solidFill>
                  <a:schemeClr val="tx1"/>
                </a:solidFill>
                <a:latin typeface="Arial" panose="020B0604020202020204" pitchFamily="34" charset="0"/>
                <a:cs typeface="Arial" panose="020B0604020202020204" pitchFamily="34" charset="0"/>
              </a:rPr>
              <a:t> who focuses on a ‘growth mindset’. </a:t>
            </a:r>
            <a:endParaRPr lang="en-GB" sz="2400" dirty="0" smtClean="0">
              <a:solidFill>
                <a:schemeClr val="tx1"/>
              </a:solidFill>
              <a:latin typeface="Arial" panose="020B0604020202020204" pitchFamily="34" charset="0"/>
              <a:cs typeface="Arial" panose="020B0604020202020204" pitchFamily="34" charset="0"/>
            </a:endParaRPr>
          </a:p>
          <a:p>
            <a:r>
              <a:rPr lang="en-GB" sz="2400" dirty="0" smtClean="0">
                <a:solidFill>
                  <a:schemeClr val="tx1"/>
                </a:solidFill>
                <a:latin typeface="Arial" panose="020B0604020202020204" pitchFamily="34" charset="0"/>
                <a:cs typeface="Arial" panose="020B0604020202020204" pitchFamily="34" charset="0"/>
              </a:rPr>
              <a:t>His </a:t>
            </a:r>
            <a:r>
              <a:rPr lang="en-GB" sz="2400" dirty="0">
                <a:solidFill>
                  <a:schemeClr val="tx1"/>
                </a:solidFill>
                <a:latin typeface="Arial" panose="020B0604020202020204" pitchFamily="34" charset="0"/>
                <a:cs typeface="Arial" panose="020B0604020202020204" pitchFamily="34" charset="0"/>
              </a:rPr>
              <a:t>emphasis on cooperation and empathy has made significant improvements in the company’s performance and employee satisfaction. </a:t>
            </a:r>
          </a:p>
        </p:txBody>
      </p:sp>
    </p:spTree>
    <p:extLst>
      <p:ext uri="{BB962C8B-B14F-4D97-AF65-F5344CB8AC3E}">
        <p14:creationId xmlns:p14="http://schemas.microsoft.com/office/powerpoint/2010/main" xmlns="" val="2896091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324C70-077A-1105-BD38-59F92B22AB83}"/>
              </a:ext>
            </a:extLst>
          </p:cNvPr>
          <p:cNvSpPr>
            <a:spLocks noGrp="1"/>
          </p:cNvSpPr>
          <p:nvPr>
            <p:ph type="title"/>
          </p:nvPr>
        </p:nvSpPr>
        <p:spPr>
          <a:xfrm>
            <a:off x="0" y="0"/>
            <a:ext cx="9144000" cy="1633539"/>
          </a:xfrm>
        </p:spPr>
        <p:txBody>
          <a:bodyPr vert="horz" lIns="91440" tIns="45720" rIns="91440" bIns="45720" rtlCol="0" anchor="ctr">
            <a:normAutofit/>
          </a:bodyPr>
          <a:lstStyle/>
          <a:p>
            <a:r>
              <a:rPr lang="en-US" sz="3200" b="1" dirty="0">
                <a:solidFill>
                  <a:schemeClr val="accent3">
                    <a:lumMod val="60000"/>
                    <a:lumOff val="40000"/>
                  </a:schemeClr>
                </a:solidFill>
                <a:latin typeface="Verdana" pitchFamily="34" charset="0"/>
                <a:ea typeface="Verdana" pitchFamily="34" charset="0"/>
                <a:cs typeface="Verdana" pitchFamily="34" charset="0"/>
              </a:rPr>
              <a:t>Management Roles</a:t>
            </a:r>
            <a:r>
              <a:rPr lang="en-US" dirty="0">
                <a:solidFill>
                  <a:schemeClr val="accent3">
                    <a:lumMod val="60000"/>
                    <a:lumOff val="40000"/>
                  </a:schemeClr>
                </a:solidFill>
              </a:rPr>
              <a:t> </a:t>
            </a:r>
          </a:p>
        </p:txBody>
      </p:sp>
      <p:sp>
        <p:nvSpPr>
          <p:cNvPr id="3" name="Content Placeholder 2">
            <a:extLst>
              <a:ext uri="{FF2B5EF4-FFF2-40B4-BE49-F238E27FC236}">
                <a16:creationId xmlns:a16="http://schemas.microsoft.com/office/drawing/2014/main" xmlns="" id="{B82040BD-0B1A-58DE-CC02-B84F2E947EE8}"/>
              </a:ext>
            </a:extLst>
          </p:cNvPr>
          <p:cNvSpPr>
            <a:spLocks/>
          </p:cNvSpPr>
          <p:nvPr/>
        </p:nvSpPr>
        <p:spPr>
          <a:xfrm>
            <a:off x="179512" y="1844824"/>
            <a:ext cx="4977704" cy="5013176"/>
          </a:xfrm>
          <a:prstGeom prst="rect">
            <a:avLst/>
          </a:prstGeom>
        </p:spPr>
        <p:txBody>
          <a:bodyPr>
            <a:noAutofit/>
          </a:bodyPr>
          <a:lstStyle/>
          <a:p>
            <a:pPr defTabSz="301752">
              <a:spcAft>
                <a:spcPts val="600"/>
              </a:spcAft>
            </a:pPr>
            <a:r>
              <a:rPr lang="en-US" sz="2000" kern="1200" dirty="0">
                <a:solidFill>
                  <a:schemeClr val="tx1"/>
                </a:solidFill>
                <a:latin typeface="Arial" panose="020B0604020202020204" pitchFamily="34" charset="0"/>
                <a:ea typeface="+mn-ea"/>
                <a:cs typeface="Arial" panose="020B0604020202020204" pitchFamily="34" charset="0"/>
              </a:rPr>
              <a:t>Managers always perform different but </a:t>
            </a:r>
            <a:r>
              <a:rPr lang="en-US" sz="2000" kern="1200" dirty="0" smtClean="0">
                <a:solidFill>
                  <a:schemeClr val="tx1"/>
                </a:solidFill>
                <a:latin typeface="Arial" panose="020B0604020202020204" pitchFamily="34" charset="0"/>
                <a:ea typeface="+mn-ea"/>
                <a:cs typeface="Arial" panose="020B0604020202020204" pitchFamily="34" charset="0"/>
              </a:rPr>
              <a:t>have highly </a:t>
            </a:r>
            <a:r>
              <a:rPr lang="en-US" sz="2000" kern="1200" dirty="0">
                <a:solidFill>
                  <a:schemeClr val="tx1"/>
                </a:solidFill>
                <a:latin typeface="Arial" panose="020B0604020202020204" pitchFamily="34" charset="0"/>
                <a:ea typeface="+mn-ea"/>
                <a:cs typeface="Arial" panose="020B0604020202020204" pitchFamily="34" charset="0"/>
              </a:rPr>
              <a:t>related roles to achieve the set goals and objective. </a:t>
            </a:r>
            <a:endParaRPr lang="en-US" sz="2000" kern="1200" dirty="0" smtClean="0">
              <a:solidFill>
                <a:schemeClr val="tx1"/>
              </a:solidFill>
              <a:latin typeface="Arial" panose="020B0604020202020204" pitchFamily="34" charset="0"/>
              <a:ea typeface="+mn-ea"/>
              <a:cs typeface="Arial" panose="020B0604020202020204" pitchFamily="34" charset="0"/>
            </a:endParaRPr>
          </a:p>
          <a:p>
            <a:pPr defTabSz="301752">
              <a:spcAft>
                <a:spcPts val="600"/>
              </a:spcAft>
            </a:pPr>
            <a:r>
              <a:rPr lang="en-US" sz="2000" kern="1200" dirty="0" smtClean="0">
                <a:solidFill>
                  <a:schemeClr val="tx1"/>
                </a:solidFill>
                <a:latin typeface="Arial" panose="020B0604020202020204" pitchFamily="34" charset="0"/>
                <a:ea typeface="+mn-ea"/>
                <a:cs typeface="Arial" panose="020B0604020202020204" pitchFamily="34" charset="0"/>
              </a:rPr>
              <a:t>There </a:t>
            </a:r>
            <a:r>
              <a:rPr lang="en-US" sz="2000" kern="1200" dirty="0">
                <a:solidFill>
                  <a:schemeClr val="tx1"/>
                </a:solidFill>
                <a:latin typeface="Arial" panose="020B0604020202020204" pitchFamily="34" charset="0"/>
                <a:ea typeface="+mn-ea"/>
                <a:cs typeface="Arial" panose="020B0604020202020204" pitchFamily="34" charset="0"/>
              </a:rPr>
              <a:t>are </a:t>
            </a:r>
            <a:r>
              <a:rPr lang="en-US" sz="2000" b="1" kern="1200" dirty="0">
                <a:solidFill>
                  <a:schemeClr val="tx1"/>
                </a:solidFill>
                <a:latin typeface="Arial" panose="020B0604020202020204" pitchFamily="34" charset="0"/>
                <a:ea typeface="+mn-ea"/>
                <a:cs typeface="Arial" panose="020B0604020202020204" pitchFamily="34" charset="0"/>
              </a:rPr>
              <a:t>three types of management roles</a:t>
            </a:r>
            <a:r>
              <a:rPr lang="en-US" sz="2000" kern="1200" dirty="0">
                <a:solidFill>
                  <a:schemeClr val="tx1"/>
                </a:solidFill>
                <a:latin typeface="Arial" panose="020B0604020202020204" pitchFamily="34" charset="0"/>
                <a:ea typeface="+mn-ea"/>
                <a:cs typeface="Arial" panose="020B0604020202020204" pitchFamily="34" charset="0"/>
              </a:rPr>
              <a:t>, and they are interpersonal informational and decision making. </a:t>
            </a:r>
            <a:endParaRPr lang="en-US" sz="2000" kern="1200" dirty="0" smtClean="0">
              <a:solidFill>
                <a:schemeClr val="tx1"/>
              </a:solidFill>
              <a:latin typeface="Arial" panose="020B0604020202020204" pitchFamily="34" charset="0"/>
              <a:ea typeface="+mn-ea"/>
              <a:cs typeface="Arial" panose="020B0604020202020204" pitchFamily="34" charset="0"/>
            </a:endParaRPr>
          </a:p>
          <a:p>
            <a:pPr defTabSz="301752">
              <a:spcAft>
                <a:spcPts val="600"/>
              </a:spcAft>
            </a:pPr>
            <a:r>
              <a:rPr lang="en-US" sz="2000" kern="1200" dirty="0" smtClean="0">
                <a:solidFill>
                  <a:schemeClr val="tx1"/>
                </a:solidFill>
                <a:latin typeface="Arial" panose="020B0604020202020204" pitchFamily="34" charset="0"/>
                <a:ea typeface="+mn-ea"/>
                <a:cs typeface="Arial" panose="020B0604020202020204" pitchFamily="34" charset="0"/>
              </a:rPr>
              <a:t>Interpersonal </a:t>
            </a:r>
            <a:r>
              <a:rPr lang="en-US" sz="2000" kern="1200" dirty="0">
                <a:solidFill>
                  <a:schemeClr val="tx1"/>
                </a:solidFill>
                <a:latin typeface="Arial" panose="020B0604020202020204" pitchFamily="34" charset="0"/>
                <a:ea typeface="+mn-ea"/>
                <a:cs typeface="Arial" panose="020B0604020202020204" pitchFamily="34" charset="0"/>
              </a:rPr>
              <a:t>roles focus on people and human interactions (Figurehead, Leader, Liaison)  Information roles are focused on working with information.(Monitor, Disseminator, Spokesperson) Decision-making roles are centered around decision making. (Entrepreneur, Disturbance-Handler, Resource Allocator, Negotiator).  </a:t>
            </a:r>
            <a:endParaRPr lang="en-GB" sz="20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xmlns="" id="{C73C5639-6736-FF80-AC2A-D0C401F3B729}"/>
              </a:ext>
            </a:extLst>
          </p:cNvPr>
          <p:cNvSpPr>
            <a:spLocks/>
          </p:cNvSpPr>
          <p:nvPr/>
        </p:nvSpPr>
        <p:spPr>
          <a:xfrm>
            <a:off x="5292080" y="1916832"/>
            <a:ext cx="3851920" cy="4941168"/>
          </a:xfrm>
          <a:prstGeom prst="rect">
            <a:avLst/>
          </a:prstGeom>
        </p:spPr>
        <p:txBody>
          <a:bodyPr>
            <a:normAutofit fontScale="92500"/>
          </a:bodyPr>
          <a:lstStyle/>
          <a:p>
            <a:pPr defTabSz="301752">
              <a:spcAft>
                <a:spcPts val="600"/>
              </a:spcAft>
            </a:pPr>
            <a:r>
              <a:rPr lang="en-GB" sz="2000" kern="1200" dirty="0">
                <a:solidFill>
                  <a:schemeClr val="tx1"/>
                </a:solidFill>
                <a:latin typeface="Arial" panose="020B0604020202020204" pitchFamily="34" charset="0"/>
                <a:cs typeface="Arial" panose="020B0604020202020204" pitchFamily="34" charset="0"/>
              </a:rPr>
              <a:t>Example </a:t>
            </a:r>
            <a:endParaRPr lang="en-GB" sz="2000" kern="1200" dirty="0" smtClean="0">
              <a:solidFill>
                <a:schemeClr val="tx1"/>
              </a:solidFill>
              <a:latin typeface="Arial" panose="020B0604020202020204" pitchFamily="34" charset="0"/>
              <a:cs typeface="Arial" panose="020B0604020202020204" pitchFamily="34" charset="0"/>
            </a:endParaRPr>
          </a:p>
          <a:p>
            <a:pPr defTabSz="301752">
              <a:spcAft>
                <a:spcPts val="600"/>
              </a:spcAft>
            </a:pPr>
            <a:r>
              <a:rPr lang="en-GB" sz="2000" kern="1200" dirty="0" smtClean="0">
                <a:solidFill>
                  <a:schemeClr val="tx1"/>
                </a:solidFill>
                <a:latin typeface="Arial" panose="020B0604020202020204" pitchFamily="34" charset="0"/>
                <a:cs typeface="Arial" panose="020B0604020202020204" pitchFamily="34" charset="0"/>
              </a:rPr>
              <a:t>Jeff </a:t>
            </a:r>
            <a:r>
              <a:rPr lang="en-GB" sz="2000" kern="1200" dirty="0">
                <a:solidFill>
                  <a:schemeClr val="tx1"/>
                </a:solidFill>
                <a:latin typeface="Arial" panose="020B0604020202020204" pitchFamily="34" charset="0"/>
                <a:cs typeface="Arial" panose="020B0604020202020204" pitchFamily="34" charset="0"/>
              </a:rPr>
              <a:t>Bezos founder and CEO of Amazon succeeded in establishing the company’s image and brant while serving as a point contact for all its constituents, including customers, workers and investors. </a:t>
            </a:r>
            <a:endParaRPr lang="en-GB" sz="2000" kern="1200" dirty="0" smtClean="0">
              <a:solidFill>
                <a:schemeClr val="tx1"/>
              </a:solidFill>
              <a:latin typeface="Arial" panose="020B0604020202020204" pitchFamily="34" charset="0"/>
              <a:cs typeface="Arial" panose="020B0604020202020204" pitchFamily="34" charset="0"/>
            </a:endParaRPr>
          </a:p>
          <a:p>
            <a:pPr defTabSz="301752">
              <a:spcAft>
                <a:spcPts val="600"/>
              </a:spcAft>
            </a:pPr>
            <a:r>
              <a:rPr lang="en-GB" sz="2000" kern="1200" dirty="0" smtClean="0">
                <a:solidFill>
                  <a:schemeClr val="tx1"/>
                </a:solidFill>
                <a:latin typeface="Arial" panose="020B0604020202020204" pitchFamily="34" charset="0"/>
                <a:cs typeface="Arial" panose="020B0604020202020204" pitchFamily="34" charset="0"/>
              </a:rPr>
              <a:t>The </a:t>
            </a:r>
            <a:r>
              <a:rPr lang="en-GB" sz="2000" kern="1200" dirty="0">
                <a:solidFill>
                  <a:schemeClr val="tx1"/>
                </a:solidFill>
                <a:latin typeface="Arial" panose="020B0604020202020204" pitchFamily="34" charset="0"/>
                <a:cs typeface="Arial" panose="020B0604020202020204" pitchFamily="34" charset="0"/>
              </a:rPr>
              <a:t>Decision-making position, on the other hand, views Bezos as an entrepreneur because he participates in the implementation of new ideas in the organization, allocating resources as needed and assuming the risk associated with project.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2049431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xfrm>
            <a:off x="0" y="0"/>
            <a:ext cx="9144000" cy="1916832"/>
          </a:xfrm>
          <a:prstGeom prst="rect">
            <a:avLst/>
          </a:prstGeom>
        </p:spPr>
        <p:txBody>
          <a:bodyPr spcFirstLastPara="1" wrap="square" lIns="91425" tIns="91425" rIns="91425" bIns="91425" anchor="b" anchorCtr="0">
            <a:noAutofit/>
          </a:bodyPr>
          <a:lstStyle/>
          <a:p>
            <a:pPr lvl="0" algn="ctr">
              <a:spcBef>
                <a:spcPts val="0"/>
              </a:spcBef>
            </a:pPr>
            <a:r>
              <a:rPr lang="en-GB" sz="3800"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t/>
            </a:r>
            <a:br>
              <a:rPr lang="en-GB" sz="3800"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br>
            <a:r>
              <a:rPr lang="en-GB" sz="3800"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t/>
            </a:r>
            <a:br>
              <a:rPr lang="en-GB" sz="3800"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br>
            <a:r>
              <a:rPr lang="en-GB" sz="3800"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t/>
            </a:r>
            <a:br>
              <a:rPr lang="en-GB" sz="3800"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br>
            <a:r>
              <a:rPr lang="en-GB" sz="3800"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t/>
            </a:r>
            <a:br>
              <a:rPr lang="en-GB" sz="3800"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br>
            <a:r>
              <a:rPr lang="en-GB"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t>Managerial Excellence: </a:t>
            </a:r>
            <a:br>
              <a:rPr lang="en-GB"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br>
            <a:r>
              <a:rPr lang="en-GB"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t>Fostering Growth </a:t>
            </a:r>
            <a:br>
              <a:rPr lang="en-GB"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br>
            <a:r>
              <a:rPr lang="en-GB"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t>and Decency at Work</a:t>
            </a:r>
            <a:endParaRPr sz="3800" b="1" dirty="0">
              <a:effectLst>
                <a:outerShdw blurRad="38100" dist="38100" dir="2700000" algn="tl" rotWithShape="0">
                  <a:srgbClr val="000000">
                    <a:alpha val="43137"/>
                  </a:srgbClr>
                </a:outerShdw>
              </a:effectLst>
              <a:latin typeface="Merriweather"/>
              <a:ea typeface="Merriweather"/>
              <a:cs typeface="Calibri" pitchFamily="34" charset="0"/>
              <a:sym typeface="Merriweather"/>
            </a:endParaRPr>
          </a:p>
        </p:txBody>
      </p:sp>
      <p:sp>
        <p:nvSpPr>
          <p:cNvPr id="2" name="TextBox 1">
            <a:extLst>
              <a:ext uri="{FF2B5EF4-FFF2-40B4-BE49-F238E27FC236}">
                <a16:creationId xmlns:a16="http://schemas.microsoft.com/office/drawing/2014/main" xmlns="" id="{83C07DB3-A75F-FC27-3BA6-6FFF0148A06F}"/>
              </a:ext>
            </a:extLst>
          </p:cNvPr>
          <p:cNvSpPr txBox="1"/>
          <p:nvPr/>
        </p:nvSpPr>
        <p:spPr>
          <a:xfrm>
            <a:off x="0" y="2924944"/>
            <a:ext cx="9144000" cy="1600438"/>
          </a:xfrm>
          <a:prstGeom prst="rect">
            <a:avLst/>
          </a:prstGeom>
          <a:noFill/>
        </p:spPr>
        <p:txBody>
          <a:bodyPr wrap="square" rtlCol="0">
            <a:spAutoFit/>
          </a:bodyPr>
          <a:lstStyle/>
          <a:p>
            <a:pPr algn="ctr"/>
            <a:endParaRPr lang="en-GB" dirty="0" smtClean="0"/>
          </a:p>
          <a:p>
            <a:pPr algn="ctr"/>
            <a:r>
              <a:rPr lang="en-GB" dirty="0" smtClean="0"/>
              <a:t>STUDENT </a:t>
            </a:r>
            <a:r>
              <a:rPr lang="en-GB" dirty="0"/>
              <a:t>NAME: Tanya </a:t>
            </a:r>
            <a:r>
              <a:rPr lang="en-GB" dirty="0" err="1" smtClean="0"/>
              <a:t>Eftimova</a:t>
            </a:r>
            <a:endParaRPr lang="en-GB" dirty="0" smtClean="0"/>
          </a:p>
          <a:p>
            <a:pPr algn="ctr"/>
            <a:endParaRPr lang="en-GB" dirty="0"/>
          </a:p>
          <a:p>
            <a:pPr algn="ctr"/>
            <a:r>
              <a:rPr lang="en-GB" dirty="0"/>
              <a:t>STUDENT ID: 2117898</a:t>
            </a:r>
          </a:p>
          <a:p>
            <a:pPr algn="ctr"/>
            <a:endParaRPr lang="en-GB" sz="1300" dirty="0"/>
          </a:p>
          <a:p>
            <a:pPr algn="ctr"/>
            <a:endParaRPr lang="en-GB" sz="13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pic>
        <p:nvPicPr>
          <p:cNvPr id="61" name="Google Shape;61;p14"/>
          <p:cNvPicPr preferRelativeResize="0"/>
          <p:nvPr/>
        </p:nvPicPr>
        <p:blipFill>
          <a:blip r:embed="rId3" cstate="print">
            <a:alphaModFix/>
          </a:blip>
          <a:stretch>
            <a:fillRect/>
          </a:stretch>
        </p:blipFill>
        <p:spPr>
          <a:xfrm>
            <a:off x="5580112" y="1628800"/>
            <a:ext cx="3563888" cy="5229200"/>
          </a:xfrm>
          <a:prstGeom prst="rect">
            <a:avLst/>
          </a:prstGeom>
          <a:noFill/>
          <a:ln>
            <a:noFill/>
          </a:ln>
        </p:spPr>
      </p:pic>
      <p:sp>
        <p:nvSpPr>
          <p:cNvPr id="59" name="Google Shape;59;p14"/>
          <p:cNvSpPr txBox="1">
            <a:spLocks noGrp="1"/>
          </p:cNvSpPr>
          <p:nvPr>
            <p:ph type="title"/>
          </p:nvPr>
        </p:nvSpPr>
        <p:spPr>
          <a:xfrm>
            <a:off x="395536" y="131876"/>
            <a:ext cx="8455199" cy="12809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3600" b="1" dirty="0">
                <a:effectLst>
                  <a:outerShdw blurRad="38100" dist="38100" dir="2700000" algn="tl">
                    <a:srgbClr val="000000">
                      <a:alpha val="43137"/>
                    </a:srgbClr>
                  </a:outerShdw>
                </a:effectLst>
                <a:latin typeface="Merriweather"/>
                <a:ea typeface="Merriweather"/>
                <a:cs typeface="Merriweather"/>
                <a:sym typeface="Merriweather"/>
              </a:rPr>
              <a:t>Essential Management Skills for Employee Support</a:t>
            </a:r>
            <a:endParaRPr sz="3600" b="1" dirty="0">
              <a:effectLst>
                <a:outerShdw blurRad="38100" dist="38100" dir="2700000" algn="tl">
                  <a:srgbClr val="000000">
                    <a:alpha val="43137"/>
                  </a:srgbClr>
                </a:outerShdw>
              </a:effectLst>
              <a:latin typeface="Merriweather"/>
              <a:ea typeface="Merriweather"/>
              <a:cs typeface="Merriweather"/>
              <a:sym typeface="Merriweather"/>
            </a:endParaRPr>
          </a:p>
        </p:txBody>
      </p:sp>
      <p:sp>
        <p:nvSpPr>
          <p:cNvPr id="60" name="Google Shape;60;p14"/>
          <p:cNvSpPr txBox="1">
            <a:spLocks noGrp="1"/>
          </p:cNvSpPr>
          <p:nvPr>
            <p:ph type="body" idx="1"/>
          </p:nvPr>
        </p:nvSpPr>
        <p:spPr>
          <a:xfrm>
            <a:off x="251520" y="1412776"/>
            <a:ext cx="8640960" cy="5112568"/>
          </a:xfrm>
          <a:prstGeom prst="rect">
            <a:avLst/>
          </a:prstGeom>
        </p:spPr>
        <p:txBody>
          <a:bodyPr spcFirstLastPara="1" wrap="square" lIns="91425" tIns="91425" rIns="91425" bIns="91425" anchor="t" anchorCtr="0">
            <a:noAutofit/>
          </a:bodyPr>
          <a:lstStyle/>
          <a:p>
            <a:pPr marL="0" lvl="0" indent="0">
              <a:lnSpc>
                <a:spcPct val="105000"/>
              </a:lnSpc>
              <a:buClr>
                <a:schemeClr val="dk1"/>
              </a:buClr>
              <a:buSzPts val="440"/>
              <a:buNone/>
            </a:pPr>
            <a:endParaRPr lang="en-GB" sz="1100" b="1" dirty="0" smtClean="0">
              <a:solidFill>
                <a:srgbClr val="0D0D0D"/>
              </a:solidFill>
              <a:highlight>
                <a:srgbClr val="FFFFFF"/>
              </a:highlight>
              <a:latin typeface="Playfair Display"/>
              <a:ea typeface="Playfair Display"/>
              <a:cs typeface="Playfair Display"/>
              <a:sym typeface="Playfair Display"/>
            </a:endParaRPr>
          </a:p>
          <a:p>
            <a:pPr marL="0" lvl="0" indent="0">
              <a:lnSpc>
                <a:spcPct val="105000"/>
              </a:lnSpc>
              <a:buClr>
                <a:schemeClr val="dk1"/>
              </a:buClr>
              <a:buSzPts val="440"/>
              <a:buNone/>
            </a:pPr>
            <a:r>
              <a:rPr lang="en-GB" sz="1400" b="1" dirty="0" smtClean="0">
                <a:solidFill>
                  <a:srgbClr val="0D0D0D"/>
                </a:solidFill>
                <a:highlight>
                  <a:srgbClr val="FFFFFF"/>
                </a:highlight>
                <a:latin typeface="Playfair Display"/>
                <a:ea typeface="Playfair Display"/>
                <a:cs typeface="Playfair Display"/>
                <a:sym typeface="Playfair Display"/>
              </a:rPr>
              <a:t>Active Listening</a:t>
            </a:r>
            <a:r>
              <a:rPr lang="en-GB" sz="1400" dirty="0" smtClean="0">
                <a:solidFill>
                  <a:srgbClr val="0D0D0D"/>
                </a:solidFill>
                <a:highlight>
                  <a:srgbClr val="FFFFFF"/>
                </a:highlight>
                <a:latin typeface="Playfair Display"/>
                <a:ea typeface="Playfair Display"/>
                <a:cs typeface="Playfair Display"/>
                <a:sym typeface="Playfair Display"/>
              </a:rPr>
              <a:t>: Attuning to employees’ voice</a:t>
            </a:r>
            <a:r>
              <a:rPr lang="en-GB" sz="1200" dirty="0" smtClean="0">
                <a:solidFill>
                  <a:srgbClr val="0D0D0D"/>
                </a:solidFill>
                <a:highlight>
                  <a:srgbClr val="FFFFFF"/>
                </a:highlight>
                <a:latin typeface="Playfair Display"/>
                <a:ea typeface="Playfair Display"/>
                <a:cs typeface="Playfair Display"/>
                <a:sym typeface="Playfair Display"/>
              </a:rPr>
              <a:t>s</a:t>
            </a:r>
            <a:endParaRPr lang="en-GB" sz="1200" dirty="0" smtClean="0">
              <a:solidFill>
                <a:srgbClr val="0D0D0D"/>
              </a:solidFill>
              <a:highlight>
                <a:srgbClr val="FFFFFF"/>
              </a:highlight>
              <a:latin typeface="Playfair Display"/>
              <a:ea typeface="Playfair Display"/>
              <a:cs typeface="Playfair Display"/>
            </a:endParaRPr>
          </a:p>
          <a:p>
            <a:pPr lvl="0" indent="-273050">
              <a:lnSpc>
                <a:spcPct val="105000"/>
              </a:lnSpc>
              <a:spcBef>
                <a:spcPts val="1500"/>
              </a:spcBef>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Engage deeply to grasp the nuances of each team member's input.</a:t>
            </a:r>
            <a:endParaRPr lang="en-GB" sz="1200" dirty="0" smtClean="0">
              <a:solidFill>
                <a:srgbClr val="0D0D0D"/>
              </a:solidFill>
              <a:highlight>
                <a:srgbClr val="FFFFFF"/>
              </a:highlight>
              <a:latin typeface="Playfair Display"/>
              <a:ea typeface="Playfair Display"/>
              <a:cs typeface="Playfair Display"/>
            </a:endParaRPr>
          </a:p>
          <a:p>
            <a:pPr lvl="0" indent="-273050">
              <a:lnSpc>
                <a:spcPct val="105000"/>
              </a:lnSpc>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Reflect on the spoken and unspoken to truly understand their professional journey.</a:t>
            </a:r>
            <a:endParaRPr lang="en-GB" sz="1200" dirty="0" smtClean="0">
              <a:solidFill>
                <a:srgbClr val="0D0D0D"/>
              </a:solidFill>
              <a:highlight>
                <a:srgbClr val="FFFFFF"/>
              </a:highlight>
              <a:latin typeface="Playfair Display"/>
              <a:ea typeface="Playfair Display"/>
              <a:cs typeface="Playfair Display"/>
            </a:endParaRPr>
          </a:p>
          <a:p>
            <a:pPr marL="0" lvl="0" indent="0">
              <a:lnSpc>
                <a:spcPct val="105000"/>
              </a:lnSpc>
              <a:spcBef>
                <a:spcPts val="1500"/>
              </a:spcBef>
              <a:buClr>
                <a:schemeClr val="dk1"/>
              </a:buClr>
              <a:buSzPts val="440"/>
              <a:buNone/>
            </a:pPr>
            <a:r>
              <a:rPr lang="en-GB" sz="1400" b="1" dirty="0" smtClean="0">
                <a:solidFill>
                  <a:srgbClr val="0D0D0D"/>
                </a:solidFill>
                <a:highlight>
                  <a:srgbClr val="FFFFFF"/>
                </a:highlight>
                <a:latin typeface="Playfair Display"/>
                <a:ea typeface="Playfair Display"/>
                <a:cs typeface="Playfair Display"/>
                <a:sym typeface="Playfair Display"/>
              </a:rPr>
              <a:t>Empathy</a:t>
            </a:r>
            <a:r>
              <a:rPr lang="en-GB" sz="1400" dirty="0" smtClean="0">
                <a:solidFill>
                  <a:srgbClr val="0D0D0D"/>
                </a:solidFill>
                <a:highlight>
                  <a:srgbClr val="FFFFFF"/>
                </a:highlight>
                <a:latin typeface="Playfair Display"/>
                <a:ea typeface="Playfair Display"/>
                <a:cs typeface="Playfair Display"/>
                <a:sym typeface="Playfair Display"/>
              </a:rPr>
              <a:t>: Cultivating a nurturing work climate</a:t>
            </a:r>
            <a:endParaRPr lang="en-GB" sz="1400" dirty="0" smtClean="0">
              <a:solidFill>
                <a:srgbClr val="0D0D0D"/>
              </a:solidFill>
              <a:highlight>
                <a:srgbClr val="FFFFFF"/>
              </a:highlight>
              <a:latin typeface="Playfair Display"/>
              <a:ea typeface="Playfair Display"/>
              <a:cs typeface="Playfair Display"/>
            </a:endParaRPr>
          </a:p>
          <a:p>
            <a:pPr lvl="0" indent="-273050">
              <a:lnSpc>
                <a:spcPct val="105000"/>
              </a:lnSpc>
              <a:spcBef>
                <a:spcPts val="1500"/>
              </a:spcBef>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Display genuine concern for employee well-being, both professionally and personally.</a:t>
            </a:r>
            <a:endParaRPr lang="en-GB" sz="1200" dirty="0" smtClean="0">
              <a:solidFill>
                <a:srgbClr val="0D0D0D"/>
              </a:solidFill>
              <a:highlight>
                <a:srgbClr val="FFFFFF"/>
              </a:highlight>
              <a:latin typeface="Playfair Display"/>
              <a:ea typeface="Playfair Display"/>
              <a:cs typeface="Playfair Display"/>
            </a:endParaRPr>
          </a:p>
          <a:p>
            <a:pPr lvl="0" indent="-273050">
              <a:lnSpc>
                <a:spcPct val="105000"/>
              </a:lnSpc>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Create a space where employees feel seen and supported.</a:t>
            </a:r>
            <a:endParaRPr lang="en-GB" sz="1200" dirty="0" smtClean="0">
              <a:solidFill>
                <a:srgbClr val="0D0D0D"/>
              </a:solidFill>
              <a:highlight>
                <a:srgbClr val="FFFFFF"/>
              </a:highlight>
              <a:latin typeface="Playfair Display"/>
              <a:ea typeface="Playfair Display"/>
              <a:cs typeface="Playfair Display"/>
            </a:endParaRPr>
          </a:p>
          <a:p>
            <a:pPr marL="0" lvl="0" indent="0">
              <a:lnSpc>
                <a:spcPct val="105000"/>
              </a:lnSpc>
              <a:spcBef>
                <a:spcPts val="1500"/>
              </a:spcBef>
              <a:buClr>
                <a:schemeClr val="dk1"/>
              </a:buClr>
              <a:buSzPts val="440"/>
              <a:buNone/>
            </a:pPr>
            <a:r>
              <a:rPr lang="en-GB" sz="1400" b="1" dirty="0" smtClean="0">
                <a:solidFill>
                  <a:srgbClr val="0D0D0D"/>
                </a:solidFill>
                <a:highlight>
                  <a:srgbClr val="FFFFFF"/>
                </a:highlight>
                <a:latin typeface="Playfair Display"/>
                <a:ea typeface="Playfair Display"/>
                <a:cs typeface="Playfair Display"/>
                <a:sym typeface="Playfair Display"/>
              </a:rPr>
              <a:t>Delegation</a:t>
            </a:r>
            <a:r>
              <a:rPr lang="en-GB" sz="1400" dirty="0" smtClean="0">
                <a:solidFill>
                  <a:srgbClr val="0D0D0D"/>
                </a:solidFill>
                <a:highlight>
                  <a:srgbClr val="FFFFFF"/>
                </a:highlight>
                <a:latin typeface="Playfair Display"/>
                <a:ea typeface="Playfair Display"/>
                <a:cs typeface="Playfair Display"/>
                <a:sym typeface="Playfair Display"/>
              </a:rPr>
              <a:t>: Empowering through responsibility</a:t>
            </a:r>
            <a:endParaRPr lang="en-GB" sz="1400" dirty="0" smtClean="0">
              <a:solidFill>
                <a:srgbClr val="0D0D0D"/>
              </a:solidFill>
              <a:highlight>
                <a:srgbClr val="FFFFFF"/>
              </a:highlight>
              <a:latin typeface="Playfair Display"/>
              <a:ea typeface="Playfair Display"/>
              <a:cs typeface="Playfair Display"/>
            </a:endParaRPr>
          </a:p>
          <a:p>
            <a:pPr lvl="0" indent="-273050">
              <a:lnSpc>
                <a:spcPct val="105000"/>
              </a:lnSpc>
              <a:spcBef>
                <a:spcPts val="1500"/>
              </a:spcBef>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Trust team members with meaningful responsibilities that stimulate growth and development.</a:t>
            </a:r>
            <a:endParaRPr lang="en-GB" sz="1200" dirty="0" smtClean="0">
              <a:solidFill>
                <a:srgbClr val="0D0D0D"/>
              </a:solidFill>
              <a:highlight>
                <a:srgbClr val="FFFFFF"/>
              </a:highlight>
              <a:latin typeface="Playfair Display"/>
              <a:ea typeface="Playfair Display"/>
              <a:cs typeface="Playfair Display"/>
            </a:endParaRPr>
          </a:p>
          <a:p>
            <a:pPr lvl="0" indent="-273050">
              <a:lnSpc>
                <a:spcPct val="105000"/>
              </a:lnSpc>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Balance autonomy with support, tailoring tasks to individual skills and career aspirations.</a:t>
            </a:r>
            <a:endParaRPr lang="en-GB" sz="1200" dirty="0" smtClean="0">
              <a:solidFill>
                <a:srgbClr val="0D0D0D"/>
              </a:solidFill>
              <a:highlight>
                <a:srgbClr val="FFFFFF"/>
              </a:highlight>
              <a:latin typeface="Playfair Display"/>
              <a:ea typeface="Playfair Display"/>
              <a:cs typeface="Playfair Display"/>
            </a:endParaRPr>
          </a:p>
          <a:p>
            <a:pPr marL="0" lvl="0" indent="0">
              <a:lnSpc>
                <a:spcPct val="105000"/>
              </a:lnSpc>
              <a:spcBef>
                <a:spcPts val="1500"/>
              </a:spcBef>
              <a:buClr>
                <a:schemeClr val="dk1"/>
              </a:buClr>
              <a:buSzPts val="440"/>
              <a:buNone/>
            </a:pPr>
            <a:r>
              <a:rPr lang="en-GB" sz="1400" b="1" dirty="0" smtClean="0">
                <a:solidFill>
                  <a:srgbClr val="0D0D0D"/>
                </a:solidFill>
                <a:highlight>
                  <a:srgbClr val="FFFFFF"/>
                </a:highlight>
                <a:latin typeface="Playfair Display"/>
                <a:ea typeface="Playfair Display"/>
                <a:cs typeface="Playfair Display"/>
                <a:sym typeface="Playfair Display"/>
              </a:rPr>
              <a:t>Feedback</a:t>
            </a:r>
            <a:r>
              <a:rPr lang="en-GB" sz="1400" dirty="0" smtClean="0">
                <a:solidFill>
                  <a:srgbClr val="0D0D0D"/>
                </a:solidFill>
                <a:highlight>
                  <a:srgbClr val="FFFFFF"/>
                </a:highlight>
                <a:latin typeface="Playfair Display"/>
                <a:ea typeface="Playfair Display"/>
                <a:cs typeface="Playfair Display"/>
                <a:sym typeface="Playfair Display"/>
              </a:rPr>
              <a:t>: Balancing critique with encouragement</a:t>
            </a:r>
            <a:endParaRPr lang="en-GB" sz="1400" dirty="0" smtClean="0">
              <a:solidFill>
                <a:srgbClr val="0D0D0D"/>
              </a:solidFill>
              <a:highlight>
                <a:srgbClr val="FFFFFF"/>
              </a:highlight>
              <a:latin typeface="Playfair Display"/>
              <a:ea typeface="Playfair Display"/>
              <a:cs typeface="Playfair Display"/>
            </a:endParaRPr>
          </a:p>
          <a:p>
            <a:pPr lvl="0" indent="-273050">
              <a:lnSpc>
                <a:spcPct val="105000"/>
              </a:lnSpc>
              <a:spcBef>
                <a:spcPts val="1500"/>
              </a:spcBef>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Provide constructive criticism aimed at professional growth, not personal fault.</a:t>
            </a:r>
            <a:endParaRPr lang="en-GB" sz="1200" dirty="0" smtClean="0">
              <a:solidFill>
                <a:srgbClr val="0D0D0D"/>
              </a:solidFill>
              <a:highlight>
                <a:srgbClr val="FFFFFF"/>
              </a:highlight>
              <a:latin typeface="Playfair Display"/>
              <a:ea typeface="Playfair Display"/>
              <a:cs typeface="Playfair Display"/>
            </a:endParaRPr>
          </a:p>
          <a:p>
            <a:pPr lvl="0" indent="-273050">
              <a:lnSpc>
                <a:spcPct val="105000"/>
              </a:lnSpc>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Recognize and celebrate achievements to reinforce positive </a:t>
            </a:r>
            <a:r>
              <a:rPr lang="en-GB" sz="1200" dirty="0" err="1" smtClean="0">
                <a:solidFill>
                  <a:srgbClr val="0D0D0D"/>
                </a:solidFill>
                <a:highlight>
                  <a:srgbClr val="FFFFFF"/>
                </a:highlight>
                <a:latin typeface="Playfair Display"/>
                <a:ea typeface="Playfair Display"/>
                <a:cs typeface="Playfair Display"/>
                <a:sym typeface="Playfair Display"/>
              </a:rPr>
              <a:t>behaviors</a:t>
            </a:r>
            <a:r>
              <a:rPr lang="en-GB" sz="1200" dirty="0" smtClean="0">
                <a:solidFill>
                  <a:srgbClr val="0D0D0D"/>
                </a:solidFill>
                <a:highlight>
                  <a:srgbClr val="FFFFFF"/>
                </a:highlight>
                <a:latin typeface="Playfair Display"/>
                <a:ea typeface="Playfair Display"/>
                <a:cs typeface="Playfair Display"/>
                <a:sym typeface="Playfair Display"/>
              </a:rPr>
              <a:t> and outcomes.</a:t>
            </a:r>
            <a:endParaRPr lang="en-GB" sz="1200" dirty="0" smtClean="0">
              <a:solidFill>
                <a:srgbClr val="0D0D0D"/>
              </a:solidFill>
              <a:highlight>
                <a:srgbClr val="FFFFFF"/>
              </a:highlight>
              <a:latin typeface="Playfair Display"/>
              <a:ea typeface="Playfair Display"/>
              <a:cs typeface="Playfair Display"/>
            </a:endParaRPr>
          </a:p>
          <a:p>
            <a:pPr marL="0" lvl="0" indent="0">
              <a:lnSpc>
                <a:spcPct val="105000"/>
              </a:lnSpc>
              <a:spcBef>
                <a:spcPts val="1500"/>
              </a:spcBef>
              <a:buClr>
                <a:schemeClr val="dk1"/>
              </a:buClr>
              <a:buSzPts val="440"/>
              <a:buNone/>
            </a:pPr>
            <a:r>
              <a:rPr lang="en-GB" sz="1400" b="1" dirty="0" smtClean="0">
                <a:solidFill>
                  <a:srgbClr val="0D0D0D"/>
                </a:solidFill>
                <a:highlight>
                  <a:srgbClr val="FFFFFF"/>
                </a:highlight>
                <a:latin typeface="Playfair Display"/>
                <a:ea typeface="Playfair Display"/>
                <a:cs typeface="Playfair Display"/>
                <a:sym typeface="Playfair Display"/>
              </a:rPr>
              <a:t>Career Development</a:t>
            </a:r>
            <a:r>
              <a:rPr lang="en-GB" sz="1400" dirty="0" smtClean="0">
                <a:solidFill>
                  <a:srgbClr val="0D0D0D"/>
                </a:solidFill>
                <a:highlight>
                  <a:srgbClr val="FFFFFF"/>
                </a:highlight>
                <a:latin typeface="Playfair Display"/>
                <a:ea typeface="Playfair Display"/>
                <a:cs typeface="Playfair Display"/>
                <a:sym typeface="Playfair Display"/>
              </a:rPr>
              <a:t>: Charting paths to success</a:t>
            </a:r>
            <a:endParaRPr lang="en-GB" sz="1400" dirty="0" smtClean="0">
              <a:solidFill>
                <a:srgbClr val="0D0D0D"/>
              </a:solidFill>
              <a:highlight>
                <a:srgbClr val="FFFFFF"/>
              </a:highlight>
              <a:latin typeface="Playfair Display"/>
              <a:ea typeface="Playfair Display"/>
              <a:cs typeface="Playfair Display"/>
            </a:endParaRPr>
          </a:p>
          <a:p>
            <a:pPr lvl="0" indent="-273050">
              <a:lnSpc>
                <a:spcPct val="105000"/>
              </a:lnSpc>
              <a:spcBef>
                <a:spcPts val="1500"/>
              </a:spcBef>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Guide employees in identifying and pursuing career progression opportunities.</a:t>
            </a:r>
            <a:endParaRPr lang="en-GB" sz="1200" dirty="0" smtClean="0">
              <a:solidFill>
                <a:srgbClr val="0D0D0D"/>
              </a:solidFill>
              <a:highlight>
                <a:srgbClr val="FFFFFF"/>
              </a:highlight>
              <a:latin typeface="Playfair Display"/>
              <a:ea typeface="Playfair Display"/>
              <a:cs typeface="Playfair Display"/>
            </a:endParaRPr>
          </a:p>
          <a:p>
            <a:pPr lvl="0" indent="-273050">
              <a:lnSpc>
                <a:spcPct val="105000"/>
              </a:lnSpc>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Facilitate developmental activities and training aligned with individual career goals.</a:t>
            </a:r>
            <a:endParaRPr lang="en-GB" sz="1200" dirty="0">
              <a:solidFill>
                <a:srgbClr val="0D0D0D"/>
              </a:solidFill>
              <a:highlight>
                <a:srgbClr val="FFFFFF"/>
              </a:highlight>
              <a:latin typeface="Playfair Display"/>
              <a:ea typeface="Playfair Display"/>
              <a:cs typeface="Playfair Display"/>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pic>
        <p:nvPicPr>
          <p:cNvPr id="68" name="Google Shape;68;p15"/>
          <p:cNvPicPr preferRelativeResize="0"/>
          <p:nvPr/>
        </p:nvPicPr>
        <p:blipFill>
          <a:blip r:embed="rId3" cstate="print">
            <a:alphaModFix/>
          </a:blip>
          <a:stretch>
            <a:fillRect/>
          </a:stretch>
        </p:blipFill>
        <p:spPr>
          <a:xfrm>
            <a:off x="5292080" y="1628800"/>
            <a:ext cx="3851920" cy="5229200"/>
          </a:xfrm>
          <a:prstGeom prst="rect">
            <a:avLst/>
          </a:prstGeom>
          <a:noFill/>
          <a:ln>
            <a:noFill/>
          </a:ln>
        </p:spPr>
      </p:pic>
      <p:sp>
        <p:nvSpPr>
          <p:cNvPr id="66" name="Google Shape;66;p15"/>
          <p:cNvSpPr txBox="1">
            <a:spLocks noGrp="1"/>
          </p:cNvSpPr>
          <p:nvPr>
            <p:ph type="title"/>
          </p:nvPr>
        </p:nvSpPr>
        <p:spPr>
          <a:xfrm>
            <a:off x="311700" y="182232"/>
            <a:ext cx="8580780" cy="1158535"/>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GB" sz="3600" b="1" dirty="0" smtClean="0">
                <a:effectLst>
                  <a:outerShdw blurRad="38100" dist="38100" dir="2700000" algn="tl">
                    <a:srgbClr val="000000">
                      <a:alpha val="43137"/>
                    </a:srgbClr>
                  </a:outerShdw>
                </a:effectLst>
                <a:latin typeface="Merriweather"/>
                <a:ea typeface="Merriweather"/>
                <a:cs typeface="Merriweather"/>
                <a:sym typeface="Merriweather"/>
              </a:rPr>
              <a:t>Advancing Employee Growth through Managerial Expertise</a:t>
            </a:r>
            <a:endParaRPr sz="3600" b="1" dirty="0">
              <a:effectLst>
                <a:outerShdw blurRad="38100" dist="38100" dir="2700000" algn="tl">
                  <a:srgbClr val="000000">
                    <a:alpha val="43137"/>
                  </a:srgbClr>
                </a:outerShdw>
              </a:effectLst>
              <a:latin typeface="Merriweather"/>
              <a:ea typeface="Merriweather"/>
              <a:cs typeface="Merriweather"/>
              <a:sym typeface="Merriweather"/>
            </a:endParaRPr>
          </a:p>
        </p:txBody>
      </p:sp>
      <p:sp>
        <p:nvSpPr>
          <p:cNvPr id="67" name="Google Shape;67;p15"/>
          <p:cNvSpPr txBox="1">
            <a:spLocks noGrp="1"/>
          </p:cNvSpPr>
          <p:nvPr>
            <p:ph type="body" idx="1"/>
          </p:nvPr>
        </p:nvSpPr>
        <p:spPr>
          <a:xfrm>
            <a:off x="251520" y="1412775"/>
            <a:ext cx="8539051" cy="398541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lang="en-GB" sz="1400" b="1" dirty="0" smtClean="0">
              <a:solidFill>
                <a:srgbClr val="0D0D0D"/>
              </a:solidFill>
              <a:highlight>
                <a:srgbClr val="FFFFFF"/>
              </a:highlight>
              <a:latin typeface="Playfair Display"/>
              <a:ea typeface="Playfair Display"/>
              <a:cs typeface="Playfair Display"/>
              <a:sym typeface="Playfair Display"/>
            </a:endParaRPr>
          </a:p>
          <a:p>
            <a:pPr marL="0" lvl="0" indent="0" algn="l" rtl="0">
              <a:spcBef>
                <a:spcPts val="0"/>
              </a:spcBef>
              <a:spcAft>
                <a:spcPts val="0"/>
              </a:spcAft>
              <a:buClr>
                <a:schemeClr val="dk1"/>
              </a:buClr>
              <a:buSzPts val="1100"/>
              <a:buFont typeface="Arial"/>
              <a:buNone/>
            </a:pPr>
            <a:r>
              <a:rPr lang="en-GB" sz="1400" b="1" dirty="0" smtClean="0">
                <a:solidFill>
                  <a:srgbClr val="0D0D0D"/>
                </a:solidFill>
                <a:highlight>
                  <a:srgbClr val="FFFFFF"/>
                </a:highlight>
                <a:latin typeface="Playfair Display"/>
                <a:ea typeface="Playfair Display"/>
                <a:cs typeface="Playfair Display"/>
                <a:sym typeface="Playfair Display"/>
              </a:rPr>
              <a:t>Skill </a:t>
            </a:r>
            <a:r>
              <a:rPr lang="en-GB" sz="1400" b="1" dirty="0">
                <a:solidFill>
                  <a:srgbClr val="0D0D0D"/>
                </a:solidFill>
                <a:highlight>
                  <a:srgbClr val="FFFFFF"/>
                </a:highlight>
                <a:latin typeface="Playfair Display"/>
                <a:ea typeface="Playfair Display"/>
                <a:cs typeface="Playfair Display"/>
                <a:sym typeface="Playfair Display"/>
              </a:rPr>
              <a:t>Development: Nurturing professional growth</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200" dirty="0">
                <a:solidFill>
                  <a:srgbClr val="0D0D0D"/>
                </a:solidFill>
                <a:highlight>
                  <a:srgbClr val="FFFFFF"/>
                </a:highlight>
                <a:latin typeface="Playfair Display"/>
                <a:ea typeface="Playfair Display"/>
                <a:cs typeface="Playfair Display"/>
                <a:sym typeface="Playfair Display"/>
              </a:rPr>
              <a:t>Invest in continuous learning opportunities tailored to employee needs.</a:t>
            </a:r>
            <a:endParaRPr sz="12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200" dirty="0">
                <a:solidFill>
                  <a:srgbClr val="0D0D0D"/>
                </a:solidFill>
                <a:highlight>
                  <a:srgbClr val="FFFFFF"/>
                </a:highlight>
                <a:latin typeface="Playfair Display"/>
                <a:ea typeface="Playfair Display"/>
                <a:cs typeface="Playfair Display"/>
                <a:sym typeface="Playfair Display"/>
              </a:rPr>
              <a:t>Encourage cross-training and new skill acquisition to stay ahead in a dynamic work environment.</a:t>
            </a:r>
            <a:endParaRPr sz="12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Goal Setting: Clarifying the roadmap to success</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200" dirty="0">
                <a:solidFill>
                  <a:srgbClr val="0D0D0D"/>
                </a:solidFill>
                <a:highlight>
                  <a:srgbClr val="FFFFFF"/>
                </a:highlight>
                <a:latin typeface="Playfair Display"/>
                <a:ea typeface="Playfair Display"/>
                <a:cs typeface="Playfair Display"/>
                <a:sym typeface="Playfair Display"/>
              </a:rPr>
              <a:t>Collaborate with employees to set achievable, yet challenging, individual and team goals.</a:t>
            </a:r>
            <a:endParaRPr sz="12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200" dirty="0">
                <a:solidFill>
                  <a:srgbClr val="0D0D0D"/>
                </a:solidFill>
                <a:highlight>
                  <a:srgbClr val="FFFFFF"/>
                </a:highlight>
                <a:latin typeface="Playfair Display"/>
                <a:ea typeface="Playfair Display"/>
                <a:cs typeface="Playfair Display"/>
                <a:sym typeface="Playfair Display"/>
              </a:rPr>
              <a:t>Regularly review and adjust goals to remain aligned with changing circumstances and aspirations.</a:t>
            </a:r>
            <a:endParaRPr sz="12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Resource Allocation: Ensuring access to essential tools</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200" dirty="0">
                <a:solidFill>
                  <a:srgbClr val="0D0D0D"/>
                </a:solidFill>
                <a:highlight>
                  <a:srgbClr val="FFFFFF"/>
                </a:highlight>
                <a:latin typeface="Playfair Display"/>
                <a:ea typeface="Playfair Display"/>
                <a:cs typeface="Playfair Display"/>
                <a:sym typeface="Playfair Display"/>
              </a:rPr>
              <a:t>Provide </a:t>
            </a:r>
            <a:r>
              <a:rPr lang="en-GB" sz="1200" dirty="0" smtClean="0">
                <a:solidFill>
                  <a:srgbClr val="0D0D0D"/>
                </a:solidFill>
                <a:highlight>
                  <a:srgbClr val="FFFFFF"/>
                </a:highlight>
                <a:latin typeface="Playfair Display"/>
                <a:ea typeface="Playfair Display"/>
                <a:cs typeface="Playfair Display"/>
                <a:sym typeface="Playfair Display"/>
              </a:rPr>
              <a:t>educational </a:t>
            </a:r>
            <a:r>
              <a:rPr lang="en-GB" sz="1200" dirty="0" err="1" smtClean="0">
                <a:solidFill>
                  <a:srgbClr val="0D0D0D"/>
                </a:solidFill>
                <a:highlight>
                  <a:srgbClr val="FFFFFF"/>
                </a:highlight>
                <a:latin typeface="Playfair Display"/>
                <a:ea typeface="Playfair Display"/>
                <a:cs typeface="Playfair Display"/>
                <a:sym typeface="Playfair Display"/>
              </a:rPr>
              <a:t>resourcethe</a:t>
            </a:r>
            <a:r>
              <a:rPr lang="en-GB" sz="1200" dirty="0" smtClean="0">
                <a:solidFill>
                  <a:srgbClr val="0D0D0D"/>
                </a:solidFill>
                <a:highlight>
                  <a:srgbClr val="FFFFFF"/>
                </a:highlight>
                <a:latin typeface="Playfair Display"/>
                <a:ea typeface="Playfair Display"/>
                <a:cs typeface="Playfair Display"/>
                <a:sym typeface="Playfair Display"/>
              </a:rPr>
              <a:t> right tools and resources that enable employees to perform optimally.</a:t>
            </a:r>
          </a:p>
          <a:p>
            <a:pPr lvl="0" indent="-273050">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Assess and update technological and s </a:t>
            </a:r>
            <a:r>
              <a:rPr lang="en-GB" sz="1200" dirty="0">
                <a:solidFill>
                  <a:srgbClr val="0D0D0D"/>
                </a:solidFill>
                <a:highlight>
                  <a:srgbClr val="FFFFFF"/>
                </a:highlight>
                <a:latin typeface="Playfair Display"/>
                <a:ea typeface="Playfair Display"/>
                <a:cs typeface="Playfair Display"/>
                <a:sym typeface="Playfair Display"/>
              </a:rPr>
              <a:t>to eliminate roadblocks in workflows.</a:t>
            </a:r>
            <a:endParaRPr sz="12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Open Communication: Maintaining transparency and trust</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200" dirty="0">
                <a:solidFill>
                  <a:srgbClr val="0D0D0D"/>
                </a:solidFill>
                <a:highlight>
                  <a:srgbClr val="FFFFFF"/>
                </a:highlight>
                <a:latin typeface="Playfair Display"/>
                <a:ea typeface="Playfair Display"/>
                <a:cs typeface="Playfair Display"/>
                <a:sym typeface="Playfair Display"/>
              </a:rPr>
              <a:t>Cultivate an environment where feedback is a two-way street and employees can voice their ideas freely.</a:t>
            </a:r>
            <a:endParaRPr sz="12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200" dirty="0">
                <a:solidFill>
                  <a:srgbClr val="0D0D0D"/>
                </a:solidFill>
                <a:highlight>
                  <a:srgbClr val="FFFFFF"/>
                </a:highlight>
                <a:latin typeface="Playfair Display"/>
                <a:ea typeface="Playfair Display"/>
                <a:cs typeface="Playfair Display"/>
                <a:sym typeface="Playfair Display"/>
              </a:rPr>
              <a:t>Practice regular check-ins to facilitate open discussions on progress, expectations, and concerns.</a:t>
            </a:r>
            <a:endParaRPr sz="12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Problem-Solving Support: Partnering to overcome obstacles</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200" dirty="0">
                <a:solidFill>
                  <a:srgbClr val="0D0D0D"/>
                </a:solidFill>
                <a:highlight>
                  <a:srgbClr val="FFFFFF"/>
                </a:highlight>
                <a:latin typeface="Playfair Display"/>
                <a:ea typeface="Playfair Display"/>
                <a:cs typeface="Playfair Display"/>
                <a:sym typeface="Playfair Display"/>
              </a:rPr>
              <a:t>Act as a mentor in navigating through challenges, offering insights and solutions.</a:t>
            </a:r>
            <a:endParaRPr sz="12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200" dirty="0">
                <a:solidFill>
                  <a:srgbClr val="0D0D0D"/>
                </a:solidFill>
                <a:highlight>
                  <a:srgbClr val="FFFFFF"/>
                </a:highlight>
                <a:latin typeface="Playfair Display"/>
                <a:ea typeface="Playfair Display"/>
                <a:cs typeface="Playfair Display"/>
                <a:sym typeface="Playfair Display"/>
              </a:rPr>
              <a:t>Encourage employees to develop their problem-solving skills, fostering a sense of ownership and empowerment.</a:t>
            </a:r>
            <a:endParaRPr sz="11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1200"/>
              </a:spcAft>
              <a:buNone/>
            </a:pPr>
            <a:endParaRPr sz="700" dirty="0">
              <a:latin typeface="Playfair Display"/>
              <a:ea typeface="Playfair Display"/>
              <a:cs typeface="Playfair Display"/>
              <a:sym typeface="Playfair Display"/>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419872" y="34158"/>
            <a:ext cx="5724128" cy="6823843"/>
          </a:xfrm>
          <a:prstGeom prst="rect">
            <a:avLst/>
          </a:prstGeom>
        </p:spPr>
      </p:pic>
      <p:sp>
        <p:nvSpPr>
          <p:cNvPr id="74" name="Google Shape;74;p16"/>
          <p:cNvSpPr txBox="1">
            <a:spLocks noGrp="1"/>
          </p:cNvSpPr>
          <p:nvPr>
            <p:ph type="body" idx="1"/>
          </p:nvPr>
        </p:nvSpPr>
        <p:spPr>
          <a:xfrm>
            <a:off x="311700" y="1052944"/>
            <a:ext cx="8520600" cy="580505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lang="en-GB" sz="1400" b="1" dirty="0" smtClean="0">
              <a:solidFill>
                <a:srgbClr val="0D0D0D"/>
              </a:solidFill>
              <a:highlight>
                <a:srgbClr val="FFFFFF"/>
              </a:highlight>
              <a:latin typeface="Playfair Display"/>
              <a:ea typeface="Playfair Display"/>
              <a:cs typeface="Playfair Display"/>
              <a:sym typeface="Playfair Display"/>
            </a:endParaRPr>
          </a:p>
          <a:p>
            <a:pPr marL="0" lvl="0" indent="0" algn="l" rtl="0">
              <a:spcBef>
                <a:spcPts val="0"/>
              </a:spcBef>
              <a:spcAft>
                <a:spcPts val="0"/>
              </a:spcAft>
              <a:buClr>
                <a:schemeClr val="dk1"/>
              </a:buClr>
              <a:buSzPts val="1100"/>
              <a:buFont typeface="Arial"/>
              <a:buNone/>
            </a:pPr>
            <a:r>
              <a:rPr lang="en-GB" sz="1400" b="1" dirty="0" smtClean="0">
                <a:solidFill>
                  <a:srgbClr val="0D0D0D"/>
                </a:solidFill>
                <a:highlight>
                  <a:srgbClr val="FFFFFF"/>
                </a:highlight>
                <a:latin typeface="Playfair Display"/>
                <a:ea typeface="Playfair Display"/>
                <a:cs typeface="Playfair Display"/>
                <a:sym typeface="Playfair Display"/>
              </a:rPr>
              <a:t>Respectful </a:t>
            </a:r>
            <a:r>
              <a:rPr lang="en-GB" sz="1400" b="1" dirty="0">
                <a:solidFill>
                  <a:srgbClr val="0D0D0D"/>
                </a:solidFill>
                <a:highlight>
                  <a:srgbClr val="FFFFFF"/>
                </a:highlight>
                <a:latin typeface="Playfair Display"/>
                <a:ea typeface="Playfair Display"/>
                <a:cs typeface="Playfair Display"/>
                <a:sym typeface="Playfair Display"/>
              </a:rPr>
              <a:t>Engagement: Building a foundation of mutual respect</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Cultivate an atmosphere where respect is embedded in every interaction.</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Recognize the inherent dignity of each employee, regardless of position or role.</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Trust and Integrity: Core pillars of a productive workplace</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Establish trust through consistent, ethical </a:t>
            </a:r>
            <a:r>
              <a:rPr lang="en-GB" sz="1400" dirty="0" err="1">
                <a:solidFill>
                  <a:srgbClr val="0D0D0D"/>
                </a:solidFill>
                <a:highlight>
                  <a:srgbClr val="FFFFFF"/>
                </a:highlight>
                <a:latin typeface="Playfair Display"/>
                <a:ea typeface="Playfair Display"/>
                <a:cs typeface="Playfair Display"/>
                <a:sym typeface="Playfair Display"/>
              </a:rPr>
              <a:t>behavior</a:t>
            </a:r>
            <a:r>
              <a:rPr lang="en-GB" sz="1400" dirty="0">
                <a:solidFill>
                  <a:srgbClr val="0D0D0D"/>
                </a:solidFill>
                <a:highlight>
                  <a:srgbClr val="FFFFFF"/>
                </a:highlight>
                <a:latin typeface="Playfair Display"/>
                <a:ea typeface="Playfair Display"/>
                <a:cs typeface="Playfair Display"/>
                <a:sym typeface="Playfair Display"/>
              </a:rPr>
              <a:t> and transparent decision-making.</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Model integrity to inspire honesty and accountability in the team.</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Supportive Culture: Encouraging employee well-being</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Address the whole person, not just the employee; support work-life balance and mental health.</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Create a workplace where support is readily available and challenges are met with compassion.</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Diversity and Inclusion: Valuing every individual</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Champion a culture that celebrates diversity and fosters inclusion.</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Ensure every employee feels their voice is heard and their contributions are valued.</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Fair Treatment: Ensuring equity and justice</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Implement policies and practices that promote fairness in opportunities, rewards, and recognition.</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Address grievances promptly and impartially to maintain a sense of fairness.</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1200"/>
              </a:spcAft>
              <a:buNone/>
            </a:pPr>
            <a:endParaRPr sz="700" dirty="0">
              <a:latin typeface="Playfair Display"/>
              <a:ea typeface="Playfair Display"/>
              <a:cs typeface="Playfair Display"/>
              <a:sym typeface="Playfair Display"/>
            </a:endParaRPr>
          </a:p>
        </p:txBody>
      </p:sp>
      <p:sp>
        <p:nvSpPr>
          <p:cNvPr id="73" name="Google Shape;73;p16"/>
          <p:cNvSpPr txBox="1">
            <a:spLocks noGrp="1"/>
          </p:cNvSpPr>
          <p:nvPr>
            <p:ph type="title"/>
          </p:nvPr>
        </p:nvSpPr>
        <p:spPr>
          <a:xfrm>
            <a:off x="0" y="1"/>
            <a:ext cx="9144000" cy="1196752"/>
          </a:xfrm>
          <a:prstGeom prst="rect">
            <a:avLst/>
          </a:prstGeom>
        </p:spPr>
        <p:txBody>
          <a:bodyPr spcFirstLastPara="1" wrap="square" lIns="91425" tIns="91425" rIns="91425" bIns="91425" anchor="t" anchorCtr="0">
            <a:normAutofit fontScale="90000"/>
          </a:bodyPr>
          <a:lstStyle/>
          <a:p>
            <a:pPr marL="0" lvl="0" algn="ctr"/>
            <a:r>
              <a:rPr lang="en-GB" b="1" dirty="0">
                <a:solidFill>
                  <a:schemeClr val="accent1">
                    <a:lumMod val="75000"/>
                  </a:schemeClr>
                </a:solidFill>
                <a:effectLst>
                  <a:outerShdw blurRad="38100" dist="38100" dir="2700000" algn="tl">
                    <a:srgbClr val="000000">
                      <a:alpha val="43137"/>
                    </a:srgbClr>
                  </a:outerShdw>
                </a:effectLst>
                <a:latin typeface="Merriweather"/>
                <a:ea typeface="Merriweather"/>
                <a:cs typeface="Merriweather"/>
                <a:sym typeface="Merriweather"/>
              </a:rPr>
              <a:t>The Impact of </a:t>
            </a:r>
            <a:r>
              <a:rPr lang="en-GB" b="1" dirty="0" smtClean="0">
                <a:solidFill>
                  <a:schemeClr val="accent1">
                    <a:lumMod val="75000"/>
                  </a:schemeClr>
                </a:solidFill>
                <a:effectLst>
                  <a:outerShdw blurRad="38100" dist="38100" dir="2700000" algn="tl">
                    <a:srgbClr val="000000">
                      <a:alpha val="43137"/>
                    </a:srgbClr>
                  </a:outerShdw>
                </a:effectLst>
                <a:latin typeface="Merriweather"/>
                <a:ea typeface="Merriweather"/>
                <a:cs typeface="Merriweather"/>
                <a:sym typeface="Merriweather"/>
              </a:rPr>
              <a:t>Decency</a:t>
            </a:r>
            <a:br>
              <a:rPr lang="en-GB" b="1" dirty="0" smtClean="0">
                <a:solidFill>
                  <a:schemeClr val="accent1">
                    <a:lumMod val="75000"/>
                  </a:schemeClr>
                </a:solidFill>
                <a:effectLst>
                  <a:outerShdw blurRad="38100" dist="38100" dir="2700000" algn="tl">
                    <a:srgbClr val="000000">
                      <a:alpha val="43137"/>
                    </a:srgbClr>
                  </a:outerShdw>
                </a:effectLst>
                <a:latin typeface="Merriweather"/>
                <a:ea typeface="Merriweather"/>
                <a:cs typeface="Merriweather"/>
                <a:sym typeface="Merriweather"/>
              </a:rPr>
            </a:br>
            <a:r>
              <a:rPr lang="en-GB" b="1" dirty="0" smtClean="0">
                <a:solidFill>
                  <a:schemeClr val="accent1">
                    <a:lumMod val="75000"/>
                  </a:schemeClr>
                </a:solidFill>
                <a:effectLst>
                  <a:outerShdw blurRad="38100" dist="38100" dir="2700000" algn="tl">
                    <a:srgbClr val="000000">
                      <a:alpha val="43137"/>
                    </a:srgbClr>
                  </a:outerShdw>
                </a:effectLst>
                <a:latin typeface="Merriweather"/>
                <a:ea typeface="Merriweather"/>
                <a:cs typeface="Merriweather"/>
                <a:sym typeface="Merriweather"/>
              </a:rPr>
              <a:t>in Management</a:t>
            </a:r>
            <a:r>
              <a:rPr lang="it-IT" sz="2200" dirty="0" smtClean="0">
                <a:ln>
                  <a:noFill/>
                </a:ln>
                <a:solidFill>
                  <a:schemeClr val="tx1"/>
                </a:solidFill>
                <a:effectLst/>
                <a:latin typeface="Verdana" pitchFamily="34" charset="0"/>
                <a:ea typeface="Verdana" pitchFamily="34" charset="0"/>
                <a:cs typeface="Verdana" pitchFamily="34" charset="0"/>
                <a:sym typeface="Merriweather"/>
              </a:rPr>
              <a:t> </a:t>
            </a:r>
            <a:r>
              <a:rPr lang="it-IT" sz="2200" dirty="0" err="1" smtClean="0">
                <a:ln>
                  <a:noFill/>
                </a:ln>
                <a:solidFill>
                  <a:schemeClr val="tx1"/>
                </a:solidFill>
                <a:effectLst/>
                <a:latin typeface="Verdana" pitchFamily="34" charset="0"/>
                <a:ea typeface="Verdana" pitchFamily="34" charset="0"/>
                <a:cs typeface="Verdana" pitchFamily="34" charset="0"/>
              </a:rPr>
              <a:t>by</a:t>
            </a:r>
            <a:r>
              <a:rPr lang="it-IT" sz="2200" dirty="0" smtClean="0">
                <a:ln>
                  <a:noFill/>
                </a:ln>
                <a:solidFill>
                  <a:schemeClr val="tx1"/>
                </a:solidFill>
                <a:effectLst/>
                <a:latin typeface="Verdana" pitchFamily="34" charset="0"/>
                <a:ea typeface="Verdana" pitchFamily="34" charset="0"/>
                <a:cs typeface="Verdana" pitchFamily="34" charset="0"/>
              </a:rPr>
              <a:t> Valentina </a:t>
            </a:r>
            <a:r>
              <a:rPr lang="it-IT" sz="2200" dirty="0" err="1" smtClean="0">
                <a:ln>
                  <a:noFill/>
                </a:ln>
                <a:solidFill>
                  <a:schemeClr val="tx1"/>
                </a:solidFill>
                <a:effectLst/>
                <a:latin typeface="Verdana" pitchFamily="34" charset="0"/>
                <a:ea typeface="Verdana" pitchFamily="34" charset="0"/>
                <a:cs typeface="Verdana" pitchFamily="34" charset="0"/>
              </a:rPr>
              <a:t>Kostadinova</a:t>
            </a:r>
            <a:r>
              <a:rPr lang="en-GB" sz="2200" dirty="0" smtClean="0">
                <a:solidFill>
                  <a:schemeClr val="tx1"/>
                </a:solidFill>
                <a:effectLst/>
                <a:latin typeface="Verdana" pitchFamily="34" charset="0"/>
                <a:ea typeface="Verdana" pitchFamily="34" charset="0"/>
                <a:cs typeface="Verdana" pitchFamily="34" charset="0"/>
                <a:sym typeface="Merriweather"/>
              </a:rPr>
              <a:t> </a:t>
            </a:r>
            <a:endParaRPr dirty="0">
              <a:solidFill>
                <a:schemeClr val="tx1"/>
              </a:solidFill>
              <a:effectLst/>
              <a:latin typeface="Verdana" pitchFamily="34" charset="0"/>
              <a:ea typeface="Verdana" pitchFamily="34" charset="0"/>
              <a:cs typeface="Verdana" pitchFamily="34" charset="0"/>
              <a:sym typeface="Merriweathe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pic>
        <p:nvPicPr>
          <p:cNvPr id="82" name="Google Shape;82;p17"/>
          <p:cNvPicPr preferRelativeResize="0"/>
          <p:nvPr/>
        </p:nvPicPr>
        <p:blipFill>
          <a:blip r:embed="rId3" cstate="print">
            <a:alphaModFix/>
          </a:blip>
          <a:stretch>
            <a:fillRect/>
          </a:stretch>
        </p:blipFill>
        <p:spPr>
          <a:xfrm>
            <a:off x="5285699" y="2384608"/>
            <a:ext cx="3858301" cy="4473392"/>
          </a:xfrm>
          <a:prstGeom prst="rect">
            <a:avLst/>
          </a:prstGeom>
          <a:noFill/>
          <a:ln>
            <a:noFill/>
          </a:ln>
        </p:spPr>
      </p:pic>
      <p:sp>
        <p:nvSpPr>
          <p:cNvPr id="80" name="Google Shape;80;p17"/>
          <p:cNvSpPr txBox="1">
            <a:spLocks noGrp="1"/>
          </p:cNvSpPr>
          <p:nvPr>
            <p:ph type="title"/>
          </p:nvPr>
        </p:nvSpPr>
        <p:spPr>
          <a:xfrm>
            <a:off x="0" y="1"/>
            <a:ext cx="9144000" cy="134076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GB" sz="3600" b="1" dirty="0">
                <a:latin typeface="Merriweather"/>
                <a:ea typeface="Merriweather"/>
                <a:cs typeface="Merriweather"/>
                <a:sym typeface="Merriweather"/>
              </a:rPr>
              <a:t>Fostering a Decent Work Environment for Organizational Success</a:t>
            </a:r>
            <a:endParaRPr sz="3600" b="1" dirty="0">
              <a:latin typeface="Merriweather"/>
              <a:ea typeface="Merriweather"/>
              <a:cs typeface="Merriweather"/>
              <a:sym typeface="Merriweather"/>
            </a:endParaRPr>
          </a:p>
        </p:txBody>
      </p:sp>
      <p:sp>
        <p:nvSpPr>
          <p:cNvPr id="81" name="Google Shape;81;p17"/>
          <p:cNvSpPr txBox="1">
            <a:spLocks noGrp="1"/>
          </p:cNvSpPr>
          <p:nvPr>
            <p:ph type="body" idx="1"/>
          </p:nvPr>
        </p:nvSpPr>
        <p:spPr>
          <a:xfrm>
            <a:off x="0" y="1536632"/>
            <a:ext cx="9144000" cy="5321368"/>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Employee Loyalty: Ensuring a committed workforce</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Decent treatment is key to building employee loyalty and a sense of belonging.</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Employees who feel respected are more likely to be dedicated to the company's success.</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Innovation and Creativity: Unlocking potential</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A respectful environment fosters a safe space for innovation and creative problem-solving.</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Employees who are treated well are more inclined to contribute original ideas and solutions.</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Brand Reputation: Reflecting internal values externally</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The decency shown to employees is often mirrored in customer satisfaction and brand loyalty.</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A company known for its positive work culture attracts customers and prospective employees.</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Risk Mitigation: Reducing legal and reputational risks</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Fair and decent workplace practices can prevent costly legal disputes and protect the company’s reputation.</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A track record of decency can mitigate the fallout from any potential public relations challenges.</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Leadership Development: Cultivating future leaders</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When management treats employees with decency, it sets a precedent for upcoming leaders.</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Nurturing a culture of decency ensures a pipeline of leaders who value and perpetuate these practices.</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1200"/>
              </a:spcAft>
              <a:buNone/>
            </a:pPr>
            <a:endParaRPr sz="1100" dirty="0">
              <a:latin typeface="Playfair Display"/>
              <a:ea typeface="Playfair Display"/>
              <a:cs typeface="Playfair Display"/>
              <a:sym typeface="Playfair Display"/>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sz="3200" dirty="0" smtClean="0">
                <a:latin typeface="Verdana" pitchFamily="34" charset="0"/>
                <a:ea typeface="Verdana" pitchFamily="34" charset="0"/>
                <a:cs typeface="Verdana" pitchFamily="34" charset="0"/>
              </a:rPr>
              <a:t>CONCLUSION </a:t>
            </a:r>
            <a:r>
              <a:rPr lang="it-IT" dirty="0" smtClean="0"/>
              <a:t/>
            </a:r>
            <a:br>
              <a:rPr lang="it-IT" dirty="0" smtClean="0"/>
            </a:br>
            <a:r>
              <a:rPr lang="it-IT" sz="1800" dirty="0" err="1" smtClean="0">
                <a:ln>
                  <a:noFill/>
                </a:ln>
                <a:solidFill>
                  <a:schemeClr val="tx1"/>
                </a:solidFill>
                <a:latin typeface="Verdana" pitchFamily="34" charset="0"/>
                <a:ea typeface="Verdana" pitchFamily="34" charset="0"/>
                <a:cs typeface="Verdana" pitchFamily="34" charset="0"/>
              </a:rPr>
              <a:t>by</a:t>
            </a:r>
            <a:r>
              <a:rPr lang="it-IT" sz="1800" dirty="0" smtClean="0">
                <a:ln>
                  <a:noFill/>
                </a:ln>
                <a:solidFill>
                  <a:schemeClr val="tx1"/>
                </a:solidFill>
                <a:latin typeface="Verdana" pitchFamily="34" charset="0"/>
                <a:ea typeface="Verdana" pitchFamily="34" charset="0"/>
                <a:cs typeface="Verdana" pitchFamily="34" charset="0"/>
              </a:rPr>
              <a:t> </a:t>
            </a:r>
            <a:r>
              <a:rPr lang="it-IT" sz="1800" dirty="0" err="1" smtClean="0">
                <a:ln>
                  <a:noFill/>
                </a:ln>
                <a:solidFill>
                  <a:schemeClr val="tx1"/>
                </a:solidFill>
                <a:latin typeface="Verdana" pitchFamily="34" charset="0"/>
                <a:ea typeface="Verdana" pitchFamily="34" charset="0"/>
                <a:cs typeface="Verdana" pitchFamily="34" charset="0"/>
              </a:rPr>
              <a:t>Filip</a:t>
            </a:r>
            <a:r>
              <a:rPr lang="it-IT" sz="1800" dirty="0" smtClean="0">
                <a:ln>
                  <a:noFill/>
                </a:ln>
                <a:solidFill>
                  <a:schemeClr val="tx1"/>
                </a:solidFill>
                <a:latin typeface="Verdana" pitchFamily="34" charset="0"/>
                <a:ea typeface="Verdana" pitchFamily="34" charset="0"/>
                <a:cs typeface="Verdana" pitchFamily="34" charset="0"/>
              </a:rPr>
              <a:t> </a:t>
            </a:r>
            <a:r>
              <a:rPr lang="it-IT" sz="1800" dirty="0" err="1" smtClean="0">
                <a:ln>
                  <a:noFill/>
                </a:ln>
                <a:solidFill>
                  <a:schemeClr val="tx1"/>
                </a:solidFill>
                <a:latin typeface="Verdana" pitchFamily="34" charset="0"/>
                <a:ea typeface="Verdana" pitchFamily="34" charset="0"/>
                <a:cs typeface="Verdana" pitchFamily="34" charset="0"/>
              </a:rPr>
              <a:t>Ionescu</a:t>
            </a:r>
            <a:endParaRPr lang="en-GB" sz="1800" dirty="0">
              <a:latin typeface="Verdana" pitchFamily="34" charset="0"/>
              <a:ea typeface="Verdana" pitchFamily="34" charset="0"/>
              <a:cs typeface="Verdana" pitchFamily="34" charset="0"/>
            </a:endParaRPr>
          </a:p>
        </p:txBody>
      </p:sp>
      <p:sp>
        <p:nvSpPr>
          <p:cNvPr id="3" name="Text Placeholder 2"/>
          <p:cNvSpPr>
            <a:spLocks noGrp="1"/>
          </p:cNvSpPr>
          <p:nvPr>
            <p:ph type="body" idx="1"/>
          </p:nvPr>
        </p:nvSpPr>
        <p:spPr>
          <a:xfrm>
            <a:off x="381000" y="1633536"/>
            <a:ext cx="8583488" cy="5224464"/>
          </a:xfrm>
        </p:spPr>
        <p:txBody>
          <a:bodyPr>
            <a:normAutofit/>
          </a:bodyPr>
          <a:lstStyle/>
          <a:p>
            <a:endParaRPr lang="en-GB" dirty="0" smtClean="0"/>
          </a:p>
          <a:p>
            <a:endParaRPr lang="en-GB" dirty="0" smtClean="0"/>
          </a:p>
          <a:p>
            <a:r>
              <a:rPr lang="en-GB" dirty="0" smtClean="0"/>
              <a:t>We have seen that the management has a “bridge role” in an organisation, between  People, Technology, Capital, Equipment, Materials, Information  and the achievement of the initial purpose: the goods or services to be delivered .</a:t>
            </a:r>
          </a:p>
          <a:p>
            <a:endParaRPr lang="en-GB" dirty="0" smtClean="0"/>
          </a:p>
          <a:p>
            <a:r>
              <a:rPr lang="en-GB" dirty="0" smtClean="0"/>
              <a:t>Without this very important link, in situations where this “bridge” is unable to put together all those elements, the simple existence of any organisation is in danger.</a:t>
            </a:r>
          </a:p>
          <a:p>
            <a:endParaRPr lang="en-GB" dirty="0" smtClean="0"/>
          </a:p>
          <a:p>
            <a:r>
              <a:rPr lang="en-GB" dirty="0" smtClean="0"/>
              <a:t>The modern times are putting on constant </a:t>
            </a:r>
            <a:r>
              <a:rPr lang="en-GB" dirty="0" smtClean="0"/>
              <a:t>pressure on the management,</a:t>
            </a:r>
            <a:r>
              <a:rPr lang="en-GB" dirty="0" smtClean="0"/>
              <a:t> </a:t>
            </a:r>
            <a:r>
              <a:rPr lang="en-GB" dirty="0" smtClean="0"/>
              <a:t>t</a:t>
            </a:r>
            <a:r>
              <a:rPr lang="en-GB" dirty="0" smtClean="0"/>
              <a:t>esting  the manager’s ability to use his skills and methods</a:t>
            </a:r>
            <a:r>
              <a:rPr lang="en-GB" smtClean="0"/>
              <a:t>, and </a:t>
            </a:r>
            <a:r>
              <a:rPr lang="en-GB" dirty="0" smtClean="0"/>
              <a:t>challenging his creativity.</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it-IT" sz="3200" dirty="0" smtClean="0">
                <a:latin typeface="Verdana" pitchFamily="34" charset="0"/>
                <a:ea typeface="Verdana" pitchFamily="34" charset="0"/>
                <a:cs typeface="Verdana" pitchFamily="34" charset="0"/>
              </a:rPr>
              <a:t>REFERENCES</a:t>
            </a:r>
            <a:endParaRPr lang="en-GB" sz="3200" dirty="0">
              <a:latin typeface="Verdana" pitchFamily="34" charset="0"/>
              <a:ea typeface="Verdana" pitchFamily="34" charset="0"/>
              <a:cs typeface="Verdana" pitchFamily="34" charset="0"/>
            </a:endParaRPr>
          </a:p>
        </p:txBody>
      </p:sp>
      <p:sp>
        <p:nvSpPr>
          <p:cNvPr id="3" name="Text Placeholder 2"/>
          <p:cNvSpPr>
            <a:spLocks noGrp="1"/>
          </p:cNvSpPr>
          <p:nvPr>
            <p:ph type="body" idx="1"/>
          </p:nvPr>
        </p:nvSpPr>
        <p:spPr>
          <a:xfrm>
            <a:off x="381000" y="1633536"/>
            <a:ext cx="8583488" cy="5035824"/>
          </a:xfrm>
        </p:spPr>
        <p:txBody>
          <a:bodyPr>
            <a:normAutofit/>
          </a:bodyPr>
          <a:lstStyle/>
          <a:p>
            <a:r>
              <a:rPr lang="en-GB" sz="1400" dirty="0" smtClean="0"/>
              <a:t>Bateman, T., &amp; Snell, S. (2011) . Management: Leading and collaborating in the competitive world. New York, NY: </a:t>
            </a:r>
            <a:r>
              <a:rPr lang="en-GB" sz="1400" dirty="0" err="1" smtClean="0"/>
              <a:t>McGrow</a:t>
            </a:r>
            <a:r>
              <a:rPr lang="en-GB" sz="1400" dirty="0" smtClean="0"/>
              <a:t>-Hill/Irwin. </a:t>
            </a:r>
          </a:p>
          <a:p>
            <a:endParaRPr lang="en-GB" sz="1400" dirty="0" smtClean="0"/>
          </a:p>
          <a:p>
            <a:r>
              <a:rPr lang="en-GB" sz="1400" dirty="0" smtClean="0"/>
              <a:t>Blue, R., 2007. Functions of management. Journal of the American Society for information Science , 40(2), 135-136</a:t>
            </a:r>
          </a:p>
          <a:p>
            <a:endParaRPr lang="en-GB" sz="1400" dirty="0" smtClean="0"/>
          </a:p>
          <a:p>
            <a:r>
              <a:rPr lang="en-GB" sz="1400" dirty="0" smtClean="0"/>
              <a:t>Chris Jarvis, </a:t>
            </a:r>
            <a:r>
              <a:rPr lang="en-GB" sz="1400" dirty="0" err="1" smtClean="0"/>
              <a:t>Fayol</a:t>
            </a:r>
            <a:r>
              <a:rPr lang="en-GB" sz="1400" dirty="0" smtClean="0"/>
              <a:t> (1841-1925) Functions and </a:t>
            </a:r>
            <a:r>
              <a:rPr lang="en-GB" sz="1400" dirty="0" err="1" smtClean="0"/>
              <a:t>Principes</a:t>
            </a:r>
            <a:r>
              <a:rPr lang="en-GB" sz="1400" dirty="0" smtClean="0"/>
              <a:t> of Management (Business opening learning archive, 2005) </a:t>
            </a:r>
          </a:p>
          <a:p>
            <a:endParaRPr lang="en-GB" sz="1400" dirty="0" smtClean="0"/>
          </a:p>
          <a:p>
            <a:r>
              <a:rPr lang="en-GB" sz="1400" dirty="0" smtClean="0"/>
              <a:t>Daniel A. Wren ( Henri </a:t>
            </a:r>
            <a:r>
              <a:rPr lang="en-GB" sz="1400" dirty="0" err="1" smtClean="0"/>
              <a:t>Fayol</a:t>
            </a:r>
            <a:r>
              <a:rPr lang="en-GB" sz="1400" dirty="0" smtClean="0"/>
              <a:t> as strategist) a nineteenth century</a:t>
            </a:r>
          </a:p>
          <a:p>
            <a:endParaRPr lang="en-GB" sz="1400" dirty="0" smtClean="0"/>
          </a:p>
          <a:p>
            <a:r>
              <a:rPr lang="en-GB" sz="1400" dirty="0" err="1" smtClean="0"/>
              <a:t>Detert</a:t>
            </a:r>
            <a:r>
              <a:rPr lang="en-GB" sz="1400" dirty="0" smtClean="0"/>
              <a:t>, J.R. and Edmondson, A.C., 2011. Leadership </a:t>
            </a:r>
            <a:r>
              <a:rPr lang="en-GB" sz="1400" dirty="0" err="1" smtClean="0"/>
              <a:t>behavior</a:t>
            </a:r>
            <a:r>
              <a:rPr lang="en-GB" sz="1400" dirty="0" smtClean="0"/>
              <a:t> and employee voice: Is the door really open? Academy of Management Journal, 54(4), pp.869-884.</a:t>
            </a:r>
          </a:p>
          <a:p>
            <a:endParaRPr lang="en-GB" sz="1400" dirty="0" smtClean="0"/>
          </a:p>
          <a:p>
            <a:r>
              <a:rPr lang="en-GB" sz="1400" dirty="0" err="1" smtClean="0"/>
              <a:t>Himanshu</a:t>
            </a:r>
            <a:r>
              <a:rPr lang="en-GB" sz="1400" dirty="0" smtClean="0"/>
              <a:t>, J. 2009. Functions of Management Web. </a:t>
            </a:r>
          </a:p>
          <a:p>
            <a:r>
              <a:rPr lang="en-GB" sz="1400" dirty="0" err="1" smtClean="0"/>
              <a:t>Boddy</a:t>
            </a:r>
            <a:r>
              <a:rPr lang="en-GB" sz="1400" dirty="0" smtClean="0"/>
              <a:t>, D. (2002), Management: An Introduction 2nd. Ed. (New York: Person Education Limited)</a:t>
            </a:r>
          </a:p>
          <a:p>
            <a:endParaRPr lang="en-GB" sz="1400" dirty="0" smtClean="0"/>
          </a:p>
          <a:p>
            <a:r>
              <a:rPr lang="en-GB" sz="1400" dirty="0" err="1" smtClean="0"/>
              <a:t>Mirvis</a:t>
            </a:r>
            <a:r>
              <a:rPr lang="en-GB" sz="1400" dirty="0" smtClean="0"/>
              <a:t>, P., 2012. Employee Engagement and CSR: Transactional, Relational, and Developmental Approaches. California Management Review, 54(4), pp.93-117.</a:t>
            </a:r>
          </a:p>
          <a:p>
            <a:endParaRPr lang="en-GB" sz="1400" dirty="0" smtClean="0"/>
          </a:p>
          <a:p>
            <a:endParaRPr lang="en-GB" sz="1400" dirty="0" smtClean="0"/>
          </a:p>
          <a:p>
            <a:endParaRPr lang="en-GB" sz="1400" dirty="0" smtClean="0"/>
          </a:p>
          <a:p>
            <a:endParaRPr lang="en-GB" sz="1400" dirty="0" smtClean="0"/>
          </a:p>
          <a:p>
            <a:endParaRPr lang="en-GB" sz="1400" dirty="0" smtClean="0"/>
          </a:p>
          <a:p>
            <a:endParaRPr lang="en-GB" sz="1600" dirty="0" smtClean="0"/>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it-IT" sz="3200" dirty="0" smtClean="0">
                <a:latin typeface="Verdana" pitchFamily="34" charset="0"/>
                <a:ea typeface="Verdana" pitchFamily="34" charset="0"/>
                <a:cs typeface="Verdana" pitchFamily="34" charset="0"/>
              </a:rPr>
              <a:t>REFERENCES</a:t>
            </a:r>
            <a:endParaRPr lang="en-GB" sz="3200" dirty="0">
              <a:latin typeface="Verdana" pitchFamily="34" charset="0"/>
              <a:ea typeface="Verdana" pitchFamily="34" charset="0"/>
              <a:cs typeface="Verdana" pitchFamily="34" charset="0"/>
            </a:endParaRPr>
          </a:p>
        </p:txBody>
      </p:sp>
      <p:sp>
        <p:nvSpPr>
          <p:cNvPr id="3" name="Text Placeholder 2"/>
          <p:cNvSpPr>
            <a:spLocks noGrp="1"/>
          </p:cNvSpPr>
          <p:nvPr>
            <p:ph type="body" idx="1"/>
          </p:nvPr>
        </p:nvSpPr>
        <p:spPr>
          <a:xfrm>
            <a:off x="381000" y="1633536"/>
            <a:ext cx="8583488" cy="5035824"/>
          </a:xfrm>
        </p:spPr>
        <p:txBody>
          <a:bodyPr>
            <a:normAutofit/>
          </a:bodyPr>
          <a:lstStyle/>
          <a:p>
            <a:r>
              <a:rPr lang="en-US" sz="1400" dirty="0" smtClean="0"/>
              <a:t>Robbins, S.P., Coulter, M, </a:t>
            </a:r>
            <a:r>
              <a:rPr lang="en-US" sz="1400" dirty="0" err="1" smtClean="0"/>
              <a:t>Randel</a:t>
            </a:r>
            <a:r>
              <a:rPr lang="en-US" sz="1400" dirty="0" smtClean="0"/>
              <a:t>, A. (2021) Management. Global edition. Harlow, England: Pearson Education</a:t>
            </a:r>
            <a:endParaRPr lang="en-GB" sz="1400" dirty="0" smtClean="0"/>
          </a:p>
          <a:p>
            <a:endParaRPr lang="en-GB" sz="1400" dirty="0" smtClean="0"/>
          </a:p>
          <a:p>
            <a:r>
              <a:rPr lang="en-GB" sz="1400" dirty="0" err="1" smtClean="0"/>
              <a:t>Tummers</a:t>
            </a:r>
            <a:r>
              <a:rPr lang="en-GB" sz="1400" dirty="0" smtClean="0"/>
              <a:t>, L.G., </a:t>
            </a:r>
            <a:r>
              <a:rPr lang="en-GB" sz="1400" dirty="0" err="1" smtClean="0"/>
              <a:t>Groeneveld</a:t>
            </a:r>
            <a:r>
              <a:rPr lang="en-GB" sz="1400" dirty="0" smtClean="0"/>
              <a:t>, S.M. and </a:t>
            </a:r>
            <a:r>
              <a:rPr lang="en-GB" sz="1400" dirty="0" err="1" smtClean="0"/>
              <a:t>Lankhaar</a:t>
            </a:r>
            <a:r>
              <a:rPr lang="en-GB" sz="1400" dirty="0" smtClean="0"/>
              <a:t>, M., 2013. The link between job satisfaction and organizational commitment: Differences between public and private sector employees. International Public Management Journal, 16(2), pp.287-306.</a:t>
            </a:r>
          </a:p>
          <a:p>
            <a:endParaRPr lang="en-GB" sz="1400" dirty="0" smtClean="0"/>
          </a:p>
          <a:p>
            <a:r>
              <a:rPr lang="en-GB" sz="1400" dirty="0" smtClean="0"/>
              <a:t>Williams. G,. &amp; Miller, R. (2002). Change the Way You Persuade. Harvard Business Review, 80(5), 65-73. </a:t>
            </a:r>
          </a:p>
          <a:p>
            <a:endParaRPr lang="en-GB" sz="1400" dirty="0" smtClean="0"/>
          </a:p>
          <a:p>
            <a:r>
              <a:rPr lang="en-GB" sz="1400" dirty="0" smtClean="0"/>
              <a:t>Zenger, J., </a:t>
            </a:r>
            <a:r>
              <a:rPr lang="en-GB" sz="1400" dirty="0" err="1" smtClean="0"/>
              <a:t>Folkman</a:t>
            </a:r>
            <a:r>
              <a:rPr lang="en-GB" sz="1400" dirty="0" smtClean="0"/>
              <a:t>, J. &amp;</a:t>
            </a:r>
            <a:r>
              <a:rPr lang="en-GB" sz="1400" dirty="0" err="1" smtClean="0"/>
              <a:t>Heathfield</a:t>
            </a:r>
            <a:r>
              <a:rPr lang="en-GB" sz="1400" dirty="0" smtClean="0"/>
              <a:t>, S. (n. d.) 12 Tips For Team Building. Web. </a:t>
            </a:r>
          </a:p>
          <a:p>
            <a:r>
              <a:rPr lang="en-GB" sz="1400" dirty="0" smtClean="0"/>
              <a:t> </a:t>
            </a:r>
            <a:r>
              <a:rPr lang="en-GB" sz="1400" dirty="0" err="1" smtClean="0"/>
              <a:t>Edinger</a:t>
            </a:r>
            <a:r>
              <a:rPr lang="en-GB" sz="1400" dirty="0" smtClean="0"/>
              <a:t>, S. (2009). Stretch Goals. Leadership Excellence, 26(7), 6-7</a:t>
            </a:r>
          </a:p>
          <a:p>
            <a:endParaRPr lang="en-GB" sz="1400" dirty="0" smtClean="0"/>
          </a:p>
          <a:p>
            <a:endParaRPr lang="en-GB" sz="1400" dirty="0" smtClean="0"/>
          </a:p>
          <a:p>
            <a:endParaRPr lang="en-GB" sz="1600" dirty="0" smtClean="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2996952"/>
          </a:xfrm>
        </p:spPr>
        <p:txBody>
          <a:bodyPr>
            <a:normAutofit/>
          </a:bodyPr>
          <a:lstStyle/>
          <a:p>
            <a:pPr algn="ctr"/>
            <a:r>
              <a:rPr lang="it-IT" sz="3200" dirty="0" smtClean="0">
                <a:latin typeface="Verdana" pitchFamily="34" charset="0"/>
                <a:ea typeface="Verdana" pitchFamily="34" charset="0"/>
                <a:cs typeface="Verdana" pitchFamily="34" charset="0"/>
              </a:rPr>
              <a:t>THANK  YOU  and … </a:t>
            </a:r>
            <a:br>
              <a:rPr lang="it-IT" sz="3200" dirty="0" smtClean="0">
                <a:latin typeface="Verdana" pitchFamily="34" charset="0"/>
                <a:ea typeface="Verdana" pitchFamily="34" charset="0"/>
                <a:cs typeface="Verdana" pitchFamily="34" charset="0"/>
              </a:rPr>
            </a:br>
            <a:r>
              <a:rPr lang="it-IT" sz="3200" dirty="0" smtClean="0">
                <a:latin typeface="Verdana" pitchFamily="34" charset="0"/>
                <a:ea typeface="Verdana" pitchFamily="34" charset="0"/>
                <a:cs typeface="Verdana" pitchFamily="34" charset="0"/>
              </a:rPr>
              <a:t/>
            </a:r>
            <a:br>
              <a:rPr lang="it-IT" sz="3200" dirty="0" smtClean="0">
                <a:latin typeface="Verdana" pitchFamily="34" charset="0"/>
                <a:ea typeface="Verdana" pitchFamily="34" charset="0"/>
                <a:cs typeface="Verdana" pitchFamily="34" charset="0"/>
              </a:rPr>
            </a:br>
            <a:r>
              <a:rPr lang="it-IT" sz="3200" dirty="0" smtClean="0">
                <a:latin typeface="Verdana" pitchFamily="34" charset="0"/>
                <a:ea typeface="Verdana" pitchFamily="34" charset="0"/>
                <a:cs typeface="Verdana" pitchFamily="34" charset="0"/>
              </a:rPr>
              <a:t/>
            </a:r>
            <a:br>
              <a:rPr lang="it-IT" sz="3200" dirty="0" smtClean="0">
                <a:latin typeface="Verdana" pitchFamily="34" charset="0"/>
                <a:ea typeface="Verdana" pitchFamily="34" charset="0"/>
                <a:cs typeface="Verdana" pitchFamily="34" charset="0"/>
              </a:rPr>
            </a:br>
            <a:r>
              <a:rPr lang="it-IT" sz="3200" dirty="0" smtClean="0">
                <a:latin typeface="Verdana" pitchFamily="34" charset="0"/>
                <a:ea typeface="Verdana" pitchFamily="34" charset="0"/>
                <a:cs typeface="Verdana" pitchFamily="34" charset="0"/>
              </a:rPr>
              <a:t>QUESTIONS ?</a:t>
            </a:r>
            <a:endParaRPr lang="en-GB" sz="3200" dirty="0">
              <a:latin typeface="Verdana" pitchFamily="34" charset="0"/>
              <a:ea typeface="Verdana" pitchFamily="34" charset="0"/>
              <a:cs typeface="Verdana"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442</TotalTime>
  <Words>1802</Words>
  <Application>Microsoft Office PowerPoint</Application>
  <PresentationFormat>On-screen Show (4:3)</PresentationFormat>
  <Paragraphs>193</Paragraphs>
  <Slides>18</Slides>
  <Notes>13</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Verve</vt:lpstr>
      <vt:lpstr> </vt:lpstr>
      <vt:lpstr>The Content</vt:lpstr>
      <vt:lpstr> INTRODUCTION  by Filip Ionescu  </vt:lpstr>
      <vt:lpstr> INTRODUCTION </vt:lpstr>
      <vt:lpstr>Why is Management important ? by Nedelina Hadzhihristova</vt:lpstr>
      <vt:lpstr>Management Principles </vt:lpstr>
      <vt:lpstr> Management   Functions  by Radian Tanev   </vt:lpstr>
      <vt:lpstr>  Example </vt:lpstr>
      <vt:lpstr>Management Roles </vt:lpstr>
      <vt:lpstr>    Managerial Excellence:  Fostering Growth  and Decency at Work</vt:lpstr>
      <vt:lpstr>Essential Management Skills for Employee Support</vt:lpstr>
      <vt:lpstr>Advancing Employee Growth through Managerial Expertise</vt:lpstr>
      <vt:lpstr>The Impact of Decency in Management by Valentina Kostadinova </vt:lpstr>
      <vt:lpstr>Fostering a Decent Work Environment for Organizational Success</vt:lpstr>
      <vt:lpstr>CONCLUSION  by Filip Ionescu</vt:lpstr>
      <vt:lpstr>REFERENCES</vt:lpstr>
      <vt:lpstr>REFERENCES</vt:lpstr>
      <vt:lpstr>THANK  YOU  and …    QUESTIONS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SamSung</dc:creator>
  <cp:lastModifiedBy>SamSung</cp:lastModifiedBy>
  <cp:revision>50</cp:revision>
  <dcterms:created xsi:type="dcterms:W3CDTF">2024-03-04T20:56:07Z</dcterms:created>
  <dcterms:modified xsi:type="dcterms:W3CDTF">2024-04-05T04:02:36Z</dcterms:modified>
</cp:coreProperties>
</file>