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8" r:id="rId2"/>
  </p:sldMasterIdLst>
  <p:notesMasterIdLst>
    <p:notesMasterId r:id="rId23"/>
  </p:notesMasterIdLst>
  <p:sldIdLst>
    <p:sldId id="761" r:id="rId3"/>
    <p:sldId id="782" r:id="rId4"/>
    <p:sldId id="759" r:id="rId5"/>
    <p:sldId id="781" r:id="rId6"/>
    <p:sldId id="667" r:id="rId7"/>
    <p:sldId id="571" r:id="rId8"/>
    <p:sldId id="686" r:id="rId9"/>
    <p:sldId id="687" r:id="rId10"/>
    <p:sldId id="688" r:id="rId11"/>
    <p:sldId id="689" r:id="rId12"/>
    <p:sldId id="690" r:id="rId13"/>
    <p:sldId id="691" r:id="rId14"/>
    <p:sldId id="692" r:id="rId15"/>
    <p:sldId id="693" r:id="rId16"/>
    <p:sldId id="678" r:id="rId17"/>
    <p:sldId id="679" r:id="rId18"/>
    <p:sldId id="340" r:id="rId19"/>
    <p:sldId id="595" r:id="rId20"/>
    <p:sldId id="783" r:id="rId21"/>
    <p:sldId id="78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4841" autoAdjust="0"/>
  </p:normalViewPr>
  <p:slideViewPr>
    <p:cSldViewPr snapToGrid="0">
      <p:cViewPr varScale="1">
        <p:scale>
          <a:sx n="85" d="100"/>
          <a:sy n="85" d="100"/>
        </p:scale>
        <p:origin x="6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53CAB9-4F92-4A59-8B4F-FFD5A7B554F6}" type="datetimeFigureOut">
              <a:rPr lang="en-GB" smtClean="0"/>
              <a:t>24/09/2026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68E90B-836C-41AE-AA31-BBDE6008C69A}" type="slidenum">
              <a:rPr lang="en-GB" smtClean="0"/>
              <a:t>‹#›</a:t>
            </a:fld>
            <a:endParaRPr lang="en-GB"/>
          </a:p>
        </p:txBody>
      </p:sp>
    </p:spTree>
    <p:extLst>
      <p:ext uri="{BB962C8B-B14F-4D97-AF65-F5344CB8AC3E}">
        <p14:creationId xmlns:p14="http://schemas.microsoft.com/office/powerpoint/2010/main" val="1850657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professionalacademy.com/blogs/marketing-theories-pestel-analysis/"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s://www.cipd.org/en/knowledge/factsheets/pestle-analysis-factsheet/" TargetMode="External"/><Relationship Id="rId5" Type="http://schemas.openxmlformats.org/officeDocument/2006/relationships/hyperlink" Target="https://uk.indeed.com/career-advice/career-development/pestle-analysis" TargetMode="External"/><Relationship Id="rId4" Type="http://schemas.openxmlformats.org/officeDocument/2006/relationships/hyperlink" Target="https://www.bbc.co.uk/bitesize/guides/zd3prj6/revision/2"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google.com/search?sca_esv=53f892ddff1617d9&amp;sxsrf=AE3TifOkDi4Fvrt7bpYVtNdISyoVfi1Wmw%3A1758013155943&amp;q=3D+printing&amp;sa=X&amp;ved=2ahUKEwjwi66t9dyPAxWpQUEAHe3eCiwQxccNegUItAEQAQ&amp;mstk=AUtExfBaLbgQd5a79hmcFEu0Na9hh2Cf0wPKLOVIp5WFYTCw7qROOM8OX3p_1YSbEG4faJIInfyRKsv0OvrjwkoHHfrSvl9pyMCaCLz7IpGM0vHUvg1pEtD_qnH8DxaP8ipC1vK6UTW-NG90ISyJVa6F1uvv_yJCFBcrAdQUZmprYe0Xr9IHLFEi5nxJB6g9fbZtu7zrSAStADHL8Gs5WquaXLVrNNBrnE2iVi9t7IC90sYuJeN4mtMLReXlkd-wGgGcGrNZVZSluv42lc0yuhEXjl-L&amp;csui=3"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google.com/search?sca_esv=53f892ddff1617d9&amp;sxsrf=AE3TifOkDi4Fvrt7bpYVtNdISyoVfi1Wmw%3A1758013155943&amp;q=E-commerce&amp;sa=X&amp;ved=2ahUKEwjwi66t9dyPAxWpQUEAHe3eCiwQxccNegUIiAEQAQ&amp;mstk=AUtExfBaLbgQd5a79hmcFEu0Na9hh2Cf0wPKLOVIp5WFYTCw7qROOM8OX3p_1YSbEG4faJIInfyRKsv0OvrjwkoHHfrSvl9pyMCaCLz7IpGM0vHUvg1pEtD_qnH8DxaP8ipC1vK6UTW-NG90ISyJVa6F1uvv_yJCFBcrAdQUZmprYe0Xr9IHLFEi5nxJB6g9fbZtu7zrSAStADHL8Gs5WquaXLVrNNBrnE2iVi9t7IC90sYuJeN4mtMLReXlkd-wGgGcGrNZVZSluv42lc0yuhEXjl-L&amp;csui=3"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google.com/search?sca_esv=53f892ddff1617d9&amp;sxsrf=AE3TifPHg_GUJwGWc5AzqiydKUsu-dlIRQ%3A1758013254859&amp;q=GDPR&amp;sa=X&amp;ved=2ahUKEwj10cPc9dyPAxXoVkEAHZgxBK8QxccNegUImgEQAQ&amp;mstk=AUtExfD0UfWwq_QJz377_aeVojJBh3HXf19n0RpKmFfidL8l87-Oh1McgWNVIREz4E32iFc11bPQ5fA5aDYu-EZJPv_aJChvTVEG9iz7U-Lq_gP8-29MiPEflTwVu0VP_NALOcSCJwYPrv27YZVAHL3EiLtrlqYsLvKbP9qz__KLqeRoAXqqcXr1OsecaAHVNm800EVNXPmZcD2nBrnWJx2bUIQmgEi3eNsskqg3RwJ1QnJwH3xtfKPOtMq_u8z-bJPBJhBpUgVn5p9ilkJqhsUYBUAt&amp;csui=3"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Customer value is the consumer's perception of the difference between the perceived benefits (gains like quality, emotion, convenience) they receive from a product or service and the perceived sacrifices (costs like money, time, effort, risk) they make to obtain it. This "trade-off" is subjective and varies between individuals, forming the basis of customer satisfaction, loyalty, and a company's long-term profitability.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Perceived Benefits</a:t>
            </a:r>
          </a:p>
          <a:p>
            <a:r>
              <a:rPr lang="en-GB" sz="1200" b="0" i="0" kern="1200" dirty="0">
                <a:solidFill>
                  <a:schemeClr val="tx1"/>
                </a:solidFill>
                <a:effectLst/>
                <a:latin typeface="+mn-lt"/>
                <a:ea typeface="+mn-ea"/>
                <a:cs typeface="+mn-cs"/>
              </a:rPr>
              <a:t>These are the positive outcomes or gains a customer experiences from a product or service. They can include: </a:t>
            </a:r>
          </a:p>
          <a:p>
            <a:r>
              <a:rPr lang="en-GB" sz="1200" b="1" i="0" kern="1200" dirty="0">
                <a:solidFill>
                  <a:schemeClr val="tx1"/>
                </a:solidFill>
                <a:effectLst/>
                <a:latin typeface="+mn-lt"/>
                <a:ea typeface="+mn-ea"/>
                <a:cs typeface="+mn-cs"/>
              </a:rPr>
              <a:t>Functional Benefits:</a:t>
            </a:r>
            <a:r>
              <a:rPr lang="en-GB" sz="1200" b="0" i="0" kern="1200" dirty="0">
                <a:solidFill>
                  <a:schemeClr val="tx1"/>
                </a:solidFill>
                <a:effectLst/>
                <a:latin typeface="+mn-lt"/>
                <a:ea typeface="+mn-ea"/>
                <a:cs typeface="+mn-cs"/>
              </a:rPr>
              <a:t> The actual usefulness of the product or service.</a:t>
            </a:r>
          </a:p>
          <a:p>
            <a:r>
              <a:rPr lang="en-GB" sz="1200" b="1" i="0" kern="1200" dirty="0">
                <a:solidFill>
                  <a:schemeClr val="tx1"/>
                </a:solidFill>
                <a:effectLst/>
                <a:latin typeface="+mn-lt"/>
                <a:ea typeface="+mn-ea"/>
                <a:cs typeface="+mn-cs"/>
              </a:rPr>
              <a:t>Emotional Benefits:</a:t>
            </a:r>
            <a:r>
              <a:rPr lang="en-GB" sz="1200" b="0" i="0" kern="1200" dirty="0">
                <a:solidFill>
                  <a:schemeClr val="tx1"/>
                </a:solidFill>
                <a:effectLst/>
                <a:latin typeface="+mn-lt"/>
                <a:ea typeface="+mn-ea"/>
                <a:cs typeface="+mn-cs"/>
              </a:rPr>
              <a:t> The positive feelings a customer experiences.</a:t>
            </a:r>
          </a:p>
          <a:p>
            <a:r>
              <a:rPr lang="en-GB" sz="1200" b="1" i="0" kern="1200" dirty="0">
                <a:solidFill>
                  <a:schemeClr val="tx1"/>
                </a:solidFill>
                <a:effectLst/>
                <a:latin typeface="+mn-lt"/>
                <a:ea typeface="+mn-ea"/>
                <a:cs typeface="+mn-cs"/>
              </a:rPr>
              <a:t>Social Benefits:</a:t>
            </a:r>
            <a:r>
              <a:rPr lang="en-GB" sz="1200" b="0" i="0" kern="1200" dirty="0">
                <a:solidFill>
                  <a:schemeClr val="tx1"/>
                </a:solidFill>
                <a:effectLst/>
                <a:latin typeface="+mn-lt"/>
                <a:ea typeface="+mn-ea"/>
                <a:cs typeface="+mn-cs"/>
              </a:rPr>
              <a:t> The way a product or service helps a customer in their social interactions or status.</a:t>
            </a:r>
          </a:p>
          <a:p>
            <a:r>
              <a:rPr lang="en-GB" sz="1200" b="1" i="0" kern="1200" dirty="0">
                <a:solidFill>
                  <a:schemeClr val="tx1"/>
                </a:solidFill>
                <a:effectLst/>
                <a:latin typeface="+mn-lt"/>
                <a:ea typeface="+mn-ea"/>
                <a:cs typeface="+mn-cs"/>
              </a:rPr>
              <a:t>Epistemic Benefits:</a:t>
            </a:r>
            <a:r>
              <a:rPr lang="en-GB" sz="1200" b="0" i="0" kern="1200" dirty="0">
                <a:solidFill>
                  <a:schemeClr val="tx1"/>
                </a:solidFill>
                <a:effectLst/>
                <a:latin typeface="+mn-lt"/>
                <a:ea typeface="+mn-ea"/>
                <a:cs typeface="+mn-cs"/>
              </a:rPr>
              <a:t> The knowledge or understanding a customer gains.</a:t>
            </a:r>
          </a:p>
          <a:p>
            <a:r>
              <a:rPr lang="en-GB" sz="1200" b="1" i="0" kern="1200" dirty="0">
                <a:solidFill>
                  <a:schemeClr val="tx1"/>
                </a:solidFill>
                <a:effectLst/>
                <a:latin typeface="+mn-lt"/>
                <a:ea typeface="+mn-ea"/>
                <a:cs typeface="+mn-cs"/>
              </a:rPr>
              <a:t>Conditional Benefits:</a:t>
            </a:r>
            <a:r>
              <a:rPr lang="en-GB" sz="1200" b="0" i="0" kern="1200" dirty="0">
                <a:solidFill>
                  <a:schemeClr val="tx1"/>
                </a:solidFill>
                <a:effectLst/>
                <a:latin typeface="+mn-lt"/>
                <a:ea typeface="+mn-ea"/>
                <a:cs typeface="+mn-cs"/>
              </a:rPr>
              <a:t> Benefits related to specific circumstances.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Perceived Sacrifices</a:t>
            </a:r>
          </a:p>
          <a:p>
            <a:r>
              <a:rPr lang="en-GB" sz="1200" b="0" i="0" kern="1200" dirty="0">
                <a:solidFill>
                  <a:schemeClr val="tx1"/>
                </a:solidFill>
                <a:effectLst/>
                <a:latin typeface="+mn-lt"/>
                <a:ea typeface="+mn-ea"/>
                <a:cs typeface="+mn-cs"/>
              </a:rPr>
              <a:t>These are the costs or downsides a customer believes they incur in the process of obtaining the product or service. They can include: </a:t>
            </a:r>
          </a:p>
          <a:p>
            <a:r>
              <a:rPr lang="en-GB" sz="1200" b="1" i="0" kern="1200" dirty="0">
                <a:solidFill>
                  <a:schemeClr val="tx1"/>
                </a:solidFill>
                <a:effectLst/>
                <a:latin typeface="+mn-lt"/>
                <a:ea typeface="+mn-ea"/>
                <a:cs typeface="+mn-cs"/>
              </a:rPr>
              <a:t>Monetary Costs:</a:t>
            </a:r>
            <a:r>
              <a:rPr lang="en-GB" sz="1200" b="0" i="0" kern="1200" dirty="0">
                <a:solidFill>
                  <a:schemeClr val="tx1"/>
                </a:solidFill>
                <a:effectLst/>
                <a:latin typeface="+mn-lt"/>
                <a:ea typeface="+mn-ea"/>
                <a:cs typeface="+mn-cs"/>
              </a:rPr>
              <a:t> The financial price paid for the offering. </a:t>
            </a:r>
          </a:p>
          <a:p>
            <a:r>
              <a:rPr lang="en-GB" sz="1200" b="1" i="0" kern="1200" dirty="0">
                <a:solidFill>
                  <a:schemeClr val="tx1"/>
                </a:solidFill>
                <a:effectLst/>
                <a:latin typeface="+mn-lt"/>
                <a:ea typeface="+mn-ea"/>
                <a:cs typeface="+mn-cs"/>
              </a:rPr>
              <a:t>Time Costs:</a:t>
            </a:r>
            <a:r>
              <a:rPr lang="en-GB" sz="1200" b="0" i="0" kern="1200" dirty="0">
                <a:solidFill>
                  <a:schemeClr val="tx1"/>
                </a:solidFill>
                <a:effectLst/>
                <a:latin typeface="+mn-lt"/>
                <a:ea typeface="+mn-ea"/>
                <a:cs typeface="+mn-cs"/>
              </a:rPr>
              <a:t> The time spent acquiring the product or service. </a:t>
            </a:r>
          </a:p>
          <a:p>
            <a:r>
              <a:rPr lang="en-GB" sz="1200" b="1" i="0" kern="1200" dirty="0">
                <a:solidFill>
                  <a:schemeClr val="tx1"/>
                </a:solidFill>
                <a:effectLst/>
                <a:latin typeface="+mn-lt"/>
                <a:ea typeface="+mn-ea"/>
                <a:cs typeface="+mn-cs"/>
              </a:rPr>
              <a:t>Psychic Costs:</a:t>
            </a:r>
            <a:r>
              <a:rPr lang="en-GB" sz="1200" b="0" i="0" kern="1200" dirty="0">
                <a:solidFill>
                  <a:schemeClr val="tx1"/>
                </a:solidFill>
                <a:effectLst/>
                <a:latin typeface="+mn-lt"/>
                <a:ea typeface="+mn-ea"/>
                <a:cs typeface="+mn-cs"/>
              </a:rPr>
              <a:t> Psychological costs such as effort, mental strain, and the risk of making the wrong choice.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Trade-Off</a:t>
            </a:r>
          </a:p>
          <a:p>
            <a:r>
              <a:rPr lang="en-GB" sz="1200" b="0" i="0" kern="1200" dirty="0">
                <a:solidFill>
                  <a:schemeClr val="tx1"/>
                </a:solidFill>
                <a:effectLst/>
                <a:latin typeface="+mn-lt"/>
                <a:ea typeface="+mn-ea"/>
                <a:cs typeface="+mn-cs"/>
              </a:rPr>
              <a:t>Customer value is created when the perceived benefits outweigh the perceived sacrifices. </a:t>
            </a:r>
          </a:p>
          <a:p>
            <a:r>
              <a:rPr lang="en-GB" sz="1200" b="1" i="0" kern="1200" dirty="0">
                <a:solidFill>
                  <a:schemeClr val="tx1"/>
                </a:solidFill>
                <a:effectLst/>
                <a:latin typeface="+mn-lt"/>
                <a:ea typeface="+mn-ea"/>
                <a:cs typeface="+mn-cs"/>
              </a:rPr>
              <a:t>A High Ratio is Key: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product or service offers higher value when customers perceive a large gap between the benefits they receive and the sacrifices they make. </a:t>
            </a:r>
          </a:p>
          <a:p>
            <a:r>
              <a:rPr lang="en-GB" sz="1200" b="1" i="0" kern="1200" dirty="0">
                <a:solidFill>
                  <a:schemeClr val="tx1"/>
                </a:solidFill>
                <a:effectLst/>
                <a:latin typeface="+mn-lt"/>
                <a:ea typeface="+mn-ea"/>
                <a:cs typeface="+mn-cs"/>
              </a:rPr>
              <a:t>Subjectivity: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What constitutes a benefit or sacrifice is highly subjective and personal to each customer. </a:t>
            </a:r>
          </a:p>
          <a:p>
            <a:r>
              <a:rPr lang="en-GB" sz="1200" b="1" i="0" kern="1200" dirty="0">
                <a:solidFill>
                  <a:schemeClr val="tx1"/>
                </a:solidFill>
                <a:effectLst/>
                <a:latin typeface="+mn-lt"/>
                <a:ea typeface="+mn-ea"/>
                <a:cs typeface="+mn-cs"/>
              </a:rPr>
              <a:t>Influences </a:t>
            </a:r>
            <a:r>
              <a:rPr lang="en-GB" sz="1200" b="1" i="0" kern="1200" dirty="0" err="1">
                <a:solidFill>
                  <a:schemeClr val="tx1"/>
                </a:solidFill>
                <a:effectLst/>
                <a:latin typeface="+mn-lt"/>
                <a:ea typeface="+mn-ea"/>
                <a:cs typeface="+mn-cs"/>
              </a:rPr>
              <a:t>Behavior</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customer's perception of value directly influences their purchasing decisions and overall loyalty to a brand.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4</a:t>
            </a:fld>
            <a:endParaRPr lang="en-GB"/>
          </a:p>
        </p:txBody>
      </p:sp>
    </p:spTree>
    <p:extLst>
      <p:ext uri="{BB962C8B-B14F-4D97-AF65-F5344CB8AC3E}">
        <p14:creationId xmlns:p14="http://schemas.microsoft.com/office/powerpoint/2010/main" val="1841005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layers of the business environment are typically divided into three main categories: the Internal Environment, the Micro Environment, and the Macro Environment. The internal environment includes an organization's resources and culture, the micro environment consists of factors closest to the business like suppliers and competitors, and the macro environment encompasses broad societal and global forces such as economic trends, technology, and political policies that affect all businesses.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1. Internal Environment</a:t>
            </a:r>
          </a:p>
          <a:p>
            <a:r>
              <a:rPr lang="en-GB" sz="1200" b="0" i="0" kern="1200" dirty="0">
                <a:solidFill>
                  <a:schemeClr val="tx1"/>
                </a:solidFill>
                <a:effectLst/>
                <a:latin typeface="+mn-lt"/>
                <a:ea typeface="+mn-ea"/>
                <a:cs typeface="+mn-cs"/>
              </a:rPr>
              <a:t>This layer refers to factors within the organization that it can control. </a:t>
            </a:r>
          </a:p>
          <a:p>
            <a:r>
              <a:rPr lang="en-GB" sz="1200" b="1" i="0" kern="1200" dirty="0">
                <a:solidFill>
                  <a:schemeClr val="tx1"/>
                </a:solidFill>
                <a:effectLst/>
                <a:latin typeface="+mn-lt"/>
                <a:ea typeface="+mn-ea"/>
                <a:cs typeface="+mn-cs"/>
              </a:rPr>
              <a:t>Examples:</a:t>
            </a:r>
            <a:r>
              <a:rPr lang="en-GB" sz="1200" b="0" i="0" kern="1200" dirty="0">
                <a:solidFill>
                  <a:schemeClr val="tx1"/>
                </a:solidFill>
                <a:effectLst/>
                <a:latin typeface="+mn-lt"/>
                <a:ea typeface="+mn-ea"/>
                <a:cs typeface="+mn-cs"/>
              </a:rPr>
              <a:t> Corporate culture, mission and vision, company policies, management philosophy, resources (financial, human, technological), and organizational structure.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2. Micro Environment</a:t>
            </a:r>
          </a:p>
          <a:p>
            <a:r>
              <a:rPr lang="en-GB" sz="1200" b="0" i="0" kern="1200" dirty="0">
                <a:solidFill>
                  <a:schemeClr val="tx1"/>
                </a:solidFill>
                <a:effectLst/>
                <a:latin typeface="+mn-lt"/>
                <a:ea typeface="+mn-ea"/>
                <a:cs typeface="+mn-cs"/>
              </a:rPr>
              <a:t>This layer includes external factors that directly influence the business and are unique to the specific industry. </a:t>
            </a:r>
          </a:p>
          <a:p>
            <a:r>
              <a:rPr lang="en-GB" sz="1200" b="1" i="0" kern="1200" dirty="0">
                <a:solidFill>
                  <a:schemeClr val="tx1"/>
                </a:solidFill>
                <a:effectLst/>
                <a:latin typeface="+mn-lt"/>
                <a:ea typeface="+mn-ea"/>
                <a:cs typeface="+mn-cs"/>
              </a:rPr>
              <a:t>Examples:</a:t>
            </a:r>
            <a:endParaRPr lang="en-GB" sz="1200" b="0" i="0" kern="1200" dirty="0">
              <a:solidFill>
                <a:schemeClr val="tx1"/>
              </a:solidFill>
              <a:effectLst/>
              <a:latin typeface="+mn-lt"/>
              <a:ea typeface="+mn-ea"/>
              <a:cs typeface="+mn-cs"/>
            </a:endParaRPr>
          </a:p>
          <a:p>
            <a:pPr lvl="1"/>
            <a:r>
              <a:rPr lang="en-GB" sz="1200" b="1" i="0" kern="1200" dirty="0">
                <a:solidFill>
                  <a:schemeClr val="tx1"/>
                </a:solidFill>
                <a:effectLst/>
                <a:latin typeface="+mn-lt"/>
                <a:ea typeface="+mn-ea"/>
                <a:cs typeface="+mn-cs"/>
              </a:rPr>
              <a:t>Suppliers:</a:t>
            </a:r>
            <a:r>
              <a:rPr lang="en-GB" sz="1200" b="0" i="0" kern="1200" dirty="0">
                <a:solidFill>
                  <a:schemeClr val="tx1"/>
                </a:solidFill>
                <a:effectLst/>
                <a:latin typeface="+mn-lt"/>
                <a:ea typeface="+mn-ea"/>
                <a:cs typeface="+mn-cs"/>
              </a:rPr>
              <a:t> Entities providing resources needed for production.</a:t>
            </a:r>
          </a:p>
          <a:p>
            <a:pPr lvl="1"/>
            <a:r>
              <a:rPr lang="en-GB" sz="1200" b="1" i="0" kern="1200" dirty="0">
                <a:solidFill>
                  <a:schemeClr val="tx1"/>
                </a:solidFill>
                <a:effectLst/>
                <a:latin typeface="+mn-lt"/>
                <a:ea typeface="+mn-ea"/>
                <a:cs typeface="+mn-cs"/>
              </a:rPr>
              <a:t>Customers:</a:t>
            </a:r>
            <a:r>
              <a:rPr lang="en-GB" sz="1200" b="0" i="0" kern="1200" dirty="0">
                <a:solidFill>
                  <a:schemeClr val="tx1"/>
                </a:solidFill>
                <a:effectLst/>
                <a:latin typeface="+mn-lt"/>
                <a:ea typeface="+mn-ea"/>
                <a:cs typeface="+mn-cs"/>
              </a:rPr>
              <a:t> The market demand and needs.</a:t>
            </a:r>
          </a:p>
          <a:p>
            <a:pPr lvl="1"/>
            <a:r>
              <a:rPr lang="en-GB" sz="1200" b="1" i="0" kern="1200" dirty="0">
                <a:solidFill>
                  <a:schemeClr val="tx1"/>
                </a:solidFill>
                <a:effectLst/>
                <a:latin typeface="+mn-lt"/>
                <a:ea typeface="+mn-ea"/>
                <a:cs typeface="+mn-cs"/>
              </a:rPr>
              <a:t>Competitors:</a:t>
            </a:r>
            <a:r>
              <a:rPr lang="en-GB" sz="1200" b="0" i="0" kern="1200" dirty="0">
                <a:solidFill>
                  <a:schemeClr val="tx1"/>
                </a:solidFill>
                <a:effectLst/>
                <a:latin typeface="+mn-lt"/>
                <a:ea typeface="+mn-ea"/>
                <a:cs typeface="+mn-cs"/>
              </a:rPr>
              <a:t> Other companies in the same market.</a:t>
            </a:r>
          </a:p>
          <a:p>
            <a:pPr lvl="1"/>
            <a:r>
              <a:rPr lang="en-GB" sz="1200" b="1" i="0" kern="1200" dirty="0">
                <a:solidFill>
                  <a:schemeClr val="tx1"/>
                </a:solidFill>
                <a:effectLst/>
                <a:latin typeface="+mn-lt"/>
                <a:ea typeface="+mn-ea"/>
                <a:cs typeface="+mn-cs"/>
              </a:rPr>
              <a:t>Market Intermediaries:</a:t>
            </a:r>
            <a:r>
              <a:rPr lang="en-GB" sz="1200" b="0" i="0" kern="1200" dirty="0">
                <a:solidFill>
                  <a:schemeClr val="tx1"/>
                </a:solidFill>
                <a:effectLst/>
                <a:latin typeface="+mn-lt"/>
                <a:ea typeface="+mn-ea"/>
                <a:cs typeface="+mn-cs"/>
              </a:rPr>
              <a:t> Organizations that help a company promote, sell, and distribute its products (e.g., wholesalers, retailers).</a:t>
            </a:r>
          </a:p>
          <a:p>
            <a:pPr lvl="1"/>
            <a:r>
              <a:rPr lang="en-GB" sz="1200" b="1" i="0" kern="1200" dirty="0">
                <a:solidFill>
                  <a:schemeClr val="tx1"/>
                </a:solidFill>
                <a:effectLst/>
                <a:latin typeface="+mn-lt"/>
                <a:ea typeface="+mn-ea"/>
                <a:cs typeface="+mn-cs"/>
              </a:rPr>
              <a:t>Publics:</a:t>
            </a:r>
            <a:r>
              <a:rPr lang="en-GB" sz="1200" b="0" i="0" kern="1200" dirty="0">
                <a:solidFill>
                  <a:schemeClr val="tx1"/>
                </a:solidFill>
                <a:effectLst/>
                <a:latin typeface="+mn-lt"/>
                <a:ea typeface="+mn-ea"/>
                <a:cs typeface="+mn-cs"/>
              </a:rPr>
              <a:t> Any group with an actual or potential interest in or impact on an organization's ability to achieve its objectives.</a:t>
            </a:r>
          </a:p>
          <a:p>
            <a:pPr lvl="1"/>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3. Macro Environment</a:t>
            </a:r>
          </a:p>
          <a:p>
            <a:r>
              <a:rPr lang="en-GB" sz="1200" b="0" i="0" kern="1200" dirty="0">
                <a:solidFill>
                  <a:schemeClr val="tx1"/>
                </a:solidFill>
                <a:effectLst/>
                <a:latin typeface="+mn-lt"/>
                <a:ea typeface="+mn-ea"/>
                <a:cs typeface="+mn-cs"/>
              </a:rPr>
              <a:t>This is the broadest layer, comprising large-scale societal forces that affect the micro environment and the organization itself. </a:t>
            </a:r>
          </a:p>
          <a:p>
            <a:r>
              <a:rPr lang="en-GB" sz="1200" b="1" i="0" kern="1200" dirty="0">
                <a:solidFill>
                  <a:schemeClr val="tx1"/>
                </a:solidFill>
                <a:effectLst/>
                <a:latin typeface="+mn-lt"/>
                <a:ea typeface="+mn-ea"/>
                <a:cs typeface="+mn-cs"/>
              </a:rPr>
              <a:t>Examples (often categorized by the PESTEL framework):</a:t>
            </a:r>
            <a:endParaRPr lang="en-GB" sz="1200" b="0" i="0" kern="1200" dirty="0">
              <a:solidFill>
                <a:schemeClr val="tx1"/>
              </a:solidFill>
              <a:effectLst/>
              <a:latin typeface="+mn-lt"/>
              <a:ea typeface="+mn-ea"/>
              <a:cs typeface="+mn-cs"/>
            </a:endParaRPr>
          </a:p>
          <a:p>
            <a:pPr lvl="1"/>
            <a:r>
              <a:rPr lang="en-GB" sz="1200" b="1" i="0" kern="1200" dirty="0">
                <a:solidFill>
                  <a:schemeClr val="tx1"/>
                </a:solidFill>
                <a:effectLst/>
                <a:latin typeface="+mn-lt"/>
                <a:ea typeface="+mn-ea"/>
                <a:cs typeface="+mn-cs"/>
              </a:rPr>
              <a:t>Political:</a:t>
            </a:r>
            <a:r>
              <a:rPr lang="en-GB" sz="1200" b="0" i="0" kern="1200" dirty="0">
                <a:solidFill>
                  <a:schemeClr val="tx1"/>
                </a:solidFill>
                <a:effectLst/>
                <a:latin typeface="+mn-lt"/>
                <a:ea typeface="+mn-ea"/>
                <a:cs typeface="+mn-cs"/>
              </a:rPr>
              <a:t> Government stability, legislation, and policies.</a:t>
            </a:r>
          </a:p>
          <a:p>
            <a:pPr lvl="1"/>
            <a:r>
              <a:rPr lang="en-GB" sz="1200" b="1" i="0" kern="1200" dirty="0">
                <a:solidFill>
                  <a:schemeClr val="tx1"/>
                </a:solidFill>
                <a:effectLst/>
                <a:latin typeface="+mn-lt"/>
                <a:ea typeface="+mn-ea"/>
                <a:cs typeface="+mn-cs"/>
              </a:rPr>
              <a:t>Economic:</a:t>
            </a:r>
            <a:r>
              <a:rPr lang="en-GB" sz="1200" b="0" i="0" kern="1200" dirty="0">
                <a:solidFill>
                  <a:schemeClr val="tx1"/>
                </a:solidFill>
                <a:effectLst/>
                <a:latin typeface="+mn-lt"/>
                <a:ea typeface="+mn-ea"/>
                <a:cs typeface="+mn-cs"/>
              </a:rPr>
              <a:t> Inflation, interest rates, GDP, economic growth, and employment levels.</a:t>
            </a:r>
          </a:p>
          <a:p>
            <a:pPr lvl="1"/>
            <a:r>
              <a:rPr lang="en-GB" sz="1200" b="1" i="0" kern="1200" dirty="0">
                <a:solidFill>
                  <a:schemeClr val="tx1"/>
                </a:solidFill>
                <a:effectLst/>
                <a:latin typeface="+mn-lt"/>
                <a:ea typeface="+mn-ea"/>
                <a:cs typeface="+mn-cs"/>
              </a:rPr>
              <a:t>Social:</a:t>
            </a:r>
            <a:r>
              <a:rPr lang="en-GB" sz="1200" b="0" i="0" kern="1200" dirty="0">
                <a:solidFill>
                  <a:schemeClr val="tx1"/>
                </a:solidFill>
                <a:effectLst/>
                <a:latin typeface="+mn-lt"/>
                <a:ea typeface="+mn-ea"/>
                <a:cs typeface="+mn-cs"/>
              </a:rPr>
              <a:t> Demographics, societal values, lifestyles, and trends.</a:t>
            </a:r>
          </a:p>
          <a:p>
            <a:pPr lvl="1"/>
            <a:r>
              <a:rPr lang="en-GB" sz="1200" b="1" i="0" kern="1200" dirty="0">
                <a:solidFill>
                  <a:schemeClr val="tx1"/>
                </a:solidFill>
                <a:effectLst/>
                <a:latin typeface="+mn-lt"/>
                <a:ea typeface="+mn-ea"/>
                <a:cs typeface="+mn-cs"/>
              </a:rPr>
              <a:t>Technological:</a:t>
            </a:r>
            <a:r>
              <a:rPr lang="en-GB" sz="1200" b="0" i="0" kern="1200" dirty="0">
                <a:solidFill>
                  <a:schemeClr val="tx1"/>
                </a:solidFill>
                <a:effectLst/>
                <a:latin typeface="+mn-lt"/>
                <a:ea typeface="+mn-ea"/>
                <a:cs typeface="+mn-cs"/>
              </a:rPr>
              <a:t> Innovations, automation, and advancements in information technology.</a:t>
            </a:r>
          </a:p>
          <a:p>
            <a:pPr lvl="1"/>
            <a:r>
              <a:rPr lang="en-GB" sz="1200" b="1" i="0" kern="1200" dirty="0">
                <a:solidFill>
                  <a:schemeClr val="tx1"/>
                </a:solidFill>
                <a:effectLst/>
                <a:latin typeface="+mn-lt"/>
                <a:ea typeface="+mn-ea"/>
                <a:cs typeface="+mn-cs"/>
              </a:rPr>
              <a:t>Environmental (Ecological):</a:t>
            </a:r>
            <a:r>
              <a:rPr lang="en-GB" sz="1200" b="0" i="0" kern="1200" dirty="0">
                <a:solidFill>
                  <a:schemeClr val="tx1"/>
                </a:solidFill>
                <a:effectLst/>
                <a:latin typeface="+mn-lt"/>
                <a:ea typeface="+mn-ea"/>
                <a:cs typeface="+mn-cs"/>
              </a:rPr>
              <a:t> Natural resources, climate, pollution, and environmental concerns.</a:t>
            </a:r>
          </a:p>
          <a:p>
            <a:pPr lvl="1"/>
            <a:r>
              <a:rPr lang="en-GB" sz="1200" b="1" i="0" kern="1200" dirty="0">
                <a:solidFill>
                  <a:schemeClr val="tx1"/>
                </a:solidFill>
                <a:effectLst/>
                <a:latin typeface="+mn-lt"/>
                <a:ea typeface="+mn-ea"/>
                <a:cs typeface="+mn-cs"/>
              </a:rPr>
              <a:t>Legal:</a:t>
            </a:r>
            <a:r>
              <a:rPr lang="en-GB" sz="1200" b="0" i="0" kern="1200" dirty="0">
                <a:solidFill>
                  <a:schemeClr val="tx1"/>
                </a:solidFill>
                <a:effectLst/>
                <a:latin typeface="+mn-lt"/>
                <a:ea typeface="+mn-ea"/>
                <a:cs typeface="+mn-cs"/>
              </a:rPr>
              <a:t> Specific laws and regulations governing business operations</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5</a:t>
            </a:fld>
            <a:endParaRPr lang="en-GB"/>
          </a:p>
        </p:txBody>
      </p:sp>
    </p:spTree>
    <p:extLst>
      <p:ext uri="{BB962C8B-B14F-4D97-AF65-F5344CB8AC3E}">
        <p14:creationId xmlns:p14="http://schemas.microsoft.com/office/powerpoint/2010/main" val="3679520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PESTEL analysis is a strategic tool for examining the external macro-environment to identify opportunities and threats that can impact an organization, using Political, Economic, Social, Technological, Environmental, and Legal factors as a framework. By understanding these broad influences, businesses can refine their strategies, make informed decisions, and develop tactics to navigate challenges and capitalize on emerging trends.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to Conduct a PESTEL Analysis</a:t>
            </a:r>
          </a:p>
          <a:p>
            <a:r>
              <a:rPr lang="en-GB" sz="1200" b="1" i="0" kern="1200" dirty="0">
                <a:solidFill>
                  <a:schemeClr val="tx1"/>
                </a:solidFill>
                <a:effectLst/>
                <a:latin typeface="+mn-lt"/>
                <a:ea typeface="+mn-ea"/>
                <a:cs typeface="+mn-cs"/>
              </a:rPr>
              <a:t>Understand the PESTEL Factors</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Political:</a:t>
            </a:r>
            <a:r>
              <a:rPr lang="en-GB" sz="1200" b="0" i="0" kern="1200" dirty="0">
                <a:solidFill>
                  <a:schemeClr val="tx1"/>
                </a:solidFill>
                <a:effectLst/>
                <a:latin typeface="+mn-lt"/>
                <a:ea typeface="+mn-ea"/>
                <a:cs typeface="+mn-cs"/>
              </a:rPr>
              <a:t> Government policies, stability, regulatory frameworks, tax policies, trade policies, and international relations. </a:t>
            </a:r>
          </a:p>
          <a:p>
            <a:r>
              <a:rPr lang="en-GB" sz="1200" b="1" i="0" kern="1200" dirty="0">
                <a:solidFill>
                  <a:schemeClr val="tx1"/>
                </a:solidFill>
                <a:effectLst/>
                <a:latin typeface="+mn-lt"/>
                <a:ea typeface="+mn-ea"/>
                <a:cs typeface="+mn-cs"/>
              </a:rPr>
              <a:t>Economic:</a:t>
            </a:r>
            <a:r>
              <a:rPr lang="en-GB" sz="1200" b="0" i="0" kern="1200" dirty="0">
                <a:solidFill>
                  <a:schemeClr val="tx1"/>
                </a:solidFill>
                <a:effectLst/>
                <a:latin typeface="+mn-lt"/>
                <a:ea typeface="+mn-ea"/>
                <a:cs typeface="+mn-cs"/>
              </a:rPr>
              <a:t> Economic growth, inflation, interest rates, exchange rates, unemployment rates, disposable income, and resource availability. </a:t>
            </a:r>
          </a:p>
          <a:p>
            <a:r>
              <a:rPr lang="en-GB" sz="1200" b="1" i="0" kern="1200" dirty="0">
                <a:solidFill>
                  <a:schemeClr val="tx1"/>
                </a:solidFill>
                <a:effectLst/>
                <a:latin typeface="+mn-lt"/>
                <a:ea typeface="+mn-ea"/>
                <a:cs typeface="+mn-cs"/>
              </a:rPr>
              <a:t>Social (Socio-cultural):</a:t>
            </a:r>
            <a:r>
              <a:rPr lang="en-GB" sz="1200" b="0" i="0" kern="1200" dirty="0">
                <a:solidFill>
                  <a:schemeClr val="tx1"/>
                </a:solidFill>
                <a:effectLst/>
                <a:latin typeface="+mn-lt"/>
                <a:ea typeface="+mn-ea"/>
                <a:cs typeface="+mn-cs"/>
              </a:rPr>
              <a:t> Demographic shifts, population growth rates, changing social attitudes, cultural trends, consumer lifestyles, education levels, and awareness of social issues. </a:t>
            </a:r>
          </a:p>
          <a:p>
            <a:r>
              <a:rPr lang="en-GB" sz="1200" b="1" i="0" kern="1200" dirty="0">
                <a:solidFill>
                  <a:schemeClr val="tx1"/>
                </a:solidFill>
                <a:effectLst/>
                <a:latin typeface="+mn-lt"/>
                <a:ea typeface="+mn-ea"/>
                <a:cs typeface="+mn-cs"/>
              </a:rPr>
              <a:t>Technological:</a:t>
            </a:r>
            <a:r>
              <a:rPr lang="en-GB" sz="1200" b="0" i="0" kern="1200" dirty="0">
                <a:solidFill>
                  <a:schemeClr val="tx1"/>
                </a:solidFill>
                <a:effectLst/>
                <a:latin typeface="+mn-lt"/>
                <a:ea typeface="+mn-ea"/>
                <a:cs typeface="+mn-cs"/>
              </a:rPr>
              <a:t> Innovation, research and development activities, automation, digital transformation, and new technological infrastructure. </a:t>
            </a:r>
          </a:p>
          <a:p>
            <a:r>
              <a:rPr lang="en-GB" sz="1200" b="1" i="0" kern="1200" dirty="0">
                <a:solidFill>
                  <a:schemeClr val="tx1"/>
                </a:solidFill>
                <a:effectLst/>
                <a:latin typeface="+mn-lt"/>
                <a:ea typeface="+mn-ea"/>
                <a:cs typeface="+mn-cs"/>
              </a:rPr>
              <a:t>Environmental:</a:t>
            </a:r>
            <a:r>
              <a:rPr lang="en-GB" sz="1200" b="0" i="0" kern="1200" dirty="0">
                <a:solidFill>
                  <a:schemeClr val="tx1"/>
                </a:solidFill>
                <a:effectLst/>
                <a:latin typeface="+mn-lt"/>
                <a:ea typeface="+mn-ea"/>
                <a:cs typeface="+mn-cs"/>
              </a:rPr>
              <a:t> Climate change, weather patterns, natural resource availability, pollution, sustainability, waste management, and climate-related risks. </a:t>
            </a:r>
          </a:p>
          <a:p>
            <a:r>
              <a:rPr lang="en-GB" sz="1200" b="1" i="0" kern="1200" dirty="0">
                <a:solidFill>
                  <a:schemeClr val="tx1"/>
                </a:solidFill>
                <a:effectLst/>
                <a:latin typeface="+mn-lt"/>
                <a:ea typeface="+mn-ea"/>
                <a:cs typeface="+mn-cs"/>
              </a:rPr>
              <a:t>Legal:</a:t>
            </a:r>
            <a:r>
              <a:rPr lang="en-GB" sz="1200" b="0" i="0" kern="1200" dirty="0">
                <a:solidFill>
                  <a:schemeClr val="tx1"/>
                </a:solidFill>
                <a:effectLst/>
                <a:latin typeface="+mn-lt"/>
                <a:ea typeface="+mn-ea"/>
                <a:cs typeface="+mn-cs"/>
              </a:rPr>
              <a:t> Laws related to advertising, consumer protection, health and safety, employment, and data protection.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Gather Information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Collect relevant data and information for each of the six factors. </a:t>
            </a:r>
          </a:p>
          <a:p>
            <a:r>
              <a:rPr lang="en-GB" sz="1200" b="0" i="0" kern="1200" dirty="0">
                <a:solidFill>
                  <a:schemeClr val="tx1"/>
                </a:solidFill>
                <a:effectLst/>
                <a:latin typeface="+mn-lt"/>
                <a:ea typeface="+mn-ea"/>
                <a:cs typeface="+mn-cs"/>
              </a:rPr>
              <a:t>Identify key trends, developments, and changes within each domain. </a:t>
            </a:r>
          </a:p>
          <a:p>
            <a:endParaRPr lang="en-GB" sz="1200" b="0" i="0" kern="1200" dirty="0">
              <a:solidFill>
                <a:schemeClr val="tx1"/>
              </a:solidFill>
              <a:effectLst/>
              <a:latin typeface="+mn-lt"/>
              <a:ea typeface="+mn-ea"/>
              <a:cs typeface="+mn-cs"/>
            </a:endParaRPr>
          </a:p>
          <a:p>
            <a:r>
              <a:rPr lang="en-GB" sz="1200" b="1" i="0" kern="1200" dirty="0" err="1">
                <a:solidFill>
                  <a:schemeClr val="tx1"/>
                </a:solidFill>
                <a:effectLst/>
                <a:latin typeface="+mn-lt"/>
                <a:ea typeface="+mn-ea"/>
                <a:cs typeface="+mn-cs"/>
              </a:rPr>
              <a:t>Analyze</a:t>
            </a:r>
            <a:r>
              <a:rPr lang="en-GB" sz="1200" b="1" i="0" kern="1200" dirty="0">
                <a:solidFill>
                  <a:schemeClr val="tx1"/>
                </a:solidFill>
                <a:effectLst/>
                <a:latin typeface="+mn-lt"/>
                <a:ea typeface="+mn-ea"/>
                <a:cs typeface="+mn-cs"/>
              </a:rPr>
              <a:t> and Identify</a:t>
            </a:r>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the gathered information to determine how each factor might present opportunities or threats for your organization. </a:t>
            </a:r>
          </a:p>
          <a:p>
            <a:r>
              <a:rPr lang="en-GB" sz="1200" b="0" i="0" kern="1200" dirty="0">
                <a:solidFill>
                  <a:schemeClr val="tx1"/>
                </a:solidFill>
                <a:effectLst/>
                <a:latin typeface="+mn-lt"/>
                <a:ea typeface="+mn-ea"/>
                <a:cs typeface="+mn-cs"/>
              </a:rPr>
              <a:t>Consider the potential positive or negative impact of each factor and its strength. </a:t>
            </a:r>
          </a:p>
          <a:p>
            <a:r>
              <a:rPr lang="en-GB" sz="1200" b="0" i="0" kern="1200" dirty="0">
                <a:solidFill>
                  <a:schemeClr val="tx1"/>
                </a:solidFill>
                <a:effectLst/>
                <a:latin typeface="+mn-lt"/>
                <a:ea typeface="+mn-ea"/>
                <a:cs typeface="+mn-cs"/>
              </a:rPr>
              <a:t>Look for cross-influences between factors (e.g., a political decision might impact environmental regulations).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Prioritize and Draw Conclusions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Prioritize the factors that have the most significant impact on your business. </a:t>
            </a:r>
          </a:p>
          <a:p>
            <a:r>
              <a:rPr lang="en-GB" sz="1200" b="0" i="0" kern="1200" dirty="0">
                <a:solidFill>
                  <a:schemeClr val="tx1"/>
                </a:solidFill>
                <a:effectLst/>
                <a:latin typeface="+mn-lt"/>
                <a:ea typeface="+mn-ea"/>
                <a:cs typeface="+mn-cs"/>
              </a:rPr>
              <a:t>Summarize your key findings to identify potential strengths and weaknesses exposed by the external environment, and to list opportunities and threats in a ranked order.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Take Action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Integrate these insights into your strategic planning to develop relevant business strategies, tactics, and measures for success. </a:t>
            </a:r>
          </a:p>
          <a:p>
            <a:r>
              <a:rPr lang="en-GB" sz="1200" b="0" i="0" kern="1200" dirty="0">
                <a:solidFill>
                  <a:schemeClr val="tx1"/>
                </a:solidFill>
                <a:effectLst/>
                <a:latin typeface="+mn-lt"/>
                <a:ea typeface="+mn-ea"/>
                <a:cs typeface="+mn-cs"/>
              </a:rPr>
              <a:t>Establish a process to monitor and re-evaluate the PESTEL factors on an ongoing basis.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6</a:t>
            </a:fld>
            <a:endParaRPr lang="en-GB"/>
          </a:p>
        </p:txBody>
      </p:sp>
    </p:spTree>
    <p:extLst>
      <p:ext uri="{BB962C8B-B14F-4D97-AF65-F5344CB8AC3E}">
        <p14:creationId xmlns:p14="http://schemas.microsoft.com/office/powerpoint/2010/main" val="3940469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PESTLE analysis, political factors encompass how government intervention, policy, and stability affect businesses. Key elements include tax policies, trade regulations, </a:t>
            </a:r>
            <a:r>
              <a:rPr lang="en-GB" sz="1200" b="0" i="0" kern="1200" dirty="0" err="1">
                <a:solidFill>
                  <a:schemeClr val="tx1"/>
                </a:solidFill>
                <a:effectLst/>
                <a:latin typeface="+mn-lt"/>
                <a:ea typeface="+mn-ea"/>
                <a:cs typeface="+mn-cs"/>
              </a:rPr>
              <a:t>labor</a:t>
            </a:r>
            <a:r>
              <a:rPr lang="en-GB" sz="1200" b="0" i="0" kern="1200" dirty="0">
                <a:solidFill>
                  <a:schemeClr val="tx1"/>
                </a:solidFill>
                <a:effectLst/>
                <a:latin typeface="+mn-lt"/>
                <a:ea typeface="+mn-ea"/>
                <a:cs typeface="+mn-cs"/>
              </a:rPr>
              <a:t> laws, political stability (or instability), government intervention in the economy, and international relations, all of which can impact business operations and opportunities.  </a:t>
            </a:r>
          </a:p>
          <a:p>
            <a:r>
              <a:rPr lang="en-GB" sz="1200" b="0" i="0" kern="1200" dirty="0">
                <a:solidFill>
                  <a:schemeClr val="tx1"/>
                </a:solidFill>
                <a:effectLst/>
                <a:latin typeface="+mn-lt"/>
                <a:ea typeface="+mn-ea"/>
                <a:cs typeface="+mn-cs"/>
              </a:rPr>
              <a:t>Specific examples of PESTLE political factors</a:t>
            </a:r>
          </a:p>
          <a:p>
            <a:r>
              <a:rPr lang="en-GB" sz="1200" b="1" i="0" kern="1200" dirty="0">
                <a:solidFill>
                  <a:schemeClr val="tx1"/>
                </a:solidFill>
                <a:effectLst/>
                <a:latin typeface="+mn-lt"/>
                <a:ea typeface="+mn-ea"/>
                <a:cs typeface="+mn-cs"/>
              </a:rPr>
              <a:t>Government Policies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Governments implement policies that can directly influence business operations, such as changes to taxes, interest rates, and subsidies, notes </a:t>
            </a:r>
            <a:r>
              <a:rPr lang="en-GB" sz="1200" b="0" i="0" kern="1200" dirty="0">
                <a:solidFill>
                  <a:schemeClr val="tx1"/>
                </a:solidFill>
                <a:effectLst/>
                <a:latin typeface="+mn-lt"/>
                <a:ea typeface="+mn-ea"/>
                <a:cs typeface="+mn-cs"/>
                <a:hlinkClick r:id="rId3"/>
              </a:rPr>
              <a:t>Cambridge Professional Academy</a:t>
            </a:r>
            <a:r>
              <a:rPr lang="en-GB" sz="1200" b="0" i="0" kern="1200" dirty="0">
                <a:solidFill>
                  <a:schemeClr val="tx1"/>
                </a:solidFill>
                <a:effectLst/>
                <a:latin typeface="+mn-lt"/>
                <a:ea typeface="+mn-ea"/>
                <a:cs typeface="+mn-cs"/>
              </a:rPr>
              <a:t> and </a:t>
            </a:r>
            <a:r>
              <a:rPr lang="en-GB" sz="1200" b="0" i="0" kern="1200" dirty="0">
                <a:solidFill>
                  <a:schemeClr val="tx1"/>
                </a:solidFill>
                <a:effectLst/>
                <a:latin typeface="+mn-lt"/>
                <a:ea typeface="+mn-ea"/>
                <a:cs typeface="+mn-cs"/>
                <a:hlinkClick r:id="rId4"/>
              </a:rPr>
              <a:t>BBC</a:t>
            </a:r>
            <a:r>
              <a:rPr lang="en-GB" sz="1200" b="0" i="0" kern="1200" dirty="0">
                <a:solidFill>
                  <a:schemeClr val="tx1"/>
                </a:solidFill>
                <a:effectLst/>
                <a:latin typeface="+mn-lt"/>
                <a:ea typeface="+mn-ea"/>
                <a:cs typeface="+mn-cs"/>
              </a:rPr>
              <a:t>. </a:t>
            </a:r>
          </a:p>
          <a:p>
            <a:r>
              <a:rPr lang="en-GB" sz="1200" b="1" i="0" kern="1200" dirty="0">
                <a:solidFill>
                  <a:schemeClr val="tx1"/>
                </a:solidFill>
                <a:effectLst/>
                <a:latin typeface="+mn-lt"/>
                <a:ea typeface="+mn-ea"/>
                <a:cs typeface="+mn-cs"/>
              </a:rPr>
              <a:t>Trade Regulations and Tariffs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Policies on international trade, including tariffs and import restrictions, can affect a company's ability to import or export goods, notes </a:t>
            </a:r>
            <a:r>
              <a:rPr lang="en-GB" sz="1200" b="0" i="0" kern="1200" dirty="0">
                <a:solidFill>
                  <a:schemeClr val="tx1"/>
                </a:solidFill>
                <a:effectLst/>
                <a:latin typeface="+mn-lt"/>
                <a:ea typeface="+mn-ea"/>
                <a:cs typeface="+mn-cs"/>
                <a:hlinkClick r:id="rId5"/>
              </a:rPr>
              <a:t>Indeed</a:t>
            </a:r>
            <a:r>
              <a:rPr lang="en-GB" sz="1200" b="0" i="0" kern="1200" dirty="0">
                <a:solidFill>
                  <a:schemeClr val="tx1"/>
                </a:solidFill>
                <a:effectLst/>
                <a:latin typeface="+mn-lt"/>
                <a:ea typeface="+mn-ea"/>
                <a:cs typeface="+mn-cs"/>
              </a:rPr>
              <a:t> and </a:t>
            </a:r>
            <a:r>
              <a:rPr lang="en-GB" sz="1200" b="0" i="0" kern="1200" dirty="0">
                <a:solidFill>
                  <a:schemeClr val="tx1"/>
                </a:solidFill>
                <a:effectLst/>
                <a:latin typeface="+mn-lt"/>
                <a:ea typeface="+mn-ea"/>
                <a:cs typeface="+mn-cs"/>
                <a:hlinkClick r:id="rId6"/>
              </a:rPr>
              <a:t>CIPD</a:t>
            </a:r>
            <a:r>
              <a:rPr lang="en-GB" sz="1200" b="0" i="0" kern="1200" dirty="0">
                <a:solidFill>
                  <a:schemeClr val="tx1"/>
                </a:solidFill>
                <a:effectLst/>
                <a:latin typeface="+mn-lt"/>
                <a:ea typeface="+mn-ea"/>
                <a:cs typeface="+mn-cs"/>
              </a:rPr>
              <a:t>. </a:t>
            </a:r>
          </a:p>
          <a:p>
            <a:r>
              <a:rPr lang="en-GB" sz="1200" b="1" i="0" kern="1200" dirty="0">
                <a:solidFill>
                  <a:schemeClr val="tx1"/>
                </a:solidFill>
                <a:effectLst/>
                <a:latin typeface="+mn-lt"/>
                <a:ea typeface="+mn-ea"/>
                <a:cs typeface="+mn-cs"/>
              </a:rPr>
              <a:t>Labor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Legislation such as minimum wage laws, health and safety standards, and working conditions are set by governments and must be adhered to by businesses, according to Indeed and BBC. </a:t>
            </a:r>
          </a:p>
          <a:p>
            <a:r>
              <a:rPr lang="en-GB" sz="1200" b="1" i="0" kern="1200" dirty="0">
                <a:solidFill>
                  <a:schemeClr val="tx1"/>
                </a:solidFill>
                <a:effectLst/>
                <a:latin typeface="+mn-lt"/>
                <a:ea typeface="+mn-ea"/>
                <a:cs typeface="+mn-cs"/>
              </a:rPr>
              <a:t>Political Stability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government's stability or instability, and its relationship with other nations, can create opportunities or risks for businesses. </a:t>
            </a:r>
          </a:p>
          <a:p>
            <a:r>
              <a:rPr lang="en-GB" sz="1200" b="1" i="0" kern="1200" dirty="0">
                <a:solidFill>
                  <a:schemeClr val="tx1"/>
                </a:solidFill>
                <a:effectLst/>
                <a:latin typeface="+mn-lt"/>
                <a:ea typeface="+mn-ea"/>
                <a:cs typeface="+mn-cs"/>
              </a:rPr>
              <a:t>Government Intervention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degree and form of government intervention in the economy, whether through regulation or support, are crucial political factors. </a:t>
            </a:r>
          </a:p>
          <a:p>
            <a:r>
              <a:rPr lang="en-GB" sz="1200" b="1" i="0" kern="1200" dirty="0">
                <a:solidFill>
                  <a:schemeClr val="tx1"/>
                </a:solidFill>
                <a:effectLst/>
                <a:latin typeface="+mn-lt"/>
                <a:ea typeface="+mn-ea"/>
                <a:cs typeface="+mn-cs"/>
              </a:rPr>
              <a:t>Geopolitical Events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Broader political events, such as international conflicts or major political shifts like Brexit, can have a significant impact on markets and trade, according to the BBC.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7</a:t>
            </a:fld>
            <a:endParaRPr lang="en-GB"/>
          </a:p>
        </p:txBody>
      </p:sp>
    </p:spTree>
    <p:extLst>
      <p:ext uri="{BB962C8B-B14F-4D97-AF65-F5344CB8AC3E}">
        <p14:creationId xmlns:p14="http://schemas.microsoft.com/office/powerpoint/2010/main" val="453707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PESTLE's economic factors are external macro-economic conditions that affect a business, including economic growth, inflation, interest rates, employment rates, exchange rates, and consumer spending power. These factors determine a country's economic health and influence a business's profitability and operational viability, impacting everything from input costs and supply chains to consumer demand and market entry decisions. </a:t>
            </a:r>
          </a:p>
          <a:p>
            <a:r>
              <a:rPr lang="en-GB" sz="1200" b="0" i="0" kern="1200" dirty="0">
                <a:solidFill>
                  <a:schemeClr val="tx1"/>
                </a:solidFill>
                <a:effectLst/>
                <a:latin typeface="+mn-lt"/>
                <a:ea typeface="+mn-ea"/>
                <a:cs typeface="+mn-cs"/>
              </a:rPr>
              <a:t>Key Economic Factors in a PESTLE Analysis</a:t>
            </a:r>
          </a:p>
          <a:p>
            <a:r>
              <a:rPr lang="en-GB" sz="1200" b="1" i="0" kern="1200" dirty="0">
                <a:solidFill>
                  <a:schemeClr val="tx1"/>
                </a:solidFill>
                <a:effectLst/>
                <a:latin typeface="+mn-lt"/>
                <a:ea typeface="+mn-ea"/>
                <a:cs typeface="+mn-cs"/>
              </a:rPr>
              <a:t>Economic Growth:</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rate at which a country's economy expands or contracts, affecting market opportunities and investment. </a:t>
            </a:r>
          </a:p>
          <a:p>
            <a:r>
              <a:rPr lang="en-GB" sz="1200" b="1" i="0" kern="1200" dirty="0">
                <a:solidFill>
                  <a:schemeClr val="tx1"/>
                </a:solidFill>
                <a:effectLst/>
                <a:latin typeface="+mn-lt"/>
                <a:ea typeface="+mn-ea"/>
                <a:cs typeface="+mn-cs"/>
              </a:rPr>
              <a:t>Inflation: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rise in the general price of goods and services, which reduces consumer purchasing power and can increase operating costs. </a:t>
            </a:r>
          </a:p>
          <a:p>
            <a:r>
              <a:rPr lang="en-GB" sz="1200" b="1" i="0" kern="1200" dirty="0">
                <a:solidFill>
                  <a:schemeClr val="tx1"/>
                </a:solidFill>
                <a:effectLst/>
                <a:latin typeface="+mn-lt"/>
                <a:ea typeface="+mn-ea"/>
                <a:cs typeface="+mn-cs"/>
              </a:rPr>
              <a:t>Interest Rates: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cost of borrowing money, which influences consumer spending, business investment, and overall economic activity. </a:t>
            </a:r>
          </a:p>
          <a:p>
            <a:r>
              <a:rPr lang="en-GB" sz="1200" b="1" i="0" kern="1200" dirty="0">
                <a:solidFill>
                  <a:schemeClr val="tx1"/>
                </a:solidFill>
                <a:effectLst/>
                <a:latin typeface="+mn-lt"/>
                <a:ea typeface="+mn-ea"/>
                <a:cs typeface="+mn-cs"/>
              </a:rPr>
              <a:t>Employment Rates: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availability of jobs and unemployment levels, which directly impact consumer income and spending patterns. </a:t>
            </a:r>
          </a:p>
          <a:p>
            <a:r>
              <a:rPr lang="en-GB" sz="1200" b="1" i="0" kern="1200" dirty="0">
                <a:solidFill>
                  <a:schemeClr val="tx1"/>
                </a:solidFill>
                <a:effectLst/>
                <a:latin typeface="+mn-lt"/>
                <a:ea typeface="+mn-ea"/>
                <a:cs typeface="+mn-cs"/>
              </a:rPr>
              <a:t>Foreign Exchange Rates: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value of one country's currency against another, impacting the costs of imports and the price of exports. </a:t>
            </a:r>
          </a:p>
          <a:p>
            <a:r>
              <a:rPr lang="en-GB" sz="1200" b="1" i="0" kern="1200" dirty="0">
                <a:solidFill>
                  <a:schemeClr val="tx1"/>
                </a:solidFill>
                <a:effectLst/>
                <a:latin typeface="+mn-lt"/>
                <a:ea typeface="+mn-ea"/>
                <a:cs typeface="+mn-cs"/>
              </a:rPr>
              <a:t>Consumer Spending &amp; Disposable Income: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amount of money consumers have to spend after taxes, a key driver of demand for goods and services. </a:t>
            </a:r>
          </a:p>
          <a:p>
            <a:r>
              <a:rPr lang="en-GB" sz="1200" b="1" i="0" kern="1200" dirty="0">
                <a:solidFill>
                  <a:schemeClr val="tx1"/>
                </a:solidFill>
                <a:effectLst/>
                <a:latin typeface="+mn-lt"/>
                <a:ea typeface="+mn-ea"/>
                <a:cs typeface="+mn-cs"/>
              </a:rPr>
              <a:t>Labor Costs: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cost of employing workers, a significant factor in operational expenses and productivity. </a:t>
            </a:r>
          </a:p>
          <a:p>
            <a:r>
              <a:rPr lang="en-GB" sz="1200" b="1" i="0" kern="1200" dirty="0">
                <a:solidFill>
                  <a:schemeClr val="tx1"/>
                </a:solidFill>
                <a:effectLst/>
                <a:latin typeface="+mn-lt"/>
                <a:ea typeface="+mn-ea"/>
                <a:cs typeface="+mn-cs"/>
              </a:rPr>
              <a:t>Input Costs: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prices of raw materials and other components, which can affect a business's production costs and pricing strategies. </a:t>
            </a:r>
          </a:p>
          <a:p>
            <a:r>
              <a:rPr lang="en-GB" sz="1200" b="0" i="0" kern="1200" dirty="0">
                <a:solidFill>
                  <a:schemeClr val="tx1"/>
                </a:solidFill>
                <a:effectLst/>
                <a:latin typeface="+mn-lt"/>
                <a:ea typeface="+mn-ea"/>
                <a:cs typeface="+mn-cs"/>
              </a:rPr>
              <a:t>Why These Factors Matter</a:t>
            </a:r>
          </a:p>
          <a:p>
            <a:r>
              <a:rPr lang="en-GB" sz="1200" b="1" i="0" kern="1200" dirty="0">
                <a:solidFill>
                  <a:schemeClr val="tx1"/>
                </a:solidFill>
                <a:effectLst/>
                <a:latin typeface="+mn-lt"/>
                <a:ea typeface="+mn-ea"/>
                <a:cs typeface="+mn-cs"/>
              </a:rPr>
              <a:t>Market Viability: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help assess whether a market is economically attractive for operation or investment. </a:t>
            </a:r>
          </a:p>
          <a:p>
            <a:r>
              <a:rPr lang="en-GB" sz="1200" b="1" i="0" kern="1200" dirty="0">
                <a:solidFill>
                  <a:schemeClr val="tx1"/>
                </a:solidFill>
                <a:effectLst/>
                <a:latin typeface="+mn-lt"/>
                <a:ea typeface="+mn-ea"/>
                <a:cs typeface="+mn-cs"/>
              </a:rPr>
              <a:t>Business Planning:</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inform strategic decisions, allowing businesses to anticipate changes and adapt to economic shifts. </a:t>
            </a:r>
          </a:p>
          <a:p>
            <a:r>
              <a:rPr lang="en-GB" sz="1200" b="1" i="0" kern="1200" dirty="0">
                <a:solidFill>
                  <a:schemeClr val="tx1"/>
                </a:solidFill>
                <a:effectLst/>
                <a:latin typeface="+mn-lt"/>
                <a:ea typeface="+mn-ea"/>
                <a:cs typeface="+mn-cs"/>
              </a:rPr>
              <a:t>Profitability: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can directly influence a company's revenues, costs, and overall financial performance.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8</a:t>
            </a:fld>
            <a:endParaRPr lang="en-GB"/>
          </a:p>
        </p:txBody>
      </p:sp>
    </p:spTree>
    <p:extLst>
      <p:ext uri="{BB962C8B-B14F-4D97-AF65-F5344CB8AC3E}">
        <p14:creationId xmlns:p14="http://schemas.microsoft.com/office/powerpoint/2010/main" val="1611246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a PESTLE analysis, "socio-cultural factors" refer to the societal and cultural aspects of an environment that influence a business, including demographic characteristics like age and population growth, cultural values, lifestyle trends, education, income levels, and buying habits. By </a:t>
            </a:r>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these factors, an organization can better understand its target customers, anticipate changes in consumer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and align its products and strategies to meet the evolving needs of the local population.  </a:t>
            </a:r>
          </a:p>
          <a:p>
            <a:r>
              <a:rPr lang="en-GB" sz="1200" b="0" i="0" kern="1200" dirty="0">
                <a:solidFill>
                  <a:schemeClr val="tx1"/>
                </a:solidFill>
                <a:effectLst/>
                <a:latin typeface="+mn-lt"/>
                <a:ea typeface="+mn-ea"/>
                <a:cs typeface="+mn-cs"/>
              </a:rPr>
              <a:t>Key Aspects of Socio-cultural Factors</a:t>
            </a:r>
          </a:p>
          <a:p>
            <a:r>
              <a:rPr lang="en-GB" sz="1200" b="1" i="0" kern="1200" dirty="0">
                <a:solidFill>
                  <a:schemeClr val="tx1"/>
                </a:solidFill>
                <a:effectLst/>
                <a:latin typeface="+mn-lt"/>
                <a:ea typeface="+mn-ea"/>
                <a:cs typeface="+mn-cs"/>
              </a:rPr>
              <a:t>Demographics: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includes aspects like population growth rates, age distribution (e.g., an aging population), income levels, education levels, and family structures. </a:t>
            </a:r>
          </a:p>
          <a:p>
            <a:r>
              <a:rPr lang="en-GB" sz="1200" b="1" i="0" kern="1200" dirty="0">
                <a:solidFill>
                  <a:schemeClr val="tx1"/>
                </a:solidFill>
                <a:effectLst/>
                <a:latin typeface="+mn-lt"/>
                <a:ea typeface="+mn-ea"/>
                <a:cs typeface="+mn-cs"/>
              </a:rPr>
              <a:t>Culture: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Shared beliefs, values, traditions, and attitudes of the population play a crucial role in influencing consumer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and market preferences. </a:t>
            </a:r>
          </a:p>
          <a:p>
            <a:r>
              <a:rPr lang="en-GB" sz="1200" b="1" i="0" kern="1200" dirty="0">
                <a:solidFill>
                  <a:schemeClr val="tx1"/>
                </a:solidFill>
                <a:effectLst/>
                <a:latin typeface="+mn-lt"/>
                <a:ea typeface="+mn-ea"/>
                <a:cs typeface="+mn-cs"/>
              </a:rPr>
              <a:t>Lifestyles and Trends: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Popular lifestyle choices, attitudes toward health, career attitudes, and emerging social trends all shape demand for goods and services. </a:t>
            </a:r>
          </a:p>
          <a:p>
            <a:r>
              <a:rPr lang="en-GB" sz="1200" b="1" i="0" kern="1200" dirty="0">
                <a:solidFill>
                  <a:schemeClr val="tx1"/>
                </a:solidFill>
                <a:effectLst/>
                <a:latin typeface="+mn-lt"/>
                <a:ea typeface="+mn-ea"/>
                <a:cs typeface="+mn-cs"/>
              </a:rPr>
              <a:t>Consumer Buying Habits: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Understanding how and why people purchase products is critical. This includes their buying patterns, brand preferences, and general consumer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a:t>
            </a:r>
          </a:p>
          <a:p>
            <a:r>
              <a:rPr lang="en-GB" sz="1200" b="1" i="0" kern="1200" dirty="0">
                <a:solidFill>
                  <a:schemeClr val="tx1"/>
                </a:solidFill>
                <a:effectLst/>
                <a:latin typeface="+mn-lt"/>
                <a:ea typeface="+mn-ea"/>
                <a:cs typeface="+mn-cs"/>
              </a:rPr>
              <a:t>Social Norms and Attitudes: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Societal norms, attitudes towards social issues, and the prevalence of certain beliefs can affect the acceptance of products, services, and marketing campaigns. </a:t>
            </a:r>
          </a:p>
          <a:p>
            <a:r>
              <a:rPr lang="en-GB" sz="1200" b="1" i="0" kern="1200" dirty="0">
                <a:solidFill>
                  <a:schemeClr val="tx1"/>
                </a:solidFill>
                <a:effectLst/>
                <a:latin typeface="+mn-lt"/>
                <a:ea typeface="+mn-ea"/>
                <a:cs typeface="+mn-cs"/>
              </a:rPr>
              <a:t>Media Popularity: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types of media consumed by a population can influence advertising effectiveness and brand visibility. </a:t>
            </a:r>
          </a:p>
          <a:p>
            <a:r>
              <a:rPr lang="en-GB" sz="1200" b="0" i="0" kern="1200" dirty="0">
                <a:solidFill>
                  <a:schemeClr val="tx1"/>
                </a:solidFill>
                <a:effectLst/>
                <a:latin typeface="+mn-lt"/>
                <a:ea typeface="+mn-ea"/>
                <a:cs typeface="+mn-cs"/>
              </a:rPr>
              <a:t>Why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Socio-cultural Factors?</a:t>
            </a:r>
          </a:p>
          <a:p>
            <a:r>
              <a:rPr lang="en-GB" sz="1200" b="1" i="0" kern="1200" dirty="0">
                <a:solidFill>
                  <a:schemeClr val="tx1"/>
                </a:solidFill>
                <a:effectLst/>
                <a:latin typeface="+mn-lt"/>
                <a:ea typeface="+mn-ea"/>
                <a:cs typeface="+mn-cs"/>
              </a:rPr>
              <a:t>Understand Customers: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factors provide insights into what motivates customers, their needs, and their preferences. </a:t>
            </a:r>
          </a:p>
          <a:p>
            <a:r>
              <a:rPr lang="en-GB" sz="1200" b="1" i="0" kern="1200" dirty="0">
                <a:solidFill>
                  <a:schemeClr val="tx1"/>
                </a:solidFill>
                <a:effectLst/>
                <a:latin typeface="+mn-lt"/>
                <a:ea typeface="+mn-ea"/>
                <a:cs typeface="+mn-cs"/>
              </a:rPr>
              <a:t>Strategic Planning:</a:t>
            </a:r>
            <a:r>
              <a:rPr lang="en-GB" sz="1200" b="0" i="0" kern="1200" dirty="0">
                <a:solidFill>
                  <a:schemeClr val="tx1"/>
                </a:solidFill>
                <a:effectLst/>
                <a:latin typeface="+mn-lt"/>
                <a:ea typeface="+mn-ea"/>
                <a:cs typeface="+mn-cs"/>
              </a:rPr>
              <a:t> </a:t>
            </a:r>
          </a:p>
          <a:p>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these factors helps businesses develop effective strategies, create suitable products, and tailor marketing messages. </a:t>
            </a:r>
          </a:p>
          <a:p>
            <a:r>
              <a:rPr lang="en-GB" sz="1200" b="1" i="0" kern="1200" dirty="0">
                <a:solidFill>
                  <a:schemeClr val="tx1"/>
                </a:solidFill>
                <a:effectLst/>
                <a:latin typeface="+mn-lt"/>
                <a:ea typeface="+mn-ea"/>
                <a:cs typeface="+mn-cs"/>
              </a:rPr>
              <a:t>Anticipate Change: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monitoring socio-cultural trends, organizations can proactively adapt to changes in the market and maintain their competitiveness. </a:t>
            </a:r>
          </a:p>
          <a:p>
            <a:r>
              <a:rPr lang="en-GB" sz="1200" b="1" i="0" kern="1200" dirty="0">
                <a:solidFill>
                  <a:schemeClr val="tx1"/>
                </a:solidFill>
                <a:effectLst/>
                <a:latin typeface="+mn-lt"/>
                <a:ea typeface="+mn-ea"/>
                <a:cs typeface="+mn-cs"/>
              </a:rPr>
              <a:t>Product Development: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Insights into consumer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and lifestyles can guide the development of products and services that are relevant to the target market.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9</a:t>
            </a:fld>
            <a:endParaRPr lang="en-GB"/>
          </a:p>
        </p:txBody>
      </p:sp>
    </p:spTree>
    <p:extLst>
      <p:ext uri="{BB962C8B-B14F-4D97-AF65-F5344CB8AC3E}">
        <p14:creationId xmlns:p14="http://schemas.microsoft.com/office/powerpoint/2010/main" val="3341617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PESTLE's technological factors examine advancements in areas like artificial intelligence (AI), automation, digital communication platforms, and data management, as well as changes in distribution and manufacturing techniques. These factors significantly influence how a business operates, communicates with customers, manages logistics, and maintains its competitive edge by shaping market trends, operational efficiency, and customer expectations. Key examples include the impact of smartphones, e-commerce, robotics, and the ongoing growth of remote technologies.  </a:t>
            </a:r>
          </a:p>
          <a:p>
            <a:r>
              <a:rPr lang="en-GB" sz="1200" b="0" i="0" kern="1200" dirty="0">
                <a:solidFill>
                  <a:schemeClr val="tx1"/>
                </a:solidFill>
                <a:effectLst/>
                <a:latin typeface="+mn-lt"/>
                <a:ea typeface="+mn-ea"/>
                <a:cs typeface="+mn-cs"/>
              </a:rPr>
              <a:t>Examples of technological factors</a:t>
            </a:r>
          </a:p>
          <a:p>
            <a:r>
              <a:rPr lang="en-GB" sz="1200" b="1" i="0" kern="1200" dirty="0">
                <a:solidFill>
                  <a:schemeClr val="tx1"/>
                </a:solidFill>
                <a:effectLst/>
                <a:latin typeface="+mn-lt"/>
                <a:ea typeface="+mn-ea"/>
                <a:cs typeface="+mn-cs"/>
              </a:rPr>
              <a:t>Emerging Technologies: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Innovations like AI, machine learning, blockchain, and </a:t>
            </a:r>
            <a:r>
              <a:rPr lang="en-GB" sz="1200" b="0" i="0" kern="1200" dirty="0">
                <a:solidFill>
                  <a:schemeClr val="tx1"/>
                </a:solidFill>
                <a:effectLst/>
                <a:latin typeface="+mn-lt"/>
                <a:ea typeface="+mn-ea"/>
                <a:cs typeface="+mn-cs"/>
                <a:hlinkClick r:id="rId3"/>
              </a:rPr>
              <a:t>3D printing</a:t>
            </a:r>
            <a:r>
              <a:rPr lang="en-GB" sz="1200" b="0" i="0" kern="1200" dirty="0">
                <a:solidFill>
                  <a:schemeClr val="tx1"/>
                </a:solidFill>
                <a:effectLst/>
                <a:latin typeface="+mn-lt"/>
                <a:ea typeface="+mn-ea"/>
                <a:cs typeface="+mn-cs"/>
              </a:rPr>
              <a:t> can create new opportunities or disrupt existing markets. </a:t>
            </a:r>
          </a:p>
          <a:p>
            <a:r>
              <a:rPr lang="en-GB" sz="1200" b="1" i="0" kern="1200" dirty="0">
                <a:solidFill>
                  <a:schemeClr val="tx1"/>
                </a:solidFill>
                <a:effectLst/>
                <a:latin typeface="+mn-lt"/>
                <a:ea typeface="+mn-ea"/>
                <a:cs typeface="+mn-cs"/>
              </a:rPr>
              <a:t>Automation and Robotics: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increasing use of automated systems and robots can change production methods, increase efficiency, and impact employment. </a:t>
            </a:r>
          </a:p>
          <a:p>
            <a:r>
              <a:rPr lang="en-GB" sz="1200" b="1" i="0" kern="1200" dirty="0">
                <a:solidFill>
                  <a:schemeClr val="tx1"/>
                </a:solidFill>
                <a:effectLst/>
                <a:latin typeface="+mn-lt"/>
                <a:ea typeface="+mn-ea"/>
                <a:cs typeface="+mn-cs"/>
              </a:rPr>
              <a:t>Digital Communication: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growth of social media, mobile apps, and online platforms influences how businesses market, interact with customers, and gather information. </a:t>
            </a:r>
          </a:p>
          <a:p>
            <a:r>
              <a:rPr lang="en-GB" sz="1200" b="1" i="0" kern="1200" dirty="0">
                <a:solidFill>
                  <a:schemeClr val="tx1"/>
                </a:solidFill>
                <a:effectLst/>
                <a:latin typeface="+mn-lt"/>
                <a:ea typeface="+mn-ea"/>
                <a:cs typeface="+mn-cs"/>
              </a:rPr>
              <a:t>Data and Analytics: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Big data, cloud computing, and advanced data management practices allow for better insights into customer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and market trends. </a:t>
            </a:r>
          </a:p>
          <a:p>
            <a:r>
              <a:rPr lang="en-GB" sz="1200" b="1" i="0" kern="1200" dirty="0">
                <a:solidFill>
                  <a:schemeClr val="tx1"/>
                </a:solidFill>
                <a:effectLst/>
                <a:latin typeface="+mn-lt"/>
                <a:ea typeface="+mn-ea"/>
                <a:cs typeface="+mn-cs"/>
                <a:hlinkClick r:id="rId4"/>
              </a:rPr>
              <a:t>E-commerce</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Online shopping and digital sales channels change how businesses reach customers and conduct sales. </a:t>
            </a:r>
          </a:p>
          <a:p>
            <a:r>
              <a:rPr lang="en-GB" sz="1200" b="1" i="0" kern="1200" dirty="0">
                <a:solidFill>
                  <a:schemeClr val="tx1"/>
                </a:solidFill>
                <a:effectLst/>
                <a:latin typeface="+mn-lt"/>
                <a:ea typeface="+mn-ea"/>
                <a:cs typeface="+mn-cs"/>
              </a:rPr>
              <a:t>Logistics and Distribution: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New technologies in transportation, such as drones and driverless vehicles, can impact supply chains. </a:t>
            </a:r>
          </a:p>
          <a:p>
            <a:r>
              <a:rPr lang="en-GB" sz="1200" b="1" i="0" kern="1200" dirty="0">
                <a:solidFill>
                  <a:schemeClr val="tx1"/>
                </a:solidFill>
                <a:effectLst/>
                <a:latin typeface="+mn-lt"/>
                <a:ea typeface="+mn-ea"/>
                <a:cs typeface="+mn-cs"/>
              </a:rPr>
              <a:t>Research and Development (R&amp;D):</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Investment in R&amp;D can lead to technological advancements that give a business a competitive advantage. </a:t>
            </a:r>
          </a:p>
          <a:p>
            <a:r>
              <a:rPr lang="en-GB" sz="1200" b="0" i="0" kern="1200" dirty="0">
                <a:solidFill>
                  <a:schemeClr val="tx1"/>
                </a:solidFill>
                <a:effectLst/>
                <a:latin typeface="+mn-lt"/>
                <a:ea typeface="+mn-ea"/>
                <a:cs typeface="+mn-cs"/>
              </a:rPr>
              <a:t>How to assess them</a:t>
            </a:r>
          </a:p>
          <a:p>
            <a:r>
              <a:rPr lang="en-GB" sz="1200" b="1" i="0" kern="1200" dirty="0">
                <a:solidFill>
                  <a:schemeClr val="tx1"/>
                </a:solidFill>
                <a:effectLst/>
                <a:latin typeface="+mn-lt"/>
                <a:ea typeface="+mn-ea"/>
                <a:cs typeface="+mn-cs"/>
              </a:rPr>
              <a:t>Identify Innovations: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Look for new technologies and advancements that have the potential to impact your industry. </a:t>
            </a:r>
          </a:p>
          <a:p>
            <a:r>
              <a:rPr lang="en-GB" sz="1200" b="1" i="0" kern="1200" dirty="0" err="1">
                <a:solidFill>
                  <a:schemeClr val="tx1"/>
                </a:solidFill>
                <a:effectLst/>
                <a:latin typeface="+mn-lt"/>
                <a:ea typeface="+mn-ea"/>
                <a:cs typeface="+mn-cs"/>
              </a:rPr>
              <a:t>Analyze</a:t>
            </a:r>
            <a:r>
              <a:rPr lang="en-GB" sz="1200" b="1" i="0" kern="1200" dirty="0">
                <a:solidFill>
                  <a:schemeClr val="tx1"/>
                </a:solidFill>
                <a:effectLst/>
                <a:latin typeface="+mn-lt"/>
                <a:ea typeface="+mn-ea"/>
                <a:cs typeface="+mn-cs"/>
              </a:rPr>
              <a:t> Their Impact: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Consider how these technologies might affect your business's products, services, operations, and overall strategy. </a:t>
            </a:r>
          </a:p>
          <a:p>
            <a:r>
              <a:rPr lang="en-GB" sz="1200" b="1" i="0" kern="1200" dirty="0">
                <a:solidFill>
                  <a:schemeClr val="tx1"/>
                </a:solidFill>
                <a:effectLst/>
                <a:latin typeface="+mn-lt"/>
                <a:ea typeface="+mn-ea"/>
                <a:cs typeface="+mn-cs"/>
              </a:rPr>
              <a:t>Consider Opportunities and Threats: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Determine if these technological factors present new opportunities for growth or pose potential threats to your existing business model. </a:t>
            </a:r>
          </a:p>
          <a:p>
            <a:r>
              <a:rPr lang="en-GB" sz="1200" b="1" i="0" kern="1200" dirty="0">
                <a:solidFill>
                  <a:schemeClr val="tx1"/>
                </a:solidFill>
                <a:effectLst/>
                <a:latin typeface="+mn-lt"/>
                <a:ea typeface="+mn-ea"/>
                <a:cs typeface="+mn-cs"/>
              </a:rPr>
              <a:t>Track Trends: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Stay informed about emerging technologies and changing customer expectations related to technology to remain competitive.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12</a:t>
            </a:fld>
            <a:endParaRPr lang="en-GB"/>
          </a:p>
        </p:txBody>
      </p:sp>
    </p:spTree>
    <p:extLst>
      <p:ext uri="{BB962C8B-B14F-4D97-AF65-F5344CB8AC3E}">
        <p14:creationId xmlns:p14="http://schemas.microsoft.com/office/powerpoint/2010/main" val="2054215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PESTLE analysis, Environmental factors are the aspects of the physical environment that can impact an organization's operations and strategy, such as climate change, pollution, resource availability, waste management, sustainability practices, and attitudes toward green products. These factors can pose risks, like resource scarcity, or present opportunities, such as the development of new renewable energy technologies. </a:t>
            </a:r>
          </a:p>
          <a:p>
            <a:r>
              <a:rPr lang="en-GB" sz="1200" b="0" i="0" kern="1200" dirty="0">
                <a:solidFill>
                  <a:schemeClr val="tx1"/>
                </a:solidFill>
                <a:effectLst/>
                <a:latin typeface="+mn-lt"/>
                <a:ea typeface="+mn-ea"/>
                <a:cs typeface="+mn-cs"/>
              </a:rPr>
              <a:t>Examples of Environmental Factors</a:t>
            </a:r>
          </a:p>
          <a:p>
            <a:r>
              <a:rPr lang="en-GB" sz="1200" b="1" i="0" kern="1200" dirty="0">
                <a:solidFill>
                  <a:schemeClr val="tx1"/>
                </a:solidFill>
                <a:effectLst/>
                <a:latin typeface="+mn-lt"/>
                <a:ea typeface="+mn-ea"/>
                <a:cs typeface="+mn-cs"/>
              </a:rPr>
              <a:t>Climate and Weather:</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Changes in climate patterns and extreme weather events can affect operations, resource availability, and supply chains. </a:t>
            </a:r>
          </a:p>
          <a:p>
            <a:r>
              <a:rPr lang="en-GB" sz="1200" b="1" i="0" kern="1200" dirty="0">
                <a:solidFill>
                  <a:schemeClr val="tx1"/>
                </a:solidFill>
                <a:effectLst/>
                <a:latin typeface="+mn-lt"/>
                <a:ea typeface="+mn-ea"/>
                <a:cs typeface="+mn-cs"/>
              </a:rPr>
              <a:t>Resource Availability: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Scarcity or availability of raw materials, water, and energy influences production costs and strategic sourcing. </a:t>
            </a:r>
          </a:p>
          <a:p>
            <a:r>
              <a:rPr lang="en-GB" sz="1200" b="1" i="0" kern="1200" dirty="0">
                <a:solidFill>
                  <a:schemeClr val="tx1"/>
                </a:solidFill>
                <a:effectLst/>
                <a:latin typeface="+mn-lt"/>
                <a:ea typeface="+mn-ea"/>
                <a:cs typeface="+mn-cs"/>
              </a:rPr>
              <a:t>Pollution: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and public concern over air, water, and land pollution affect operational costs, waste disposal, and a company's reputation. </a:t>
            </a:r>
          </a:p>
          <a:p>
            <a:r>
              <a:rPr lang="en-GB" sz="1200" b="1" i="0" kern="1200" dirty="0">
                <a:solidFill>
                  <a:schemeClr val="tx1"/>
                </a:solidFill>
                <a:effectLst/>
                <a:latin typeface="+mn-lt"/>
                <a:ea typeface="+mn-ea"/>
                <a:cs typeface="+mn-cs"/>
              </a:rPr>
              <a:t>Waste Management: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Government policies, regulations, and consumer attitudes regarding recycling and waste disposal influence how businesses manage their waste streams. </a:t>
            </a:r>
          </a:p>
          <a:p>
            <a:r>
              <a:rPr lang="en-GB" sz="1200" b="1" i="0" kern="1200" dirty="0">
                <a:solidFill>
                  <a:schemeClr val="tx1"/>
                </a:solidFill>
                <a:effectLst/>
                <a:latin typeface="+mn-lt"/>
                <a:ea typeface="+mn-ea"/>
                <a:cs typeface="+mn-cs"/>
              </a:rPr>
              <a:t>Sustainability: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increasing global focus on sustainability drives demand for green products, renewable energy, and corporate social responsibility initiatives. </a:t>
            </a:r>
          </a:p>
          <a:p>
            <a:r>
              <a:rPr lang="en-GB" sz="1200" b="1" i="0" kern="1200" dirty="0">
                <a:solidFill>
                  <a:schemeClr val="tx1"/>
                </a:solidFill>
                <a:effectLst/>
                <a:latin typeface="+mn-lt"/>
                <a:ea typeface="+mn-ea"/>
                <a:cs typeface="+mn-cs"/>
              </a:rPr>
              <a:t>Environmental Regulations: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Laws and policies related to carbon emissions, environmental protection, and resource conservation directly impact business operations. </a:t>
            </a:r>
          </a:p>
          <a:p>
            <a:r>
              <a:rPr lang="en-GB" sz="1200" b="1" i="0" kern="1200" dirty="0">
                <a:solidFill>
                  <a:schemeClr val="tx1"/>
                </a:solidFill>
                <a:effectLst/>
                <a:latin typeface="+mn-lt"/>
                <a:ea typeface="+mn-ea"/>
                <a:cs typeface="+mn-cs"/>
              </a:rPr>
              <a:t>Consumer and Stakeholder Attitudes: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Evolving public attitudes toward environmental issues can influence purchasing decisions and stakeholder support for businesses.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13</a:t>
            </a:fld>
            <a:endParaRPr lang="en-GB"/>
          </a:p>
        </p:txBody>
      </p:sp>
    </p:spTree>
    <p:extLst>
      <p:ext uri="{BB962C8B-B14F-4D97-AF65-F5344CB8AC3E}">
        <p14:creationId xmlns:p14="http://schemas.microsoft.com/office/powerpoint/2010/main" val="14110089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PESTLE's legal factors are the various laws, regulations, and court decisions that businesses must comply with, which can affect profitability, operations, and strategic planning. Key areas include health and safety laws, employment laws (like minimum wage and discrimination), consumer protection laws (including product safety and liability), intellectual property laws (copyrights, patents), data protection and antitrust laws, and industry-specific regulations. </a:t>
            </a:r>
          </a:p>
          <a:p>
            <a:r>
              <a:rPr lang="en-GB" sz="1200" b="0" i="0" kern="1200" dirty="0">
                <a:solidFill>
                  <a:schemeClr val="tx1"/>
                </a:solidFill>
                <a:effectLst/>
                <a:latin typeface="+mn-lt"/>
                <a:ea typeface="+mn-ea"/>
                <a:cs typeface="+mn-cs"/>
              </a:rPr>
              <a:t>Types of Legal Factors</a:t>
            </a:r>
          </a:p>
          <a:p>
            <a:r>
              <a:rPr lang="en-GB" sz="1200" b="1" i="0" kern="1200" dirty="0">
                <a:solidFill>
                  <a:schemeClr val="tx1"/>
                </a:solidFill>
                <a:effectLst/>
                <a:latin typeface="+mn-lt"/>
                <a:ea typeface="+mn-ea"/>
                <a:cs typeface="+mn-cs"/>
              </a:rPr>
              <a:t>Health and Safety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that ensure a safe workplace and safe products for customers and the public. </a:t>
            </a:r>
          </a:p>
          <a:p>
            <a:r>
              <a:rPr lang="en-GB" sz="1200" b="1" i="0" kern="1200" dirty="0">
                <a:solidFill>
                  <a:schemeClr val="tx1"/>
                </a:solidFill>
                <a:effectLst/>
                <a:latin typeface="+mn-lt"/>
                <a:ea typeface="+mn-ea"/>
                <a:cs typeface="+mn-cs"/>
              </a:rPr>
              <a:t>Employment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Legislation covering areas such as fair wages, non-discrimination in hiring, working conditions, and employee rights. </a:t>
            </a:r>
          </a:p>
          <a:p>
            <a:r>
              <a:rPr lang="en-GB" sz="1200" b="1" i="0" kern="1200" dirty="0">
                <a:solidFill>
                  <a:schemeClr val="tx1"/>
                </a:solidFill>
                <a:effectLst/>
                <a:latin typeface="+mn-lt"/>
                <a:ea typeface="+mn-ea"/>
                <a:cs typeface="+mn-cs"/>
              </a:rPr>
              <a:t>Consumer Protection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Rules that protect consumers from misleading advertising, ensure product quality, and provide rights regarding faulty goods and data privacy. </a:t>
            </a:r>
          </a:p>
          <a:p>
            <a:r>
              <a:rPr lang="en-GB" sz="1200" b="1" i="0" kern="1200" dirty="0">
                <a:solidFill>
                  <a:schemeClr val="tx1"/>
                </a:solidFill>
                <a:effectLst/>
                <a:latin typeface="+mn-lt"/>
                <a:ea typeface="+mn-ea"/>
                <a:cs typeface="+mn-cs"/>
              </a:rPr>
              <a:t>Intellectual Property (IP)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that protect a company's intangible assets, such as copyrights, patents, and trademarks. </a:t>
            </a:r>
          </a:p>
          <a:p>
            <a:r>
              <a:rPr lang="en-GB" sz="1200" b="1" i="0" kern="1200" dirty="0">
                <a:solidFill>
                  <a:schemeClr val="tx1"/>
                </a:solidFill>
                <a:effectLst/>
                <a:latin typeface="+mn-lt"/>
                <a:ea typeface="+mn-ea"/>
                <a:cs typeface="+mn-cs"/>
              </a:rPr>
              <a:t>Data Protection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governing the collection, use, and storage of personal data, such as the </a:t>
            </a:r>
            <a:r>
              <a:rPr lang="en-GB" sz="1200" b="0" i="0" kern="1200" dirty="0">
                <a:solidFill>
                  <a:schemeClr val="tx1"/>
                </a:solidFill>
                <a:effectLst/>
                <a:latin typeface="+mn-lt"/>
                <a:ea typeface="+mn-ea"/>
                <a:cs typeface="+mn-cs"/>
                <a:hlinkClick r:id="rId3"/>
              </a:rPr>
              <a:t>GDPR</a:t>
            </a:r>
            <a:r>
              <a:rPr lang="en-GB" sz="1200" b="0" i="0" kern="1200" dirty="0">
                <a:solidFill>
                  <a:schemeClr val="tx1"/>
                </a:solidFill>
                <a:effectLst/>
                <a:latin typeface="+mn-lt"/>
                <a:ea typeface="+mn-ea"/>
                <a:cs typeface="+mn-cs"/>
              </a:rPr>
              <a:t> in Europe. </a:t>
            </a:r>
          </a:p>
          <a:p>
            <a:r>
              <a:rPr lang="en-GB" sz="1200" b="1" i="0" kern="1200" dirty="0">
                <a:solidFill>
                  <a:schemeClr val="tx1"/>
                </a:solidFill>
                <a:effectLst/>
                <a:latin typeface="+mn-lt"/>
                <a:ea typeface="+mn-ea"/>
                <a:cs typeface="+mn-cs"/>
              </a:rPr>
              <a:t>Antitrust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Laws designed to prevent monopolies and promote fair competition within industries. </a:t>
            </a:r>
          </a:p>
          <a:p>
            <a:r>
              <a:rPr lang="en-GB" sz="1200" b="1" i="0" kern="1200" dirty="0">
                <a:solidFill>
                  <a:schemeClr val="tx1"/>
                </a:solidFill>
                <a:effectLst/>
                <a:latin typeface="+mn-lt"/>
                <a:ea typeface="+mn-ea"/>
                <a:cs typeface="+mn-cs"/>
              </a:rPr>
              <a:t>Advertising Standards: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Laws that require truthful and accurate advertising, setting standards for what businesses can claim about their products and services. </a:t>
            </a:r>
          </a:p>
          <a:p>
            <a:r>
              <a:rPr lang="en-GB" sz="1200" b="1" i="0" kern="1200" dirty="0">
                <a:solidFill>
                  <a:schemeClr val="tx1"/>
                </a:solidFill>
                <a:effectLst/>
                <a:latin typeface="+mn-lt"/>
                <a:ea typeface="+mn-ea"/>
                <a:cs typeface="+mn-cs"/>
              </a:rPr>
              <a:t>Product </a:t>
            </a:r>
            <a:r>
              <a:rPr lang="en-GB" sz="1200" b="1" i="0" kern="1200" dirty="0" err="1">
                <a:solidFill>
                  <a:schemeClr val="tx1"/>
                </a:solidFill>
                <a:effectLst/>
                <a:latin typeface="+mn-lt"/>
                <a:ea typeface="+mn-ea"/>
                <a:cs typeface="+mn-cs"/>
              </a:rPr>
              <a:t>Labeling</a:t>
            </a:r>
            <a:r>
              <a:rPr lang="en-GB" sz="1200" b="1" i="0" kern="1200" dirty="0">
                <a:solidFill>
                  <a:schemeClr val="tx1"/>
                </a:solidFill>
                <a:effectLst/>
                <a:latin typeface="+mn-lt"/>
                <a:ea typeface="+mn-ea"/>
                <a:cs typeface="+mn-cs"/>
              </a:rPr>
              <a:t> and Product Safety Laws: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mandating that products are </a:t>
            </a:r>
            <a:r>
              <a:rPr lang="en-GB" sz="1200" b="0" i="0" kern="1200" dirty="0" err="1">
                <a:solidFill>
                  <a:schemeClr val="tx1"/>
                </a:solidFill>
                <a:effectLst/>
                <a:latin typeface="+mn-lt"/>
                <a:ea typeface="+mn-ea"/>
                <a:cs typeface="+mn-cs"/>
              </a:rPr>
              <a:t>labeled</a:t>
            </a:r>
            <a:r>
              <a:rPr lang="en-GB" sz="1200" b="0" i="0" kern="1200" dirty="0">
                <a:solidFill>
                  <a:schemeClr val="tx1"/>
                </a:solidFill>
                <a:effectLst/>
                <a:latin typeface="+mn-lt"/>
                <a:ea typeface="+mn-ea"/>
                <a:cs typeface="+mn-cs"/>
              </a:rPr>
              <a:t> correctly and are safe for their intended use. </a:t>
            </a:r>
          </a:p>
          <a:p>
            <a:r>
              <a:rPr lang="en-GB" sz="1200" b="0" i="0" kern="1200" dirty="0">
                <a:solidFill>
                  <a:schemeClr val="tx1"/>
                </a:solidFill>
                <a:effectLst/>
                <a:latin typeface="+mn-lt"/>
                <a:ea typeface="+mn-ea"/>
                <a:cs typeface="+mn-cs"/>
              </a:rPr>
              <a:t>How Legal Factors Impact Businesses</a:t>
            </a:r>
          </a:p>
          <a:p>
            <a:r>
              <a:rPr lang="en-GB" sz="1200" b="1" i="0" kern="1200" dirty="0">
                <a:solidFill>
                  <a:schemeClr val="tx1"/>
                </a:solidFill>
                <a:effectLst/>
                <a:latin typeface="+mn-lt"/>
                <a:ea typeface="+mn-ea"/>
                <a:cs typeface="+mn-cs"/>
              </a:rPr>
              <a:t>Compliance Costs: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Businesses incur costs to understand and comply with legal requirements. </a:t>
            </a:r>
          </a:p>
          <a:p>
            <a:r>
              <a:rPr lang="en-GB" sz="1200" b="1" i="0" kern="1200" dirty="0">
                <a:solidFill>
                  <a:schemeClr val="tx1"/>
                </a:solidFill>
                <a:effectLst/>
                <a:latin typeface="+mn-lt"/>
                <a:ea typeface="+mn-ea"/>
                <a:cs typeface="+mn-cs"/>
              </a:rPr>
              <a:t>Operational Changes: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Laws can dictate how businesses hire, market, sell, and handle products and customer data. </a:t>
            </a:r>
          </a:p>
          <a:p>
            <a:r>
              <a:rPr lang="en-GB" sz="1200" b="1" i="0" kern="1200" dirty="0">
                <a:solidFill>
                  <a:schemeClr val="tx1"/>
                </a:solidFill>
                <a:effectLst/>
                <a:latin typeface="+mn-lt"/>
                <a:ea typeface="+mn-ea"/>
                <a:cs typeface="+mn-cs"/>
              </a:rPr>
              <a:t>Market Access: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Regulations may limit or enable market access, especially in international trade. </a:t>
            </a:r>
          </a:p>
          <a:p>
            <a:r>
              <a:rPr lang="en-GB" sz="1200" b="1" i="0" kern="1200" dirty="0">
                <a:solidFill>
                  <a:schemeClr val="tx1"/>
                </a:solidFill>
                <a:effectLst/>
                <a:latin typeface="+mn-lt"/>
                <a:ea typeface="+mn-ea"/>
                <a:cs typeface="+mn-cs"/>
              </a:rPr>
              <a:t>Reputation: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Non-compliance can lead to fines, lawsuits, and damage to a company's public image. </a:t>
            </a:r>
          </a:p>
          <a:p>
            <a:r>
              <a:rPr lang="en-GB" sz="1200" b="1" i="0" kern="1200" dirty="0">
                <a:solidFill>
                  <a:schemeClr val="tx1"/>
                </a:solidFill>
                <a:effectLst/>
                <a:latin typeface="+mn-lt"/>
                <a:ea typeface="+mn-ea"/>
                <a:cs typeface="+mn-cs"/>
              </a:rPr>
              <a:t>Strategic Opportunities: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New laws or regulatory changes can sometimes create new business opportunities. </a:t>
            </a:r>
          </a:p>
          <a:p>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14</a:t>
            </a:fld>
            <a:endParaRPr lang="en-GB"/>
          </a:p>
        </p:txBody>
      </p:sp>
    </p:spTree>
    <p:extLst>
      <p:ext uri="{BB962C8B-B14F-4D97-AF65-F5344CB8AC3E}">
        <p14:creationId xmlns:p14="http://schemas.microsoft.com/office/powerpoint/2010/main" val="13321331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To use the PESTEL framework,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an organization's macro-environment by evaluating six key external factors: Political (government policy, stability), Economic (growth, inflation), Social (cultural trends, demographics), Technological (innovation, automation), Environmental (climate change, sustainability) and Legal (laws, regulations). Gather information for each category, assess how these factors present opportunities or threats, and then use the findings to inform strategic decisions, product development, and risk </a:t>
            </a:r>
            <a:r>
              <a:rPr lang="en-GB" sz="1200" b="0" i="0" kern="1200" dirty="0" err="1">
                <a:solidFill>
                  <a:schemeClr val="tx1"/>
                </a:solidFill>
                <a:effectLst/>
                <a:latin typeface="+mn-lt"/>
                <a:ea typeface="+mn-ea"/>
                <a:cs typeface="+mn-cs"/>
              </a:rPr>
              <a:t>mitigatio</a:t>
            </a:r>
            <a:endParaRPr lang="en-GB" dirty="0"/>
          </a:p>
        </p:txBody>
      </p:sp>
      <p:sp>
        <p:nvSpPr>
          <p:cNvPr id="4" name="Slide Number Placeholder 3"/>
          <p:cNvSpPr>
            <a:spLocks noGrp="1"/>
          </p:cNvSpPr>
          <p:nvPr>
            <p:ph type="sldNum" sz="quarter" idx="5"/>
          </p:nvPr>
        </p:nvSpPr>
        <p:spPr/>
        <p:txBody>
          <a:bodyPr/>
          <a:lstStyle/>
          <a:p>
            <a:fld id="{7D68E90B-836C-41AE-AA31-BBDE6008C69A}" type="slidenum">
              <a:rPr lang="en-GB" smtClean="0"/>
              <a:t>15</a:t>
            </a:fld>
            <a:endParaRPr lang="en-GB"/>
          </a:p>
        </p:txBody>
      </p:sp>
    </p:spTree>
    <p:extLst>
      <p:ext uri="{BB962C8B-B14F-4D97-AF65-F5344CB8AC3E}">
        <p14:creationId xmlns:p14="http://schemas.microsoft.com/office/powerpoint/2010/main" val="2242098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sz="1200" b="0" i="0" kern="1200" dirty="0" err="1">
                <a:solidFill>
                  <a:schemeClr val="tx1"/>
                </a:solidFill>
                <a:effectLst/>
                <a:latin typeface="+mn-lt"/>
                <a:ea typeface="+mn-ea"/>
                <a:cs typeface="+mn-cs"/>
              </a:rPr>
              <a:t>DiDi</a:t>
            </a:r>
            <a:r>
              <a:rPr lang="en-GB" sz="1200" b="0" i="0" kern="1200" dirty="0">
                <a:solidFill>
                  <a:schemeClr val="tx1"/>
                </a:solidFill>
                <a:effectLst/>
                <a:latin typeface="+mn-lt"/>
                <a:ea typeface="+mn-ea"/>
                <a:cs typeface="+mn-cs"/>
              </a:rPr>
              <a:t> is China's leading ride-hailing service, similar to Uber. It's fully integrated into WeChat as a mini program, making it incredibly convenient for foreigners who already use WeChat for daily life in China.</a:t>
            </a:r>
            <a:endParaRPr lang="en-GB" altLang="en-US" dirty="0"/>
          </a:p>
        </p:txBody>
      </p:sp>
    </p:spTree>
    <p:extLst>
      <p:ext uri="{BB962C8B-B14F-4D97-AF65-F5344CB8AC3E}">
        <p14:creationId xmlns:p14="http://schemas.microsoft.com/office/powerpoint/2010/main" val="1141944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9/24/2026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1255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9/24/2026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3314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9/24/2026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67483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9/24/2026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8680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9/24/2026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373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9/24/2026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76236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9/24/2026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77336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9/24/2026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6394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9/24/2026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4783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9/24/2026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91327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9/24/2026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33373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221560-1BDC-3FAC-E33D-91C11640926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D3F40E72-6FF3-4DBF-8C12-DA7FBCDEF7DF}" type="datetimeFigureOut">
              <a:rPr lang="en-GB"/>
              <a:pPr>
                <a:defRPr/>
              </a:pPr>
              <a:t>24/09/2026</a:t>
            </a:fld>
            <a:endParaRPr lang="en-GB" dirty="0"/>
          </a:p>
        </p:txBody>
      </p:sp>
      <p:sp>
        <p:nvSpPr>
          <p:cNvPr id="5" name="Footer Placeholder 4">
            <a:extLst>
              <a:ext uri="{FF2B5EF4-FFF2-40B4-BE49-F238E27FC236}">
                <a16:creationId xmlns:a16="http://schemas.microsoft.com/office/drawing/2014/main" id="{4398DD35-B74D-48AD-4360-46685481BFE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3817B1-CE5C-6629-C557-5CD32EB3FAE1}"/>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0F96D8D8-83EF-4970-9F06-23EC7CDAAE38}" type="slidenum">
              <a:rPr lang="en-GB" altLang="en-US"/>
              <a:pPr>
                <a:defRPr/>
              </a:pPr>
              <a:t>‹#›</a:t>
            </a:fld>
            <a:endParaRPr lang="en-GB" altLang="en-US"/>
          </a:p>
        </p:txBody>
      </p:sp>
    </p:spTree>
    <p:extLst>
      <p:ext uri="{BB962C8B-B14F-4D97-AF65-F5344CB8AC3E}">
        <p14:creationId xmlns:p14="http://schemas.microsoft.com/office/powerpoint/2010/main" val="2760668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5E61E9-2696-22D4-1475-E8E0F2966418}"/>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DC9BEF4-D54B-4EE8-9DE0-DBBD33B7F0A9}" type="datetimeFigureOut">
              <a:rPr lang="en-GB"/>
              <a:pPr>
                <a:defRPr/>
              </a:pPr>
              <a:t>24/09/2026</a:t>
            </a:fld>
            <a:endParaRPr lang="en-GB" dirty="0"/>
          </a:p>
        </p:txBody>
      </p:sp>
      <p:sp>
        <p:nvSpPr>
          <p:cNvPr id="5" name="Footer Placeholder 4">
            <a:extLst>
              <a:ext uri="{FF2B5EF4-FFF2-40B4-BE49-F238E27FC236}">
                <a16:creationId xmlns:a16="http://schemas.microsoft.com/office/drawing/2014/main" id="{F9581B32-7988-CE45-1209-8559B5A6D692}"/>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9257CFB-5FCC-A8C8-8C87-4740A6E380D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32C4229C-489E-459F-BE6B-1DB5E20118D7}" type="slidenum">
              <a:rPr lang="en-GB" altLang="en-US"/>
              <a:pPr>
                <a:defRPr/>
              </a:pPr>
              <a:t>‹#›</a:t>
            </a:fld>
            <a:endParaRPr lang="en-GB" altLang="en-US"/>
          </a:p>
        </p:txBody>
      </p:sp>
    </p:spTree>
    <p:extLst>
      <p:ext uri="{BB962C8B-B14F-4D97-AF65-F5344CB8AC3E}">
        <p14:creationId xmlns:p14="http://schemas.microsoft.com/office/powerpoint/2010/main" val="2658945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D21CC7-ED29-307F-DFEB-00E41A61D80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C55109A-E5B1-427C-AE23-2FB813F4DC24}" type="datetimeFigureOut">
              <a:rPr lang="en-GB"/>
              <a:pPr>
                <a:defRPr/>
              </a:pPr>
              <a:t>24/09/2026</a:t>
            </a:fld>
            <a:endParaRPr lang="en-GB" dirty="0"/>
          </a:p>
        </p:txBody>
      </p:sp>
      <p:sp>
        <p:nvSpPr>
          <p:cNvPr id="5" name="Footer Placeholder 4">
            <a:extLst>
              <a:ext uri="{FF2B5EF4-FFF2-40B4-BE49-F238E27FC236}">
                <a16:creationId xmlns:a16="http://schemas.microsoft.com/office/drawing/2014/main" id="{C0047377-BC6C-E311-190F-22765BF2D9D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42AAAFF-AB5F-3535-B990-AE46ABC3C9EB}"/>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6DDA1D4-9963-4156-9161-1FBAC6E8F4CF}" type="slidenum">
              <a:rPr lang="en-GB" altLang="en-US"/>
              <a:pPr>
                <a:defRPr/>
              </a:pPr>
              <a:t>‹#›</a:t>
            </a:fld>
            <a:endParaRPr lang="en-GB" altLang="en-US"/>
          </a:p>
        </p:txBody>
      </p:sp>
    </p:spTree>
    <p:extLst>
      <p:ext uri="{BB962C8B-B14F-4D97-AF65-F5344CB8AC3E}">
        <p14:creationId xmlns:p14="http://schemas.microsoft.com/office/powerpoint/2010/main" val="2806764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C9DAE03-DC35-1700-4209-CB958707CA65}"/>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3E8BE21A-E76A-442A-8488-3691D28EE2C0}" type="datetimeFigureOut">
              <a:rPr lang="en-GB"/>
              <a:pPr>
                <a:defRPr/>
              </a:pPr>
              <a:t>24/09/2026</a:t>
            </a:fld>
            <a:endParaRPr lang="en-GB" dirty="0"/>
          </a:p>
        </p:txBody>
      </p:sp>
      <p:sp>
        <p:nvSpPr>
          <p:cNvPr id="6" name="Footer Placeholder 4">
            <a:extLst>
              <a:ext uri="{FF2B5EF4-FFF2-40B4-BE49-F238E27FC236}">
                <a16:creationId xmlns:a16="http://schemas.microsoft.com/office/drawing/2014/main" id="{3F47BB5D-56F4-80B6-D803-590F424EB03C}"/>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4632106-2C5A-9977-585B-823C58A985A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EBEDA0A-C955-4DFF-B334-5FB48C36F12C}" type="slidenum">
              <a:rPr lang="en-GB" altLang="en-US"/>
              <a:pPr>
                <a:defRPr/>
              </a:pPr>
              <a:t>‹#›</a:t>
            </a:fld>
            <a:endParaRPr lang="en-GB" altLang="en-US"/>
          </a:p>
        </p:txBody>
      </p:sp>
    </p:spTree>
    <p:extLst>
      <p:ext uri="{BB962C8B-B14F-4D97-AF65-F5344CB8AC3E}">
        <p14:creationId xmlns:p14="http://schemas.microsoft.com/office/powerpoint/2010/main" val="3909643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95D65A8-8934-A980-B323-CA5A275C2E8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3351119-B863-41F4-B1B2-75B792633D54}" type="datetimeFigureOut">
              <a:rPr lang="en-GB"/>
              <a:pPr>
                <a:defRPr/>
              </a:pPr>
              <a:t>24/09/2026</a:t>
            </a:fld>
            <a:endParaRPr lang="en-GB" dirty="0"/>
          </a:p>
        </p:txBody>
      </p:sp>
      <p:sp>
        <p:nvSpPr>
          <p:cNvPr id="8" name="Footer Placeholder 4">
            <a:extLst>
              <a:ext uri="{FF2B5EF4-FFF2-40B4-BE49-F238E27FC236}">
                <a16:creationId xmlns:a16="http://schemas.microsoft.com/office/drawing/2014/main" id="{C746CCF3-000A-6668-F7E0-FF401D556C75}"/>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943EE57-40FA-AE3E-30F9-F15314AE4083}"/>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A2920D7B-A633-4F9E-AF95-30C22E5DCFC5}" type="slidenum">
              <a:rPr lang="en-GB" altLang="en-US"/>
              <a:pPr>
                <a:defRPr/>
              </a:pPr>
              <a:t>‹#›</a:t>
            </a:fld>
            <a:endParaRPr lang="en-GB" altLang="en-US"/>
          </a:p>
        </p:txBody>
      </p:sp>
    </p:spTree>
    <p:extLst>
      <p:ext uri="{BB962C8B-B14F-4D97-AF65-F5344CB8AC3E}">
        <p14:creationId xmlns:p14="http://schemas.microsoft.com/office/powerpoint/2010/main" val="23109596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3E2B556-B8CE-418F-B4E0-74669EC4ECDE}"/>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ACE79C2-F818-44FA-9908-F52DA2C41C9C}" type="datetimeFigureOut">
              <a:rPr lang="en-GB"/>
              <a:pPr>
                <a:defRPr/>
              </a:pPr>
              <a:t>24/09/2026</a:t>
            </a:fld>
            <a:endParaRPr lang="en-GB" dirty="0"/>
          </a:p>
        </p:txBody>
      </p:sp>
      <p:sp>
        <p:nvSpPr>
          <p:cNvPr id="4" name="Footer Placeholder 4">
            <a:extLst>
              <a:ext uri="{FF2B5EF4-FFF2-40B4-BE49-F238E27FC236}">
                <a16:creationId xmlns:a16="http://schemas.microsoft.com/office/drawing/2014/main" id="{C44FA0F8-D136-86E5-56D4-A88056FBBA96}"/>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285F692-5601-7DF3-AE8C-C887C5BD96A4}"/>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70151B91-8DCC-4632-BFBC-6856E7565E45}" type="slidenum">
              <a:rPr lang="en-GB" altLang="en-US"/>
              <a:pPr>
                <a:defRPr/>
              </a:pPr>
              <a:t>‹#›</a:t>
            </a:fld>
            <a:endParaRPr lang="en-GB" altLang="en-US"/>
          </a:p>
        </p:txBody>
      </p:sp>
    </p:spTree>
    <p:extLst>
      <p:ext uri="{BB962C8B-B14F-4D97-AF65-F5344CB8AC3E}">
        <p14:creationId xmlns:p14="http://schemas.microsoft.com/office/powerpoint/2010/main" val="2519112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22EF4CF-95D3-F5D8-636F-3F0FA958B5ED}"/>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696724E6-F655-4695-AEA5-BB4EA99BF02D}" type="datetimeFigureOut">
              <a:rPr lang="en-GB"/>
              <a:pPr>
                <a:defRPr/>
              </a:pPr>
              <a:t>24/09/2026</a:t>
            </a:fld>
            <a:endParaRPr lang="en-GB" dirty="0"/>
          </a:p>
        </p:txBody>
      </p:sp>
      <p:sp>
        <p:nvSpPr>
          <p:cNvPr id="3" name="Footer Placeholder 4">
            <a:extLst>
              <a:ext uri="{FF2B5EF4-FFF2-40B4-BE49-F238E27FC236}">
                <a16:creationId xmlns:a16="http://schemas.microsoft.com/office/drawing/2014/main" id="{E10FE82E-4A8C-35A2-588F-3C598FFC851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99CC5A5-55E6-0FC9-0240-19252FCF9F2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09E5184-B360-4DEF-BB3C-8A9E23047D53}" type="slidenum">
              <a:rPr lang="en-GB" altLang="en-US"/>
              <a:pPr>
                <a:defRPr/>
              </a:pPr>
              <a:t>‹#›</a:t>
            </a:fld>
            <a:endParaRPr lang="en-GB" altLang="en-US"/>
          </a:p>
        </p:txBody>
      </p:sp>
    </p:spTree>
    <p:extLst>
      <p:ext uri="{BB962C8B-B14F-4D97-AF65-F5344CB8AC3E}">
        <p14:creationId xmlns:p14="http://schemas.microsoft.com/office/powerpoint/2010/main" val="32126862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6390756-2D48-4B7A-5121-3353E686B14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07D2F90D-1A4D-48D7-8B8E-DA83D8A99056}" type="datetimeFigureOut">
              <a:rPr lang="en-GB"/>
              <a:pPr>
                <a:defRPr/>
              </a:pPr>
              <a:t>24/09/2026</a:t>
            </a:fld>
            <a:endParaRPr lang="en-GB" dirty="0"/>
          </a:p>
        </p:txBody>
      </p:sp>
      <p:sp>
        <p:nvSpPr>
          <p:cNvPr id="6" name="Footer Placeholder 4">
            <a:extLst>
              <a:ext uri="{FF2B5EF4-FFF2-40B4-BE49-F238E27FC236}">
                <a16:creationId xmlns:a16="http://schemas.microsoft.com/office/drawing/2014/main" id="{0362EE33-86C1-AFEB-104E-95F88A21B524}"/>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8913112-AD30-6933-EF6D-B63ED64DA3F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2DE1E8B4-8866-40B4-BE7A-D8DB48758D0A}" type="slidenum">
              <a:rPr lang="en-GB" altLang="en-US"/>
              <a:pPr>
                <a:defRPr/>
              </a:pPr>
              <a:t>‹#›</a:t>
            </a:fld>
            <a:endParaRPr lang="en-GB" altLang="en-US"/>
          </a:p>
        </p:txBody>
      </p:sp>
    </p:spTree>
    <p:extLst>
      <p:ext uri="{BB962C8B-B14F-4D97-AF65-F5344CB8AC3E}">
        <p14:creationId xmlns:p14="http://schemas.microsoft.com/office/powerpoint/2010/main" val="34733543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F8EF000-D049-E97C-0187-583C47888269}"/>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5B4DCBE-05D3-4ED5-B000-2D516291D0E3}" type="datetimeFigureOut">
              <a:rPr lang="en-GB"/>
              <a:pPr>
                <a:defRPr/>
              </a:pPr>
              <a:t>24/09/2026</a:t>
            </a:fld>
            <a:endParaRPr lang="en-GB" dirty="0"/>
          </a:p>
        </p:txBody>
      </p:sp>
      <p:sp>
        <p:nvSpPr>
          <p:cNvPr id="6" name="Footer Placeholder 4">
            <a:extLst>
              <a:ext uri="{FF2B5EF4-FFF2-40B4-BE49-F238E27FC236}">
                <a16:creationId xmlns:a16="http://schemas.microsoft.com/office/drawing/2014/main" id="{82B1EDF4-75AC-BA85-DA10-3EACF5F309C8}"/>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5914B5B-BC7A-97BD-6CA0-940CD19DA057}"/>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9CDF0793-DE1E-483D-A421-73FC480E443D}" type="slidenum">
              <a:rPr lang="en-GB" altLang="en-US"/>
              <a:pPr>
                <a:defRPr/>
              </a:pPr>
              <a:t>‹#›</a:t>
            </a:fld>
            <a:endParaRPr lang="en-GB" altLang="en-US"/>
          </a:p>
        </p:txBody>
      </p:sp>
    </p:spTree>
    <p:extLst>
      <p:ext uri="{BB962C8B-B14F-4D97-AF65-F5344CB8AC3E}">
        <p14:creationId xmlns:p14="http://schemas.microsoft.com/office/powerpoint/2010/main" val="32600883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6E5A6A-A107-8272-4790-5904B89FEAA6}"/>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11026942-8A51-410D-91EC-4F6AC61B7E37}" type="datetimeFigureOut">
              <a:rPr lang="en-GB"/>
              <a:pPr>
                <a:defRPr/>
              </a:pPr>
              <a:t>24/09/2026</a:t>
            </a:fld>
            <a:endParaRPr lang="en-GB" dirty="0"/>
          </a:p>
        </p:txBody>
      </p:sp>
      <p:sp>
        <p:nvSpPr>
          <p:cNvPr id="5" name="Footer Placeholder 4">
            <a:extLst>
              <a:ext uri="{FF2B5EF4-FFF2-40B4-BE49-F238E27FC236}">
                <a16:creationId xmlns:a16="http://schemas.microsoft.com/office/drawing/2014/main" id="{87EEDD52-8C0D-00C0-2FB1-A0580A9BFAF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0D04193-D297-3719-9EC3-A6744BBB5752}"/>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EA62FFC1-4D95-4F17-A484-A294412C6BC5}" type="slidenum">
              <a:rPr lang="en-GB" altLang="en-US"/>
              <a:pPr>
                <a:defRPr/>
              </a:pPr>
              <a:t>‹#›</a:t>
            </a:fld>
            <a:endParaRPr lang="en-GB" altLang="en-US"/>
          </a:p>
        </p:txBody>
      </p:sp>
    </p:spTree>
    <p:extLst>
      <p:ext uri="{BB962C8B-B14F-4D97-AF65-F5344CB8AC3E}">
        <p14:creationId xmlns:p14="http://schemas.microsoft.com/office/powerpoint/2010/main" val="28463070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A600FB-7BA1-7AF5-FF2B-532E8CA2712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B31DBEBC-2925-4666-B4D6-57D7C58DDB2A}" type="datetimeFigureOut">
              <a:rPr lang="en-GB"/>
              <a:pPr>
                <a:defRPr/>
              </a:pPr>
              <a:t>24/09/2026</a:t>
            </a:fld>
            <a:endParaRPr lang="en-GB" dirty="0"/>
          </a:p>
        </p:txBody>
      </p:sp>
      <p:sp>
        <p:nvSpPr>
          <p:cNvPr id="5" name="Footer Placeholder 4">
            <a:extLst>
              <a:ext uri="{FF2B5EF4-FFF2-40B4-BE49-F238E27FC236}">
                <a16:creationId xmlns:a16="http://schemas.microsoft.com/office/drawing/2014/main" id="{40C47CE1-5F20-44B0-F330-3E35A46E1A7B}"/>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4E8664E-9C3B-36A6-CA70-DC663886082C}"/>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2536023-1895-4646-8BC7-C7DC29D96859}" type="slidenum">
              <a:rPr lang="en-GB" altLang="en-US"/>
              <a:pPr>
                <a:defRPr/>
              </a:pPr>
              <a:t>‹#›</a:t>
            </a:fld>
            <a:endParaRPr lang="en-GB" altLang="en-US"/>
          </a:p>
        </p:txBody>
      </p:sp>
    </p:spTree>
    <p:extLst>
      <p:ext uri="{BB962C8B-B14F-4D97-AF65-F5344CB8AC3E}">
        <p14:creationId xmlns:p14="http://schemas.microsoft.com/office/powerpoint/2010/main" val="368160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9/24/2026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8223454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a:extLst>
              <a:ext uri="{FF2B5EF4-FFF2-40B4-BE49-F238E27FC236}">
                <a16:creationId xmlns:a16="http://schemas.microsoft.com/office/drawing/2014/main" id="{5E2E38D8-9A6E-B318-716B-1FCD365C6BE1}"/>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7" name="Title Placeholder 1">
            <a:extLst>
              <a:ext uri="{FF2B5EF4-FFF2-40B4-BE49-F238E27FC236}">
                <a16:creationId xmlns:a16="http://schemas.microsoft.com/office/drawing/2014/main" id="{1403D357-9811-3C81-927D-006D9C43138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 name="Text Box 13">
            <a:extLst>
              <a:ext uri="{FF2B5EF4-FFF2-40B4-BE49-F238E27FC236}">
                <a16:creationId xmlns:a16="http://schemas.microsoft.com/office/drawing/2014/main" id="{226EC9B3-0B53-8F78-EF9A-5DB85EF271C2}"/>
              </a:ext>
            </a:extLst>
          </p:cNvPr>
          <p:cNvSpPr txBox="1">
            <a:spLocks noChangeArrowheads="1"/>
          </p:cNvSpPr>
          <p:nvPr userDrawn="1"/>
        </p:nvSpPr>
        <p:spPr bwMode="auto">
          <a:xfrm>
            <a:off x="247651" y="6416676"/>
            <a:ext cx="11523133" cy="188913"/>
          </a:xfrm>
          <a:prstGeom prst="rect">
            <a:avLst/>
          </a:prstGeom>
          <a:noFill/>
          <a:ln>
            <a:noFill/>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1200" dirty="0">
                <a:solidFill>
                  <a:srgbClr val="000000"/>
                </a:solidFill>
                <a:latin typeface="Arial"/>
                <a:ea typeface="Verdana" panose="020B0604030504040204" pitchFamily="34" charset="0"/>
                <a:cs typeface="Verdana" panose="020B0604030504040204" pitchFamily="34" charset="0"/>
              </a:rPr>
              <a:t>© 2023 Pearson Education Limited. All Rights Reserved.</a:t>
            </a:r>
            <a:endParaRPr lang="en-GB" sz="1200" dirty="0">
              <a:solidFill>
                <a:srgbClr val="000000"/>
              </a:solidFill>
              <a:latin typeface="Arial"/>
              <a:ea typeface="Verdana" panose="020B0604030504040204" pitchFamily="34" charset="0"/>
              <a:cs typeface="Verdana" panose="020B0604030504040204" pitchFamily="34" charset="0"/>
            </a:endParaRPr>
          </a:p>
        </p:txBody>
      </p:sp>
      <p:pic>
        <p:nvPicPr>
          <p:cNvPr id="1030" name="Picture 8" descr="Pearson Logo">
            <a:extLst>
              <a:ext uri="{FF2B5EF4-FFF2-40B4-BE49-F238E27FC236}">
                <a16:creationId xmlns:a16="http://schemas.microsoft.com/office/drawing/2014/main" id="{273D13AE-5C92-890E-ABCF-3A49FD928813}"/>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09601" y="6376988"/>
            <a:ext cx="122343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25B84BD7-6071-FA3F-C689-D1FC944D5CF1}"/>
              </a:ext>
            </a:extLst>
          </p:cNvPr>
          <p:cNvPicPr>
            <a:picLocks noChangeAspect="1"/>
          </p:cNvPicPr>
          <p:nvPr userDrawn="1"/>
        </p:nvPicPr>
        <p:blipFill>
          <a:blip r:embed="rId14" cstate="hqprint">
            <a:extLst>
              <a:ext uri="{28A0092B-C50C-407E-A947-70E740481C1C}">
                <a14:useLocalDpi xmlns:a14="http://schemas.microsoft.com/office/drawing/2010/main" val="0"/>
              </a:ext>
            </a:extLst>
          </a:blip>
          <a:srcRect/>
          <a:stretch>
            <a:fillRect/>
          </a:stretch>
        </p:blipFill>
        <p:spPr bwMode="auto">
          <a:xfrm>
            <a:off x="10223500" y="4711700"/>
            <a:ext cx="1746251"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597494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dt="0"/>
  <p:txStyles>
    <p:titleStyle>
      <a:lvl1pPr algn="ctr" rtl="0" eaLnBrk="0" fontAlgn="base" hangingPunct="0">
        <a:spcBef>
          <a:spcPct val="0"/>
        </a:spcBef>
        <a:spcAft>
          <a:spcPct val="0"/>
        </a:spcAft>
        <a:defRPr sz="3600" b="1" kern="1200">
          <a:solidFill>
            <a:srgbClr val="007FA3"/>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Clr>
          <a:srgbClr val="007BA4"/>
        </a:buClr>
        <a:buFont typeface="Arial" panose="020B0604020202020204" pitchFamily="34" charset="0"/>
        <a:buChar char="•"/>
        <a:defRPr sz="3200" kern="1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hyperlink" Target="https://youtu.be/F0KQ-h6v3-s"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2C33E-2D44-4079-3CEB-05D415158294}"/>
              </a:ext>
            </a:extLst>
          </p:cNvPr>
          <p:cNvSpPr>
            <a:spLocks noGrp="1"/>
          </p:cNvSpPr>
          <p:nvPr>
            <p:ph type="title"/>
          </p:nvPr>
        </p:nvSpPr>
        <p:spPr>
          <a:xfrm>
            <a:off x="581192" y="1507414"/>
            <a:ext cx="3742155" cy="3903332"/>
          </a:xfrm>
        </p:spPr>
        <p:txBody>
          <a:bodyPr anchor="t">
            <a:normAutofit fontScale="90000"/>
          </a:bodyPr>
          <a:lstStyle/>
          <a:p>
            <a:pPr algn="ctr"/>
            <a:r>
              <a:rPr lang="en-GB" sz="4000" dirty="0">
                <a:solidFill>
                  <a:schemeClr val="tx1">
                    <a:lumMod val="85000"/>
                    <a:lumOff val="15000"/>
                  </a:schemeClr>
                </a:solidFill>
              </a:rPr>
              <a:t>The</a:t>
            </a:r>
            <a:br>
              <a:rPr lang="en-GB" sz="4000" dirty="0">
                <a:solidFill>
                  <a:schemeClr val="tx1">
                    <a:lumMod val="85000"/>
                    <a:lumOff val="15000"/>
                  </a:schemeClr>
                </a:solidFill>
              </a:rPr>
            </a:br>
            <a:r>
              <a:rPr lang="en-GB" sz="4000" dirty="0">
                <a:solidFill>
                  <a:schemeClr val="tx1">
                    <a:lumMod val="85000"/>
                    <a:lumOff val="15000"/>
                  </a:schemeClr>
                </a:solidFill>
              </a:rPr>
              <a:t>exploring</a:t>
            </a:r>
            <a:br>
              <a:rPr lang="en-GB" sz="4000" dirty="0">
                <a:solidFill>
                  <a:schemeClr val="tx1">
                    <a:lumMod val="85000"/>
                    <a:lumOff val="15000"/>
                  </a:schemeClr>
                </a:solidFill>
              </a:rPr>
            </a:br>
            <a:r>
              <a:rPr lang="en-GB" sz="4000" dirty="0">
                <a:solidFill>
                  <a:schemeClr val="tx1">
                    <a:lumMod val="85000"/>
                    <a:lumOff val="15000"/>
                  </a:schemeClr>
                </a:solidFill>
              </a:rPr>
              <a:t>Strategy framework</a:t>
            </a:r>
            <a:br>
              <a:rPr lang="en-GB" sz="4000" dirty="0">
                <a:solidFill>
                  <a:schemeClr val="tx1">
                    <a:lumMod val="85000"/>
                    <a:lumOff val="15000"/>
                  </a:schemeClr>
                </a:solidFill>
              </a:rPr>
            </a:br>
            <a:r>
              <a:rPr lang="en-GB" sz="4000" dirty="0">
                <a:solidFill>
                  <a:schemeClr val="tx1">
                    <a:lumMod val="85000"/>
                    <a:lumOff val="15000"/>
                  </a:schemeClr>
                </a:solidFill>
              </a:rPr>
              <a:t>&amp; </a:t>
            </a:r>
            <a:br>
              <a:rPr lang="en-GB" sz="4000" dirty="0">
                <a:solidFill>
                  <a:schemeClr val="tx1">
                    <a:lumMod val="85000"/>
                    <a:lumOff val="15000"/>
                  </a:schemeClr>
                </a:solidFill>
              </a:rPr>
            </a:br>
            <a:r>
              <a:rPr lang="en-GB" sz="4000" dirty="0">
                <a:solidFill>
                  <a:schemeClr val="tx1">
                    <a:lumMod val="85000"/>
                    <a:lumOff val="15000"/>
                  </a:schemeClr>
                </a:solidFill>
              </a:rPr>
              <a:t>Strategic Analysis</a:t>
            </a:r>
          </a:p>
        </p:txBody>
      </p:sp>
      <p:sp>
        <p:nvSpPr>
          <p:cNvPr id="5" name="Slide Number Placeholder 4">
            <a:extLst>
              <a:ext uri="{FF2B5EF4-FFF2-40B4-BE49-F238E27FC236}">
                <a16:creationId xmlns:a16="http://schemas.microsoft.com/office/drawing/2014/main" id="{7C5E3CE5-006B-43CE-4CB6-787B04860A87}"/>
              </a:ext>
            </a:extLst>
          </p:cNvPr>
          <p:cNvSpPr>
            <a:spLocks noGrp="1"/>
          </p:cNvSpPr>
          <p:nvPr>
            <p:ph type="sldNum" sz="quarter" idx="12"/>
          </p:nvPr>
        </p:nvSpPr>
        <p:spPr>
          <a:xfrm>
            <a:off x="10558300" y="5951810"/>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FFFFF"/>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a:t>
            </a:fld>
            <a:endParaRPr kumimoji="0" lang="en-US" sz="900" b="0" i="0" u="none" strike="noStrike" kern="1200" cap="none" spc="0" normalizeH="0" baseline="0" noProof="0">
              <a:ln>
                <a:noFill/>
              </a:ln>
              <a:solidFill>
                <a:srgbClr val="FFFFFF"/>
              </a:solidFill>
              <a:effectLst/>
              <a:uLnTx/>
              <a:uFillTx/>
              <a:latin typeface="Franklin Gothic Book" panose="020B0502020104020203"/>
              <a:ea typeface="+mn-ea"/>
              <a:cs typeface="+mn-cs"/>
            </a:endParaRPr>
          </a:p>
        </p:txBody>
      </p:sp>
      <p:pic>
        <p:nvPicPr>
          <p:cNvPr id="8" name="Picture 8">
            <a:extLst>
              <a:ext uri="{FF2B5EF4-FFF2-40B4-BE49-F238E27FC236}">
                <a16:creationId xmlns:a16="http://schemas.microsoft.com/office/drawing/2014/main" id="{A7369885-BE58-30BC-D21D-9821CCA30D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5537" y="655738"/>
            <a:ext cx="7383713" cy="596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1">
            <a:extLst>
              <a:ext uri="{FF2B5EF4-FFF2-40B4-BE49-F238E27FC236}">
                <a16:creationId xmlns:a16="http://schemas.microsoft.com/office/drawing/2014/main" id="{2BDB2100-F836-2AE9-5A45-4B8D8728FCED}"/>
              </a:ext>
            </a:extLst>
          </p:cNvPr>
          <p:cNvSpPr txBox="1">
            <a:spLocks/>
          </p:cNvSpPr>
          <p:nvPr/>
        </p:nvSpPr>
        <p:spPr>
          <a:xfrm>
            <a:off x="5255710" y="6543155"/>
            <a:ext cx="6184900" cy="30682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l" defTabSz="914400" rtl="0" eaLnBrk="1" latinLnBrk="0" hangingPunct="1">
              <a:spcBef>
                <a:spcPct val="20000"/>
              </a:spcBef>
              <a:buChar char="•"/>
              <a:defRPr sz="3200" kern="1200" cap="all">
                <a:solidFill>
                  <a:schemeClr val="tx1"/>
                </a:solidFill>
                <a:latin typeface="Arial" panose="020B0604020202020204" pitchFamily="34" charset="0"/>
                <a:ea typeface="+mn-ea"/>
                <a:cs typeface="+mn-cs"/>
              </a:defRPr>
            </a:lvl1pPr>
            <a:lvl2pPr marL="742950" indent="-285750" algn="l" defTabSz="914400" rtl="0" eaLnBrk="1" latinLnBrk="0" hangingPunct="1">
              <a:spcBef>
                <a:spcPct val="20000"/>
              </a:spcBef>
              <a:buChar char="–"/>
              <a:defRPr sz="2800" kern="1200">
                <a:solidFill>
                  <a:schemeClr val="tx1"/>
                </a:solidFill>
                <a:latin typeface="Arial" panose="020B0604020202020204" pitchFamily="34" charset="0"/>
                <a:ea typeface="+mn-ea"/>
                <a:cs typeface="+mn-cs"/>
              </a:defRPr>
            </a:lvl2pPr>
            <a:lvl3pPr marL="1143000" indent="-228600" algn="l" defTabSz="914400" rtl="0" eaLnBrk="1" latinLnBrk="0" hangingPunct="1">
              <a:spcBef>
                <a:spcPct val="20000"/>
              </a:spcBef>
              <a:buChar char="•"/>
              <a:defRPr sz="2400" kern="1200">
                <a:solidFill>
                  <a:schemeClr val="tx1"/>
                </a:solidFill>
                <a:latin typeface="Arial" panose="020B0604020202020204" pitchFamily="34" charset="0"/>
                <a:ea typeface="+mn-ea"/>
                <a:cs typeface="+mn-cs"/>
              </a:defRPr>
            </a:lvl3pPr>
            <a:lvl4pPr marL="1600200" indent="-228600" algn="l" defTabSz="914400" rtl="0" eaLnBrk="1" latinLnBrk="0" hangingPunct="1">
              <a:spcBef>
                <a:spcPct val="20000"/>
              </a:spcBef>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spcBef>
                <a:spcPct val="20000"/>
              </a:spcBef>
              <a:buChar char="»"/>
              <a:defRPr sz="2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10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Johnson, Whittington, Scholes, Angwin, </a:t>
            </a:r>
            <a:r>
              <a:rPr kumimoji="0" lang="en-GB" altLang="en-US" sz="1000" b="0" i="0" u="none" strike="noStrike" kern="1200" cap="all" spc="0" normalizeH="0" baseline="0" noProof="0" dirty="0" err="1">
                <a:ln>
                  <a:noFill/>
                </a:ln>
                <a:solidFill>
                  <a:prstClr val="black"/>
                </a:solidFill>
                <a:effectLst/>
                <a:uLnTx/>
                <a:uFillTx/>
                <a:latin typeface="Arial" panose="020B0604020202020204" pitchFamily="34" charset="0"/>
                <a:ea typeface="+mn-ea"/>
                <a:cs typeface="+mn-cs"/>
              </a:rPr>
              <a:t>Regner</a:t>
            </a:r>
            <a:r>
              <a:rPr kumimoji="0" lang="en-GB" altLang="en-US" sz="1000" b="0" i="0" u="none" strike="noStrike" kern="1200" cap="all" spc="0" normalizeH="0" baseline="0" noProof="0" dirty="0">
                <a:ln>
                  <a:noFill/>
                </a:ln>
                <a:solidFill>
                  <a:prstClr val="black"/>
                </a:solidFill>
                <a:effectLst/>
                <a:uLnTx/>
                <a:uFillTx/>
                <a:latin typeface="Arial" panose="020B0604020202020204" pitchFamily="34" charset="0"/>
                <a:ea typeface="+mn-ea"/>
                <a:cs typeface="+mn-cs"/>
              </a:rPr>
              <a:t> (2017)</a:t>
            </a:r>
          </a:p>
        </p:txBody>
      </p:sp>
      <p:sp>
        <p:nvSpPr>
          <p:cNvPr id="3" name="Oval 32">
            <a:extLst>
              <a:ext uri="{FF2B5EF4-FFF2-40B4-BE49-F238E27FC236}">
                <a16:creationId xmlns:a16="http://schemas.microsoft.com/office/drawing/2014/main" id="{D6C2C137-338F-9513-6319-0FA93E24929E}"/>
              </a:ext>
            </a:extLst>
          </p:cNvPr>
          <p:cNvSpPr>
            <a:spLocks noChangeArrowheads="1"/>
          </p:cNvSpPr>
          <p:nvPr/>
        </p:nvSpPr>
        <p:spPr bwMode="auto">
          <a:xfrm>
            <a:off x="5456296" y="2582281"/>
            <a:ext cx="1091347" cy="876799"/>
          </a:xfrm>
          <a:prstGeom prst="ellipse">
            <a:avLst/>
          </a:prstGeom>
          <a:noFill/>
          <a:ln w="57150">
            <a:solidFill>
              <a:srgbClr val="00B0F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Identifying</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strategic</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options</a:t>
            </a:r>
          </a:p>
        </p:txBody>
      </p:sp>
      <p:sp>
        <p:nvSpPr>
          <p:cNvPr id="4" name="Oval 33">
            <a:extLst>
              <a:ext uri="{FF2B5EF4-FFF2-40B4-BE49-F238E27FC236}">
                <a16:creationId xmlns:a16="http://schemas.microsoft.com/office/drawing/2014/main" id="{9839BAB0-B195-CAFE-7BB1-40D2BA91FDB7}"/>
              </a:ext>
            </a:extLst>
          </p:cNvPr>
          <p:cNvSpPr>
            <a:spLocks noChangeArrowheads="1"/>
          </p:cNvSpPr>
          <p:nvPr/>
        </p:nvSpPr>
        <p:spPr bwMode="auto">
          <a:xfrm>
            <a:off x="4560790" y="3186386"/>
            <a:ext cx="1089521" cy="876799"/>
          </a:xfrm>
          <a:prstGeom prst="ellipse">
            <a:avLst/>
          </a:prstGeom>
          <a:noFill/>
          <a:ln w="57150">
            <a:solidFill>
              <a:srgbClr val="00B0F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Evaluating</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options</a:t>
            </a:r>
          </a:p>
        </p:txBody>
      </p:sp>
      <p:sp>
        <p:nvSpPr>
          <p:cNvPr id="6" name="Oval 34">
            <a:extLst>
              <a:ext uri="{FF2B5EF4-FFF2-40B4-BE49-F238E27FC236}">
                <a16:creationId xmlns:a16="http://schemas.microsoft.com/office/drawing/2014/main" id="{7BC8345E-7488-889B-D6EB-40035F608A26}"/>
              </a:ext>
            </a:extLst>
          </p:cNvPr>
          <p:cNvSpPr>
            <a:spLocks noChangeArrowheads="1"/>
          </p:cNvSpPr>
          <p:nvPr/>
        </p:nvSpPr>
        <p:spPr bwMode="auto">
          <a:xfrm>
            <a:off x="4166188" y="4065144"/>
            <a:ext cx="1089522" cy="873401"/>
          </a:xfrm>
          <a:prstGeom prst="ellipse">
            <a:avLst/>
          </a:prstGeom>
          <a:noFill/>
          <a:ln w="57150">
            <a:solidFill>
              <a:srgbClr val="00B0F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Developing </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altLang="en-US" sz="1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Arial" panose="020B0604020202020204" pitchFamily="34" charset="0"/>
              </a:rPr>
              <a:t>strategy</a:t>
            </a:r>
          </a:p>
        </p:txBody>
      </p:sp>
      <p:sp>
        <p:nvSpPr>
          <p:cNvPr id="7" name="TextBox 6">
            <a:extLst>
              <a:ext uri="{FF2B5EF4-FFF2-40B4-BE49-F238E27FC236}">
                <a16:creationId xmlns:a16="http://schemas.microsoft.com/office/drawing/2014/main" id="{C947C2CF-EAEA-EE15-5AB6-DC990277943C}"/>
              </a:ext>
            </a:extLst>
          </p:cNvPr>
          <p:cNvSpPr txBox="1"/>
          <p:nvPr/>
        </p:nvSpPr>
        <p:spPr>
          <a:xfrm>
            <a:off x="4866053" y="1251751"/>
            <a:ext cx="215618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Franklin Gothic Book" panose="020B0502020104020203"/>
                <a:ea typeface="+mn-ea"/>
                <a:cs typeface="+mn-cs"/>
              </a:rPr>
              <a:t>Strategic Analysis</a:t>
            </a:r>
          </a:p>
        </p:txBody>
      </p:sp>
      <p:pic>
        <p:nvPicPr>
          <p:cNvPr id="11" name="Graphic 10" descr="Continuous Improvement with solid fill">
            <a:extLst>
              <a:ext uri="{FF2B5EF4-FFF2-40B4-BE49-F238E27FC236}">
                <a16:creationId xmlns:a16="http://schemas.microsoft.com/office/drawing/2014/main" id="{A176AF29-8533-FC2F-0577-F62C291909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39488" y="3326746"/>
            <a:ext cx="1464815" cy="1464815"/>
          </a:xfrm>
          <a:prstGeom prst="rect">
            <a:avLst/>
          </a:prstGeom>
        </p:spPr>
      </p:pic>
      <p:sp>
        <p:nvSpPr>
          <p:cNvPr id="12" name="Oval 11">
            <a:extLst>
              <a:ext uri="{FF2B5EF4-FFF2-40B4-BE49-F238E27FC236}">
                <a16:creationId xmlns:a16="http://schemas.microsoft.com/office/drawing/2014/main" id="{96609A6A-35E4-690C-88B8-93C52F6D7948}"/>
              </a:ext>
            </a:extLst>
          </p:cNvPr>
          <p:cNvSpPr/>
          <p:nvPr/>
        </p:nvSpPr>
        <p:spPr>
          <a:xfrm>
            <a:off x="6720396" y="932155"/>
            <a:ext cx="2938509" cy="2903711"/>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86094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par>
                                <p:cTn id="11" presetID="6"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in)">
                                      <p:cBhvr>
                                        <p:cTn id="13" dur="20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in)">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28056-E3D3-5950-3B3B-2C37E3E1C2C2}"/>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BD42836C-D18E-5ADE-32ED-A91D7B614C43}"/>
              </a:ext>
            </a:extLst>
          </p:cNvPr>
          <p:cNvSpPr>
            <a:spLocks noGrp="1"/>
          </p:cNvSpPr>
          <p:nvPr>
            <p:ph idx="1"/>
          </p:nvPr>
        </p:nvSpPr>
        <p:spPr/>
        <p:txBody>
          <a:bodyPr>
            <a:normAutofit/>
          </a:bodyPr>
          <a:lstStyle/>
          <a:p>
            <a:r>
              <a:rPr lang="en-GB" sz="3200" dirty="0"/>
              <a:t>The Macroenvironment</a:t>
            </a:r>
          </a:p>
        </p:txBody>
      </p:sp>
      <p:sp>
        <p:nvSpPr>
          <p:cNvPr id="4" name="Footer Placeholder 3">
            <a:extLst>
              <a:ext uri="{FF2B5EF4-FFF2-40B4-BE49-F238E27FC236}">
                <a16:creationId xmlns:a16="http://schemas.microsoft.com/office/drawing/2014/main" id="{CC69D85D-AD0B-7D94-2647-EC263714F7D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A51EF52-997D-B03A-0170-8380C0F3BD8D}"/>
              </a:ext>
            </a:extLst>
          </p:cNvPr>
          <p:cNvSpPr>
            <a:spLocks noGrp="1"/>
          </p:cNvSpPr>
          <p:nvPr>
            <p:ph type="sldNum" sz="quarter" idx="12"/>
          </p:nvPr>
        </p:nvSpPr>
        <p:spPr/>
        <p:txBody>
          <a:bodyPr/>
          <a:lstStyle/>
          <a:p>
            <a:fld id="{3A98EE3D-8CD1-4C3F-BD1C-C98C9596463C}" type="slidenum">
              <a:rPr lang="en-US" smtClean="0"/>
              <a:t>2</a:t>
            </a:fld>
            <a:endParaRPr lang="en-US" dirty="0"/>
          </a:p>
        </p:txBody>
      </p:sp>
    </p:spTree>
    <p:extLst>
      <p:ext uri="{BB962C8B-B14F-4D97-AF65-F5344CB8AC3E}">
        <p14:creationId xmlns:p14="http://schemas.microsoft.com/office/powerpoint/2010/main" val="2300397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43F8C61A-4FEE-7FB4-C184-9A138CC401A5}"/>
              </a:ext>
            </a:extLst>
          </p:cNvPr>
          <p:cNvSpPr>
            <a:spLocks noGrp="1"/>
          </p:cNvSpPr>
          <p:nvPr>
            <p:ph type="title"/>
          </p:nvPr>
        </p:nvSpPr>
        <p:spPr>
          <a:xfrm>
            <a:off x="581193" y="702156"/>
            <a:ext cx="6309003" cy="1013800"/>
          </a:xfrm>
        </p:spPr>
        <p:txBody>
          <a:bodyPr>
            <a:normAutofit/>
          </a:bodyPr>
          <a:lstStyle/>
          <a:p>
            <a:r>
              <a:rPr lang="en-GB" dirty="0">
                <a:solidFill>
                  <a:schemeClr val="tx2"/>
                </a:solidFill>
              </a:rPr>
              <a:t>Strategic Analysis – the importance of the context</a:t>
            </a:r>
          </a:p>
        </p:txBody>
      </p:sp>
      <p:sp>
        <p:nvSpPr>
          <p:cNvPr id="14" name="Rectangle 13">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6C45D2B9-C5BD-C3C7-E93C-58AD8ABEFDBB}"/>
              </a:ext>
            </a:extLst>
          </p:cNvPr>
          <p:cNvSpPr>
            <a:spLocks noGrp="1"/>
          </p:cNvSpPr>
          <p:nvPr>
            <p:ph idx="1"/>
          </p:nvPr>
        </p:nvSpPr>
        <p:spPr>
          <a:xfrm>
            <a:off x="581194" y="1896533"/>
            <a:ext cx="6309003" cy="3962266"/>
          </a:xfrm>
        </p:spPr>
        <p:txBody>
          <a:bodyPr>
            <a:normAutofit lnSpcReduction="10000"/>
          </a:bodyPr>
          <a:lstStyle/>
          <a:p>
            <a:r>
              <a:rPr lang="en-GB" dirty="0">
                <a:solidFill>
                  <a:schemeClr val="tx2"/>
                </a:solidFill>
              </a:rPr>
              <a:t>For Strategic Analysis to add value and to be relevant, the Context must be clearly defined.</a:t>
            </a:r>
          </a:p>
          <a:p>
            <a:r>
              <a:rPr lang="en-GB" dirty="0">
                <a:solidFill>
                  <a:schemeClr val="tx2"/>
                </a:solidFill>
              </a:rPr>
              <a:t>Context defines the lens through which to view the organisation, their opportunities and challenges.</a:t>
            </a:r>
          </a:p>
          <a:p>
            <a:r>
              <a:rPr lang="en-GB" dirty="0">
                <a:solidFill>
                  <a:schemeClr val="tx2"/>
                </a:solidFill>
              </a:rPr>
              <a:t>It relates to the organisation’s strategic goals.</a:t>
            </a:r>
          </a:p>
          <a:p>
            <a:r>
              <a:rPr lang="en-GB" dirty="0">
                <a:solidFill>
                  <a:schemeClr val="tx2"/>
                </a:solidFill>
              </a:rPr>
              <a:t>The ‘lens’ changes with a changing context, for example:</a:t>
            </a:r>
          </a:p>
          <a:p>
            <a:pPr lvl="1"/>
            <a:r>
              <a:rPr lang="en-GB" dirty="0">
                <a:solidFill>
                  <a:schemeClr val="tx2"/>
                </a:solidFill>
              </a:rPr>
              <a:t>Customers</a:t>
            </a:r>
          </a:p>
          <a:p>
            <a:pPr lvl="1"/>
            <a:r>
              <a:rPr lang="en-GB" dirty="0">
                <a:solidFill>
                  <a:schemeClr val="tx2"/>
                </a:solidFill>
              </a:rPr>
              <a:t>Industry</a:t>
            </a:r>
          </a:p>
          <a:p>
            <a:pPr lvl="1"/>
            <a:r>
              <a:rPr lang="en-GB" dirty="0">
                <a:solidFill>
                  <a:schemeClr val="tx2"/>
                </a:solidFill>
              </a:rPr>
              <a:t>Products</a:t>
            </a:r>
          </a:p>
          <a:p>
            <a:pPr lvl="1"/>
            <a:r>
              <a:rPr lang="en-GB" dirty="0">
                <a:solidFill>
                  <a:schemeClr val="tx2"/>
                </a:solidFill>
              </a:rPr>
              <a:t>Geography</a:t>
            </a:r>
          </a:p>
          <a:p>
            <a:pPr lvl="1"/>
            <a:r>
              <a:rPr lang="en-GB" dirty="0">
                <a:solidFill>
                  <a:schemeClr val="tx2"/>
                </a:solidFill>
              </a:rPr>
              <a:t>Competition</a:t>
            </a:r>
          </a:p>
          <a:p>
            <a:pPr lvl="1"/>
            <a:r>
              <a:rPr lang="en-GB" dirty="0">
                <a:solidFill>
                  <a:schemeClr val="tx2"/>
                </a:solidFill>
              </a:rPr>
              <a:t>Capabilities</a:t>
            </a:r>
          </a:p>
        </p:txBody>
      </p:sp>
      <p:sp>
        <p:nvSpPr>
          <p:cNvPr id="4" name="Footer Placeholder 3">
            <a:extLst>
              <a:ext uri="{FF2B5EF4-FFF2-40B4-BE49-F238E27FC236}">
                <a16:creationId xmlns:a16="http://schemas.microsoft.com/office/drawing/2014/main" id="{EEF8ED4D-3B81-6387-FD0C-C0A156717E4D}"/>
              </a:ext>
            </a:extLst>
          </p:cNvPr>
          <p:cNvSpPr>
            <a:spLocks noGrp="1"/>
          </p:cNvSpPr>
          <p:nvPr>
            <p:ph type="ftr" sz="quarter" idx="11"/>
          </p:nvPr>
        </p:nvSpPr>
        <p:spPr>
          <a:xfrm>
            <a:off x="581193" y="5951811"/>
            <a:ext cx="42774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DDE157"/>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3F455CC4-A043-83BC-02FB-56BB3F9AD8A1}"/>
              </a:ext>
            </a:extLst>
          </p:cNvPr>
          <p:cNvSpPr>
            <a:spLocks noGrp="1"/>
          </p:cNvSpPr>
          <p:nvPr>
            <p:ph type="sldNum" sz="quarter" idx="12"/>
          </p:nvPr>
        </p:nvSpPr>
        <p:spPr>
          <a:xfrm>
            <a:off x="6576780" y="5956137"/>
            <a:ext cx="544874"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DDE157"/>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900" b="0" i="0" u="none" strike="noStrike" kern="1200" cap="none" spc="0" normalizeH="0" baseline="0" noProof="0">
              <a:ln>
                <a:noFill/>
              </a:ln>
              <a:solidFill>
                <a:srgbClr val="DDE157"/>
              </a:solidFill>
              <a:effectLst/>
              <a:uLnTx/>
              <a:uFillTx/>
              <a:latin typeface="Franklin Gothic Book" panose="020B0502020104020203"/>
              <a:ea typeface="+mn-ea"/>
              <a:cs typeface="+mn-cs"/>
            </a:endParaRPr>
          </a:p>
        </p:txBody>
      </p:sp>
      <p:pic>
        <p:nvPicPr>
          <p:cNvPr id="7" name="Picture 6" descr="Room full of colorful balloons">
            <a:extLst>
              <a:ext uri="{FF2B5EF4-FFF2-40B4-BE49-F238E27FC236}">
                <a16:creationId xmlns:a16="http://schemas.microsoft.com/office/drawing/2014/main" id="{220632AF-06CC-ABC6-54A7-E12C2B23306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1660751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7AD97-103E-7E6B-853E-5FAFFADAC18A}"/>
              </a:ext>
            </a:extLst>
          </p:cNvPr>
          <p:cNvSpPr>
            <a:spLocks noGrp="1"/>
          </p:cNvSpPr>
          <p:nvPr>
            <p:ph type="title"/>
          </p:nvPr>
        </p:nvSpPr>
        <p:spPr/>
        <p:txBody>
          <a:bodyPr/>
          <a:lstStyle/>
          <a:p>
            <a:r>
              <a:rPr lang="en-GB" dirty="0"/>
              <a:t>The nature of customer value</a:t>
            </a:r>
          </a:p>
        </p:txBody>
      </p:sp>
      <p:sp>
        <p:nvSpPr>
          <p:cNvPr id="3" name="Content Placeholder 2">
            <a:extLst>
              <a:ext uri="{FF2B5EF4-FFF2-40B4-BE49-F238E27FC236}">
                <a16:creationId xmlns:a16="http://schemas.microsoft.com/office/drawing/2014/main" id="{5A562373-A467-9DA6-4434-D11CCCCD3D37}"/>
              </a:ext>
            </a:extLst>
          </p:cNvPr>
          <p:cNvSpPr>
            <a:spLocks noGrp="1"/>
          </p:cNvSpPr>
          <p:nvPr>
            <p:ph idx="1"/>
          </p:nvPr>
        </p:nvSpPr>
        <p:spPr>
          <a:xfrm>
            <a:off x="161674" y="2269649"/>
            <a:ext cx="2774997" cy="1817243"/>
          </a:xfrm>
        </p:spPr>
        <p:txBody>
          <a:bodyPr>
            <a:normAutofit/>
          </a:bodyPr>
          <a:lstStyle/>
          <a:p>
            <a:pPr marL="0" indent="0">
              <a:buNone/>
            </a:pPr>
            <a:r>
              <a:rPr lang="en-GB" sz="2800" b="1" dirty="0">
                <a:solidFill>
                  <a:srgbClr val="0070C0"/>
                </a:solidFill>
              </a:rPr>
              <a:t>Customer Value </a:t>
            </a:r>
          </a:p>
        </p:txBody>
      </p:sp>
      <p:sp>
        <p:nvSpPr>
          <p:cNvPr id="4" name="Footer Placeholder 3">
            <a:extLst>
              <a:ext uri="{FF2B5EF4-FFF2-40B4-BE49-F238E27FC236}">
                <a16:creationId xmlns:a16="http://schemas.microsoft.com/office/drawing/2014/main" id="{5801B32E-6933-FE56-92E9-CF070DC07B8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A6635C05-2C14-C5A7-3914-29D5C1A977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6" name="Content Placeholder 2">
            <a:extLst>
              <a:ext uri="{FF2B5EF4-FFF2-40B4-BE49-F238E27FC236}">
                <a16:creationId xmlns:a16="http://schemas.microsoft.com/office/drawing/2014/main" id="{85357C9D-45F8-B853-B1D8-CBF28EDF2C5F}"/>
              </a:ext>
            </a:extLst>
          </p:cNvPr>
          <p:cNvSpPr txBox="1">
            <a:spLocks/>
          </p:cNvSpPr>
          <p:nvPr/>
        </p:nvSpPr>
        <p:spPr>
          <a:xfrm>
            <a:off x="3530765" y="2829432"/>
            <a:ext cx="2774996" cy="1817243"/>
          </a:xfrm>
          <a:prstGeom prst="rect">
            <a:avLst/>
          </a:prstGeom>
        </p:spPr>
        <p:txBody>
          <a:bodyPr vert="horz" lIns="91440" tIns="45720" rIns="91440" bIns="45720" rtlCol="0" anchor="ctr">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Perceived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Product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Service benefits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Image benefits</a:t>
            </a:r>
          </a:p>
        </p:txBody>
      </p:sp>
      <p:sp>
        <p:nvSpPr>
          <p:cNvPr id="7" name="Content Placeholder 2">
            <a:extLst>
              <a:ext uri="{FF2B5EF4-FFF2-40B4-BE49-F238E27FC236}">
                <a16:creationId xmlns:a16="http://schemas.microsoft.com/office/drawing/2014/main" id="{C63A6A1F-9A91-43AC-6B1A-9D6550B86F09}"/>
              </a:ext>
            </a:extLst>
          </p:cNvPr>
          <p:cNvSpPr txBox="1">
            <a:spLocks/>
          </p:cNvSpPr>
          <p:nvPr/>
        </p:nvSpPr>
        <p:spPr>
          <a:xfrm>
            <a:off x="7259053" y="2625890"/>
            <a:ext cx="4716379" cy="2996864"/>
          </a:xfrm>
          <a:prstGeom prst="rect">
            <a:avLst/>
          </a:prstGeom>
        </p:spPr>
        <p:txBody>
          <a:bodyPr vert="horz" lIns="91440" tIns="45720" rIns="91440" bIns="45720" rtlCol="0" anchor="ctr">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Perceived Sacrifice</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Monetary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Time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Energy costs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GB"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Psychological costs (not making the right decision, perception of risk)</a:t>
            </a:r>
          </a:p>
        </p:txBody>
      </p:sp>
      <p:sp>
        <p:nvSpPr>
          <p:cNvPr id="8" name="Equal 4">
            <a:extLst>
              <a:ext uri="{FF2B5EF4-FFF2-40B4-BE49-F238E27FC236}">
                <a16:creationId xmlns:a16="http://schemas.microsoft.com/office/drawing/2014/main" id="{E6E547C1-99B5-15AD-E940-2F84093BB2C9}"/>
              </a:ext>
            </a:extLst>
          </p:cNvPr>
          <p:cNvSpPr/>
          <p:nvPr/>
        </p:nvSpPr>
        <p:spPr bwMode="auto">
          <a:xfrm>
            <a:off x="2687270" y="2970391"/>
            <a:ext cx="798508" cy="495967"/>
          </a:xfrm>
          <a:prstGeom prst="mathEqual">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prstClr val="black"/>
              </a:solidFill>
              <a:effectLst/>
              <a:uLnTx/>
              <a:uFillTx/>
              <a:latin typeface="Franklin Gothic Book" panose="020B0502020104020203"/>
              <a:ea typeface="+mn-ea"/>
              <a:cs typeface="+mn-cs"/>
            </a:endParaRPr>
          </a:p>
        </p:txBody>
      </p:sp>
      <p:sp>
        <p:nvSpPr>
          <p:cNvPr id="9" name="Minus 8">
            <a:extLst>
              <a:ext uri="{FF2B5EF4-FFF2-40B4-BE49-F238E27FC236}">
                <a16:creationId xmlns:a16="http://schemas.microsoft.com/office/drawing/2014/main" id="{E2A91C07-8950-5C79-B072-3A1602068738}"/>
              </a:ext>
            </a:extLst>
          </p:cNvPr>
          <p:cNvSpPr/>
          <p:nvPr/>
        </p:nvSpPr>
        <p:spPr bwMode="auto">
          <a:xfrm>
            <a:off x="6228998" y="2930286"/>
            <a:ext cx="877656" cy="593512"/>
          </a:xfrm>
          <a:prstGeom prst="mathMinus">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1" name="TextBox 1">
            <a:extLst>
              <a:ext uri="{FF2B5EF4-FFF2-40B4-BE49-F238E27FC236}">
                <a16:creationId xmlns:a16="http://schemas.microsoft.com/office/drawing/2014/main" id="{9786439C-8EA1-9A2F-B30F-7159C0F0EE2D}"/>
              </a:ext>
            </a:extLst>
          </p:cNvPr>
          <p:cNvSpPr txBox="1">
            <a:spLocks noChangeArrowheads="1"/>
          </p:cNvSpPr>
          <p:nvPr/>
        </p:nvSpPr>
        <p:spPr bwMode="auto">
          <a:xfrm>
            <a:off x="2079157" y="5710029"/>
            <a:ext cx="72587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0" cap="none" spc="0" normalizeH="0" baseline="0" noProof="0" dirty="0">
                <a:ln>
                  <a:noFill/>
                </a:ln>
                <a:solidFill>
                  <a:srgbClr val="0070C0"/>
                </a:solidFill>
                <a:effectLst/>
                <a:uLnTx/>
                <a:uFillTx/>
                <a:latin typeface="Calibri" panose="020F0502020204030204" pitchFamily="34" charset="0"/>
                <a:ea typeface="+mn-ea"/>
                <a:cs typeface="+mn-cs"/>
              </a:rPr>
              <a:t>Value offered should exceed that of competitors</a:t>
            </a:r>
            <a:endParaRPr kumimoji="0" lang="en-GB" altLang="en-US" sz="2800" b="1" i="0" u="none" strike="noStrike" kern="0" cap="none" spc="0" normalizeH="0" baseline="0" noProof="0" dirty="0">
              <a:ln>
                <a:noFill/>
              </a:ln>
              <a:solidFill>
                <a:srgbClr val="0070C0"/>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590785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6037C179-224E-9CB4-4192-20D745B6260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Layers of business environment</a:t>
            </a:r>
          </a:p>
        </p:txBody>
      </p:sp>
      <p:sp>
        <p:nvSpPr>
          <p:cNvPr id="15"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E448F38F-1E11-F3E5-31E3-8829F6832AB9}"/>
              </a:ext>
            </a:extLst>
          </p:cNvPr>
          <p:cNvSpPr>
            <a:spLocks noGrp="1"/>
          </p:cNvSpPr>
          <p:nvPr>
            <p:ph idx="1"/>
          </p:nvPr>
        </p:nvSpPr>
        <p:spPr>
          <a:xfrm>
            <a:off x="671513" y="2536031"/>
            <a:ext cx="3123783" cy="3671936"/>
          </a:xfrm>
        </p:spPr>
        <p:txBody>
          <a:bodyPr anchor="t">
            <a:normAutofit fontScale="85000" lnSpcReduction="20000"/>
          </a:bodyPr>
          <a:lstStyle/>
          <a:p>
            <a:r>
              <a:rPr lang="en-GB" dirty="0">
                <a:solidFill>
                  <a:srgbClr val="FFFFFF"/>
                </a:solidFill>
              </a:rPr>
              <a:t>The organisation is surrounded by several layers of business environment</a:t>
            </a:r>
          </a:p>
          <a:p>
            <a:r>
              <a:rPr lang="en-GB" dirty="0">
                <a:solidFill>
                  <a:srgbClr val="FFFFFF"/>
                </a:solidFill>
              </a:rPr>
              <a:t>The outer layer is the </a:t>
            </a:r>
            <a:r>
              <a:rPr lang="en-GB" b="1" dirty="0">
                <a:solidFill>
                  <a:srgbClr val="00B0F0"/>
                </a:solidFill>
              </a:rPr>
              <a:t>Macro-Environment – PESTEL</a:t>
            </a:r>
          </a:p>
          <a:p>
            <a:r>
              <a:rPr lang="en-GB" b="1" dirty="0">
                <a:solidFill>
                  <a:srgbClr val="00B0F0"/>
                </a:solidFill>
              </a:rPr>
              <a:t>The second layer is the Micro environment - Micro-Environment – Porters Five Forces </a:t>
            </a:r>
          </a:p>
          <a:p>
            <a:r>
              <a:rPr lang="en-GB" dirty="0">
                <a:solidFill>
                  <a:srgbClr val="FFFFFF"/>
                </a:solidFill>
              </a:rPr>
              <a:t>Elements that are close to the organisation and affect its performance and decision-making such as Customers, Competitors, Suppliers, Employees, Shareholders etc. are defined as the</a:t>
            </a:r>
            <a:r>
              <a:rPr lang="en-GB" b="1" dirty="0">
                <a:solidFill>
                  <a:srgbClr val="00B0F0"/>
                </a:solidFill>
              </a:rPr>
              <a:t>– Resource Capability, Value Chain and Stakeholder Analysis</a:t>
            </a:r>
          </a:p>
        </p:txBody>
      </p:sp>
      <p:pic>
        <p:nvPicPr>
          <p:cNvPr id="6" name="Picture 16" descr="G:\Powerpoint\Pe_Uk\PE133-Johnson\Final files\Gif\ch02\C02NE001.gif">
            <a:extLst>
              <a:ext uri="{FF2B5EF4-FFF2-40B4-BE49-F238E27FC236}">
                <a16:creationId xmlns:a16="http://schemas.microsoft.com/office/drawing/2014/main" id="{77B4D780-581C-7EE7-BF5D-640B335C18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4" r="2" b="2"/>
          <a:stretch/>
        </p:blipFill>
        <p:spPr bwMode="auto">
          <a:xfrm>
            <a:off x="4241830" y="601200"/>
            <a:ext cx="7503636" cy="578936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C5058922-2B72-77C1-AFFB-283F4838F97E}"/>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1262966D-1618-EECE-79FF-604FEE97516E}"/>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86165033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1747F76D-4914-733F-20FF-5EC3A16FBC24}"/>
              </a:ext>
            </a:extLst>
          </p:cNvPr>
          <p:cNvSpPr>
            <a:spLocks noGrp="1"/>
          </p:cNvSpPr>
          <p:nvPr>
            <p:ph type="title"/>
          </p:nvPr>
        </p:nvSpPr>
        <p:spPr>
          <a:xfrm>
            <a:off x="601255" y="702155"/>
            <a:ext cx="3409783" cy="1300365"/>
          </a:xfrm>
        </p:spPr>
        <p:txBody>
          <a:bodyPr>
            <a:normAutofit fontScale="90000"/>
          </a:bodyPr>
          <a:lstStyle/>
          <a:p>
            <a:r>
              <a:rPr lang="en-GB" dirty="0">
                <a:solidFill>
                  <a:srgbClr val="FFFFFF"/>
                </a:solidFill>
              </a:rPr>
              <a:t>Analysing the macro environment with Pestel</a:t>
            </a:r>
          </a:p>
        </p:txBody>
      </p:sp>
      <p:sp>
        <p:nvSpPr>
          <p:cNvPr id="3" name="Content Placeholder 2">
            <a:extLst>
              <a:ext uri="{FF2B5EF4-FFF2-40B4-BE49-F238E27FC236}">
                <a16:creationId xmlns:a16="http://schemas.microsoft.com/office/drawing/2014/main" id="{DBB175A1-66B2-6C25-056A-67532C81C327}"/>
              </a:ext>
            </a:extLst>
          </p:cNvPr>
          <p:cNvSpPr>
            <a:spLocks noGrp="1"/>
          </p:cNvSpPr>
          <p:nvPr>
            <p:ph idx="1"/>
          </p:nvPr>
        </p:nvSpPr>
        <p:spPr>
          <a:xfrm>
            <a:off x="601255" y="2177142"/>
            <a:ext cx="3409782" cy="3823607"/>
          </a:xfrm>
        </p:spPr>
        <p:txBody>
          <a:bodyPr>
            <a:normAutofit/>
          </a:bodyPr>
          <a:lstStyle/>
          <a:p>
            <a:r>
              <a:rPr lang="en-GB" dirty="0">
                <a:solidFill>
                  <a:srgbClr val="FFFFFF"/>
                </a:solidFill>
              </a:rPr>
              <a:t>PESTEL OR PESTLE is a strategic framework</a:t>
            </a:r>
          </a:p>
          <a:p>
            <a:r>
              <a:rPr lang="en-GB" dirty="0">
                <a:solidFill>
                  <a:srgbClr val="FFFFFF"/>
                </a:solidFill>
              </a:rPr>
              <a:t>Guides analysis of macro-environment</a:t>
            </a:r>
          </a:p>
          <a:p>
            <a:r>
              <a:rPr lang="en-GB" dirty="0">
                <a:solidFill>
                  <a:srgbClr val="FFFFFF"/>
                </a:solidFill>
              </a:rPr>
              <a:t>Encompasses six external sources of influence</a:t>
            </a:r>
          </a:p>
          <a:p>
            <a:r>
              <a:rPr lang="en-GB" dirty="0"/>
              <a:t>In addition to a PESTLE analysis, analysis of competitors should also occur</a:t>
            </a:r>
          </a:p>
        </p:txBody>
      </p:sp>
      <p:sp>
        <p:nvSpPr>
          <p:cNvPr id="4" name="Footer Placeholder 3">
            <a:extLst>
              <a:ext uri="{FF2B5EF4-FFF2-40B4-BE49-F238E27FC236}">
                <a16:creationId xmlns:a16="http://schemas.microsoft.com/office/drawing/2014/main" id="{E7A328C3-D1EC-F30D-0EEF-6A64785005A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AC385"/>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DEB1886-2C82-010A-D79A-C3F3463DFF0F}"/>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900" b="0" i="0" u="none" strike="noStrike" kern="1200" cap="none" spc="0" normalizeH="0" baseline="0" noProof="0">
              <a:ln>
                <a:noFill/>
              </a:ln>
              <a:solidFill>
                <a:srgbClr val="FAC385"/>
              </a:solidFill>
              <a:effectLst/>
              <a:uLnTx/>
              <a:uFillTx/>
              <a:latin typeface="Franklin Gothic Book" panose="020B0502020104020203"/>
              <a:ea typeface="+mn-ea"/>
              <a:cs typeface="+mn-cs"/>
            </a:endParaRPr>
          </a:p>
        </p:txBody>
      </p:sp>
      <p:grpSp>
        <p:nvGrpSpPr>
          <p:cNvPr id="9" name="Group 8">
            <a:extLst>
              <a:ext uri="{FF2B5EF4-FFF2-40B4-BE49-F238E27FC236}">
                <a16:creationId xmlns:a16="http://schemas.microsoft.com/office/drawing/2014/main" id="{7CA62230-97F0-A510-BFA6-86A2A7090D17}"/>
              </a:ext>
            </a:extLst>
          </p:cNvPr>
          <p:cNvGrpSpPr/>
          <p:nvPr/>
        </p:nvGrpSpPr>
        <p:grpSpPr>
          <a:xfrm>
            <a:off x="4592231" y="1003648"/>
            <a:ext cx="6831503" cy="4833290"/>
            <a:chOff x="4592231" y="1003648"/>
            <a:chExt cx="6831503" cy="4833290"/>
          </a:xfrm>
        </p:grpSpPr>
        <p:pic>
          <p:nvPicPr>
            <p:cNvPr id="7" name="Picture 6">
              <a:extLst>
                <a:ext uri="{FF2B5EF4-FFF2-40B4-BE49-F238E27FC236}">
                  <a16:creationId xmlns:a16="http://schemas.microsoft.com/office/drawing/2014/main" id="{41D5C438-AF0D-155E-0797-B8937C25E9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92231" y="1003648"/>
              <a:ext cx="6831503" cy="4833290"/>
            </a:xfrm>
            <a:prstGeom prst="rect">
              <a:avLst/>
            </a:prstGeom>
          </p:spPr>
        </p:pic>
        <p:sp>
          <p:nvSpPr>
            <p:cNvPr id="8" name="Rectangle: Rounded Corners 7">
              <a:extLst>
                <a:ext uri="{FF2B5EF4-FFF2-40B4-BE49-F238E27FC236}">
                  <a16:creationId xmlns:a16="http://schemas.microsoft.com/office/drawing/2014/main" id="{33360DE5-9DD1-4DEB-862D-51B5D182D4CD}"/>
                </a:ext>
              </a:extLst>
            </p:cNvPr>
            <p:cNvSpPr/>
            <p:nvPr/>
          </p:nvSpPr>
          <p:spPr>
            <a:xfrm>
              <a:off x="9464841" y="2895599"/>
              <a:ext cx="1788696" cy="1002633"/>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Franklin Gothic Book" panose="020B0502020104020203"/>
                  <a:ea typeface="+mn-ea"/>
                  <a:cs typeface="+mn-cs"/>
                </a:rPr>
                <a:t>Influence Organisation’s Environment</a:t>
              </a:r>
            </a:p>
          </p:txBody>
        </p:sp>
      </p:grpSp>
    </p:spTree>
    <p:extLst>
      <p:ext uri="{BB962C8B-B14F-4D97-AF65-F5344CB8AC3E}">
        <p14:creationId xmlns:p14="http://schemas.microsoft.com/office/powerpoint/2010/main" val="5625895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5" name="Rectangle 44">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Pestle: political factors</a:t>
            </a:r>
          </a:p>
        </p:txBody>
      </p:sp>
      <p:sp>
        <p:nvSpPr>
          <p:cNvPr id="47" name="Rectangle 46">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9" name="Rectangle 4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51" name="Rectangle 50">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505326" y="2487905"/>
            <a:ext cx="3585411" cy="3818922"/>
          </a:xfrm>
        </p:spPr>
        <p:txBody>
          <a:bodyPr anchor="t">
            <a:noAutofit/>
          </a:bodyPr>
          <a:lstStyle/>
          <a:p>
            <a:pPr marL="0" indent="0">
              <a:lnSpc>
                <a:spcPct val="100000"/>
              </a:lnSpc>
              <a:buNone/>
            </a:pPr>
            <a:r>
              <a:rPr lang="en-GB" sz="1600" dirty="0">
                <a:solidFill>
                  <a:srgbClr val="FFFFFF"/>
                </a:solidFill>
              </a:rPr>
              <a:t>Political factors include:</a:t>
            </a:r>
          </a:p>
          <a:p>
            <a:pPr>
              <a:lnSpc>
                <a:spcPct val="100000"/>
              </a:lnSpc>
            </a:pPr>
            <a:r>
              <a:rPr lang="en-GB" sz="1600" dirty="0">
                <a:solidFill>
                  <a:srgbClr val="FFFFFF"/>
                </a:solidFill>
              </a:rPr>
              <a:t>Government policies</a:t>
            </a:r>
          </a:p>
          <a:p>
            <a:pPr>
              <a:lnSpc>
                <a:spcPct val="100000"/>
              </a:lnSpc>
            </a:pPr>
            <a:r>
              <a:rPr lang="en-GB" sz="1600" dirty="0">
                <a:solidFill>
                  <a:srgbClr val="FFFFFF"/>
                </a:solidFill>
              </a:rPr>
              <a:t>Taxation changes</a:t>
            </a:r>
          </a:p>
          <a:p>
            <a:pPr>
              <a:lnSpc>
                <a:spcPct val="100000"/>
              </a:lnSpc>
            </a:pPr>
            <a:r>
              <a:rPr lang="en-GB" sz="1600" dirty="0">
                <a:solidFill>
                  <a:srgbClr val="FFFFFF"/>
                </a:solidFill>
              </a:rPr>
              <a:t>Foreign trade regulations</a:t>
            </a:r>
          </a:p>
          <a:p>
            <a:pPr>
              <a:lnSpc>
                <a:spcPct val="100000"/>
              </a:lnSpc>
            </a:pPr>
            <a:r>
              <a:rPr lang="en-GB" sz="1600" dirty="0">
                <a:solidFill>
                  <a:srgbClr val="FFFFFF"/>
                </a:solidFill>
              </a:rPr>
              <a:t>Political risk in foreign markets</a:t>
            </a:r>
          </a:p>
          <a:p>
            <a:pPr>
              <a:lnSpc>
                <a:spcPct val="100000"/>
              </a:lnSpc>
            </a:pPr>
            <a:r>
              <a:rPr lang="en-GB" sz="1600" dirty="0">
                <a:solidFill>
                  <a:srgbClr val="FFFFFF"/>
                </a:solidFill>
              </a:rPr>
              <a:t>Changes in trade blocks (e.g. BREXIT)</a:t>
            </a:r>
          </a:p>
          <a:p>
            <a:pPr>
              <a:lnSpc>
                <a:spcPct val="100000"/>
              </a:lnSpc>
            </a:pPr>
            <a:r>
              <a:rPr lang="en-GB" sz="1600" dirty="0">
                <a:solidFill>
                  <a:srgbClr val="FFFFFF"/>
                </a:solidFill>
              </a:rPr>
              <a:t>Exposure to civil society organisations </a:t>
            </a:r>
            <a:br>
              <a:rPr lang="en-GB" sz="1600" dirty="0">
                <a:solidFill>
                  <a:srgbClr val="FFFFFF"/>
                </a:solidFill>
              </a:rPr>
            </a:br>
            <a:r>
              <a:rPr lang="en-GB" sz="1600" dirty="0">
                <a:solidFill>
                  <a:srgbClr val="FFFFFF"/>
                </a:solidFill>
              </a:rPr>
              <a:t>(e.g. lobbyists, campaign groups, social media)</a:t>
            </a:r>
          </a:p>
        </p:txBody>
      </p:sp>
      <p:pic>
        <p:nvPicPr>
          <p:cNvPr id="10" name="Picture 9" descr="Digital numbers art">
            <a:extLst>
              <a:ext uri="{FF2B5EF4-FFF2-40B4-BE49-F238E27FC236}">
                <a16:creationId xmlns:a16="http://schemas.microsoft.com/office/drawing/2014/main" id="{A86987AB-1B8D-8CB5-6B0C-A211630BD46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Johnson, Whittington, Scholes, Angwin, Regner (2017)</a:t>
            </a: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C96575C6-B85F-5E83-F956-9AAEB69C01D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01014282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2"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3"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4"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5"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5D178EA-2789-A44A-8E86-0FFF011EB9F9}"/>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Economic factors</a:t>
            </a:r>
          </a:p>
        </p:txBody>
      </p:sp>
      <p:sp>
        <p:nvSpPr>
          <p:cNvPr id="3" name="Content Placeholder 2">
            <a:extLst>
              <a:ext uri="{FF2B5EF4-FFF2-40B4-BE49-F238E27FC236}">
                <a16:creationId xmlns:a16="http://schemas.microsoft.com/office/drawing/2014/main" id="{59BADC02-B748-C3D1-3F13-1A1EFAFD3E9B}"/>
              </a:ext>
            </a:extLst>
          </p:cNvPr>
          <p:cNvSpPr>
            <a:spLocks noGrp="1"/>
          </p:cNvSpPr>
          <p:nvPr>
            <p:ph idx="1"/>
          </p:nvPr>
        </p:nvSpPr>
        <p:spPr>
          <a:xfrm>
            <a:off x="601255" y="2177142"/>
            <a:ext cx="3409782" cy="3823607"/>
          </a:xfrm>
        </p:spPr>
        <p:txBody>
          <a:bodyPr>
            <a:normAutofit fontScale="92500" lnSpcReduction="20000"/>
          </a:bodyPr>
          <a:lstStyle/>
          <a:p>
            <a:r>
              <a:rPr lang="en-GB" dirty="0">
                <a:solidFill>
                  <a:srgbClr val="FFFFFF"/>
                </a:solidFill>
              </a:rPr>
              <a:t>The general state of both national and international economies can have a profound effect on an individual organisation’s prosperity</a:t>
            </a:r>
          </a:p>
          <a:p>
            <a:endParaRPr lang="en-GB" dirty="0">
              <a:solidFill>
                <a:srgbClr val="FFFFFF"/>
              </a:solidFill>
            </a:endParaRPr>
          </a:p>
          <a:p>
            <a:r>
              <a:rPr lang="en-GB" dirty="0">
                <a:solidFill>
                  <a:srgbClr val="FFFFFF"/>
                </a:solidFill>
              </a:rPr>
              <a:t>Three major economic influences on the organisation’s environment of companies:</a:t>
            </a:r>
          </a:p>
          <a:p>
            <a:pPr lvl="1"/>
            <a:r>
              <a:rPr lang="en-GB" sz="1700" dirty="0">
                <a:solidFill>
                  <a:srgbClr val="FFFFFF"/>
                </a:solidFill>
              </a:rPr>
              <a:t>Economic growth and unemployment</a:t>
            </a:r>
          </a:p>
          <a:p>
            <a:pPr lvl="1"/>
            <a:r>
              <a:rPr lang="en-GB" sz="1700" dirty="0">
                <a:solidFill>
                  <a:srgbClr val="FFFFFF"/>
                </a:solidFill>
              </a:rPr>
              <a:t>Interest and exchange rates</a:t>
            </a:r>
          </a:p>
          <a:p>
            <a:pPr lvl="1"/>
            <a:r>
              <a:rPr lang="en-GB" sz="1700" dirty="0">
                <a:solidFill>
                  <a:srgbClr val="FFFFFF"/>
                </a:solidFill>
              </a:rPr>
              <a:t>Taxation and inflation</a:t>
            </a:r>
          </a:p>
          <a:p>
            <a:endParaRPr lang="en-GB" dirty="0">
              <a:solidFill>
                <a:srgbClr val="FFFFFF"/>
              </a:solidFill>
            </a:endParaRPr>
          </a:p>
        </p:txBody>
      </p:sp>
      <p:pic>
        <p:nvPicPr>
          <p:cNvPr id="6" name="Picture 5" descr="Graphical user interface&#10;&#10;Description automatically generated">
            <a:extLst>
              <a:ext uri="{FF2B5EF4-FFF2-40B4-BE49-F238E27FC236}">
                <a16:creationId xmlns:a16="http://schemas.microsoft.com/office/drawing/2014/main" id="{408F9777-6143-950D-4322-66C9F33B61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2231" y="1685748"/>
            <a:ext cx="6831503" cy="3842719"/>
          </a:xfrm>
          <a:prstGeom prst="rect">
            <a:avLst/>
          </a:prstGeom>
        </p:spPr>
      </p:pic>
      <p:sp>
        <p:nvSpPr>
          <p:cNvPr id="4" name="Footer Placeholder 3">
            <a:extLst>
              <a:ext uri="{FF2B5EF4-FFF2-40B4-BE49-F238E27FC236}">
                <a16:creationId xmlns:a16="http://schemas.microsoft.com/office/drawing/2014/main" id="{AD4E33D8-5737-F5C7-9F1A-5C4C37DE3C6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62D03"/>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2F1750E-3A88-2F08-E912-FE2441E5A376}"/>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62D03"/>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900" b="0" i="0" u="none" strike="noStrike" kern="1200" cap="none" spc="0" normalizeH="0" baseline="0" noProof="0">
              <a:ln>
                <a:noFill/>
              </a:ln>
              <a:solidFill>
                <a:srgbClr val="F62D03"/>
              </a:solidFill>
              <a:effectLst/>
              <a:uLnTx/>
              <a:uFillTx/>
              <a:latin typeface="Franklin Gothic Book" panose="020B0502020104020203"/>
              <a:ea typeface="+mn-ea"/>
              <a:cs typeface="+mn-cs"/>
            </a:endParaRPr>
          </a:p>
        </p:txBody>
      </p:sp>
      <p:pic>
        <p:nvPicPr>
          <p:cNvPr id="7" name="Picture 6" descr="Cup of coffee 3D pattern">
            <a:extLst>
              <a:ext uri="{FF2B5EF4-FFF2-40B4-BE49-F238E27FC236}">
                <a16:creationId xmlns:a16="http://schemas.microsoft.com/office/drawing/2014/main" id="{3869208A-9A20-D7E5-F3E8-B0AAB5AD4B3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4237120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3" name="Rectangle 12">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D6F4E764-E27C-B1CF-B0F1-9FEFB900E9E0}"/>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Pestle: Socio-cultural factors</a:t>
            </a:r>
          </a:p>
        </p:txBody>
      </p:sp>
      <p:sp>
        <p:nvSpPr>
          <p:cNvPr id="3" name="Content Placeholder 2">
            <a:extLst>
              <a:ext uri="{FF2B5EF4-FFF2-40B4-BE49-F238E27FC236}">
                <a16:creationId xmlns:a16="http://schemas.microsoft.com/office/drawing/2014/main" id="{FFD31CFC-D12F-0DBA-5670-B011749D04E3}"/>
              </a:ext>
            </a:extLst>
          </p:cNvPr>
          <p:cNvSpPr>
            <a:spLocks noGrp="1"/>
          </p:cNvSpPr>
          <p:nvPr>
            <p:ph idx="1"/>
          </p:nvPr>
        </p:nvSpPr>
        <p:spPr>
          <a:xfrm>
            <a:off x="601255" y="2177142"/>
            <a:ext cx="3409782" cy="3823607"/>
          </a:xfrm>
        </p:spPr>
        <p:txBody>
          <a:bodyPr>
            <a:normAutofit/>
          </a:bodyPr>
          <a:lstStyle/>
          <a:p>
            <a:r>
              <a:rPr lang="en-GB" dirty="0">
                <a:solidFill>
                  <a:srgbClr val="FFFFFF"/>
                </a:solidFill>
              </a:rPr>
              <a:t>To understand your market, you have to understand socio-cultural trends</a:t>
            </a:r>
          </a:p>
          <a:p>
            <a:r>
              <a:rPr lang="en-GB" dirty="0">
                <a:solidFill>
                  <a:srgbClr val="FFFFFF"/>
                </a:solidFill>
              </a:rPr>
              <a:t>Including factors such as:</a:t>
            </a:r>
          </a:p>
          <a:p>
            <a:pPr lvl="1"/>
            <a:r>
              <a:rPr lang="en-GB" dirty="0">
                <a:solidFill>
                  <a:srgbClr val="FFFFFF"/>
                </a:solidFill>
              </a:rPr>
              <a:t>seasonal shifts in demand based on cultural peculiarities or</a:t>
            </a:r>
            <a:br>
              <a:rPr lang="en-GB" dirty="0">
                <a:solidFill>
                  <a:srgbClr val="FFFFFF"/>
                </a:solidFill>
              </a:rPr>
            </a:br>
            <a:r>
              <a:rPr lang="en-GB" dirty="0">
                <a:solidFill>
                  <a:srgbClr val="FFFFFF"/>
                </a:solidFill>
              </a:rPr>
              <a:t>age of a population</a:t>
            </a:r>
          </a:p>
          <a:p>
            <a:pPr lvl="1"/>
            <a:r>
              <a:rPr lang="en-GB" dirty="0">
                <a:solidFill>
                  <a:srgbClr val="FFFFFF"/>
                </a:solidFill>
              </a:rPr>
              <a:t>income level</a:t>
            </a:r>
          </a:p>
          <a:p>
            <a:pPr lvl="1"/>
            <a:r>
              <a:rPr lang="en-GB" dirty="0">
                <a:solidFill>
                  <a:srgbClr val="FFFFFF"/>
                </a:solidFill>
              </a:rPr>
              <a:t>health concerns</a:t>
            </a:r>
          </a:p>
        </p:txBody>
      </p:sp>
      <p:pic>
        <p:nvPicPr>
          <p:cNvPr id="6" name="Picture 5">
            <a:extLst>
              <a:ext uri="{FF2B5EF4-FFF2-40B4-BE49-F238E27FC236}">
                <a16:creationId xmlns:a16="http://schemas.microsoft.com/office/drawing/2014/main" id="{F2D67A5F-82AC-4C83-AD6D-959A00D0E0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92303" y="702155"/>
            <a:ext cx="5299688" cy="3126817"/>
          </a:xfrm>
          <a:prstGeom prst="rect">
            <a:avLst/>
          </a:prstGeom>
        </p:spPr>
      </p:pic>
      <p:sp>
        <p:nvSpPr>
          <p:cNvPr id="4" name="Footer Placeholder 3">
            <a:extLst>
              <a:ext uri="{FF2B5EF4-FFF2-40B4-BE49-F238E27FC236}">
                <a16:creationId xmlns:a16="http://schemas.microsoft.com/office/drawing/2014/main" id="{38383C37-5C66-CD26-986A-C1064371E3A1}"/>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D784D"/>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54BAE1CD-8051-2040-F64B-2F4E89D75A35}"/>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9</a:t>
            </a:fld>
            <a:endParaRPr kumimoji="0" lang="en-US" sz="900" b="0" i="0" u="none" strike="noStrike" kern="1200" cap="none" spc="0" normalizeH="0" baseline="0" noProof="0">
              <a:ln>
                <a:noFill/>
              </a:ln>
              <a:solidFill>
                <a:srgbClr val="FD784D"/>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465F5F5B-CC3B-5025-C98A-E92838404F4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14198" y="3828972"/>
            <a:ext cx="4930792" cy="2785465"/>
          </a:xfrm>
          <a:prstGeom prst="rect">
            <a:avLst/>
          </a:prstGeom>
        </p:spPr>
      </p:pic>
      <p:pic>
        <p:nvPicPr>
          <p:cNvPr id="8" name="Picture 7" descr="Cup of coffee 3D pattern">
            <a:extLst>
              <a:ext uri="{FF2B5EF4-FFF2-40B4-BE49-F238E27FC236}">
                <a16:creationId xmlns:a16="http://schemas.microsoft.com/office/drawing/2014/main" id="{C35072B4-1B66-D047-779D-FBDF0C979AD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4196268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9" name="Rectangle 38">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D7229BE2-32AA-1F5F-2359-59966592C9AA}"/>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More on cultural factors</a:t>
            </a:r>
          </a:p>
        </p:txBody>
      </p:sp>
      <p:sp>
        <p:nvSpPr>
          <p:cNvPr id="41" name="Rectangle 40">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3" name="Rectangle 42">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45" name="Rectangle 44">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F54CA1F7-EEB3-266E-2ADF-AF63685D8346}"/>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What do you think CULTURE is?</a:t>
            </a:r>
          </a:p>
          <a:p>
            <a:r>
              <a:rPr lang="en-GB" dirty="0">
                <a:solidFill>
                  <a:srgbClr val="FFFFFF"/>
                </a:solidFill>
              </a:rPr>
              <a:t>How would you define it?</a:t>
            </a:r>
          </a:p>
        </p:txBody>
      </p:sp>
      <p:pic>
        <p:nvPicPr>
          <p:cNvPr id="9" name="Picture 8" descr="Stick figure families holding hands">
            <a:extLst>
              <a:ext uri="{FF2B5EF4-FFF2-40B4-BE49-F238E27FC236}">
                <a16:creationId xmlns:a16="http://schemas.microsoft.com/office/drawing/2014/main" id="{987CF946-753B-2A8E-70C4-EF650AD4BDA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3BC6E210-F894-5F1A-BC51-6C85054CAE18}"/>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E7D1E77-C135-821B-1A38-F7A4F188EC53}"/>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3A15ED06-D2A1-F252-914B-FE2CC15229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937367804"/>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8" name="Rectangle 27">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0" name="Rectangle 29">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2" name="Rectangle 31">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D7229BE2-32AA-1F5F-2359-59966592C9AA}"/>
              </a:ext>
            </a:extLst>
          </p:cNvPr>
          <p:cNvSpPr>
            <a:spLocks noGrp="1"/>
          </p:cNvSpPr>
          <p:nvPr>
            <p:ph type="title"/>
          </p:nvPr>
        </p:nvSpPr>
        <p:spPr>
          <a:xfrm>
            <a:off x="601255" y="702155"/>
            <a:ext cx="3409783" cy="1300365"/>
          </a:xfrm>
        </p:spPr>
        <p:txBody>
          <a:bodyPr>
            <a:normAutofit/>
          </a:bodyPr>
          <a:lstStyle/>
          <a:p>
            <a:r>
              <a:rPr lang="en-GB" dirty="0">
                <a:solidFill>
                  <a:srgbClr val="FFFFFF"/>
                </a:solidFill>
              </a:rPr>
              <a:t>More on cultural factors</a:t>
            </a:r>
          </a:p>
        </p:txBody>
      </p:sp>
      <p:sp>
        <p:nvSpPr>
          <p:cNvPr id="3" name="Content Placeholder 2">
            <a:extLst>
              <a:ext uri="{FF2B5EF4-FFF2-40B4-BE49-F238E27FC236}">
                <a16:creationId xmlns:a16="http://schemas.microsoft.com/office/drawing/2014/main" id="{F54CA1F7-EEB3-266E-2ADF-AF63685D8346}"/>
              </a:ext>
            </a:extLst>
          </p:cNvPr>
          <p:cNvSpPr>
            <a:spLocks noGrp="1"/>
          </p:cNvSpPr>
          <p:nvPr>
            <p:ph idx="1"/>
          </p:nvPr>
        </p:nvSpPr>
        <p:spPr>
          <a:xfrm>
            <a:off x="601255" y="2177142"/>
            <a:ext cx="3409782" cy="3823607"/>
          </a:xfrm>
        </p:spPr>
        <p:txBody>
          <a:bodyPr>
            <a:normAutofit/>
          </a:bodyPr>
          <a:lstStyle/>
          <a:p>
            <a:r>
              <a:rPr lang="en-GB" dirty="0">
                <a:solidFill>
                  <a:srgbClr val="FFFFFF"/>
                </a:solidFill>
              </a:rPr>
              <a:t>Culture is the combination of values, beliefs, and attitudes that is possessed by a national group or sub-group</a:t>
            </a:r>
          </a:p>
          <a:p>
            <a:r>
              <a:rPr lang="en-GB" dirty="0">
                <a:solidFill>
                  <a:srgbClr val="FFFFFF"/>
                </a:solidFill>
              </a:rPr>
              <a:t>Rapid movement of global population has meant that ethnically based subcultures have sprung up in most developed countries</a:t>
            </a:r>
          </a:p>
          <a:p>
            <a:r>
              <a:rPr lang="en-GB" dirty="0">
                <a:solidFill>
                  <a:srgbClr val="FFFFFF"/>
                </a:solidFill>
              </a:rPr>
              <a:t>This has created potentially lucrative niche markets for products and services</a:t>
            </a:r>
          </a:p>
        </p:txBody>
      </p:sp>
      <p:pic>
        <p:nvPicPr>
          <p:cNvPr id="7" name="Picture 6" descr="Family lighting candles">
            <a:extLst>
              <a:ext uri="{FF2B5EF4-FFF2-40B4-BE49-F238E27FC236}">
                <a16:creationId xmlns:a16="http://schemas.microsoft.com/office/drawing/2014/main" id="{CE4B2DA0-78DF-E02F-21FF-603BA91913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140279"/>
            <a:ext cx="6831503" cy="4560028"/>
          </a:xfrm>
          <a:prstGeom prst="rect">
            <a:avLst/>
          </a:prstGeom>
        </p:spPr>
      </p:pic>
      <p:sp>
        <p:nvSpPr>
          <p:cNvPr id="4" name="Footer Placeholder 3">
            <a:extLst>
              <a:ext uri="{FF2B5EF4-FFF2-40B4-BE49-F238E27FC236}">
                <a16:creationId xmlns:a16="http://schemas.microsoft.com/office/drawing/2014/main" id="{3BC6E210-F894-5F1A-BC51-6C85054CAE1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B07516"/>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E7D1E77-C135-821B-1A38-F7A4F188EC53}"/>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900" b="0" i="0" u="none" strike="noStrike" kern="1200" cap="none" spc="0" normalizeH="0" baseline="0" noProof="0">
              <a:ln>
                <a:noFill/>
              </a:ln>
              <a:solidFill>
                <a:srgbClr val="B07516"/>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252627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C3185CD0-37C4-6235-AA9C-73F68D1D477F}"/>
              </a:ext>
            </a:extLst>
          </p:cNvPr>
          <p:cNvSpPr>
            <a:spLocks noGrp="1"/>
          </p:cNvSpPr>
          <p:nvPr>
            <p:ph type="title"/>
          </p:nvPr>
        </p:nvSpPr>
        <p:spPr>
          <a:xfrm>
            <a:off x="672280" y="944752"/>
            <a:ext cx="3259016" cy="1462692"/>
          </a:xfrm>
        </p:spPr>
        <p:txBody>
          <a:bodyPr>
            <a:normAutofit/>
          </a:bodyPr>
          <a:lstStyle/>
          <a:p>
            <a:r>
              <a:rPr lang="en-GB">
                <a:solidFill>
                  <a:srgbClr val="FFFFFF"/>
                </a:solidFill>
              </a:rPr>
              <a:t>Technological factors</a:t>
            </a:r>
          </a:p>
        </p:txBody>
      </p:sp>
      <p:sp>
        <p:nvSpPr>
          <p:cNvPr id="28" name="Rectangle 27">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0" name="Rectangle 29">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32" name="Rectangle 31">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D0BA8FB8-C294-6EF8-17FA-5765CEFA1847}"/>
              </a:ext>
            </a:extLst>
          </p:cNvPr>
          <p:cNvSpPr>
            <a:spLocks noGrp="1"/>
          </p:cNvSpPr>
          <p:nvPr>
            <p:ph idx="1"/>
          </p:nvPr>
        </p:nvSpPr>
        <p:spPr>
          <a:xfrm>
            <a:off x="671513" y="2536031"/>
            <a:ext cx="3419224" cy="3671936"/>
          </a:xfrm>
        </p:spPr>
        <p:txBody>
          <a:bodyPr anchor="t">
            <a:noAutofit/>
          </a:bodyPr>
          <a:lstStyle/>
          <a:p>
            <a:pPr>
              <a:lnSpc>
                <a:spcPct val="100000"/>
              </a:lnSpc>
            </a:pPr>
            <a:r>
              <a:rPr lang="en-GB" sz="1600" dirty="0">
                <a:solidFill>
                  <a:srgbClr val="FFFFFF"/>
                </a:solidFill>
              </a:rPr>
              <a:t>Technological innovations are of growing concern</a:t>
            </a:r>
          </a:p>
          <a:p>
            <a:pPr>
              <a:lnSpc>
                <a:spcPct val="100000"/>
              </a:lnSpc>
            </a:pPr>
            <a:r>
              <a:rPr lang="en-GB" sz="1600" dirty="0">
                <a:solidFill>
                  <a:srgbClr val="FFFFFF"/>
                </a:solidFill>
              </a:rPr>
              <a:t>Can be highly disruptive and lead to big increases in profit margins</a:t>
            </a:r>
          </a:p>
          <a:p>
            <a:pPr>
              <a:lnSpc>
                <a:spcPct val="100000"/>
              </a:lnSpc>
            </a:pPr>
            <a:r>
              <a:rPr lang="en-GB" sz="1600" dirty="0">
                <a:solidFill>
                  <a:srgbClr val="FFFFFF"/>
                </a:solidFill>
              </a:rPr>
              <a:t>Automation is a cornerstone of technological considerations  </a:t>
            </a:r>
          </a:p>
          <a:p>
            <a:pPr lvl="1"/>
            <a:r>
              <a:rPr lang="en-GB" sz="1600" dirty="0">
                <a:solidFill>
                  <a:srgbClr val="FFFFFF"/>
                </a:solidFill>
              </a:rPr>
              <a:t>car-assembling robots</a:t>
            </a:r>
          </a:p>
          <a:p>
            <a:pPr lvl="1"/>
            <a:r>
              <a:rPr lang="en-GB" sz="1600" dirty="0">
                <a:solidFill>
                  <a:srgbClr val="FFFFFF"/>
                </a:solidFill>
              </a:rPr>
              <a:t>self-service scanners in supermarkets</a:t>
            </a:r>
          </a:p>
          <a:p>
            <a:pPr lvl="1"/>
            <a:r>
              <a:rPr lang="en-GB" sz="1600" dirty="0">
                <a:solidFill>
                  <a:srgbClr val="FFFFFF"/>
                </a:solidFill>
              </a:rPr>
              <a:t>online shopping</a:t>
            </a:r>
          </a:p>
          <a:p>
            <a:pPr>
              <a:lnSpc>
                <a:spcPct val="100000"/>
              </a:lnSpc>
            </a:pPr>
            <a:r>
              <a:rPr lang="en-GB" sz="1600" dirty="0">
                <a:solidFill>
                  <a:srgbClr val="FFFFFF"/>
                </a:solidFill>
              </a:rPr>
              <a:t>Not all innovations are guaranteed to be beneficial!</a:t>
            </a:r>
          </a:p>
          <a:p>
            <a:pPr>
              <a:lnSpc>
                <a:spcPct val="100000"/>
              </a:lnSpc>
            </a:pPr>
            <a:endParaRPr lang="en-GB" sz="1600" dirty="0">
              <a:solidFill>
                <a:srgbClr val="FFFFFF"/>
              </a:solidFill>
            </a:endParaRPr>
          </a:p>
        </p:txBody>
      </p:sp>
      <p:pic>
        <p:nvPicPr>
          <p:cNvPr id="8" name="Picture 7" descr="Hand holding windmill">
            <a:extLst>
              <a:ext uri="{FF2B5EF4-FFF2-40B4-BE49-F238E27FC236}">
                <a16:creationId xmlns:a16="http://schemas.microsoft.com/office/drawing/2014/main" id="{AB365F82-F2B0-48F1-8439-58B8B636B43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42B736F0-0557-EA93-99EE-67C1E89DA57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6936A0D-487C-8AD8-599F-AC34BBE42F05}"/>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32569135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2" name="Rectangle 41">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C2F9DBEA-4254-1586-BA58-C358DB235460}"/>
              </a:ext>
            </a:extLst>
          </p:cNvPr>
          <p:cNvSpPr>
            <a:spLocks noGrp="1"/>
          </p:cNvSpPr>
          <p:nvPr>
            <p:ph type="title"/>
          </p:nvPr>
        </p:nvSpPr>
        <p:spPr>
          <a:xfrm>
            <a:off x="672280" y="944752"/>
            <a:ext cx="3259016" cy="1462692"/>
          </a:xfrm>
        </p:spPr>
        <p:txBody>
          <a:bodyPr>
            <a:normAutofit/>
          </a:bodyPr>
          <a:lstStyle/>
          <a:p>
            <a:r>
              <a:rPr lang="en-GB" dirty="0">
                <a:solidFill>
                  <a:srgbClr val="FFFFFF"/>
                </a:solidFill>
              </a:rPr>
              <a:t>Ecological factors</a:t>
            </a:r>
          </a:p>
        </p:txBody>
      </p:sp>
      <p:sp>
        <p:nvSpPr>
          <p:cNvPr id="44" name="Rectangle 4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6" name="Rectangle 45">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48" name="Rectangle 47">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4114062E-9AB0-229E-54AF-6FFF5BADEBC4}"/>
              </a:ext>
            </a:extLst>
          </p:cNvPr>
          <p:cNvSpPr>
            <a:spLocks noGrp="1"/>
          </p:cNvSpPr>
          <p:nvPr>
            <p:ph idx="1"/>
          </p:nvPr>
        </p:nvSpPr>
        <p:spPr>
          <a:xfrm>
            <a:off x="671513" y="2536031"/>
            <a:ext cx="3123783" cy="3671936"/>
          </a:xfrm>
        </p:spPr>
        <p:txBody>
          <a:bodyPr anchor="t">
            <a:normAutofit/>
          </a:bodyPr>
          <a:lstStyle/>
          <a:p>
            <a:pPr>
              <a:lnSpc>
                <a:spcPct val="100000"/>
              </a:lnSpc>
              <a:buClr>
                <a:srgbClr val="6586A8"/>
              </a:buClr>
            </a:pPr>
            <a:r>
              <a:rPr lang="en-GB" sz="1200" dirty="0">
                <a:solidFill>
                  <a:srgbClr val="FFFFFF"/>
                </a:solidFill>
              </a:rPr>
              <a:t>Climate change</a:t>
            </a:r>
          </a:p>
          <a:p>
            <a:pPr>
              <a:lnSpc>
                <a:spcPct val="100000"/>
              </a:lnSpc>
              <a:buClr>
                <a:srgbClr val="6586A8"/>
              </a:buClr>
            </a:pPr>
            <a:r>
              <a:rPr lang="en-GB" sz="1200" dirty="0">
                <a:solidFill>
                  <a:srgbClr val="FFFFFF"/>
                </a:solidFill>
              </a:rPr>
              <a:t>Pollution</a:t>
            </a:r>
          </a:p>
          <a:p>
            <a:pPr>
              <a:lnSpc>
                <a:spcPct val="100000"/>
              </a:lnSpc>
              <a:buClr>
                <a:srgbClr val="6586A8"/>
              </a:buClr>
            </a:pPr>
            <a:r>
              <a:rPr lang="en-GB" sz="1200" dirty="0">
                <a:solidFill>
                  <a:srgbClr val="FFFFFF"/>
                </a:solidFill>
              </a:rPr>
              <a:t>Conservation of scarce resources</a:t>
            </a:r>
          </a:p>
          <a:p>
            <a:pPr>
              <a:lnSpc>
                <a:spcPct val="100000"/>
              </a:lnSpc>
              <a:buClr>
                <a:srgbClr val="6586A8"/>
              </a:buClr>
            </a:pPr>
            <a:r>
              <a:rPr lang="en-GB" sz="1200" dirty="0">
                <a:solidFill>
                  <a:srgbClr val="FFFFFF"/>
                </a:solidFill>
              </a:rPr>
              <a:t>Recyclable and non-wasteful packaging</a:t>
            </a:r>
          </a:p>
          <a:p>
            <a:pPr>
              <a:lnSpc>
                <a:spcPct val="100000"/>
              </a:lnSpc>
              <a:buClr>
                <a:srgbClr val="6586A8"/>
              </a:buClr>
            </a:pPr>
            <a:r>
              <a:rPr lang="en-GB" sz="1200" dirty="0">
                <a:solidFill>
                  <a:srgbClr val="FFFFFF"/>
                </a:solidFill>
              </a:rPr>
              <a:t>Use of environmentally friendly ingredients</a:t>
            </a:r>
          </a:p>
          <a:p>
            <a:pPr>
              <a:lnSpc>
                <a:spcPct val="100000"/>
              </a:lnSpc>
              <a:buClr>
                <a:srgbClr val="6586A8"/>
              </a:buClr>
            </a:pPr>
            <a:r>
              <a:rPr lang="en-GB" sz="1200" dirty="0">
                <a:solidFill>
                  <a:srgbClr val="FFFFFF"/>
                </a:solidFill>
              </a:rPr>
              <a:t>Animal testing of new products</a:t>
            </a:r>
          </a:p>
          <a:p>
            <a:pPr>
              <a:lnSpc>
                <a:spcPct val="100000"/>
              </a:lnSpc>
              <a:buClr>
                <a:srgbClr val="6586A8"/>
              </a:buClr>
            </a:pPr>
            <a:r>
              <a:rPr lang="en-GB" sz="1200" dirty="0">
                <a:solidFill>
                  <a:srgbClr val="FFFFFF"/>
                </a:solidFill>
              </a:rPr>
              <a:t>Use of environmentally friendly ingredients</a:t>
            </a:r>
          </a:p>
          <a:p>
            <a:pPr>
              <a:lnSpc>
                <a:spcPct val="100000"/>
              </a:lnSpc>
              <a:buClr>
                <a:srgbClr val="6586A8"/>
              </a:buClr>
            </a:pPr>
            <a:r>
              <a:rPr lang="en-GB" sz="1200" dirty="0">
                <a:solidFill>
                  <a:srgbClr val="FFFFFF"/>
                </a:solidFill>
              </a:rPr>
              <a:t>Corporate Social Responsibility (CSR)</a:t>
            </a:r>
          </a:p>
          <a:p>
            <a:pPr>
              <a:lnSpc>
                <a:spcPct val="100000"/>
              </a:lnSpc>
              <a:buClr>
                <a:srgbClr val="6586A8"/>
              </a:buClr>
            </a:pPr>
            <a:r>
              <a:rPr lang="en-GB" sz="1200" dirty="0">
                <a:solidFill>
                  <a:srgbClr val="FFFFFF"/>
                </a:solidFill>
              </a:rPr>
              <a:t>Marketing ethics</a:t>
            </a:r>
          </a:p>
          <a:p>
            <a:pPr>
              <a:lnSpc>
                <a:spcPct val="100000"/>
              </a:lnSpc>
              <a:buClr>
                <a:srgbClr val="6586A8"/>
              </a:buClr>
            </a:pPr>
            <a:r>
              <a:rPr lang="en-GB" sz="1200" dirty="0">
                <a:solidFill>
                  <a:srgbClr val="FFFFFF"/>
                </a:solidFill>
              </a:rPr>
              <a:t>Consumer movement</a:t>
            </a:r>
          </a:p>
        </p:txBody>
      </p:sp>
      <p:pic>
        <p:nvPicPr>
          <p:cNvPr id="7" name="Picture 6" descr="Giraffe in the grass">
            <a:extLst>
              <a:ext uri="{FF2B5EF4-FFF2-40B4-BE49-F238E27FC236}">
                <a16:creationId xmlns:a16="http://schemas.microsoft.com/office/drawing/2014/main" id="{7A2375E5-016B-7858-C5AF-6109C4257FB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6C5B6909-EAA9-0F07-B877-E324A218A3A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9FA54600-65E8-B09D-1655-EE6A5A401993}"/>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7AB1E5D1-E878-55B4-565F-389F544399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7953966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E97D03A3-BFF3-18DC-4B4D-8D8A99FD3A81}"/>
              </a:ext>
            </a:extLst>
          </p:cNvPr>
          <p:cNvSpPr>
            <a:spLocks noGrp="1"/>
          </p:cNvSpPr>
          <p:nvPr>
            <p:ph type="title"/>
          </p:nvPr>
        </p:nvSpPr>
        <p:spPr>
          <a:xfrm>
            <a:off x="672280" y="944752"/>
            <a:ext cx="3259016" cy="1462692"/>
          </a:xfrm>
        </p:spPr>
        <p:txBody>
          <a:bodyPr>
            <a:normAutofit/>
          </a:bodyPr>
          <a:lstStyle/>
          <a:p>
            <a:r>
              <a:rPr lang="en-GB">
                <a:solidFill>
                  <a:srgbClr val="FFFFFF"/>
                </a:solidFill>
              </a:rPr>
              <a:t>Legal factors</a:t>
            </a:r>
          </a:p>
        </p:txBody>
      </p:sp>
      <p:sp>
        <p:nvSpPr>
          <p:cNvPr id="16" name="Rectangle 15">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FDDED9AA-6C79-797F-5E56-D9D80CF7CCFF}"/>
              </a:ext>
            </a:extLst>
          </p:cNvPr>
          <p:cNvSpPr>
            <a:spLocks noGrp="1"/>
          </p:cNvSpPr>
          <p:nvPr>
            <p:ph idx="1"/>
          </p:nvPr>
        </p:nvSpPr>
        <p:spPr>
          <a:xfrm>
            <a:off x="671513" y="2544052"/>
            <a:ext cx="3123783" cy="3671936"/>
          </a:xfrm>
        </p:spPr>
        <p:txBody>
          <a:bodyPr anchor="t">
            <a:normAutofit/>
          </a:bodyPr>
          <a:lstStyle/>
          <a:p>
            <a:r>
              <a:rPr lang="en-GB" dirty="0">
                <a:solidFill>
                  <a:srgbClr val="FFFFFF"/>
                </a:solidFill>
              </a:rPr>
              <a:t>Health and safety</a:t>
            </a:r>
          </a:p>
          <a:p>
            <a:r>
              <a:rPr lang="en-GB" dirty="0">
                <a:solidFill>
                  <a:srgbClr val="FFFFFF"/>
                </a:solidFill>
              </a:rPr>
              <a:t>Equal opportunities</a:t>
            </a:r>
          </a:p>
          <a:p>
            <a:r>
              <a:rPr lang="en-GB" dirty="0">
                <a:solidFill>
                  <a:srgbClr val="FFFFFF"/>
                </a:solidFill>
              </a:rPr>
              <a:t>Access to resources</a:t>
            </a:r>
          </a:p>
          <a:p>
            <a:r>
              <a:rPr lang="en-GB" dirty="0">
                <a:solidFill>
                  <a:srgbClr val="FFFFFF"/>
                </a:solidFill>
              </a:rPr>
              <a:t>Consumer rights</a:t>
            </a:r>
          </a:p>
          <a:p>
            <a:r>
              <a:rPr lang="en-GB" dirty="0">
                <a:solidFill>
                  <a:srgbClr val="FFFFFF"/>
                </a:solidFill>
              </a:rPr>
              <a:t>Standards policies</a:t>
            </a:r>
          </a:p>
          <a:p>
            <a:r>
              <a:rPr lang="en-GB" dirty="0">
                <a:solidFill>
                  <a:srgbClr val="FFFFFF"/>
                </a:solidFill>
              </a:rPr>
              <a:t>Etc.</a:t>
            </a:r>
          </a:p>
        </p:txBody>
      </p:sp>
      <p:pic>
        <p:nvPicPr>
          <p:cNvPr id="7" name="Picture 6" descr="Books on a shelf">
            <a:extLst>
              <a:ext uri="{FF2B5EF4-FFF2-40B4-BE49-F238E27FC236}">
                <a16:creationId xmlns:a16="http://schemas.microsoft.com/office/drawing/2014/main" id="{4C2BBB92-29E6-C9BD-82D1-D5C4137373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41830" y="601200"/>
            <a:ext cx="7503636" cy="5789365"/>
          </a:xfrm>
          <a:prstGeom prst="rect">
            <a:avLst/>
          </a:prstGeom>
        </p:spPr>
      </p:pic>
      <p:sp>
        <p:nvSpPr>
          <p:cNvPr id="4" name="Footer Placeholder 3">
            <a:extLst>
              <a:ext uri="{FF2B5EF4-FFF2-40B4-BE49-F238E27FC236}">
                <a16:creationId xmlns:a16="http://schemas.microsoft.com/office/drawing/2014/main" id="{94C08887-C120-A037-01D9-3C1026AEBF35}"/>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FEE6CB5-DC63-ECE2-F383-94AD249F3AA7}"/>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descr="Cup of coffee 3D pattern">
            <a:extLst>
              <a:ext uri="{FF2B5EF4-FFF2-40B4-BE49-F238E27FC236}">
                <a16:creationId xmlns:a16="http://schemas.microsoft.com/office/drawing/2014/main" id="{DF1B5809-DA6E-5570-6CD2-CD00674BBAA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16644815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8C2E1-2815-3A61-29C2-597A76209205}"/>
              </a:ext>
            </a:extLst>
          </p:cNvPr>
          <p:cNvSpPr>
            <a:spLocks noGrp="1"/>
          </p:cNvSpPr>
          <p:nvPr>
            <p:ph type="title"/>
          </p:nvPr>
        </p:nvSpPr>
        <p:spPr/>
        <p:txBody>
          <a:bodyPr/>
          <a:lstStyle/>
          <a:p>
            <a:r>
              <a:rPr lang="en-GB" dirty="0"/>
              <a:t>Using the PESTEL framework</a:t>
            </a:r>
          </a:p>
        </p:txBody>
      </p:sp>
      <p:sp>
        <p:nvSpPr>
          <p:cNvPr id="3" name="Content Placeholder 2">
            <a:extLst>
              <a:ext uri="{FF2B5EF4-FFF2-40B4-BE49-F238E27FC236}">
                <a16:creationId xmlns:a16="http://schemas.microsoft.com/office/drawing/2014/main" id="{858E8D2A-CA22-5964-DD2F-4C7898C04C39}"/>
              </a:ext>
            </a:extLst>
          </p:cNvPr>
          <p:cNvSpPr>
            <a:spLocks noGrp="1"/>
          </p:cNvSpPr>
          <p:nvPr>
            <p:ph idx="1"/>
          </p:nvPr>
        </p:nvSpPr>
        <p:spPr/>
        <p:txBody>
          <a:bodyPr>
            <a:normAutofit/>
          </a:bodyPr>
          <a:lstStyle/>
          <a:p>
            <a:r>
              <a:rPr lang="en-GB" sz="2000" b="1" i="1" dirty="0"/>
              <a:t>Apply selectively </a:t>
            </a:r>
            <a:r>
              <a:rPr lang="en-GB" sz="2000" dirty="0"/>
              <a:t>– identify specific factors which impact on the industry, market and organisation in question.</a:t>
            </a:r>
          </a:p>
          <a:p>
            <a:r>
              <a:rPr lang="en-GB" sz="2000" dirty="0"/>
              <a:t>Identify factors which are </a:t>
            </a:r>
            <a:r>
              <a:rPr lang="en-GB" sz="2000" b="1" i="1" dirty="0"/>
              <a:t>important currently </a:t>
            </a:r>
            <a:r>
              <a:rPr lang="en-GB" sz="2000" dirty="0"/>
              <a:t>but also consider which will become </a:t>
            </a:r>
            <a:r>
              <a:rPr lang="en-GB" sz="2000" b="1" i="1" dirty="0"/>
              <a:t>more important in the next few years</a:t>
            </a:r>
            <a:r>
              <a:rPr lang="en-GB" sz="2000" dirty="0"/>
              <a:t>.</a:t>
            </a:r>
          </a:p>
          <a:p>
            <a:r>
              <a:rPr lang="en-GB" sz="2000" b="1" i="1" dirty="0"/>
              <a:t>Use data </a:t>
            </a:r>
            <a:r>
              <a:rPr lang="en-GB" sz="2000" dirty="0"/>
              <a:t>to support the points and analyse trends </a:t>
            </a:r>
            <a:r>
              <a:rPr lang="en-GB" sz="2000" b="1" i="1" dirty="0"/>
              <a:t>using up-to-date information</a:t>
            </a:r>
            <a:r>
              <a:rPr lang="en-GB" sz="2000" dirty="0"/>
              <a:t>.</a:t>
            </a:r>
          </a:p>
          <a:p>
            <a:r>
              <a:rPr lang="en-GB" sz="2000" dirty="0"/>
              <a:t>Identify </a:t>
            </a:r>
            <a:r>
              <a:rPr lang="en-GB" sz="2000" b="1" i="1" dirty="0"/>
              <a:t>opportunities and threats </a:t>
            </a:r>
            <a:r>
              <a:rPr lang="en-GB" sz="2000" dirty="0"/>
              <a:t>– the main point of the exercise.</a:t>
            </a:r>
          </a:p>
          <a:p>
            <a:endParaRPr lang="en-GB" sz="2000" dirty="0"/>
          </a:p>
        </p:txBody>
      </p:sp>
      <p:sp>
        <p:nvSpPr>
          <p:cNvPr id="5" name="Slide Number Placeholder 4">
            <a:extLst>
              <a:ext uri="{FF2B5EF4-FFF2-40B4-BE49-F238E27FC236}">
                <a16:creationId xmlns:a16="http://schemas.microsoft.com/office/drawing/2014/main" id="{A8271835-52D6-509A-7FF2-826F8AAAB9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7956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5" name="Rectangle 10">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12">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0E124C15-257C-07CE-04A6-D9E9F73A1B09}"/>
              </a:ext>
            </a:extLst>
          </p:cNvPr>
          <p:cNvSpPr>
            <a:spLocks noGrp="1"/>
          </p:cNvSpPr>
          <p:nvPr>
            <p:ph type="title"/>
          </p:nvPr>
        </p:nvSpPr>
        <p:spPr>
          <a:xfrm>
            <a:off x="672280" y="944752"/>
            <a:ext cx="3259016" cy="1462692"/>
          </a:xfrm>
        </p:spPr>
        <p:txBody>
          <a:bodyPr>
            <a:normAutofit/>
          </a:bodyPr>
          <a:lstStyle/>
          <a:p>
            <a:pPr>
              <a:lnSpc>
                <a:spcPct val="90000"/>
              </a:lnSpc>
            </a:pPr>
            <a:r>
              <a:rPr lang="en-GB" sz="2400" dirty="0">
                <a:solidFill>
                  <a:srgbClr val="FFFFFF"/>
                </a:solidFill>
              </a:rPr>
              <a:t>PESTEL example</a:t>
            </a:r>
          </a:p>
        </p:txBody>
      </p:sp>
      <p:sp>
        <p:nvSpPr>
          <p:cNvPr id="27" name="Rectangle 14">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8" name="Rectangle 16">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29" name="Rectangle 18">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0" name="Content Placeholder 2">
            <a:extLst>
              <a:ext uri="{FF2B5EF4-FFF2-40B4-BE49-F238E27FC236}">
                <a16:creationId xmlns:a16="http://schemas.microsoft.com/office/drawing/2014/main" id="{66D02545-15E5-FDEE-3001-301A21AB1B8F}"/>
              </a:ext>
            </a:extLst>
          </p:cNvPr>
          <p:cNvSpPr>
            <a:spLocks noGrp="1"/>
          </p:cNvSpPr>
          <p:nvPr>
            <p:ph idx="1"/>
          </p:nvPr>
        </p:nvSpPr>
        <p:spPr>
          <a:xfrm>
            <a:off x="671513" y="2536031"/>
            <a:ext cx="3123783" cy="3671936"/>
          </a:xfrm>
        </p:spPr>
        <p:txBody>
          <a:bodyPr anchor="t">
            <a:normAutofit/>
          </a:bodyPr>
          <a:lstStyle/>
          <a:p>
            <a:r>
              <a:rPr lang="en-GB" dirty="0">
                <a:solidFill>
                  <a:srgbClr val="FFFFFF"/>
                </a:solidFill>
              </a:rPr>
              <a:t>This is an example of PESTEL for the oil industry</a:t>
            </a:r>
          </a:p>
        </p:txBody>
      </p:sp>
      <p:sp>
        <p:nvSpPr>
          <p:cNvPr id="4" name="Footer Placeholder 3">
            <a:extLst>
              <a:ext uri="{FF2B5EF4-FFF2-40B4-BE49-F238E27FC236}">
                <a16:creationId xmlns:a16="http://schemas.microsoft.com/office/drawing/2014/main" id="{BACB75A4-596C-246E-7E0E-18A73822D189}"/>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Johnson, Whittington, Scholes, Angwin, Regner (2017)</a:t>
            </a:r>
          </a:p>
        </p:txBody>
      </p:sp>
      <p:sp>
        <p:nvSpPr>
          <p:cNvPr id="5" name="Slide Number Placeholder 4">
            <a:extLst>
              <a:ext uri="{FF2B5EF4-FFF2-40B4-BE49-F238E27FC236}">
                <a16:creationId xmlns:a16="http://schemas.microsoft.com/office/drawing/2014/main" id="{4DE6670B-3EED-FECA-4B85-9BCBC80EA92D}"/>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16</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2" descr="Y:\08VOL4\Graphics\Powerpoint\PE_UK\PE528-JOHNSON\Final files\GIF\ch02\M02UF002.gif">
            <a:extLst>
              <a:ext uri="{FF2B5EF4-FFF2-40B4-BE49-F238E27FC236}">
                <a16:creationId xmlns:a16="http://schemas.microsoft.com/office/drawing/2014/main" id="{CAA45C3C-2CAD-26F7-4D12-941AE1122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630" y="885117"/>
            <a:ext cx="7727133" cy="509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54166"/>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3411" y="1556792"/>
            <a:ext cx="7126851" cy="3891386"/>
          </a:xfrm>
          <a:prstGeom prst="rect">
            <a:avLst/>
          </a:prstGeom>
        </p:spPr>
      </p:pic>
      <p:sp>
        <p:nvSpPr>
          <p:cNvPr id="2" name="Table Structure">
            <a:extLst>
              <a:ext uri="{FF2B5EF4-FFF2-40B4-BE49-F238E27FC236}">
                <a16:creationId xmlns:a16="http://schemas.microsoft.com/office/drawing/2014/main" id="{8A5FA9C7-E76A-E0FB-F5EC-260BBFEB82FD}"/>
              </a:ext>
            </a:extLst>
          </p:cNvPr>
          <p:cNvSpPr>
            <a:spLocks noGrp="1"/>
          </p:cNvSpPr>
          <p:nvPr>
            <p:ph type="title"/>
          </p:nvPr>
        </p:nvSpPr>
        <p:spPr>
          <a:xfrm>
            <a:off x="1882213" y="410546"/>
            <a:ext cx="8390501" cy="858215"/>
          </a:xfrm>
        </p:spPr>
        <p:txBody>
          <a:bodyPr anchor="t"/>
          <a:lstStyle/>
          <a:p>
            <a:pPr algn="l"/>
            <a:r>
              <a:rPr lang="en-US" dirty="0"/>
              <a:t>A PESTEL for </a:t>
            </a:r>
            <a:r>
              <a:rPr lang="en-US" dirty="0" err="1"/>
              <a:t>DiDi</a:t>
            </a:r>
            <a:endParaRPr lang="en-US" dirty="0"/>
          </a:p>
        </p:txBody>
      </p:sp>
    </p:spTree>
    <p:extLst>
      <p:ext uri="{BB962C8B-B14F-4D97-AF65-F5344CB8AC3E}">
        <p14:creationId xmlns:p14="http://schemas.microsoft.com/office/powerpoint/2010/main" val="2567586595"/>
      </p:ext>
    </p:extLst>
  </p:cSld>
  <p:clrMapOvr>
    <a:masterClrMapping/>
  </p:clrMapOvr>
  <p:transition>
    <p:cover/>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Pestel analysis – using amazon as an example</a:t>
            </a:r>
          </a:p>
        </p:txBody>
      </p:sp>
      <p:sp>
        <p:nvSpPr>
          <p:cNvPr id="13" name="Rectangle 12">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372" y="2499053"/>
            <a:ext cx="3405393" cy="3405393"/>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https://youtu.be/F0KQ-h6v3-s</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srgbClr val="3885DA"/>
                </a:solidFill>
                <a:effectLst/>
                <a:uLnTx/>
                <a:uFillTx/>
                <a:latin typeface="Franklin Gothic Book" panose="020B0502020104020203"/>
                <a:ea typeface="+mn-ea"/>
                <a:cs typeface="+mn-cs"/>
              </a:rPr>
              <a:t>9:14</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18</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3289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19155-E162-68D5-DAFD-9C4AFC990A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589DD3-6565-9B25-9D94-3EACA2D8FC74}"/>
              </a:ext>
            </a:extLst>
          </p:cNvPr>
          <p:cNvSpPr>
            <a:spLocks noGrp="1"/>
          </p:cNvSpPr>
          <p:nvPr>
            <p:ph type="title"/>
          </p:nvPr>
        </p:nvSpPr>
        <p:spPr/>
        <p:txBody>
          <a:bodyPr/>
          <a:lstStyle/>
          <a:p>
            <a:r>
              <a:rPr lang="en-GB"/>
              <a:t>summary</a:t>
            </a:r>
            <a:endParaRPr lang="en-GB" dirty="0"/>
          </a:p>
        </p:txBody>
      </p:sp>
      <p:sp>
        <p:nvSpPr>
          <p:cNvPr id="3" name="Content Placeholder 2">
            <a:extLst>
              <a:ext uri="{FF2B5EF4-FFF2-40B4-BE49-F238E27FC236}">
                <a16:creationId xmlns:a16="http://schemas.microsoft.com/office/drawing/2014/main" id="{B23CCBA1-583B-A86C-C3E1-0BD4D6BED33E}"/>
              </a:ext>
            </a:extLst>
          </p:cNvPr>
          <p:cNvSpPr>
            <a:spLocks noGrp="1"/>
          </p:cNvSpPr>
          <p:nvPr>
            <p:ph idx="1"/>
          </p:nvPr>
        </p:nvSpPr>
        <p:spPr/>
        <p:txBody>
          <a:bodyPr>
            <a:normAutofit/>
          </a:bodyPr>
          <a:lstStyle/>
          <a:p>
            <a:r>
              <a:rPr lang="en-GB" sz="3200" dirty="0"/>
              <a:t>The Macroenvironment</a:t>
            </a:r>
          </a:p>
        </p:txBody>
      </p:sp>
      <p:sp>
        <p:nvSpPr>
          <p:cNvPr id="4" name="Footer Placeholder 3">
            <a:extLst>
              <a:ext uri="{FF2B5EF4-FFF2-40B4-BE49-F238E27FC236}">
                <a16:creationId xmlns:a16="http://schemas.microsoft.com/office/drawing/2014/main" id="{2AA16B0A-F023-B673-1C15-7EE63D8A1B6E}"/>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C1FBF268-A193-658A-375B-9E72B107A2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970578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E4453-F2CF-88F7-84E4-74E275A2F2C5}"/>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A0022DC2-5A1B-5F53-314F-E64E9548DDD9}"/>
              </a:ext>
            </a:extLst>
          </p:cNvPr>
          <p:cNvSpPr>
            <a:spLocks noGrp="1"/>
          </p:cNvSpPr>
          <p:nvPr>
            <p:ph idx="1"/>
          </p:nvPr>
        </p:nvSpPr>
        <p:spPr>
          <a:xfrm>
            <a:off x="581192" y="2340864"/>
            <a:ext cx="11029615" cy="1519103"/>
          </a:xfrm>
        </p:spPr>
        <p:txBody>
          <a:bodyPr/>
          <a:lstStyle/>
          <a:p>
            <a:r>
              <a:rPr lang="en-GB" dirty="0"/>
              <a:t>Whittington, R., </a:t>
            </a:r>
            <a:r>
              <a:rPr lang="en-GB" dirty="0" err="1"/>
              <a:t>Regnér</a:t>
            </a:r>
            <a:r>
              <a:rPr lang="en-GB" dirty="0"/>
              <a:t>, P., Angwin, D., Johnson, G., &amp; Scholes, K. (2023). </a:t>
            </a:r>
            <a:r>
              <a:rPr lang="en-GB" i="1" dirty="0"/>
              <a:t>Exploring strategy: Text and cases</a:t>
            </a:r>
            <a:r>
              <a:rPr lang="en-GB" dirty="0"/>
              <a:t> (13th ed.). Pearson.</a:t>
            </a:r>
          </a:p>
        </p:txBody>
      </p:sp>
      <p:sp>
        <p:nvSpPr>
          <p:cNvPr id="4" name="Footer Placeholder 3">
            <a:extLst>
              <a:ext uri="{FF2B5EF4-FFF2-40B4-BE49-F238E27FC236}">
                <a16:creationId xmlns:a16="http://schemas.microsoft.com/office/drawing/2014/main" id="{FF743BDE-7A6C-7494-8AF5-98E01C47B33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F822A75-EFB1-9BA6-A30B-95A5A494AF8A}"/>
              </a:ext>
            </a:extLst>
          </p:cNvPr>
          <p:cNvSpPr>
            <a:spLocks noGrp="1"/>
          </p:cNvSpPr>
          <p:nvPr>
            <p:ph type="sldNum" sz="quarter" idx="12"/>
          </p:nvPr>
        </p:nvSpPr>
        <p:spPr/>
        <p:txBody>
          <a:bodyPr/>
          <a:lstStyle/>
          <a:p>
            <a:fld id="{3A98EE3D-8CD1-4C3F-BD1C-C98C9596463C}" type="slidenum">
              <a:rPr lang="en-US" smtClean="0"/>
              <a:t>20</a:t>
            </a:fld>
            <a:endParaRPr lang="en-US" dirty="0"/>
          </a:p>
        </p:txBody>
      </p:sp>
    </p:spTree>
    <p:extLst>
      <p:ext uri="{BB962C8B-B14F-4D97-AF65-F5344CB8AC3E}">
        <p14:creationId xmlns:p14="http://schemas.microsoft.com/office/powerpoint/2010/main" val="1080346351"/>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54</TotalTime>
  <Words>3734</Words>
  <Application>Microsoft Office PowerPoint</Application>
  <PresentationFormat>Widescreen</PresentationFormat>
  <Paragraphs>359</Paragraphs>
  <Slides>20</Slides>
  <Notes>11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20</vt:i4>
      </vt:variant>
    </vt:vector>
  </HeadingPairs>
  <TitlesOfParts>
    <vt:vector size="30" baseType="lpstr">
      <vt:lpstr>Aptos</vt:lpstr>
      <vt:lpstr>Arial</vt:lpstr>
      <vt:lpstr>Calibri</vt:lpstr>
      <vt:lpstr>Comic Sans MS</vt:lpstr>
      <vt:lpstr>Franklin Gothic Book</vt:lpstr>
      <vt:lpstr>Franklin Gothic Demi</vt:lpstr>
      <vt:lpstr>Times New Roman</vt:lpstr>
      <vt:lpstr>Wingdings 2</vt:lpstr>
      <vt:lpstr>DividendVTI</vt:lpstr>
      <vt:lpstr>1_Office Theme</vt:lpstr>
      <vt:lpstr>The exploring Strategy framework &amp;  Strategic Analysis</vt:lpstr>
      <vt:lpstr>Learning objectives</vt:lpstr>
      <vt:lpstr>Strategic Analysis – the importance of the context</vt:lpstr>
      <vt:lpstr>The nature of customer value</vt:lpstr>
      <vt:lpstr>Layers of business environment</vt:lpstr>
      <vt:lpstr>Analysing the macro environment with Pestel</vt:lpstr>
      <vt:lpstr>Pestle: political factors</vt:lpstr>
      <vt:lpstr>Pestle: Economic factors</vt:lpstr>
      <vt:lpstr>Pestle: Socio-cultural factors</vt:lpstr>
      <vt:lpstr>More on cultural factors</vt:lpstr>
      <vt:lpstr>More on cultural factors</vt:lpstr>
      <vt:lpstr>Technological factors</vt:lpstr>
      <vt:lpstr>Ecological factors</vt:lpstr>
      <vt:lpstr>Legal factors</vt:lpstr>
      <vt:lpstr>Using the PESTEL framework</vt:lpstr>
      <vt:lpstr>PESTEL example</vt:lpstr>
      <vt:lpstr>A PESTEL for DiDi</vt:lpstr>
      <vt:lpstr>Pestel analysis – using amazon as an example</vt:lpstr>
      <vt:lpstr>summary</vt:lpstr>
      <vt:lpstr>Reference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Glenn Behenna</dc:creator>
  <cp:lastModifiedBy>Anthony Burns</cp:lastModifiedBy>
  <cp:revision>12</cp:revision>
  <dcterms:created xsi:type="dcterms:W3CDTF">2024-11-02T15:35:11Z</dcterms:created>
  <dcterms:modified xsi:type="dcterms:W3CDTF">2026-09-24T16:15:01Z</dcterms:modified>
</cp:coreProperties>
</file>