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80" r:id="rId2"/>
    <p:sldId id="281" r:id="rId3"/>
    <p:sldId id="284" r:id="rId4"/>
    <p:sldId id="285" r:id="rId5"/>
    <p:sldId id="286" r:id="rId6"/>
    <p:sldId id="287" r:id="rId7"/>
    <p:sldId id="289" r:id="rId8"/>
    <p:sldId id="290" r:id="rId9"/>
    <p:sldId id="291" r:id="rId10"/>
    <p:sldId id="292" r:id="rId11"/>
    <p:sldId id="293" r:id="rId12"/>
    <p:sldId id="294" r:id="rId13"/>
    <p:sldId id="296" r:id="rId14"/>
    <p:sldId id="297" r:id="rId15"/>
    <p:sldId id="299" r:id="rId16"/>
    <p:sldId id="304" r:id="rId17"/>
    <p:sldId id="305" r:id="rId18"/>
    <p:sldId id="306" r:id="rId19"/>
    <p:sldId id="307" r:id="rId20"/>
    <p:sldId id="308" r:id="rId21"/>
    <p:sldId id="309" r:id="rId22"/>
    <p:sldId id="311" r:id="rId23"/>
    <p:sldId id="312" r:id="rId24"/>
    <p:sldId id="313" r:id="rId25"/>
    <p:sldId id="314" r:id="rId26"/>
    <p:sldId id="315" r:id="rId27"/>
    <p:sldId id="317" r:id="rId28"/>
    <p:sldId id="318" r:id="rId29"/>
    <p:sldId id="319" r:id="rId30"/>
    <p:sldId id="320" r:id="rId31"/>
    <p:sldId id="321" r:id="rId32"/>
    <p:sldId id="322" r:id="rId33"/>
    <p:sldId id="323" r:id="rId34"/>
    <p:sldId id="324" r:id="rId35"/>
    <p:sldId id="325" r:id="rId36"/>
    <p:sldId id="326" r:id="rId37"/>
    <p:sldId id="327" r:id="rId38"/>
    <p:sldId id="328" r:id="rId39"/>
    <p:sldId id="329" r:id="rId40"/>
    <p:sldId id="332" r:id="rId41"/>
    <p:sldId id="333" r:id="rId42"/>
    <p:sldId id="334" r:id="rId43"/>
    <p:sldId id="343" r:id="rId44"/>
    <p:sldId id="344"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4" d="100"/>
          <a:sy n="94" d="100"/>
        </p:scale>
        <p:origin x="884" y="6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11/18/2018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1085736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2</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61791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B1B342-4B32-8940-826C-EA0F09B86D16}" type="slidenum">
              <a:rPr lang="en-US" sz="800"/>
              <a:pPr/>
              <a:t>3</a:t>
            </a:fld>
            <a:endParaRPr lang="en-US" sz="800"/>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07469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51711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7520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96906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7</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52581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8</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4459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9</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49443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10</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38992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11</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13084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12</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29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63030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B83846-9024-7C4F-A163-5F8E27AA2519}" type="slidenum">
              <a:rPr lang="en-US" sz="800"/>
              <a:pPr/>
              <a:t>14</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762935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8CB8B7B-A862-E446-99E3-A3C8F6158C07}" type="slidenum">
              <a:rPr lang="en-US" sz="800"/>
              <a:pPr/>
              <a:t>15</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407953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F6F4329-8DEA-444B-9229-A52CA4B7B899}" type="slidenum">
              <a:rPr lang="en-US" sz="800"/>
              <a:pPr/>
              <a:t>16</a:t>
            </a:fld>
            <a:endParaRPr lang="en-US" sz="800"/>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77595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DD0A88C-0B63-DF4B-BFCD-075DA185B799}" type="slidenum">
              <a:rPr lang="en-US" sz="800"/>
              <a:pPr/>
              <a:t>17</a:t>
            </a:fld>
            <a:endParaRPr lang="en-US" sz="80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494444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18</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139741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19</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513365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20</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5590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21</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09118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22</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602185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23</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4485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24</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r>
              <a:rPr lang="en-US"/>
              <a:t>Section 5.2.1.1</a:t>
            </a:r>
            <a:endParaRPr lang="en-US" dirty="0"/>
          </a:p>
        </p:txBody>
      </p:sp>
    </p:spTree>
    <p:extLst>
      <p:ext uri="{BB962C8B-B14F-4D97-AF65-F5344CB8AC3E}">
        <p14:creationId xmlns:p14="http://schemas.microsoft.com/office/powerpoint/2010/main" val="29067760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288193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26</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513313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27</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3179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28</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057750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29</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58945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30</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4656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927EE6-0587-B643-8AE4-3395E115027B}" type="slidenum">
              <a:rPr lang="en-US" sz="800"/>
              <a:pPr/>
              <a:t>31</a:t>
            </a:fld>
            <a:endParaRPr lang="en-US" sz="80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295153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7722882-7E70-6043-B58D-8E593AE71A70}" type="slidenum">
              <a:rPr lang="en-US" sz="800"/>
              <a:pPr/>
              <a:t>32</a:t>
            </a:fld>
            <a:endParaRPr lang="en-US" sz="80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342559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33</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36541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34</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746243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35</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73818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36</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85280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37</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315069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38</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234593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39</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644018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40</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084862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41</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986789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42</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58323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43</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8159828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44</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4979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11/18/2018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a:solidFill>
                  <a:schemeClr val="tx2">
                    <a:lumMod val="90000"/>
                    <a:lumOff val="10000"/>
                  </a:schemeClr>
                </a:solidFill>
                <a:latin typeface="+mn-lt"/>
                <a:cs typeface="Apple Chancery"/>
              </a:rPr>
              <a:t>Lecture 5</a:t>
            </a: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041627" y="1705693"/>
            <a:ext cx="5175249" cy="1843752"/>
          </a:xfrm>
        </p:spPr>
        <p:txBody>
          <a:bodyPr/>
          <a:lstStyle/>
          <a:p>
            <a:pPr eaLnBrk="1" hangingPunct="1"/>
            <a:r>
              <a:rPr lang="en-US" sz="5400" dirty="0">
                <a:latin typeface="Arial" charset="0"/>
              </a:rPr>
              <a:t>Ethernet</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p:txBody>
          <a:bodyPr/>
          <a:lstStyle/>
          <a:p>
            <a:pPr eaLnBrk="1" hangingPunct="1"/>
            <a:r>
              <a:rPr lang="en-US" dirty="0">
                <a:latin typeface="Arial" charset="0"/>
              </a:rPr>
              <a:t>Objectives</a:t>
            </a:r>
          </a:p>
        </p:txBody>
      </p:sp>
      <p:sp>
        <p:nvSpPr>
          <p:cNvPr id="3" name="Content Placeholder 2"/>
          <p:cNvSpPr>
            <a:spLocks noGrp="1"/>
          </p:cNvSpPr>
          <p:nvPr>
            <p:ph idx="1"/>
          </p:nvPr>
        </p:nvSpPr>
        <p:spPr>
          <a:xfrm>
            <a:off x="549275" y="1444532"/>
            <a:ext cx="8397511" cy="5255525"/>
          </a:xfrm>
        </p:spPr>
        <p:txBody>
          <a:bodyPr>
            <a:noAutofit/>
          </a:bodyPr>
          <a:lstStyle/>
          <a:p>
            <a:r>
              <a:rPr lang="en-US" sz="2000" dirty="0">
                <a:solidFill>
                  <a:schemeClr val="tx1"/>
                </a:solidFill>
              </a:rPr>
              <a:t>The operation of the Ethernet </a:t>
            </a:r>
            <a:r>
              <a:rPr lang="en-US" sz="2000" dirty="0" err="1">
                <a:solidFill>
                  <a:schemeClr val="tx1"/>
                </a:solidFill>
              </a:rPr>
              <a:t>sublayers</a:t>
            </a:r>
            <a:r>
              <a:rPr lang="en-US" sz="2000" dirty="0">
                <a:solidFill>
                  <a:schemeClr val="tx1"/>
                </a:solidFill>
              </a:rPr>
              <a:t>.</a:t>
            </a:r>
          </a:p>
          <a:p>
            <a:r>
              <a:rPr lang="en-US" sz="2000" dirty="0">
                <a:solidFill>
                  <a:schemeClr val="tx1"/>
                </a:solidFill>
              </a:rPr>
              <a:t>Identify the major fields of the Ethernet frame.</a:t>
            </a:r>
          </a:p>
          <a:p>
            <a:r>
              <a:rPr lang="en-US" sz="2000" dirty="0">
                <a:solidFill>
                  <a:schemeClr val="tx1"/>
                </a:solidFill>
              </a:rPr>
              <a:t>The purpose and characteristics of the Ethernet MAC address.</a:t>
            </a:r>
          </a:p>
          <a:p>
            <a:r>
              <a:rPr lang="en-US" sz="2000" dirty="0">
                <a:solidFill>
                  <a:schemeClr val="tx1"/>
                </a:solidFill>
              </a:rPr>
              <a:t>The purpose of ARP.</a:t>
            </a:r>
          </a:p>
          <a:p>
            <a:r>
              <a:rPr lang="en-US" sz="2000" dirty="0">
                <a:solidFill>
                  <a:schemeClr val="tx1"/>
                </a:solidFill>
              </a:rPr>
              <a:t>How ARP requests impact network and host performance.</a:t>
            </a:r>
          </a:p>
          <a:p>
            <a:r>
              <a:rPr lang="en-US" sz="2000" dirty="0">
                <a:solidFill>
                  <a:schemeClr val="tx1"/>
                </a:solidFill>
              </a:rPr>
              <a:t>Basic switching concepts.</a:t>
            </a:r>
          </a:p>
          <a:p>
            <a:r>
              <a:rPr lang="en-US" sz="2000" dirty="0">
                <a:solidFill>
                  <a:schemeClr val="tx1"/>
                </a:solidFill>
              </a:rPr>
              <a:t>Compare fixed configuration and modular switches.</a:t>
            </a:r>
          </a:p>
          <a:p>
            <a:r>
              <a:rPr lang="en-US" sz="2000" dirty="0">
                <a:solidFill>
                  <a:schemeClr val="tx1"/>
                </a:solidFill>
              </a:rPr>
              <a:t>Configure a Layer 3 switch.</a:t>
            </a:r>
          </a:p>
          <a:p>
            <a:endParaRPr lang="en-US" sz="2000" dirty="0">
              <a:solidFill>
                <a:schemeClr val="tx1"/>
              </a:solidFill>
            </a:endParaRPr>
          </a:p>
        </p:txBody>
      </p:sp>
    </p:spTree>
    <p:extLst>
      <p:ext uri="{BB962C8B-B14F-4D97-AF65-F5344CB8AC3E}">
        <p14:creationId xmlns:p14="http://schemas.microsoft.com/office/powerpoint/2010/main" val="370851356"/>
      </p:ext>
    </p:extLst>
  </p:cSld>
  <p:clrMapOvr>
    <a:masterClrMapping/>
  </p:clrMapOvr>
  <p:transition spd="med">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title"/>
          </p:nvPr>
        </p:nvSpPr>
        <p:spPr>
          <a:xfrm>
            <a:off x="2011530" y="2965373"/>
            <a:ext cx="5513751" cy="838200"/>
          </a:xfrm>
        </p:spPr>
        <p:txBody>
          <a:bodyPr/>
          <a:lstStyle/>
          <a:p>
            <a:pPr lvl="1" algn="ctr" eaLnBrk="1" hangingPunct="1"/>
            <a:r>
              <a:rPr lang="en-US" sz="6000" dirty="0">
                <a:solidFill>
                  <a:schemeClr val="accent1"/>
                </a:solidFill>
              </a:rPr>
              <a:t>Ethernet Protocol</a:t>
            </a:r>
            <a:endParaRPr lang="en-US" sz="6000" dirty="0">
              <a:solidFill>
                <a:schemeClr val="accent1"/>
              </a:solidFill>
              <a:latin typeface="Arial" charset="0"/>
            </a:endParaRPr>
          </a:p>
        </p:txBody>
      </p:sp>
    </p:spTree>
    <p:extLst>
      <p:ext uri="{BB962C8B-B14F-4D97-AF65-F5344CB8AC3E}">
        <p14:creationId xmlns:p14="http://schemas.microsoft.com/office/powerpoint/2010/main" val="524192135"/>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a:latin typeface="Arial" charset="0"/>
              </a:rPr>
              <a:t>LLC and MAC </a:t>
            </a:r>
            <a:r>
              <a:rPr lang="en-US" sz="3600" dirty="0" err="1">
                <a:latin typeface="Arial" charset="0"/>
              </a:rPr>
              <a:t>Sublayers</a:t>
            </a:r>
            <a:endParaRPr lang="en-US" sz="3600" dirty="0">
              <a:latin typeface="Arial" charset="0"/>
            </a:endParaRPr>
          </a:p>
        </p:txBody>
      </p:sp>
      <p:sp>
        <p:nvSpPr>
          <p:cNvPr id="3" name="Content Placeholder 2"/>
          <p:cNvSpPr>
            <a:spLocks noGrp="1"/>
          </p:cNvSpPr>
          <p:nvPr>
            <p:ph idx="1"/>
          </p:nvPr>
        </p:nvSpPr>
        <p:spPr>
          <a:xfrm>
            <a:off x="213109" y="1379491"/>
            <a:ext cx="8733677" cy="4571365"/>
          </a:xfrm>
        </p:spPr>
        <p:txBody>
          <a:bodyPr>
            <a:normAutofit lnSpcReduction="10000"/>
          </a:bodyPr>
          <a:lstStyle/>
          <a:p>
            <a:pPr marL="0" indent="0">
              <a:buNone/>
            </a:pPr>
            <a:r>
              <a:rPr lang="en-US" dirty="0">
                <a:solidFill>
                  <a:schemeClr val="tx1"/>
                </a:solidFill>
              </a:rPr>
              <a:t>Ethernet – </a:t>
            </a:r>
          </a:p>
          <a:p>
            <a:pPr marL="800100" lvl="1" indent="-342900">
              <a:buFont typeface="Arial" pitchFamily="34" charset="0"/>
              <a:buChar char="•"/>
            </a:pPr>
            <a:r>
              <a:rPr lang="en-US" dirty="0">
                <a:solidFill>
                  <a:schemeClr val="tx1"/>
                </a:solidFill>
              </a:rPr>
              <a:t>Most widely used LAN technology </a:t>
            </a:r>
          </a:p>
          <a:p>
            <a:pPr marL="800100" lvl="1" indent="-342900">
              <a:buFont typeface="Arial" pitchFamily="34" charset="0"/>
              <a:buChar char="•"/>
            </a:pPr>
            <a:r>
              <a:rPr lang="en-US" dirty="0">
                <a:solidFill>
                  <a:schemeClr val="tx1"/>
                </a:solidFill>
              </a:rPr>
              <a:t>Operates in the data link layer and the physical layer </a:t>
            </a:r>
          </a:p>
          <a:p>
            <a:pPr marL="800100" lvl="1" indent="-342900">
              <a:buFont typeface="Arial" pitchFamily="34" charset="0"/>
              <a:buChar char="•"/>
            </a:pPr>
            <a:r>
              <a:rPr lang="en-US" dirty="0">
                <a:solidFill>
                  <a:schemeClr val="tx1"/>
                </a:solidFill>
              </a:rPr>
              <a:t>Family of networking technologies that are defined in the IEEE 802.2 and 802.3 standards</a:t>
            </a:r>
          </a:p>
          <a:p>
            <a:pPr marL="800100" lvl="1" indent="-342900">
              <a:buFont typeface="Arial" pitchFamily="34" charset="0"/>
              <a:buChar char="•"/>
            </a:pPr>
            <a:r>
              <a:rPr lang="en-US" dirty="0">
                <a:solidFill>
                  <a:schemeClr val="tx1"/>
                </a:solidFill>
              </a:rPr>
              <a:t>Supports data bandwidths of 10, 100, 1000, 10,000, 40,000, and 100,000 Mbps (100 </a:t>
            </a:r>
            <a:r>
              <a:rPr lang="en-US" dirty="0" err="1">
                <a:solidFill>
                  <a:schemeClr val="tx1"/>
                </a:solidFill>
              </a:rPr>
              <a:t>Gbps</a:t>
            </a:r>
            <a:r>
              <a:rPr lang="en-US" dirty="0">
                <a:solidFill>
                  <a:schemeClr val="tx1"/>
                </a:solidFill>
              </a:rPr>
              <a:t>)</a:t>
            </a:r>
          </a:p>
          <a:p>
            <a:pPr marL="0" indent="0">
              <a:buNone/>
            </a:pPr>
            <a:r>
              <a:rPr lang="en-US" dirty="0">
                <a:solidFill>
                  <a:schemeClr val="tx1"/>
                </a:solidFill>
              </a:rPr>
              <a:t>Ethernet standards –</a:t>
            </a:r>
          </a:p>
          <a:p>
            <a:pPr marL="800100" lvl="1" indent="-342900">
              <a:buFont typeface="Arial" pitchFamily="34" charset="0"/>
              <a:buChar char="•"/>
            </a:pPr>
            <a:r>
              <a:rPr lang="en-US" dirty="0">
                <a:solidFill>
                  <a:schemeClr val="tx1"/>
                </a:solidFill>
              </a:rPr>
              <a:t>Define Layer 2 protocols and Layer 1 technologies</a:t>
            </a:r>
          </a:p>
          <a:p>
            <a:pPr marL="800100" lvl="1" indent="-342900">
              <a:buFont typeface="Arial" pitchFamily="34" charset="0"/>
              <a:buChar char="•"/>
            </a:pPr>
            <a:r>
              <a:rPr lang="en-US" dirty="0">
                <a:solidFill>
                  <a:schemeClr val="tx1"/>
                </a:solidFill>
              </a:rPr>
              <a:t>Two separate sub layers of the data link layer to operate - Logical link control (LLC) and the Media Access Control (MAC) </a:t>
            </a:r>
            <a:r>
              <a:rPr lang="en-US" dirty="0" err="1">
                <a:solidFill>
                  <a:schemeClr val="tx1"/>
                </a:solidFill>
              </a:rPr>
              <a:t>sublayers</a:t>
            </a:r>
            <a:endParaRPr lang="en-US" dirty="0">
              <a:solidFill>
                <a:schemeClr val="tx1"/>
              </a:solidFill>
            </a:endParaRPr>
          </a:p>
        </p:txBody>
      </p:sp>
    </p:spTree>
    <p:extLst>
      <p:ext uri="{BB962C8B-B14F-4D97-AF65-F5344CB8AC3E}">
        <p14:creationId xmlns:p14="http://schemas.microsoft.com/office/powerpoint/2010/main" val="3747185942"/>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a:latin typeface="Arial" charset="0"/>
              </a:rPr>
              <a:t>LLC and MAC </a:t>
            </a:r>
            <a:r>
              <a:rPr lang="en-US" sz="3600" dirty="0" err="1">
                <a:latin typeface="Arial" charset="0"/>
              </a:rPr>
              <a:t>Sublayers</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950" y="1611086"/>
            <a:ext cx="7510349" cy="412205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2336805"/>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a:latin typeface="Arial" charset="0"/>
              </a:rPr>
              <a:t>LLC and MAC </a:t>
            </a:r>
            <a:r>
              <a:rPr lang="en-US" sz="3600" dirty="0" err="1">
                <a:latin typeface="Arial" charset="0"/>
              </a:rPr>
              <a:t>Sublayers</a:t>
            </a:r>
            <a:endParaRPr lang="en-US" sz="3600" dirty="0">
              <a:latin typeface="Arial" charset="0"/>
            </a:endParaRPr>
          </a:p>
        </p:txBody>
      </p:sp>
      <p:sp>
        <p:nvSpPr>
          <p:cNvPr id="3" name="Content Placeholder 2"/>
          <p:cNvSpPr>
            <a:spLocks noGrp="1"/>
          </p:cNvSpPr>
          <p:nvPr>
            <p:ph idx="1"/>
          </p:nvPr>
        </p:nvSpPr>
        <p:spPr>
          <a:xfrm>
            <a:off x="198595" y="1495605"/>
            <a:ext cx="8733677" cy="4977765"/>
          </a:xfrm>
        </p:spPr>
        <p:txBody>
          <a:bodyPr>
            <a:normAutofit fontScale="92500" lnSpcReduction="20000"/>
          </a:bodyPr>
          <a:lstStyle/>
          <a:p>
            <a:pPr marL="0" indent="0">
              <a:buNone/>
            </a:pPr>
            <a:r>
              <a:rPr lang="en-US" b="1" dirty="0">
                <a:solidFill>
                  <a:srgbClr val="000000"/>
                </a:solidFill>
              </a:rPr>
              <a:t>LLC</a:t>
            </a:r>
            <a:endParaRPr lang="en-US" dirty="0">
              <a:solidFill>
                <a:srgbClr val="000000"/>
              </a:solidFill>
            </a:endParaRPr>
          </a:p>
          <a:p>
            <a:pPr marL="461963" indent="-342900">
              <a:buFont typeface="Arial" pitchFamily="34" charset="0"/>
              <a:buChar char="•"/>
            </a:pPr>
            <a:r>
              <a:rPr lang="en-US" dirty="0">
                <a:solidFill>
                  <a:srgbClr val="000000"/>
                </a:solidFill>
              </a:rPr>
              <a:t>Handles communication between upper and lower layers</a:t>
            </a:r>
          </a:p>
          <a:p>
            <a:pPr marL="461963" indent="-342900">
              <a:buFont typeface="Arial" pitchFamily="34" charset="0"/>
              <a:buChar char="•"/>
            </a:pPr>
            <a:r>
              <a:rPr lang="en-US" dirty="0">
                <a:solidFill>
                  <a:srgbClr val="000000"/>
                </a:solidFill>
              </a:rPr>
              <a:t>Takes the network layer data and adds control information to help deliver the packet to the destination </a:t>
            </a:r>
          </a:p>
          <a:p>
            <a:pPr marL="3175" indent="0">
              <a:buNone/>
            </a:pPr>
            <a:r>
              <a:rPr lang="en-US" b="1" dirty="0">
                <a:solidFill>
                  <a:srgbClr val="000000"/>
                </a:solidFill>
              </a:rPr>
              <a:t>MAC</a:t>
            </a:r>
            <a:endParaRPr lang="en-US" dirty="0">
              <a:solidFill>
                <a:srgbClr val="000000"/>
              </a:solidFill>
            </a:endParaRPr>
          </a:p>
          <a:p>
            <a:pPr marL="461963" indent="-342900">
              <a:buFont typeface="Arial" pitchFamily="34" charset="0"/>
              <a:buChar char="•"/>
            </a:pPr>
            <a:r>
              <a:rPr lang="en-US" dirty="0">
                <a:solidFill>
                  <a:srgbClr val="000000"/>
                </a:solidFill>
              </a:rPr>
              <a:t>Constitutes the lower </a:t>
            </a:r>
            <a:r>
              <a:rPr lang="en-US" dirty="0" err="1">
                <a:solidFill>
                  <a:srgbClr val="000000"/>
                </a:solidFill>
              </a:rPr>
              <a:t>sublayer</a:t>
            </a:r>
            <a:r>
              <a:rPr lang="en-US" dirty="0">
                <a:solidFill>
                  <a:srgbClr val="000000"/>
                </a:solidFill>
              </a:rPr>
              <a:t> of the data link layer</a:t>
            </a:r>
          </a:p>
          <a:p>
            <a:pPr marL="461963" indent="-342900">
              <a:buFont typeface="Arial" pitchFamily="34" charset="0"/>
              <a:buChar char="•"/>
            </a:pPr>
            <a:r>
              <a:rPr lang="en-US" dirty="0">
                <a:solidFill>
                  <a:srgbClr val="000000"/>
                </a:solidFill>
              </a:rPr>
              <a:t>Implemented by hardware, typically in the computer NIC</a:t>
            </a:r>
          </a:p>
          <a:p>
            <a:pPr marL="461963" indent="-342900">
              <a:buFont typeface="Arial" pitchFamily="34" charset="0"/>
              <a:buChar char="•"/>
            </a:pPr>
            <a:r>
              <a:rPr lang="en-US" dirty="0">
                <a:solidFill>
                  <a:srgbClr val="000000"/>
                </a:solidFill>
              </a:rPr>
              <a:t>Two primary responsibilities:  </a:t>
            </a:r>
          </a:p>
          <a:p>
            <a:pPr marL="800100" lvl="1" indent="-342900">
              <a:buFont typeface="Arial" pitchFamily="34" charset="0"/>
              <a:buChar char="•"/>
            </a:pPr>
            <a:r>
              <a:rPr lang="en-US" dirty="0">
                <a:solidFill>
                  <a:srgbClr val="000000"/>
                </a:solidFill>
              </a:rPr>
              <a:t>Data encapsulation  </a:t>
            </a:r>
          </a:p>
          <a:p>
            <a:pPr marL="800100" lvl="1" indent="-342900">
              <a:buFont typeface="Arial" pitchFamily="34" charset="0"/>
              <a:buChar char="•"/>
            </a:pPr>
            <a:r>
              <a:rPr lang="en-US" dirty="0">
                <a:solidFill>
                  <a:srgbClr val="000000"/>
                </a:solidFill>
              </a:rPr>
              <a:t>Media access control</a:t>
            </a:r>
            <a:br>
              <a:rPr lang="en-US" dirty="0">
                <a:solidFill>
                  <a:srgbClr val="000000"/>
                </a:solidFill>
              </a:rPr>
            </a:br>
            <a:endParaRPr lang="en-US" dirty="0">
              <a:solidFill>
                <a:srgbClr val="000000"/>
              </a:solidFill>
            </a:endParaRPr>
          </a:p>
        </p:txBody>
      </p:sp>
    </p:spTree>
    <p:extLst>
      <p:ext uri="{BB962C8B-B14F-4D97-AF65-F5344CB8AC3E}">
        <p14:creationId xmlns:p14="http://schemas.microsoft.com/office/powerpoint/2010/main" val="3318731535"/>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a:latin typeface="Arial" charset="0"/>
              </a:rPr>
              <a:t>MAC </a:t>
            </a:r>
            <a:r>
              <a:rPr lang="en-US" sz="3600" dirty="0" err="1">
                <a:latin typeface="Arial" charset="0"/>
              </a:rPr>
              <a:t>Sublayer</a:t>
            </a:r>
            <a:endParaRPr lang="en-US" sz="3600" dirty="0">
              <a:latin typeface="Arial" charset="0"/>
            </a:endParaRPr>
          </a:p>
        </p:txBody>
      </p:sp>
      <p:sp>
        <p:nvSpPr>
          <p:cNvPr id="3" name="Rectangle 2"/>
          <p:cNvSpPr/>
          <p:nvPr/>
        </p:nvSpPr>
        <p:spPr>
          <a:xfrm>
            <a:off x="246742" y="1430559"/>
            <a:ext cx="8621485" cy="4911601"/>
          </a:xfrm>
          <a:prstGeom prst="rect">
            <a:avLst/>
          </a:prstGeom>
        </p:spPr>
        <p:txBody>
          <a:bodyPr wrap="square">
            <a:spAutoFit/>
          </a:bodyPr>
          <a:lstStyle/>
          <a:p>
            <a:pPr algn="l"/>
            <a:r>
              <a:rPr lang="en-US" b="1" dirty="0">
                <a:solidFill>
                  <a:srgbClr val="000000"/>
                </a:solidFill>
                <a:latin typeface="+mn-lt"/>
              </a:rPr>
              <a:t>Data encapsulation</a:t>
            </a:r>
            <a:endParaRPr lang="en-US" dirty="0">
              <a:solidFill>
                <a:srgbClr val="000000"/>
              </a:solidFill>
              <a:latin typeface="+mn-lt"/>
            </a:endParaRP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Frame assembly before transmission and frame disassembly upon reception of a frame</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MAC layer adds a header and trailer to the network layer PDU</a:t>
            </a:r>
          </a:p>
          <a:p>
            <a:pPr algn="l"/>
            <a:endParaRPr lang="en-US" b="1" dirty="0">
              <a:solidFill>
                <a:srgbClr val="000000"/>
              </a:solidFill>
              <a:latin typeface="+mn-lt"/>
            </a:endParaRPr>
          </a:p>
          <a:p>
            <a:pPr algn="l"/>
            <a:r>
              <a:rPr lang="en-US" b="1" dirty="0">
                <a:solidFill>
                  <a:srgbClr val="000000"/>
                </a:solidFill>
                <a:latin typeface="+mn-lt"/>
              </a:rPr>
              <a:t>Provides three primary functions:</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Frame delimiting – identifies a group of bits that make up a frame, synchronization between the transmitting and receiving nodes</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Addressing – each Ethernet header added in the frame contains the physical address (MAC address) that enables a frame to be delivered to a destination node</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Error detection - each Ethernet frame contains a trailer with a cyclic redundancy check (CRC) of the frame contents</a:t>
            </a:r>
          </a:p>
        </p:txBody>
      </p:sp>
    </p:spTree>
    <p:extLst>
      <p:ext uri="{BB962C8B-B14F-4D97-AF65-F5344CB8AC3E}">
        <p14:creationId xmlns:p14="http://schemas.microsoft.com/office/powerpoint/2010/main" val="3785268384"/>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a:latin typeface="Arial" charset="0"/>
              </a:rPr>
              <a:t>MAC </a:t>
            </a:r>
            <a:r>
              <a:rPr lang="en-US" sz="3600" dirty="0" err="1">
                <a:latin typeface="Arial" charset="0"/>
              </a:rPr>
              <a:t>Sublayer</a:t>
            </a:r>
            <a:endParaRPr lang="en-US" sz="3600" dirty="0">
              <a:latin typeface="Arial" charset="0"/>
            </a:endParaRPr>
          </a:p>
        </p:txBody>
      </p:sp>
      <p:sp>
        <p:nvSpPr>
          <p:cNvPr id="2" name="Rectangle 1"/>
          <p:cNvSpPr/>
          <p:nvPr/>
        </p:nvSpPr>
        <p:spPr>
          <a:xfrm>
            <a:off x="203200" y="1551744"/>
            <a:ext cx="8606969" cy="3671774"/>
          </a:xfrm>
          <a:prstGeom prst="rect">
            <a:avLst/>
          </a:prstGeom>
        </p:spPr>
        <p:txBody>
          <a:bodyPr wrap="square">
            <a:spAutoFit/>
          </a:bodyPr>
          <a:lstStyle/>
          <a:p>
            <a:pPr algn="l"/>
            <a:r>
              <a:rPr lang="en-US" b="1" dirty="0">
                <a:solidFill>
                  <a:srgbClr val="000000"/>
                </a:solidFill>
              </a:rPr>
              <a:t>Media Access Control</a:t>
            </a:r>
            <a:endParaRPr lang="en-US" dirty="0">
              <a:solidFill>
                <a:srgbClr val="000000"/>
              </a:solidFill>
            </a:endParaRP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Responsible for the placement of frames on the media and the removal of frames from the media</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Communicates directly with the physical layer</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If multiple devices on a single medium attempt to forward data simultaneously, the data will collide resulting in corrupted, unusable data</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Ethernet provides a method for controlling how the nodes share access through the use a Carrier Sense Multiple Access (CSMA) technology</a:t>
            </a:r>
          </a:p>
        </p:txBody>
      </p:sp>
    </p:spTree>
    <p:extLst>
      <p:ext uri="{BB962C8B-B14F-4D97-AF65-F5344CB8AC3E}">
        <p14:creationId xmlns:p14="http://schemas.microsoft.com/office/powerpoint/2010/main" val="23321964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a:latin typeface="Arial" charset="0"/>
              </a:rPr>
              <a:t>Media Access Control</a:t>
            </a:r>
          </a:p>
        </p:txBody>
      </p:sp>
      <p:sp>
        <p:nvSpPr>
          <p:cNvPr id="2" name="Content Placeholder 1"/>
          <p:cNvSpPr>
            <a:spLocks noGrp="1"/>
          </p:cNvSpPr>
          <p:nvPr>
            <p:ph idx="1"/>
          </p:nvPr>
        </p:nvSpPr>
        <p:spPr>
          <a:xfrm>
            <a:off x="799561" y="1638296"/>
            <a:ext cx="8089168" cy="4608080"/>
          </a:xfrm>
        </p:spPr>
        <p:txBody>
          <a:bodyPr/>
          <a:lstStyle/>
          <a:p>
            <a:pPr marL="0" indent="0">
              <a:buNone/>
            </a:pPr>
            <a:r>
              <a:rPr lang="en-US" b="1" dirty="0">
                <a:solidFill>
                  <a:srgbClr val="000000"/>
                </a:solidFill>
              </a:rPr>
              <a:t>Carrier Sense Multiple Access (CSMA) process  </a:t>
            </a:r>
          </a:p>
          <a:p>
            <a:pPr marL="461963" indent="-342900">
              <a:buFont typeface="Arial" pitchFamily="34" charset="0"/>
              <a:buChar char="•"/>
            </a:pPr>
            <a:r>
              <a:rPr lang="en-US" sz="2000" dirty="0">
                <a:solidFill>
                  <a:srgbClr val="000000"/>
                </a:solidFill>
              </a:rPr>
              <a:t>Used to first detect if the media is carrying a signal </a:t>
            </a:r>
          </a:p>
          <a:p>
            <a:pPr marL="461963" indent="-342900">
              <a:buFont typeface="Arial" pitchFamily="34" charset="0"/>
              <a:buChar char="•"/>
            </a:pPr>
            <a:r>
              <a:rPr lang="en-US" sz="2000" dirty="0">
                <a:solidFill>
                  <a:srgbClr val="000000"/>
                </a:solidFill>
              </a:rPr>
              <a:t>If no carrier signal is detected, the device transmits its data</a:t>
            </a:r>
          </a:p>
          <a:p>
            <a:pPr marL="461963" indent="-342900">
              <a:buFont typeface="Arial" pitchFamily="34" charset="0"/>
              <a:buChar char="•"/>
            </a:pPr>
            <a:r>
              <a:rPr lang="en-US" sz="2000" dirty="0">
                <a:solidFill>
                  <a:srgbClr val="000000"/>
                </a:solidFill>
              </a:rPr>
              <a:t>If two devices transmit at the same time - data collision</a:t>
            </a:r>
            <a:endParaRPr lang="en-US" dirty="0">
              <a:solidFill>
                <a:srgbClr val="000000"/>
              </a:solidFill>
            </a:endParaRPr>
          </a:p>
          <a:p>
            <a:pPr marL="457200" lvl="1" indent="0"/>
            <a:endParaRPr lang="en-US" dirty="0">
              <a:solidFill>
                <a:srgbClr val="000000"/>
              </a:solidFill>
            </a:endParaRPr>
          </a:p>
        </p:txBody>
      </p:sp>
    </p:spTree>
    <p:extLst>
      <p:ext uri="{BB962C8B-B14F-4D97-AF65-F5344CB8AC3E}">
        <p14:creationId xmlns:p14="http://schemas.microsoft.com/office/powerpoint/2010/main" val="158454420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a:latin typeface="Arial" charset="0"/>
              </a:rPr>
              <a:t>Media Access Control</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2100" y="1615031"/>
            <a:ext cx="5919787" cy="493774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3742148152"/>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a:latin typeface="Arial" charset="0"/>
              </a:rPr>
              <a:t>Media Access Control</a:t>
            </a:r>
          </a:p>
        </p:txBody>
      </p:sp>
      <p:sp>
        <p:nvSpPr>
          <p:cNvPr id="2" name="Content Placeholder 1"/>
          <p:cNvSpPr>
            <a:spLocks noGrp="1"/>
          </p:cNvSpPr>
          <p:nvPr>
            <p:ph idx="1"/>
          </p:nvPr>
        </p:nvSpPr>
        <p:spPr>
          <a:xfrm>
            <a:off x="549275" y="1740470"/>
            <a:ext cx="8339454" cy="4681896"/>
          </a:xfrm>
        </p:spPr>
        <p:txBody>
          <a:bodyPr>
            <a:normAutofit fontScale="92500" lnSpcReduction="20000"/>
          </a:bodyPr>
          <a:lstStyle/>
          <a:p>
            <a:pPr marL="3175" indent="0">
              <a:buNone/>
            </a:pPr>
            <a:r>
              <a:rPr lang="en-US" dirty="0">
                <a:solidFill>
                  <a:srgbClr val="000000"/>
                </a:solidFill>
              </a:rPr>
              <a:t>The two commonly used methods are:</a:t>
            </a:r>
          </a:p>
          <a:p>
            <a:pPr marL="0" indent="0">
              <a:buNone/>
            </a:pPr>
            <a:r>
              <a:rPr lang="en-US" b="1" dirty="0">
                <a:solidFill>
                  <a:srgbClr val="000000"/>
                </a:solidFill>
              </a:rPr>
              <a:t>CSMA/Collision Detection</a:t>
            </a:r>
            <a:endParaRPr lang="en-US" dirty="0">
              <a:solidFill>
                <a:srgbClr val="000000"/>
              </a:solidFill>
            </a:endParaRPr>
          </a:p>
          <a:p>
            <a:pPr marL="461963" indent="-342900">
              <a:buFont typeface="Arial" pitchFamily="34" charset="0"/>
              <a:buChar char="•"/>
            </a:pPr>
            <a:r>
              <a:rPr lang="en-US" sz="2000" dirty="0">
                <a:solidFill>
                  <a:srgbClr val="000000"/>
                </a:solidFill>
              </a:rPr>
              <a:t>The device monitors the media for the presence of a data signal</a:t>
            </a:r>
          </a:p>
          <a:p>
            <a:pPr marL="461963" indent="-342900">
              <a:buFont typeface="Arial" pitchFamily="34" charset="0"/>
              <a:buChar char="•"/>
            </a:pPr>
            <a:r>
              <a:rPr lang="en-US" sz="2000" dirty="0">
                <a:solidFill>
                  <a:srgbClr val="000000"/>
                </a:solidFill>
              </a:rPr>
              <a:t>If a data signal is absent, indicating that the media is free, the device transmits the data</a:t>
            </a:r>
          </a:p>
          <a:p>
            <a:pPr marL="461963" indent="-342900">
              <a:buFont typeface="Arial" pitchFamily="34" charset="0"/>
              <a:buChar char="•"/>
            </a:pPr>
            <a:r>
              <a:rPr lang="en-US" sz="2000" dirty="0">
                <a:solidFill>
                  <a:srgbClr val="000000"/>
                </a:solidFill>
              </a:rPr>
              <a:t>If signals are then detected that show another device was transmitting at the same time, all devices stop sending and try again later</a:t>
            </a:r>
          </a:p>
          <a:p>
            <a:pPr marL="461963" indent="-342900">
              <a:buFont typeface="Arial" pitchFamily="34" charset="0"/>
              <a:buChar char="•"/>
            </a:pPr>
            <a:r>
              <a:rPr lang="en-US" sz="2000" dirty="0">
                <a:solidFill>
                  <a:srgbClr val="000000"/>
                </a:solidFill>
              </a:rPr>
              <a:t>While Ethernet networks are designed with CSMA/CD technology, with today’s intermediate devices, collisions do not occur and the processes utilized by CSMA/CD are really unnecessary</a:t>
            </a:r>
          </a:p>
          <a:p>
            <a:pPr marL="461963" indent="-342900">
              <a:buFont typeface="Arial" pitchFamily="34" charset="0"/>
              <a:buChar char="•"/>
            </a:pPr>
            <a:r>
              <a:rPr lang="en-US" sz="2000" dirty="0">
                <a:solidFill>
                  <a:srgbClr val="000000"/>
                </a:solidFill>
              </a:rPr>
              <a:t>Wireless connections in a LAN environment still have to take collisions into account</a:t>
            </a:r>
          </a:p>
        </p:txBody>
      </p:sp>
    </p:spTree>
    <p:extLst>
      <p:ext uri="{BB962C8B-B14F-4D97-AF65-F5344CB8AC3E}">
        <p14:creationId xmlns:p14="http://schemas.microsoft.com/office/powerpoint/2010/main" val="2647834055"/>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a:latin typeface="Arial" charset="0"/>
              </a:rPr>
              <a:t>Media Access Control</a:t>
            </a:r>
          </a:p>
        </p:txBody>
      </p:sp>
      <p:sp>
        <p:nvSpPr>
          <p:cNvPr id="2" name="Content Placeholder 1"/>
          <p:cNvSpPr>
            <a:spLocks noGrp="1"/>
          </p:cNvSpPr>
          <p:nvPr>
            <p:ph idx="1"/>
          </p:nvPr>
        </p:nvSpPr>
        <p:spPr>
          <a:xfrm>
            <a:off x="549275" y="1771830"/>
            <a:ext cx="8339454" cy="4650536"/>
          </a:xfrm>
        </p:spPr>
        <p:txBody>
          <a:bodyPr>
            <a:normAutofit/>
          </a:bodyPr>
          <a:lstStyle/>
          <a:p>
            <a:pPr marL="3175" indent="0">
              <a:buNone/>
            </a:pPr>
            <a:r>
              <a:rPr lang="en-US" sz="2000" dirty="0">
                <a:solidFill>
                  <a:srgbClr val="000000"/>
                </a:solidFill>
              </a:rPr>
              <a:t>The two commonly used methods are:</a:t>
            </a:r>
          </a:p>
          <a:p>
            <a:pPr marL="3175" indent="0">
              <a:buNone/>
            </a:pPr>
            <a:r>
              <a:rPr lang="en-US" sz="2000" b="1" dirty="0">
                <a:solidFill>
                  <a:srgbClr val="000000"/>
                </a:solidFill>
              </a:rPr>
              <a:t>CSMA/Collision Avoidance (CSMA/CA) media access method</a:t>
            </a:r>
          </a:p>
          <a:p>
            <a:pPr marL="461963" indent="-342900">
              <a:buFont typeface="Arial" pitchFamily="34" charset="0"/>
              <a:buChar char="•"/>
            </a:pPr>
            <a:r>
              <a:rPr lang="en-US" sz="1800" dirty="0">
                <a:solidFill>
                  <a:srgbClr val="000000"/>
                </a:solidFill>
              </a:rPr>
              <a:t>Device examines the media for the presence of data signal - if the media is free, the device sends a notification across the media of its intent to use it </a:t>
            </a:r>
          </a:p>
          <a:p>
            <a:pPr marL="461963" indent="-342900">
              <a:buFont typeface="Arial" pitchFamily="34" charset="0"/>
              <a:buChar char="•"/>
            </a:pPr>
            <a:r>
              <a:rPr lang="en-US" sz="1800" dirty="0">
                <a:solidFill>
                  <a:srgbClr val="000000"/>
                </a:solidFill>
              </a:rPr>
              <a:t>The device then sends the data. </a:t>
            </a:r>
          </a:p>
          <a:p>
            <a:pPr marL="461963" indent="-342900">
              <a:buFont typeface="Arial" pitchFamily="34" charset="0"/>
              <a:buChar char="•"/>
            </a:pPr>
            <a:r>
              <a:rPr lang="en-US" sz="1800" dirty="0">
                <a:solidFill>
                  <a:srgbClr val="000000"/>
                </a:solidFill>
              </a:rPr>
              <a:t>Used by 802.11 wireless networking technologies</a:t>
            </a:r>
          </a:p>
          <a:p>
            <a:endParaRPr lang="en-US" sz="2000" dirty="0">
              <a:solidFill>
                <a:srgbClr val="000000"/>
              </a:solidFill>
            </a:endParaRPr>
          </a:p>
        </p:txBody>
      </p:sp>
    </p:spTree>
    <p:extLst>
      <p:ext uri="{BB962C8B-B14F-4D97-AF65-F5344CB8AC3E}">
        <p14:creationId xmlns:p14="http://schemas.microsoft.com/office/powerpoint/2010/main" val="375289108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590571" y="3407525"/>
            <a:ext cx="4987636" cy="34504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21505" name="Rectangle 2"/>
          <p:cNvSpPr>
            <a:spLocks noGrp="1" noChangeArrowheads="1"/>
          </p:cNvSpPr>
          <p:nvPr>
            <p:ph type="title"/>
          </p:nvPr>
        </p:nvSpPr>
        <p:spPr>
          <a:xfrm>
            <a:off x="549275" y="60536"/>
            <a:ext cx="8042276" cy="1336956"/>
          </a:xfrm>
        </p:spPr>
        <p:txBody>
          <a:bodyPr/>
          <a:lstStyle/>
          <a:p>
            <a:pPr eaLnBrk="1" hangingPunct="1"/>
            <a:r>
              <a:rPr lang="en-US" sz="3600" dirty="0">
                <a:latin typeface="Arial" charset="0"/>
              </a:rPr>
              <a:t>MAC Address: Ethernet Identity</a:t>
            </a:r>
          </a:p>
        </p:txBody>
      </p:sp>
      <p:sp>
        <p:nvSpPr>
          <p:cNvPr id="2" name="TextBox 1"/>
          <p:cNvSpPr txBox="1"/>
          <p:nvPr/>
        </p:nvSpPr>
        <p:spPr>
          <a:xfrm>
            <a:off x="290286" y="1632692"/>
            <a:ext cx="8621485" cy="2000548"/>
          </a:xfrm>
          <a:prstGeom prst="rect">
            <a:avLst/>
          </a:prstGeom>
          <a:noFill/>
        </p:spPr>
        <p:txBody>
          <a:bodyPr wrap="square" rtlCol="0">
            <a:spAutoFit/>
          </a:bodyPr>
          <a:lstStyle/>
          <a:p>
            <a:pPr marL="342900" indent="-342900" algn="l">
              <a:buFont typeface="Arial" pitchFamily="34" charset="0"/>
              <a:buChar char="•"/>
            </a:pPr>
            <a:r>
              <a:rPr lang="en-US" dirty="0"/>
              <a:t>Layer 2 Ethernet MAC address is a 48-bit binary value expressed as 12 hexadecimal digits</a:t>
            </a:r>
          </a:p>
          <a:p>
            <a:pPr marL="342900" indent="-342900" algn="l">
              <a:buFont typeface="Wingdings" pitchFamily="2" charset="2"/>
              <a:buChar char="§"/>
            </a:pPr>
            <a:r>
              <a:rPr lang="en-US" dirty="0"/>
              <a:t>IEEE requires a vendor to follow two simple rules:</a:t>
            </a:r>
          </a:p>
          <a:p>
            <a:pPr marL="914400" lvl="1" indent="-457200" algn="l">
              <a:buFont typeface="Arial" pitchFamily="34" charset="0"/>
              <a:buChar char="•"/>
            </a:pPr>
            <a:r>
              <a:rPr lang="en-US" dirty="0"/>
              <a:t>Must use that vendor's assigned OUI as the first 3 bytes</a:t>
            </a:r>
          </a:p>
          <a:p>
            <a:pPr marL="914400" lvl="1" indent="-457200" algn="l">
              <a:buFont typeface="Arial" pitchFamily="34" charset="0"/>
              <a:buChar char="•"/>
            </a:pPr>
            <a:r>
              <a:rPr lang="en-US" dirty="0"/>
              <a:t>All MAC addresses with the same OUI must be assigned a unique value in the last 3 bytes</a:t>
            </a:r>
          </a:p>
          <a:p>
            <a:endParaRPr lang="en-US" sz="1600" dirty="0"/>
          </a:p>
        </p:txBody>
      </p:sp>
    </p:spTree>
    <p:extLst>
      <p:ext uri="{BB962C8B-B14F-4D97-AF65-F5344CB8AC3E}">
        <p14:creationId xmlns:p14="http://schemas.microsoft.com/office/powerpoint/2010/main" val="3381008269"/>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US" sz="3600" dirty="0">
                <a:latin typeface="Arial" charset="0"/>
              </a:rPr>
              <a:t>Frame Processing</a:t>
            </a:r>
          </a:p>
        </p:txBody>
      </p:sp>
      <p:sp>
        <p:nvSpPr>
          <p:cNvPr id="2" name="TextBox 1"/>
          <p:cNvSpPr txBox="1"/>
          <p:nvPr/>
        </p:nvSpPr>
        <p:spPr>
          <a:xfrm>
            <a:off x="275772" y="1582057"/>
            <a:ext cx="8548914" cy="5127045"/>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MAC addresses assigned to workstations, servers, printers, switches, and routers </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Example MACs: 00-05-9A-3C-78-00, 00:05:9A:3C:78:00, or 0005.9A3C.7800.</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Forwarded message to an Ethernet network, attaches header information to the packet, contains the source and destination MAC address</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Each NIC views information to see if the destination MAC address in the frame matches the device’s physical MAC address stored in RAM</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No match, the device discards the frame</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Matches the destination MAC of the frame, the NIC passes the frame up the OSI layers, where the </a:t>
            </a:r>
            <a:r>
              <a:rPr lang="en-US" sz="2000" dirty="0" err="1">
                <a:solidFill>
                  <a:srgbClr val="000000"/>
                </a:solidFill>
                <a:latin typeface="+mn-lt"/>
              </a:rPr>
              <a:t>decapsulation</a:t>
            </a:r>
            <a:r>
              <a:rPr lang="en-US" sz="2000" dirty="0">
                <a:solidFill>
                  <a:srgbClr val="000000"/>
                </a:solidFill>
                <a:latin typeface="+mn-lt"/>
              </a:rPr>
              <a:t> process takes place</a:t>
            </a:r>
          </a:p>
          <a:p>
            <a:pPr marL="800100" lvl="1" indent="-342900" algn="l" defTabSz="814388">
              <a:lnSpc>
                <a:spcPct val="95000"/>
              </a:lnSpc>
              <a:spcBef>
                <a:spcPct val="35000"/>
              </a:spcBef>
              <a:buClr>
                <a:srgbClr val="708CA1"/>
              </a:buClr>
              <a:buFont typeface="Arial" pitchFamily="34" charset="0"/>
              <a:buChar char="•"/>
            </a:pPr>
            <a:endParaRPr lang="en-US" sz="2000" dirty="0">
              <a:solidFill>
                <a:srgbClr val="000000"/>
              </a:solidFill>
              <a:latin typeface="+mn-lt"/>
            </a:endParaRPr>
          </a:p>
        </p:txBody>
      </p:sp>
    </p:spTree>
    <p:extLst>
      <p:ext uri="{BB962C8B-B14F-4D97-AF65-F5344CB8AC3E}">
        <p14:creationId xmlns:p14="http://schemas.microsoft.com/office/powerpoint/2010/main" val="402517588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246742" y="293010"/>
            <a:ext cx="8815473" cy="896038"/>
          </a:xfrm>
        </p:spPr>
        <p:txBody>
          <a:bodyPr/>
          <a:lstStyle/>
          <a:p>
            <a:pPr eaLnBrk="1" hangingPunct="1"/>
            <a:r>
              <a:rPr lang="en-US" sz="3600" dirty="0">
                <a:latin typeface="Arial" charset="0"/>
              </a:rPr>
              <a:t>Ethernet Frame Size</a:t>
            </a:r>
          </a:p>
        </p:txBody>
      </p:sp>
      <p:sp>
        <p:nvSpPr>
          <p:cNvPr id="2" name="TextBox 1"/>
          <p:cNvSpPr txBox="1"/>
          <p:nvPr/>
        </p:nvSpPr>
        <p:spPr>
          <a:xfrm>
            <a:off x="362857" y="1654629"/>
            <a:ext cx="8432800" cy="2490682"/>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Ethernet II and IEEE 802.3 standards define the minimum frame size as 64 bytes and the maximum as 1518 bytes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Less than 64 bytes in length is considered a "collision fragment" or "runt frame”</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If size of a transmitted frame is less than the minimum or greater than the maximum, the receiving device drops the frame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At the physical layer, different versions of Ethernet vary in their method for detecting and placing data on the media</a:t>
            </a:r>
          </a:p>
        </p:txBody>
      </p:sp>
    </p:spTree>
    <p:extLst>
      <p:ext uri="{BB962C8B-B14F-4D97-AF65-F5344CB8AC3E}">
        <p14:creationId xmlns:p14="http://schemas.microsoft.com/office/powerpoint/2010/main" val="2357581444"/>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pPr eaLnBrk="1" hangingPunct="1"/>
            <a:r>
              <a:rPr lang="en-US" sz="3600" dirty="0">
                <a:latin typeface="Arial" charset="0"/>
              </a:rPr>
              <a:t>MAC Address Representations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109" y="3406037"/>
            <a:ext cx="7730696" cy="332478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8413" y="1899863"/>
            <a:ext cx="3290887" cy="150617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1536095818"/>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US" sz="3600" dirty="0">
                <a:latin typeface="Arial" charset="0"/>
              </a:rPr>
              <a:t>Unicast MAC Address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996" y="1507252"/>
            <a:ext cx="7337090" cy="486481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529365346"/>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a:latin typeface="Arial" charset="0"/>
              </a:rPr>
              <a:t>Broadcast MAC Address</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573" y="1706589"/>
            <a:ext cx="8096978" cy="487074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506947431"/>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a:latin typeface="Arial" charset="0"/>
              </a:rPr>
              <a:t>Multicast MAC Address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68" y="1458680"/>
            <a:ext cx="7782815" cy="46745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Rectangle 1"/>
          <p:cNvSpPr/>
          <p:nvPr/>
        </p:nvSpPr>
        <p:spPr>
          <a:xfrm>
            <a:off x="706055" y="5783362"/>
            <a:ext cx="2716954" cy="674031"/>
          </a:xfrm>
          <a:prstGeom prst="rect">
            <a:avLst/>
          </a:prstGeom>
        </p:spPr>
        <p:txBody>
          <a:bodyPr wrap="square">
            <a:spAutoFit/>
          </a:bodyPr>
          <a:lstStyle/>
          <a:p>
            <a:r>
              <a:rPr lang="en-US" sz="1400" b="1" dirty="0"/>
              <a:t>Multicast MAC address is a special value that begins with 01-00-5E in hexadecimal</a:t>
            </a:r>
          </a:p>
        </p:txBody>
      </p:sp>
      <p:sp>
        <p:nvSpPr>
          <p:cNvPr id="3" name="Rectangle 2"/>
          <p:cNvSpPr/>
          <p:nvPr/>
        </p:nvSpPr>
        <p:spPr>
          <a:xfrm>
            <a:off x="5303769" y="5783362"/>
            <a:ext cx="3214914" cy="480131"/>
          </a:xfrm>
          <a:prstGeom prst="rect">
            <a:avLst/>
          </a:prstGeom>
        </p:spPr>
        <p:txBody>
          <a:bodyPr wrap="square">
            <a:spAutoFit/>
          </a:bodyPr>
          <a:lstStyle/>
          <a:p>
            <a:r>
              <a:rPr lang="en-US" sz="1400" b="1" dirty="0"/>
              <a:t>Range of IPV4 multicast addresses is 224.0.0.0 to 239.255.255.255</a:t>
            </a:r>
          </a:p>
        </p:txBody>
      </p:sp>
    </p:spTree>
    <p:extLst>
      <p:ext uri="{BB962C8B-B14F-4D97-AF65-F5344CB8AC3E}">
        <p14:creationId xmlns:p14="http://schemas.microsoft.com/office/powerpoint/2010/main" val="332330789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4000" dirty="0">
                <a:latin typeface="Arial" charset="0"/>
              </a:rPr>
              <a:t>MAC and IP</a:t>
            </a:r>
          </a:p>
        </p:txBody>
      </p:sp>
      <p:sp>
        <p:nvSpPr>
          <p:cNvPr id="2" name="TextBox 1"/>
          <p:cNvSpPr txBox="1"/>
          <p:nvPr/>
        </p:nvSpPr>
        <p:spPr>
          <a:xfrm>
            <a:off x="246743" y="1494969"/>
            <a:ext cx="8665028" cy="5216813"/>
          </a:xfrm>
          <a:prstGeom prst="rect">
            <a:avLst/>
          </a:prstGeom>
          <a:noFill/>
        </p:spPr>
        <p:txBody>
          <a:bodyPr wrap="square" rtlCol="0">
            <a:spAutoFit/>
          </a:bodyPr>
          <a:lstStyle/>
          <a:p>
            <a:pPr algn="l"/>
            <a:r>
              <a:rPr lang="en-US" b="1" dirty="0">
                <a:solidFill>
                  <a:srgbClr val="000000"/>
                </a:solidFill>
              </a:rPr>
              <a:t>MAC address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This address does not change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Similar to the name of a person</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Known as physical address because physically assigned to the host NIC </a:t>
            </a:r>
          </a:p>
          <a:p>
            <a:pPr algn="l"/>
            <a:endParaRPr lang="en-US" dirty="0">
              <a:solidFill>
                <a:srgbClr val="000000"/>
              </a:solidFill>
            </a:endParaRPr>
          </a:p>
          <a:p>
            <a:pPr algn="l"/>
            <a:r>
              <a:rPr lang="en-US" b="1" dirty="0">
                <a:solidFill>
                  <a:srgbClr val="000000"/>
                </a:solidFill>
              </a:rPr>
              <a:t>IP address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Similar to the address of a person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Based on where the host is actually located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Known as a logical address because assigned logically</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Assigned to each host by a network administrator</a:t>
            </a:r>
          </a:p>
          <a:p>
            <a:pPr algn="l"/>
            <a:endParaRPr lang="en-US" dirty="0">
              <a:solidFill>
                <a:srgbClr val="000000"/>
              </a:solidFill>
            </a:endParaRPr>
          </a:p>
          <a:p>
            <a:pPr algn="l"/>
            <a:r>
              <a:rPr lang="en-US" sz="2000" dirty="0">
                <a:solidFill>
                  <a:srgbClr val="000000"/>
                </a:solidFill>
              </a:rPr>
              <a:t>Both the physical MAC and logical IP addresses are required for a computer to communicate just like both the name and address of a person are required to send a letter</a:t>
            </a:r>
          </a:p>
        </p:txBody>
      </p:sp>
    </p:spTree>
    <p:extLst>
      <p:ext uri="{BB962C8B-B14F-4D97-AF65-F5344CB8AC3E}">
        <p14:creationId xmlns:p14="http://schemas.microsoft.com/office/powerpoint/2010/main" val="906679442"/>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138936"/>
            <a:ext cx="8042276" cy="1336956"/>
          </a:xfrm>
        </p:spPr>
        <p:txBody>
          <a:bodyPr/>
          <a:lstStyle/>
          <a:p>
            <a:pPr eaLnBrk="1" hangingPunct="1"/>
            <a:r>
              <a:rPr lang="en-US" sz="3600" dirty="0">
                <a:latin typeface="Arial" charset="0"/>
              </a:rPr>
              <a:t>End-to-End Connectivity, MAC, and IP</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308" y="2023918"/>
            <a:ext cx="8273944" cy="196359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308" y="4077727"/>
            <a:ext cx="8273945" cy="192767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3200406358"/>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2977000"/>
            <a:ext cx="8042276" cy="1336956"/>
          </a:xfrm>
        </p:spPr>
        <p:txBody>
          <a:bodyPr/>
          <a:lstStyle/>
          <a:p>
            <a:pPr eaLnBrk="1" hangingPunct="1"/>
            <a:r>
              <a:rPr lang="en-US" sz="6000" dirty="0">
                <a:latin typeface="Arial" charset="0"/>
              </a:rPr>
              <a:t>Address Resolution Protocol</a:t>
            </a:r>
          </a:p>
        </p:txBody>
      </p:sp>
    </p:spTree>
    <p:extLst>
      <p:ext uri="{BB962C8B-B14F-4D97-AF65-F5344CB8AC3E}">
        <p14:creationId xmlns:p14="http://schemas.microsoft.com/office/powerpoint/2010/main" val="167699046"/>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Introduction to ARP</a:t>
            </a:r>
          </a:p>
        </p:txBody>
      </p:sp>
      <p:sp>
        <p:nvSpPr>
          <p:cNvPr id="5" name="Content Placeholder 2"/>
          <p:cNvSpPr txBox="1">
            <a:spLocks/>
          </p:cNvSpPr>
          <p:nvPr/>
        </p:nvSpPr>
        <p:spPr bwMode="auto">
          <a:xfrm>
            <a:off x="549275" y="1912948"/>
            <a:ext cx="8375739" cy="46618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Font typeface="Wingdings" charset="0"/>
              <a:buNone/>
            </a:pPr>
            <a:r>
              <a:rPr lang="en-US" dirty="0"/>
              <a:t>ARP Purpose </a:t>
            </a:r>
          </a:p>
          <a:p>
            <a:pPr>
              <a:buFont typeface="Wingdings" pitchFamily="2" charset="2"/>
              <a:buChar char="§"/>
            </a:pPr>
            <a:r>
              <a:rPr lang="en-US" dirty="0"/>
              <a:t>Sending node needs a way to find the MAC address of the destination for a given Ethernet link</a:t>
            </a:r>
          </a:p>
          <a:p>
            <a:pPr marL="0" indent="0">
              <a:buFont typeface="Wingdings" charset="0"/>
              <a:buNone/>
            </a:pPr>
            <a:endParaRPr lang="en-US" dirty="0"/>
          </a:p>
          <a:p>
            <a:pPr marL="0" indent="0">
              <a:buFont typeface="Wingdings" charset="0"/>
              <a:buNone/>
            </a:pPr>
            <a:r>
              <a:rPr lang="en-US" dirty="0"/>
              <a:t>The ARP protocol provides two basic functions:</a:t>
            </a:r>
          </a:p>
          <a:p>
            <a:r>
              <a:rPr lang="en-US" dirty="0"/>
              <a:t>Resolving IPv4 addresses to MAC addresses</a:t>
            </a:r>
          </a:p>
          <a:p>
            <a:r>
              <a:rPr lang="en-US" dirty="0"/>
              <a:t>Maintaining a table of mappings</a:t>
            </a:r>
          </a:p>
          <a:p>
            <a:endParaRPr lang="en-US" dirty="0"/>
          </a:p>
        </p:txBody>
      </p:sp>
    </p:spTree>
    <p:extLst>
      <p:ext uri="{BB962C8B-B14F-4D97-AF65-F5344CB8AC3E}">
        <p14:creationId xmlns:p14="http://schemas.microsoft.com/office/powerpoint/2010/main" val="3110414848"/>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Introduction to ARP</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468" y="1599350"/>
            <a:ext cx="7334878" cy="483564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710087261"/>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ARP Functions/Operation</a:t>
            </a:r>
          </a:p>
        </p:txBody>
      </p:sp>
      <p:sp>
        <p:nvSpPr>
          <p:cNvPr id="2" name="TextBox 1"/>
          <p:cNvSpPr txBox="1"/>
          <p:nvPr/>
        </p:nvSpPr>
        <p:spPr>
          <a:xfrm>
            <a:off x="304800" y="1622272"/>
            <a:ext cx="8403771" cy="4616648"/>
          </a:xfrm>
          <a:prstGeom prst="rect">
            <a:avLst/>
          </a:prstGeom>
          <a:noFill/>
        </p:spPr>
        <p:txBody>
          <a:bodyPr wrap="square" rtlCol="0">
            <a:spAutoFit/>
          </a:bodyPr>
          <a:lstStyle/>
          <a:p>
            <a:pPr algn="l"/>
            <a:r>
              <a:rPr lang="en-US" sz="2000" b="1" dirty="0"/>
              <a:t>ARP Table </a:t>
            </a:r>
            <a:endParaRPr lang="en-US" dirty="0"/>
          </a:p>
          <a:p>
            <a:pPr marL="236538" indent="-236538" algn="l" defTabSz="814388">
              <a:lnSpc>
                <a:spcPct val="95000"/>
              </a:lnSpc>
              <a:spcBef>
                <a:spcPct val="50000"/>
              </a:spcBef>
              <a:buClr>
                <a:srgbClr val="708CA1"/>
              </a:buClr>
              <a:buFont typeface="Wingdings" charset="0"/>
              <a:buChar char="§"/>
            </a:pPr>
            <a:r>
              <a:rPr lang="en-US" sz="2000" dirty="0">
                <a:latin typeface="+mn-lt"/>
              </a:rPr>
              <a:t>Used to find the data link layer address that is mapped to the destination IPv4 address</a:t>
            </a:r>
          </a:p>
          <a:p>
            <a:pPr marL="236538" indent="-236538" algn="l" defTabSz="814388">
              <a:lnSpc>
                <a:spcPct val="95000"/>
              </a:lnSpc>
              <a:spcBef>
                <a:spcPct val="50000"/>
              </a:spcBef>
              <a:buClr>
                <a:srgbClr val="708CA1"/>
              </a:buClr>
              <a:buFont typeface="Wingdings" charset="0"/>
              <a:buChar char="§"/>
            </a:pPr>
            <a:r>
              <a:rPr lang="en-US" sz="2000" dirty="0">
                <a:latin typeface="+mn-lt"/>
              </a:rPr>
              <a:t>As a node receives frames from the media, it records the source IP and MAC address as a mapping in the ARP table</a:t>
            </a:r>
          </a:p>
          <a:p>
            <a:pPr algn="l"/>
            <a:endParaRPr lang="en-US" dirty="0"/>
          </a:p>
          <a:p>
            <a:pPr algn="l"/>
            <a:r>
              <a:rPr lang="en-US" sz="2000" b="1" dirty="0"/>
              <a:t>ARP request </a:t>
            </a:r>
            <a:endParaRPr lang="en-US" dirty="0"/>
          </a:p>
          <a:p>
            <a:pPr marL="236538" indent="-236538" algn="l" defTabSz="814388">
              <a:lnSpc>
                <a:spcPct val="95000"/>
              </a:lnSpc>
              <a:spcBef>
                <a:spcPct val="50000"/>
              </a:spcBef>
              <a:buClr>
                <a:srgbClr val="708CA1"/>
              </a:buClr>
              <a:buFont typeface="Wingdings" charset="0"/>
              <a:buChar char="§"/>
            </a:pPr>
            <a:r>
              <a:rPr lang="en-US" sz="2000" dirty="0">
                <a:latin typeface="+mn-lt"/>
              </a:rPr>
              <a:t>Layer 2 broadcast to all devices on the Ethernet LAN</a:t>
            </a:r>
          </a:p>
          <a:p>
            <a:pPr marL="236538" indent="-236538" algn="l" defTabSz="814388">
              <a:lnSpc>
                <a:spcPct val="95000"/>
              </a:lnSpc>
              <a:spcBef>
                <a:spcPct val="50000"/>
              </a:spcBef>
              <a:buClr>
                <a:srgbClr val="708CA1"/>
              </a:buClr>
              <a:buFont typeface="Wingdings" charset="0"/>
              <a:buChar char="§"/>
            </a:pPr>
            <a:r>
              <a:rPr lang="en-US" sz="2000" dirty="0">
                <a:latin typeface="+mn-lt"/>
              </a:rPr>
              <a:t>The node that matches the IP address in the broadcast will reply</a:t>
            </a:r>
          </a:p>
          <a:p>
            <a:pPr marL="236538" indent="-236538" algn="l" defTabSz="814388">
              <a:lnSpc>
                <a:spcPct val="95000"/>
              </a:lnSpc>
              <a:spcBef>
                <a:spcPct val="50000"/>
              </a:spcBef>
              <a:buClr>
                <a:srgbClr val="708CA1"/>
              </a:buClr>
              <a:buFont typeface="Wingdings" charset="0"/>
              <a:buChar char="§"/>
            </a:pPr>
            <a:r>
              <a:rPr lang="en-US" sz="2000" dirty="0"/>
              <a:t>If no device responds to the ARP request, the packet is dropped because a frame cannot be created</a:t>
            </a:r>
            <a:endParaRPr lang="en-US" sz="2000" dirty="0">
              <a:latin typeface="+mn-lt"/>
            </a:endParaRPr>
          </a:p>
          <a:p>
            <a:pPr algn="l"/>
            <a:endParaRPr lang="en-US" dirty="0"/>
          </a:p>
          <a:p>
            <a:pPr algn="l"/>
            <a:r>
              <a:rPr lang="en-US" b="1" dirty="0"/>
              <a:t>Static map entries can be entered in an ARP table, but this is rarely done</a:t>
            </a:r>
          </a:p>
        </p:txBody>
      </p:sp>
    </p:spTree>
    <p:extLst>
      <p:ext uri="{BB962C8B-B14F-4D97-AF65-F5344CB8AC3E}">
        <p14:creationId xmlns:p14="http://schemas.microsoft.com/office/powerpoint/2010/main" val="2616567440"/>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ARP Functions/Operation</a:t>
            </a: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727" y="1444532"/>
            <a:ext cx="8273142" cy="501718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321698563"/>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ARP Functions/Operation</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037" y="1567084"/>
            <a:ext cx="7790903" cy="484838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043766779"/>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ARP Functions/Operation</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850" y="1638348"/>
            <a:ext cx="7854701" cy="485653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760773972"/>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ARP Functions/Operation</a:t>
            </a: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411" y="1585652"/>
            <a:ext cx="7820139" cy="486745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882050680"/>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549275" y="60536"/>
            <a:ext cx="8042276" cy="1336956"/>
          </a:xfrm>
        </p:spPr>
        <p:txBody>
          <a:bodyPr/>
          <a:lstStyle/>
          <a:p>
            <a:pPr eaLnBrk="1" hangingPunct="1"/>
            <a:r>
              <a:rPr lang="en-US" sz="3600" dirty="0">
                <a:latin typeface="Arial" charset="0"/>
              </a:rPr>
              <a:t>ARP Functions/Operation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495" y="1546136"/>
            <a:ext cx="7886056" cy="505417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916896198"/>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US" sz="3600" dirty="0">
                <a:latin typeface="Arial" charset="0"/>
              </a:rPr>
              <a:t>ARP Role in Remote Communication</a:t>
            </a:r>
          </a:p>
        </p:txBody>
      </p:sp>
      <p:sp>
        <p:nvSpPr>
          <p:cNvPr id="2" name="TextBox 1"/>
          <p:cNvSpPr txBox="1"/>
          <p:nvPr/>
        </p:nvSpPr>
        <p:spPr>
          <a:xfrm>
            <a:off x="261257" y="1967700"/>
            <a:ext cx="8577943" cy="3139321"/>
          </a:xfrm>
          <a:prstGeom prst="rect">
            <a:avLst/>
          </a:prstGeom>
          <a:noFill/>
        </p:spPr>
        <p:txBody>
          <a:bodyPr wrap="square" rtlCol="0">
            <a:spAutoFit/>
          </a:bodyPr>
          <a:lstStyle/>
          <a:p>
            <a:pPr marL="342900" indent="-342900" algn="l">
              <a:buFont typeface="Wingdings" pitchFamily="2" charset="2"/>
              <a:buChar char="§"/>
            </a:pPr>
            <a:r>
              <a:rPr lang="en-US" dirty="0">
                <a:solidFill>
                  <a:srgbClr val="000000"/>
                </a:solidFill>
              </a:rPr>
              <a:t>If the destination IPv4 host is on the local network, the frame will use the MAC address of this device as the destination MAC address</a:t>
            </a:r>
          </a:p>
          <a:p>
            <a:pPr marL="342900" indent="-342900" algn="l">
              <a:buFont typeface="Wingdings" pitchFamily="2" charset="2"/>
              <a:buChar char="§"/>
            </a:pPr>
            <a:endParaRPr lang="en-US" dirty="0">
              <a:solidFill>
                <a:srgbClr val="000000"/>
              </a:solidFill>
            </a:endParaRPr>
          </a:p>
          <a:p>
            <a:pPr marL="342900" indent="-342900" algn="l">
              <a:buFont typeface="Wingdings" pitchFamily="2" charset="2"/>
              <a:buChar char="§"/>
            </a:pPr>
            <a:r>
              <a:rPr lang="en-US" dirty="0">
                <a:solidFill>
                  <a:srgbClr val="000000"/>
                </a:solidFill>
              </a:rPr>
              <a:t>If the destination IPv4 host is not on the local network, the source uses the ARP process to determine a MAC address for the router interface serving as the gateway</a:t>
            </a:r>
          </a:p>
          <a:p>
            <a:pPr marL="342900" indent="-342900" algn="l">
              <a:buFont typeface="Wingdings" pitchFamily="2" charset="2"/>
              <a:buChar char="§"/>
            </a:pPr>
            <a:endParaRPr lang="en-US" dirty="0">
              <a:solidFill>
                <a:srgbClr val="000000"/>
              </a:solidFill>
            </a:endParaRPr>
          </a:p>
          <a:p>
            <a:pPr marL="342900" indent="-342900" algn="l">
              <a:buFont typeface="Wingdings" pitchFamily="2" charset="2"/>
              <a:buChar char="§"/>
            </a:pPr>
            <a:r>
              <a:rPr lang="en-US" dirty="0">
                <a:solidFill>
                  <a:srgbClr val="000000"/>
                </a:solidFill>
              </a:rPr>
              <a:t>In the event that the gateway entry is not in the table, an ARP request is used to retrieve the MAC address associated with the IP address of the router interface</a:t>
            </a:r>
          </a:p>
          <a:p>
            <a:endParaRPr lang="en-US" dirty="0">
              <a:solidFill>
                <a:srgbClr val="000000"/>
              </a:solidFill>
            </a:endParaRPr>
          </a:p>
        </p:txBody>
      </p:sp>
    </p:spTree>
    <p:extLst>
      <p:ext uri="{BB962C8B-B14F-4D97-AF65-F5344CB8AC3E}">
        <p14:creationId xmlns:p14="http://schemas.microsoft.com/office/powerpoint/2010/main" val="1351663879"/>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US" sz="3600" dirty="0">
                <a:latin typeface="Arial" charset="0"/>
              </a:rPr>
              <a:t>Removing Entries from an ARP Table</a:t>
            </a:r>
          </a:p>
        </p:txBody>
      </p:sp>
      <p:sp>
        <p:nvSpPr>
          <p:cNvPr id="2" name="TextBox 1"/>
          <p:cNvSpPr txBox="1"/>
          <p:nvPr/>
        </p:nvSpPr>
        <p:spPr>
          <a:xfrm>
            <a:off x="304800" y="1642337"/>
            <a:ext cx="8534400" cy="2031325"/>
          </a:xfrm>
          <a:prstGeom prst="rect">
            <a:avLst/>
          </a:prstGeom>
          <a:noFill/>
        </p:spPr>
        <p:txBody>
          <a:bodyPr wrap="square" rtlCol="0">
            <a:spAutoFit/>
          </a:bodyPr>
          <a:lstStyle/>
          <a:p>
            <a:pPr marL="342900" indent="-342900" algn="l">
              <a:buFont typeface="Wingdings" pitchFamily="2" charset="2"/>
              <a:buChar char="§"/>
            </a:pPr>
            <a:r>
              <a:rPr lang="en-US" dirty="0">
                <a:solidFill>
                  <a:srgbClr val="000000"/>
                </a:solidFill>
              </a:rPr>
              <a:t>ARP cache timer removes ARP entries that have not been used for a specified period of time</a:t>
            </a:r>
          </a:p>
          <a:p>
            <a:pPr marL="342900" indent="-342900" algn="l">
              <a:buFont typeface="Wingdings" pitchFamily="2" charset="2"/>
              <a:buChar char="§"/>
            </a:pPr>
            <a:endParaRPr lang="en-US" dirty="0">
              <a:solidFill>
                <a:srgbClr val="000000"/>
              </a:solidFill>
            </a:endParaRPr>
          </a:p>
          <a:p>
            <a:pPr marL="342900" indent="-342900" algn="l">
              <a:buFont typeface="Wingdings" pitchFamily="2" charset="2"/>
              <a:buChar char="§"/>
            </a:pPr>
            <a:r>
              <a:rPr lang="en-US" dirty="0">
                <a:solidFill>
                  <a:srgbClr val="000000"/>
                </a:solidFill>
              </a:rPr>
              <a:t>Commands may also be used to manually remove all or some of the entries in the ARP table</a:t>
            </a:r>
          </a:p>
          <a:p>
            <a:pPr algn="l"/>
            <a:endParaRPr lang="en-US" dirty="0">
              <a:solidFill>
                <a:srgbClr val="000000"/>
              </a:solidFill>
            </a:endParaRPr>
          </a:p>
          <a:p>
            <a:pPr algn="l"/>
            <a:endParaRPr lang="en-US" dirty="0">
              <a:solidFill>
                <a:srgbClr val="000000"/>
              </a:solidFill>
            </a:endParaRPr>
          </a:p>
        </p:txBody>
      </p:sp>
      <p:pic>
        <p:nvPicPr>
          <p:cNvPr id="1843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62150" y="3159379"/>
            <a:ext cx="7184570" cy="359411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722328875"/>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US" sz="3600" dirty="0">
                <a:latin typeface="Arial" charset="0"/>
              </a:rPr>
              <a:t>ARP Tables on Networking Devices</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1225" y="1585652"/>
            <a:ext cx="6361550" cy="251364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1225" y="4089862"/>
            <a:ext cx="6447676" cy="241787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3603145874"/>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49275" y="76216"/>
            <a:ext cx="8042276" cy="1336956"/>
          </a:xfrm>
        </p:spPr>
        <p:txBody>
          <a:bodyPr/>
          <a:lstStyle/>
          <a:p>
            <a:pPr eaLnBrk="1" hangingPunct="1"/>
            <a:r>
              <a:rPr lang="en-US" sz="3600" dirty="0">
                <a:latin typeface="Arial" charset="0"/>
              </a:rPr>
              <a:t>How ARP Can Create Problems</a:t>
            </a: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583670"/>
            <a:ext cx="7391650" cy="526833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1972471796"/>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49275" y="248695"/>
            <a:ext cx="8042276" cy="1336956"/>
          </a:xfrm>
        </p:spPr>
        <p:txBody>
          <a:bodyPr/>
          <a:lstStyle/>
          <a:p>
            <a:pPr eaLnBrk="1" hangingPunct="1"/>
            <a:r>
              <a:rPr lang="en-US" dirty="0">
                <a:latin typeface="Arial" charset="0"/>
              </a:rPr>
              <a:t>Mitigating ARP Problems</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572" y="2148471"/>
            <a:ext cx="9030428" cy="335415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504244820"/>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549275" y="2569321"/>
            <a:ext cx="8042276" cy="1336956"/>
          </a:xfrm>
        </p:spPr>
        <p:txBody>
          <a:bodyPr/>
          <a:lstStyle/>
          <a:p>
            <a:pPr eaLnBrk="1" hangingPunct="1"/>
            <a:r>
              <a:rPr lang="en-US" sz="7200" dirty="0">
                <a:latin typeface="Arial" charset="0"/>
              </a:rPr>
              <a:t>LAN Switches</a:t>
            </a:r>
          </a:p>
        </p:txBody>
      </p:sp>
    </p:spTree>
    <p:extLst>
      <p:ext uri="{BB962C8B-B14F-4D97-AF65-F5344CB8AC3E}">
        <p14:creationId xmlns:p14="http://schemas.microsoft.com/office/powerpoint/2010/main" val="349821673"/>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a:latin typeface="Arial" charset="0"/>
              </a:rPr>
              <a:t>Switch Port Fundamentals</a:t>
            </a:r>
          </a:p>
        </p:txBody>
      </p:sp>
      <p:sp>
        <p:nvSpPr>
          <p:cNvPr id="2" name="TextBox 1"/>
          <p:cNvSpPr txBox="1"/>
          <p:nvPr/>
        </p:nvSpPr>
        <p:spPr>
          <a:xfrm>
            <a:off x="549275" y="1932395"/>
            <a:ext cx="8304438" cy="2308324"/>
          </a:xfrm>
          <a:prstGeom prst="rect">
            <a:avLst/>
          </a:prstGeom>
          <a:noFill/>
        </p:spPr>
        <p:txBody>
          <a:bodyPr wrap="square" rtlCol="0">
            <a:spAutoFit/>
          </a:bodyPr>
          <a:lstStyle/>
          <a:p>
            <a:pPr algn="l"/>
            <a:r>
              <a:rPr lang="en-US" b="1" dirty="0">
                <a:solidFill>
                  <a:srgbClr val="000000"/>
                </a:solidFill>
              </a:rPr>
              <a:t>Layer 2 LAN switch</a:t>
            </a:r>
          </a:p>
          <a:p>
            <a:pPr algn="l"/>
            <a:endParaRPr lang="en-US" dirty="0">
              <a:solidFill>
                <a:srgbClr val="000000"/>
              </a:solidFill>
            </a:endParaRPr>
          </a:p>
          <a:p>
            <a:pPr marL="342900" indent="-342900" algn="l">
              <a:buFont typeface="Wingdings" pitchFamily="2" charset="2"/>
              <a:buChar char="§"/>
            </a:pPr>
            <a:r>
              <a:rPr lang="en-US" dirty="0">
                <a:solidFill>
                  <a:srgbClr val="000000"/>
                </a:solidFill>
              </a:rPr>
              <a:t>Connects end devices to a central intermediate device on most Ethernet networks</a:t>
            </a:r>
          </a:p>
          <a:p>
            <a:pPr marL="342900" indent="-342900" algn="l">
              <a:buFont typeface="Wingdings" pitchFamily="2" charset="2"/>
              <a:buChar char="§"/>
            </a:pPr>
            <a:r>
              <a:rPr lang="en-US" dirty="0">
                <a:solidFill>
                  <a:srgbClr val="000000"/>
                </a:solidFill>
              </a:rPr>
              <a:t>Performs switching and filtering based only on the MAC address</a:t>
            </a:r>
          </a:p>
          <a:p>
            <a:pPr marL="342900" indent="-342900" algn="l">
              <a:buFont typeface="Wingdings" pitchFamily="2" charset="2"/>
              <a:buChar char="§"/>
            </a:pPr>
            <a:r>
              <a:rPr lang="en-US" dirty="0">
                <a:solidFill>
                  <a:srgbClr val="000000"/>
                </a:solidFill>
              </a:rPr>
              <a:t>Builds a MAC address table that it uses to make forwarding decisions</a:t>
            </a:r>
          </a:p>
          <a:p>
            <a:pPr marL="342900" indent="-342900" algn="l">
              <a:buFont typeface="Wingdings" pitchFamily="2" charset="2"/>
              <a:buChar char="§"/>
            </a:pPr>
            <a:r>
              <a:rPr lang="en-US" dirty="0">
                <a:solidFill>
                  <a:srgbClr val="000000"/>
                </a:solidFill>
              </a:rPr>
              <a:t>Depends on routers to pass data between IP </a:t>
            </a:r>
            <a:r>
              <a:rPr lang="en-US" dirty="0" err="1">
                <a:solidFill>
                  <a:srgbClr val="000000"/>
                </a:solidFill>
              </a:rPr>
              <a:t>subnetworks</a:t>
            </a:r>
            <a:endParaRPr lang="en-US" dirty="0">
              <a:solidFill>
                <a:srgbClr val="000000"/>
              </a:solidFill>
            </a:endParaRPr>
          </a:p>
          <a:p>
            <a:pPr algn="l"/>
            <a:endParaRPr lang="en-US" dirty="0">
              <a:solidFill>
                <a:srgbClr val="000000"/>
              </a:solidFill>
            </a:endParaRPr>
          </a:p>
        </p:txBody>
      </p:sp>
    </p:spTree>
    <p:extLst>
      <p:ext uri="{BB962C8B-B14F-4D97-AF65-F5344CB8AC3E}">
        <p14:creationId xmlns:p14="http://schemas.microsoft.com/office/powerpoint/2010/main" val="2061458059"/>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a:latin typeface="Arial" charset="0"/>
              </a:rPr>
              <a:t>Switch MAC Address Table</a:t>
            </a:r>
          </a:p>
        </p:txBody>
      </p:sp>
      <p:sp>
        <p:nvSpPr>
          <p:cNvPr id="2" name="TextBox 1"/>
          <p:cNvSpPr txBox="1"/>
          <p:nvPr/>
        </p:nvSpPr>
        <p:spPr>
          <a:xfrm>
            <a:off x="290285" y="3441680"/>
            <a:ext cx="8679543" cy="2585323"/>
          </a:xfrm>
          <a:prstGeom prst="rect">
            <a:avLst/>
          </a:prstGeom>
          <a:noFill/>
        </p:spPr>
        <p:txBody>
          <a:bodyPr wrap="square" rtlCol="0">
            <a:spAutoFit/>
          </a:bodyPr>
          <a:lstStyle/>
          <a:p>
            <a:pPr marL="347663" indent="-347663" algn="l"/>
            <a:r>
              <a:rPr lang="en-US" b="1" dirty="0">
                <a:solidFill>
                  <a:srgbClr val="000000"/>
                </a:solidFill>
              </a:rPr>
              <a:t>1.</a:t>
            </a:r>
            <a:r>
              <a:rPr lang="en-US" dirty="0">
                <a:solidFill>
                  <a:srgbClr val="000000"/>
                </a:solidFill>
              </a:rPr>
              <a:t> The switch receives a broadcast frame from PC 1 on Port 1.</a:t>
            </a:r>
          </a:p>
          <a:p>
            <a:pPr marL="347663" indent="-347663" algn="l"/>
            <a:r>
              <a:rPr lang="en-US" b="1" dirty="0">
                <a:solidFill>
                  <a:srgbClr val="000000"/>
                </a:solidFill>
              </a:rPr>
              <a:t>2.</a:t>
            </a:r>
            <a:r>
              <a:rPr lang="en-US" dirty="0">
                <a:solidFill>
                  <a:srgbClr val="000000"/>
                </a:solidFill>
              </a:rPr>
              <a:t> The switch enters the source MAC address and the switch port that received the frame into the address table.</a:t>
            </a:r>
          </a:p>
          <a:p>
            <a:pPr marL="347663" indent="-347663" algn="l"/>
            <a:r>
              <a:rPr lang="en-US" b="1" dirty="0">
                <a:solidFill>
                  <a:srgbClr val="000000"/>
                </a:solidFill>
              </a:rPr>
              <a:t>3.</a:t>
            </a:r>
            <a:r>
              <a:rPr lang="en-US" dirty="0">
                <a:solidFill>
                  <a:srgbClr val="000000"/>
                </a:solidFill>
              </a:rPr>
              <a:t> Because the destination address is a broadcast, the switch floods the frame to all ports, except the port on which it received the frame.</a:t>
            </a:r>
          </a:p>
          <a:p>
            <a:pPr marL="347663" indent="-347663" algn="l"/>
            <a:r>
              <a:rPr lang="en-US" b="1" dirty="0">
                <a:solidFill>
                  <a:srgbClr val="000000"/>
                </a:solidFill>
              </a:rPr>
              <a:t>4.</a:t>
            </a:r>
            <a:r>
              <a:rPr lang="en-US" dirty="0">
                <a:solidFill>
                  <a:srgbClr val="000000"/>
                </a:solidFill>
              </a:rPr>
              <a:t> The destination device replies to the broadcast with a unicast frame addressed to PC 1.</a:t>
            </a:r>
          </a:p>
          <a:p>
            <a:pPr marL="347663" indent="-347663" algn="l"/>
            <a:endParaRPr lang="en-US" dirty="0">
              <a:solidFill>
                <a:srgbClr val="000000"/>
              </a:solidFill>
            </a:endParaRPr>
          </a:p>
          <a:p>
            <a:pPr marL="347663" indent="-347663" algn="l"/>
            <a:r>
              <a:rPr lang="en-US" dirty="0">
                <a:solidFill>
                  <a:srgbClr val="000000"/>
                </a:solidFill>
              </a:rPr>
              <a:t>Continued…</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7772" y="1622405"/>
            <a:ext cx="4410075" cy="1819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8412381"/>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a:latin typeface="Arial" charset="0"/>
              </a:rPr>
              <a:t>Switch MAC Address Table</a:t>
            </a:r>
          </a:p>
        </p:txBody>
      </p:sp>
      <p:sp>
        <p:nvSpPr>
          <p:cNvPr id="2" name="TextBox 1"/>
          <p:cNvSpPr txBox="1"/>
          <p:nvPr/>
        </p:nvSpPr>
        <p:spPr>
          <a:xfrm>
            <a:off x="290284" y="1994491"/>
            <a:ext cx="8679543" cy="2308324"/>
          </a:xfrm>
          <a:prstGeom prst="rect">
            <a:avLst/>
          </a:prstGeom>
          <a:noFill/>
        </p:spPr>
        <p:txBody>
          <a:bodyPr wrap="square" rtlCol="0">
            <a:spAutoFit/>
          </a:bodyPr>
          <a:lstStyle/>
          <a:p>
            <a:pPr marL="347663" indent="-347663" algn="l"/>
            <a:r>
              <a:rPr lang="en-US" b="1" dirty="0">
                <a:solidFill>
                  <a:srgbClr val="000000"/>
                </a:solidFill>
              </a:rPr>
              <a:t>5.</a:t>
            </a:r>
            <a:r>
              <a:rPr lang="en-US" dirty="0">
                <a:solidFill>
                  <a:srgbClr val="000000"/>
                </a:solidFill>
              </a:rPr>
              <a:t> The switch enters the source MAC address of PC 2 and the port number of the switch port that received the frame into the address table. The destination address of the frame and its associated port is found in the MAC address table.</a:t>
            </a:r>
          </a:p>
          <a:p>
            <a:pPr marL="347663" indent="-347663" algn="l"/>
            <a:r>
              <a:rPr lang="en-US" b="1" dirty="0">
                <a:solidFill>
                  <a:srgbClr val="000000"/>
                </a:solidFill>
              </a:rPr>
              <a:t>6.</a:t>
            </a:r>
            <a:r>
              <a:rPr lang="en-US" dirty="0">
                <a:solidFill>
                  <a:srgbClr val="000000"/>
                </a:solidFill>
              </a:rPr>
              <a:t> The switch can now forward frames between source and destination devices without flooding, because it has entries in the address table that identify the associated ports.</a:t>
            </a:r>
          </a:p>
          <a:p>
            <a:pPr algn="l"/>
            <a:endParaRPr lang="en-US" dirty="0">
              <a:solidFill>
                <a:srgbClr val="000000"/>
              </a:solidFill>
            </a:endParaRPr>
          </a:p>
        </p:txBody>
      </p:sp>
    </p:spTree>
    <p:extLst>
      <p:ext uri="{BB962C8B-B14F-4D97-AF65-F5344CB8AC3E}">
        <p14:creationId xmlns:p14="http://schemas.microsoft.com/office/powerpoint/2010/main" val="1660806685"/>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562294"/>
            <a:ext cx="8042276" cy="1336956"/>
          </a:xfrm>
        </p:spPr>
        <p:txBody>
          <a:bodyPr/>
          <a:lstStyle/>
          <a:p>
            <a:pPr eaLnBrk="1" hangingPunct="1"/>
            <a:r>
              <a:rPr lang="en-US" sz="3200" dirty="0">
                <a:latin typeface="Arial" charset="0"/>
              </a:rPr>
              <a:t>Frame Forwarding Methods on Cisco Switches</a:t>
            </a:r>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6668" y="2116788"/>
            <a:ext cx="5832092" cy="475858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176582003"/>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17864"/>
            <a:ext cx="8042276" cy="1336956"/>
          </a:xfrm>
        </p:spPr>
        <p:txBody>
          <a:bodyPr/>
          <a:lstStyle/>
          <a:p>
            <a:pPr eaLnBrk="1" hangingPunct="1"/>
            <a:r>
              <a:rPr lang="en-US" sz="3600" dirty="0">
                <a:latin typeface="Arial" charset="0"/>
              </a:rPr>
              <a:t>Cut-through Switching</a:t>
            </a:r>
          </a:p>
        </p:txBody>
      </p:sp>
      <p:sp>
        <p:nvSpPr>
          <p:cNvPr id="3" name="Rectangle 2"/>
          <p:cNvSpPr/>
          <p:nvPr/>
        </p:nvSpPr>
        <p:spPr>
          <a:xfrm>
            <a:off x="5718630" y="1580689"/>
            <a:ext cx="3235262" cy="4801315"/>
          </a:xfrm>
          <a:prstGeom prst="rect">
            <a:avLst/>
          </a:prstGeom>
        </p:spPr>
        <p:txBody>
          <a:bodyPr wrap="square">
            <a:spAutoFit/>
          </a:bodyPr>
          <a:lstStyle/>
          <a:p>
            <a:pPr algn="l"/>
            <a:r>
              <a:rPr lang="en-US" dirty="0">
                <a:solidFill>
                  <a:srgbClr val="000000"/>
                </a:solidFill>
              </a:rPr>
              <a:t>Two variants:</a:t>
            </a:r>
          </a:p>
          <a:p>
            <a:pPr algn="l"/>
            <a:endParaRPr lang="en-US" b="1" dirty="0">
              <a:solidFill>
                <a:srgbClr val="000000"/>
              </a:solidFill>
            </a:endParaRPr>
          </a:p>
          <a:p>
            <a:pPr algn="l"/>
            <a:r>
              <a:rPr lang="en-US" b="1" dirty="0">
                <a:solidFill>
                  <a:srgbClr val="000000"/>
                </a:solidFill>
              </a:rPr>
              <a:t>Fast-forward switching</a:t>
            </a:r>
            <a:r>
              <a:rPr lang="en-US" dirty="0">
                <a:solidFill>
                  <a:srgbClr val="000000"/>
                </a:solidFill>
              </a:rPr>
              <a:t>: </a:t>
            </a:r>
          </a:p>
          <a:p>
            <a:pPr marL="342900" indent="-342900" algn="l">
              <a:buFont typeface="Arial" pitchFamily="34" charset="0"/>
              <a:buChar char="•"/>
            </a:pPr>
            <a:r>
              <a:rPr lang="en-US" dirty="0">
                <a:solidFill>
                  <a:srgbClr val="000000"/>
                </a:solidFill>
              </a:rPr>
              <a:t>Lowest level of latency immediately forwards a packet after reading the destination address, typical cut-through method of switching</a:t>
            </a:r>
          </a:p>
          <a:p>
            <a:pPr algn="l"/>
            <a:endParaRPr lang="en-US" b="1" dirty="0">
              <a:solidFill>
                <a:srgbClr val="000000"/>
              </a:solidFill>
            </a:endParaRPr>
          </a:p>
          <a:p>
            <a:pPr algn="l"/>
            <a:r>
              <a:rPr lang="en-US" b="1" dirty="0">
                <a:solidFill>
                  <a:srgbClr val="000000"/>
                </a:solidFill>
              </a:rPr>
              <a:t>Fragment-free switching</a:t>
            </a:r>
            <a:r>
              <a:rPr lang="en-US" dirty="0">
                <a:solidFill>
                  <a:srgbClr val="000000"/>
                </a:solidFill>
              </a:rPr>
              <a:t>: </a:t>
            </a:r>
          </a:p>
          <a:p>
            <a:pPr marL="342900" indent="-342900" algn="l">
              <a:buFont typeface="Arial" pitchFamily="34" charset="0"/>
              <a:buChar char="•"/>
            </a:pPr>
            <a:r>
              <a:rPr lang="en-US" dirty="0">
                <a:solidFill>
                  <a:srgbClr val="000000"/>
                </a:solidFill>
              </a:rPr>
              <a:t>Switch stores the first 64 bytes of the frame before forwarding, most network errors and collisions occur during the first 64 bytes</a:t>
            </a: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888" y="1512127"/>
            <a:ext cx="4608865" cy="449459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702839142"/>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549275" y="201656"/>
            <a:ext cx="8042276" cy="1336956"/>
          </a:xfrm>
        </p:spPr>
        <p:txBody>
          <a:bodyPr/>
          <a:lstStyle/>
          <a:p>
            <a:pPr eaLnBrk="1" hangingPunct="1"/>
            <a:r>
              <a:rPr lang="en-US" sz="4000" dirty="0">
                <a:latin typeface="Arial" charset="0"/>
              </a:rPr>
              <a:t>Memory Buffering on Switches</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61" y="2346080"/>
            <a:ext cx="8432667" cy="224443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1435530657"/>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a:latin typeface="Arial" charset="0"/>
              </a:rPr>
              <a:t>Summary</a:t>
            </a:r>
            <a:endParaRPr lang="en-US" sz="2800" dirty="0">
              <a:latin typeface="Arial" charset="0"/>
            </a:endParaRPr>
          </a:p>
        </p:txBody>
      </p:sp>
      <p:sp>
        <p:nvSpPr>
          <p:cNvPr id="3" name="Content Placeholder 2"/>
          <p:cNvSpPr>
            <a:spLocks noGrp="1"/>
          </p:cNvSpPr>
          <p:nvPr>
            <p:ph idx="1"/>
          </p:nvPr>
        </p:nvSpPr>
        <p:spPr/>
        <p:txBody>
          <a:bodyPr>
            <a:normAutofit fontScale="85000" lnSpcReduction="10000"/>
          </a:bodyPr>
          <a:lstStyle/>
          <a:p>
            <a:r>
              <a:rPr lang="en-US" dirty="0">
                <a:solidFill>
                  <a:srgbClr val="000000"/>
                </a:solidFill>
              </a:rPr>
              <a:t>Ethernet is the most widely used LAN technology used today.</a:t>
            </a:r>
          </a:p>
          <a:p>
            <a:r>
              <a:rPr lang="en-US" dirty="0">
                <a:solidFill>
                  <a:srgbClr val="000000"/>
                </a:solidFill>
              </a:rPr>
              <a:t>Ethernet standards define both the Layer 2 protocols and the Layer 1 technologies. </a:t>
            </a:r>
          </a:p>
          <a:p>
            <a:r>
              <a:rPr lang="en-US" dirty="0">
                <a:solidFill>
                  <a:srgbClr val="000000"/>
                </a:solidFill>
              </a:rPr>
              <a:t>The Ethernet frame structure adds headers and trailers around the Layer 3 PDU to encapsulate the message being sent.</a:t>
            </a:r>
          </a:p>
          <a:p>
            <a:r>
              <a:rPr lang="en-US" dirty="0">
                <a:solidFill>
                  <a:srgbClr val="000000"/>
                </a:solidFill>
              </a:rPr>
              <a:t>As an implementation of the IEEE 802.2/3 standards, the Ethernet frame provides MAC addressing and error checking.</a:t>
            </a:r>
          </a:p>
          <a:p>
            <a:r>
              <a:rPr lang="en-US" dirty="0">
                <a:solidFill>
                  <a:srgbClr val="000000"/>
                </a:solidFill>
              </a:rPr>
              <a:t>Replacing hubs with switches in the local network has reduced the probability of frame collisions in half-duplex links. </a:t>
            </a:r>
          </a:p>
          <a:p>
            <a:pPr marL="0" indent="0">
              <a:buNone/>
            </a:pPr>
            <a:endParaRPr lang="en-US" dirty="0">
              <a:solidFill>
                <a:srgbClr val="000000"/>
              </a:solidFill>
            </a:endParaRPr>
          </a:p>
        </p:txBody>
      </p:sp>
    </p:spTree>
    <p:extLst>
      <p:ext uri="{BB962C8B-B14F-4D97-AF65-F5344CB8AC3E}">
        <p14:creationId xmlns:p14="http://schemas.microsoft.com/office/powerpoint/2010/main" val="3486367747"/>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a:latin typeface="Arial" charset="0"/>
              </a:rPr>
              <a:t>Summary</a:t>
            </a:r>
          </a:p>
        </p:txBody>
      </p:sp>
      <p:sp>
        <p:nvSpPr>
          <p:cNvPr id="3" name="Content Placeholder 2"/>
          <p:cNvSpPr>
            <a:spLocks noGrp="1"/>
          </p:cNvSpPr>
          <p:nvPr>
            <p:ph idx="1"/>
          </p:nvPr>
        </p:nvSpPr>
        <p:spPr/>
        <p:txBody>
          <a:bodyPr>
            <a:normAutofit fontScale="92500" lnSpcReduction="20000"/>
          </a:bodyPr>
          <a:lstStyle/>
          <a:p>
            <a:r>
              <a:rPr lang="en-US" dirty="0">
                <a:solidFill>
                  <a:srgbClr val="000000"/>
                </a:solidFill>
              </a:rPr>
              <a:t>The Layer 2 addressing provided by Ethernet supports unicast, multicast, and broadcast communications. </a:t>
            </a:r>
          </a:p>
          <a:p>
            <a:r>
              <a:rPr lang="en-US" dirty="0">
                <a:solidFill>
                  <a:srgbClr val="000000"/>
                </a:solidFill>
              </a:rPr>
              <a:t>Ethernet uses the Address Resolution Protocol to determine the MAC addresses of destinations and map them against known Network layer addresses.</a:t>
            </a:r>
          </a:p>
          <a:p>
            <a:r>
              <a:rPr lang="en-US" dirty="0">
                <a:solidFill>
                  <a:srgbClr val="000000"/>
                </a:solidFill>
              </a:rPr>
              <a:t>Each node on an IP network has both a MAC address and an IP address. </a:t>
            </a:r>
          </a:p>
          <a:p>
            <a:r>
              <a:rPr lang="en-US" dirty="0">
                <a:solidFill>
                  <a:srgbClr val="000000"/>
                </a:solidFill>
              </a:rPr>
              <a:t>The ARP protocol resolves IPv4 addresses to MAC addresses and maintains a table of mappings.</a:t>
            </a:r>
          </a:p>
          <a:p>
            <a:r>
              <a:rPr lang="en-US" dirty="0">
                <a:solidFill>
                  <a:srgbClr val="000000"/>
                </a:solidFill>
              </a:rPr>
              <a:t>A Layer 2 switch builds a MAC address table that it uses to make forwarding decisions. </a:t>
            </a:r>
          </a:p>
        </p:txBody>
      </p:sp>
    </p:spTree>
    <p:extLst>
      <p:ext uri="{BB962C8B-B14F-4D97-AF65-F5344CB8AC3E}">
        <p14:creationId xmlns:p14="http://schemas.microsoft.com/office/powerpoint/2010/main" val="1486592428"/>
      </p:ext>
    </p:extLst>
  </p:cSld>
  <p:clrMapOvr>
    <a:masterClrMapping/>
  </p:clrMapOvr>
  <p:transition spd="med">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2785</TotalTime>
  <Words>1650</Words>
  <Application>Microsoft Office PowerPoint</Application>
  <PresentationFormat>On-screen Show (4:3)</PresentationFormat>
  <Paragraphs>226</Paragraphs>
  <Slides>44</Slides>
  <Notes>44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News Gothic MT</vt:lpstr>
      <vt:lpstr>Wingdings</vt:lpstr>
      <vt:lpstr>Wingdings 2</vt:lpstr>
      <vt:lpstr>Breeze</vt:lpstr>
      <vt:lpstr>Ethernet</vt:lpstr>
      <vt:lpstr>Objectives</vt:lpstr>
      <vt:lpstr>Ethernet Protocol</vt:lpstr>
      <vt:lpstr>LLC and MAC Sublayers</vt:lpstr>
      <vt:lpstr>LLC and MAC Sublayers</vt:lpstr>
      <vt:lpstr>LLC and MAC Sublayers</vt:lpstr>
      <vt:lpstr>MAC Sublayer</vt:lpstr>
      <vt:lpstr>MAC Sublayer</vt:lpstr>
      <vt:lpstr>Media Access Control</vt:lpstr>
      <vt:lpstr>Media Access Control</vt:lpstr>
      <vt:lpstr>Media Access Control</vt:lpstr>
      <vt:lpstr>Media Access Control</vt:lpstr>
      <vt:lpstr>MAC Address: Ethernet Identity</vt:lpstr>
      <vt:lpstr>Frame Processing</vt:lpstr>
      <vt:lpstr>Ethernet Frame Size</vt:lpstr>
      <vt:lpstr>MAC Address Representations</vt:lpstr>
      <vt:lpstr>Unicast MAC Address</vt:lpstr>
      <vt:lpstr>Broadcast MAC Address</vt:lpstr>
      <vt:lpstr>Multicast MAC Address</vt:lpstr>
      <vt:lpstr>MAC and IP</vt:lpstr>
      <vt:lpstr>End-to-End Connectivity, MAC, and IP</vt:lpstr>
      <vt:lpstr>Address Resolution Protocol</vt:lpstr>
      <vt:lpstr>Introduction to ARP</vt:lpstr>
      <vt:lpstr>Introduction to ARP</vt:lpstr>
      <vt:lpstr>ARP Functions/Operation</vt:lpstr>
      <vt:lpstr>ARP Functions/Operation</vt:lpstr>
      <vt:lpstr>ARP Functions/Operation</vt:lpstr>
      <vt:lpstr>ARP Functions/Operation</vt:lpstr>
      <vt:lpstr>ARP Functions/Operation</vt:lpstr>
      <vt:lpstr>ARP Functions/Operation</vt:lpstr>
      <vt:lpstr>ARP Role in Remote Communication</vt:lpstr>
      <vt:lpstr>Removing Entries from an ARP Table</vt:lpstr>
      <vt:lpstr>ARP Tables on Networking Devices</vt:lpstr>
      <vt:lpstr>How ARP Can Create Problems</vt:lpstr>
      <vt:lpstr>Mitigating ARP Problems</vt:lpstr>
      <vt:lpstr>LAN Switches</vt:lpstr>
      <vt:lpstr>Switch Port Fundamentals</vt:lpstr>
      <vt:lpstr>Switch MAC Address Table</vt:lpstr>
      <vt:lpstr>Switch MAC Address Table</vt:lpstr>
      <vt:lpstr>Frame Forwarding Methods on Cisco Switches</vt:lpstr>
      <vt:lpstr>Cut-through Switching</vt:lpstr>
      <vt:lpstr>Memory Buffering on Switches</vt:lpstr>
      <vt:lpstr>Summary</vt:lpstr>
      <vt:lpstr>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Mythily Kapilan</cp:lastModifiedBy>
  <cp:revision>170</cp:revision>
  <dcterms:created xsi:type="dcterms:W3CDTF">2011-10-03T10:20:59Z</dcterms:created>
  <dcterms:modified xsi:type="dcterms:W3CDTF">2018-11-18T17:27:23Z</dcterms:modified>
</cp:coreProperties>
</file>