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96" r:id="rId15"/>
    <p:sldId id="305" r:id="rId16"/>
    <p:sldId id="271" r:id="rId17"/>
    <p:sldId id="278" r:id="rId18"/>
    <p:sldId id="279" r:id="rId19"/>
    <p:sldId id="280" r:id="rId20"/>
    <p:sldId id="281" r:id="rId21"/>
    <p:sldId id="284" r:id="rId22"/>
    <p:sldId id="285" r:id="rId23"/>
    <p:sldId id="288" r:id="rId24"/>
    <p:sldId id="286" r:id="rId25"/>
    <p:sldId id="287" r:id="rId26"/>
    <p:sldId id="328" r:id="rId27"/>
    <p:sldId id="297" r:id="rId28"/>
    <p:sldId id="329" r:id="rId29"/>
    <p:sldId id="290" r:id="rId30"/>
    <p:sldId id="291" r:id="rId31"/>
    <p:sldId id="292" r:id="rId32"/>
    <p:sldId id="293" r:id="rId33"/>
    <p:sldId id="289" r:id="rId34"/>
    <p:sldId id="306" r:id="rId35"/>
    <p:sldId id="332" r:id="rId36"/>
    <p:sldId id="295" r:id="rId37"/>
    <p:sldId id="274" r:id="rId38"/>
    <p:sldId id="298" r:id="rId39"/>
    <p:sldId id="299" r:id="rId40"/>
    <p:sldId id="300" r:id="rId41"/>
    <p:sldId id="301" r:id="rId42"/>
    <p:sldId id="302" r:id="rId43"/>
    <p:sldId id="303" r:id="rId44"/>
    <p:sldId id="330" r:id="rId45"/>
    <p:sldId id="331" r:id="rId46"/>
    <p:sldId id="294" r:id="rId47"/>
    <p:sldId id="307" r:id="rId48"/>
    <p:sldId id="308" r:id="rId49"/>
    <p:sldId id="309" r:id="rId50"/>
    <p:sldId id="310" r:id="rId51"/>
    <p:sldId id="325" r:id="rId52"/>
    <p:sldId id="311" r:id="rId53"/>
    <p:sldId id="315" r:id="rId54"/>
    <p:sldId id="317" r:id="rId55"/>
    <p:sldId id="316" r:id="rId56"/>
    <p:sldId id="318" r:id="rId57"/>
    <p:sldId id="319" r:id="rId58"/>
    <p:sldId id="321" r:id="rId59"/>
    <p:sldId id="322" r:id="rId60"/>
    <p:sldId id="323" r:id="rId61"/>
    <p:sldId id="324" r:id="rId62"/>
    <p:sldId id="333" r:id="rId6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CC99"/>
    <a:srgbClr val="FFCC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/>
    <p:restoredTop sz="93233"/>
  </p:normalViewPr>
  <p:slideViewPr>
    <p:cSldViewPr>
      <p:cViewPr varScale="1">
        <p:scale>
          <a:sx n="108" d="100"/>
          <a:sy n="108" d="100"/>
        </p:scale>
        <p:origin x="1704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1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E21BA6-D275-A741-AF63-A7E623CB5A06}" type="datetimeFigureOut">
              <a:rPr lang="en-US" smtClean="0"/>
              <a:t>3/6/2018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AE1B79-F304-4548-8FD9-3C50E78CE0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190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AAEB01-AEA7-4C91-89E6-086CA140519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9409B-4254-4792-A354-E956B894C65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AACF237-E8F9-446A-ABEE-E92A9292F09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9962A6-94B6-405E-8BDF-530463BD235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340B7C4-8DF2-4516-A711-503530C458A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41AA65-7E07-43CD-B337-5DCA042AA7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EAEF883-EEF7-41ED-8C69-02C5733531A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82AEEC4-CAC8-46DA-8559-77099D1070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A27B1AF-7DBA-4795-BFEF-A5825924D25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F794FDA-9C00-4628-AE19-B4EFAE22625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02CF13-7E85-4477-9AA1-BD422ABC4F7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F80E7E5-9F6D-444E-BA13-F2EDD4B15B4E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5.png"/><Relationship Id="rId7" Type="http://schemas.openxmlformats.org/officeDocument/2006/relationships/image" Target="../media/image5.wmf"/><Relationship Id="rId12" Type="http://schemas.openxmlformats.org/officeDocument/2006/relationships/image" Target="../media/image20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hyperlink" Target="http://www.google.co.uk/imgres?imgurl=http://woodstown.org/~clubs/CHA%20Club/Images/Switzerland.gif&amp;imgrefurl=http://woodstown.org/~clubs/CHA%20Club/index.html&amp;usg=__BLd5YrWVpJUJ0X3mNrUSffvbRPE=&amp;h=713&amp;w=719&amp;sz=4&amp;hl=en&amp;start=17&amp;um=1&amp;itbs=1&amp;tbnid=NoDXToUv99GSMM:&amp;tbnh=139&amp;tbnw=140&amp;prev=/images?q=flag+switzerland&amp;um=1&amp;hl=en&amp;sa=N&amp;tbs=isch:1" TargetMode="External"/><Relationship Id="rId5" Type="http://schemas.openxmlformats.org/officeDocument/2006/relationships/image" Target="../media/image17.png"/><Relationship Id="rId10" Type="http://schemas.openxmlformats.org/officeDocument/2006/relationships/image" Target="../media/image2.wmf"/><Relationship Id="rId4" Type="http://schemas.openxmlformats.org/officeDocument/2006/relationships/image" Target="../media/image16.png"/><Relationship Id="rId9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32.png"/><Relationship Id="rId7" Type="http://schemas.openxmlformats.org/officeDocument/2006/relationships/image" Target="../media/image25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7.wmf"/><Relationship Id="rId10" Type="http://schemas.openxmlformats.org/officeDocument/2006/relationships/image" Target="../media/image22.wmf"/><Relationship Id="rId4" Type="http://schemas.openxmlformats.org/officeDocument/2006/relationships/image" Target="../media/image33.jpeg"/><Relationship Id="rId9" Type="http://schemas.openxmlformats.org/officeDocument/2006/relationships/image" Target="../media/image23.wm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hyperlink" Target="http://www.google.co.uk/imgres?imgurl=http://lacrangcavo.files.wordpress.com/2009/11/eye-clip-art-left.jpg&amp;imgrefurl=http://lacrangcavo.wordpress.com/2009/11/19/t%E1%BB%AB-anh-m%E1%BA%AFt-d%E1%BA%BFn-trai-tim/&amp;usg=__8xmug-nJLgmebfla6IcjvoJKH7E=&amp;h=359&amp;w=800&amp;sz=57&amp;hl=en&amp;start=4&amp;um=1&amp;itbs=1&amp;tbnid=phochmJE6ZUwTM:&amp;tbnh=64&amp;tbnw=143&amp;prev=/images?q=clip+art+eye&amp;um=1&amp;hl=en&amp;tbs=isch:1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1.jpeg"/><Relationship Id="rId4" Type="http://schemas.openxmlformats.org/officeDocument/2006/relationships/hyperlink" Target="http://www.google.co.uk/imgres?imgurl=http://www.dolladdiction.com.au/eye%20clip%20art%20right.jpg&amp;imgrefurl=http://cgi.cafr.ebay.ca/1-Owner-45K-Moonroof-Chrome-Package-20-inch-Wheels-/170492269853&amp;usg=__AJc8Vvs5FKUg9vJUlLW70D06UM4=&amp;h=359&amp;w=800&amp;sz=57&amp;hl=en&amp;start=5&amp;um=1&amp;itbs=1&amp;tbnid=UWDToK3a0o78lM:&amp;tbnh=64&amp;tbnw=143&amp;prev=/images?q=clip+art+eye&amp;um=1&amp;hl=en&amp;tbs=isch:1" TargetMode="Externa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imgurl=http://scrapetv.com/News/News%20Pages/Everyone%20Else/images/parthenon-and-the-acropolis.jpg&amp;imgrefurl=http://scrapetv.com/News/News%20Pages/Everyone%20Else/pages/Greek-riots-spark-global-realization-that-Greece-is-still-a-country-Scrape-TV-The-World-on-your-side.html&amp;usg=___I2LEcrHNAQi4mSP2CvFSKl3hWk=&amp;h=314&amp;w=400&amp;sz=38&amp;hl=en&amp;start=2&amp;itbs=1&amp;tbnid=TcMm-7C5Ij34vM:&amp;tbnh=97&amp;tbnw=124&amp;prev=/images?q=Acropolis&amp;hl=en&amp;gbv=2&amp;tbs=isch:1" TargetMode="External"/><Relationship Id="rId13" Type="http://schemas.openxmlformats.org/officeDocument/2006/relationships/image" Target="../media/image47.jpeg"/><Relationship Id="rId18" Type="http://schemas.openxmlformats.org/officeDocument/2006/relationships/image" Target="../media/image50.jpeg"/><Relationship Id="rId3" Type="http://schemas.openxmlformats.org/officeDocument/2006/relationships/image" Target="../media/image42.jpeg"/><Relationship Id="rId7" Type="http://schemas.openxmlformats.org/officeDocument/2006/relationships/image" Target="../media/image44.jpeg"/><Relationship Id="rId12" Type="http://schemas.openxmlformats.org/officeDocument/2006/relationships/hyperlink" Target="http://www.google.co.uk/imgres?imgurl=http://edubuzz.org/blogs/kingsmeadow/files/2010/02/loch-ness-monster.jpg&amp;imgrefurl=http://edubuzz.org/blogs/kingsmeadow/2010/02/04/p5-topic-loch-ness-monster-enquiry/&amp;usg=__Ks8WVmICJPSAbclb3piVZ3iOE-E=&amp;h=351&amp;w=528&amp;sz=45&amp;hl=en&amp;start=2&amp;um=1&amp;itbs=1&amp;tbnid=7enSPCy8Ox4pdM:&amp;tbnh=88&amp;tbnw=132&amp;prev=/images?q=loch+ness&amp;um=1&amp;hl=en&amp;gbv=2&amp;tbs=isch:1" TargetMode="External"/><Relationship Id="rId17" Type="http://schemas.openxmlformats.org/officeDocument/2006/relationships/hyperlink" Target="http://www.google.co.uk/imgres?imgurl=http://albinwilson.files.wordpress.com/2009/03/buckinghampalace_468x376.jpg&amp;imgrefurl=http://albinwilson.wordpress.com/2009/03/12/hello-world/&amp;usg=__UvC6raY392R1MLXhF3OSsN9bFes=&amp;h=376&amp;w=468&amp;sz=85&amp;hl=en&amp;start=2&amp;um=1&amp;itbs=1&amp;tbnid=WV-Bq6zoQR00AM:&amp;tbnh=103&amp;tbnw=128&amp;prev=/images?q=buckingham+palace&amp;um=1&amp;hl=en&amp;sa=N&amp;gbv=2&amp;tbs=isch:1" TargetMode="External"/><Relationship Id="rId2" Type="http://schemas.openxmlformats.org/officeDocument/2006/relationships/hyperlink" Target="http://www.google.co.uk/imgres?imgurl=http://www.shafaaq.com/shku/images/new2010/hamarang/eiffel-tower-day.jpg&amp;imgrefurl=http://www.shafaaq.com/shku/images/new2010/hamarang/&amp;usg=__HJQLSazb0yMusI7eV01_3jhrM1Q=&amp;h=666&amp;w=500&amp;sz=61&amp;hl=en&amp;start=2&amp;itbs=1&amp;tbnid=vv_IoKJfDj3bPM:&amp;tbnh=138&amp;tbnw=104&amp;prev=/images?q=eiffel+tower&amp;hl=en&amp;gbv=2&amp;tbs=isch:1" TargetMode="External"/><Relationship Id="rId16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google.co.uk/imgres?imgurl=http://www.proprofs.com/quiz-school/upload/yuiupload/901020256.jpg&amp;imgrefurl=http://www.proprofs.com/quiz-school/search.php?search=liberty&amp;tag=true&amp;usg=__85KDtEPK-6gYP6-xX3Ka2viVaKY=&amp;h=2048&amp;w=1536&amp;sz=263&amp;hl=en&amp;start=13&amp;itbs=1&amp;tbnid=53H3xGIL6e-aUM:&amp;tbnh=150&amp;tbnw=113&amp;prev=/images?q=statue+of+liberty&amp;hl=en&amp;gbv=2&amp;tbs=isch:1" TargetMode="External"/><Relationship Id="rId11" Type="http://schemas.openxmlformats.org/officeDocument/2006/relationships/image" Target="../media/image46.jpeg"/><Relationship Id="rId5" Type="http://schemas.openxmlformats.org/officeDocument/2006/relationships/image" Target="../media/image43.jpeg"/><Relationship Id="rId15" Type="http://schemas.openxmlformats.org/officeDocument/2006/relationships/image" Target="../media/image48.jpeg"/><Relationship Id="rId10" Type="http://schemas.openxmlformats.org/officeDocument/2006/relationships/hyperlink" Target="http://www.google.co.uk/imgres?imgurl=http://steelhead.aecom.yu.edu/France2006/images/015%20Top%20of%20the%20Alps.jpg&amp;imgrefurl=http://steelhead.aecom.yu.edu/France2006/pages/015%20Top%20of%20the%20Alps.htm&amp;usg=__NKOdNPEy6_NyYotDUEcIer5Ugss=&amp;h=600&amp;w=902&amp;sz=68&amp;hl=en&amp;start=1&amp;um=1&amp;itbs=1&amp;tbnid=dsGbosGJHZUwfM:&amp;tbnh=97&amp;tbnw=146&amp;prev=/images?q=the+alps&amp;um=1&amp;hl=en&amp;gbv=2&amp;tbs=isch:1" TargetMode="External"/><Relationship Id="rId4" Type="http://schemas.openxmlformats.org/officeDocument/2006/relationships/hyperlink" Target="http://www.google.co.uk/imgres?imgurl=http://binx101.files.wordpress.com/2008/06/14_19_53-the-leaning-tower-of-pisa-tuscany-italy_web.jpg&amp;imgrefurl=http://binx101.wordpress.com/2008/06/21/barack-vs-the-volcano/&amp;usg=__Y0SA-bUqF46KBtNKqfLSf-8uYZM=&amp;h=600&amp;w=400&amp;sz=115&amp;hl=en&amp;start=1&amp;itbs=1&amp;tbnid=sf0UnkJK7J4KtM:&amp;tbnh=135&amp;tbnw=90&amp;prev=/images?q=tower+of+pisa&amp;hl=en&amp;sa=N&amp;gbv=2&amp;ndsp=18&amp;tbs=isch:1" TargetMode="External"/><Relationship Id="rId9" Type="http://schemas.openxmlformats.org/officeDocument/2006/relationships/image" Target="../media/image45.jpeg"/><Relationship Id="rId14" Type="http://schemas.openxmlformats.org/officeDocument/2006/relationships/hyperlink" Target="http://www.google.co.uk/imgres?imgurl=http://www.flamencogenoveva.com/blog/defne.jpg&amp;imgrefurl=http://www.flamencogenoveva.com/blog/2007/08/flamenco_workshop_with_defne_e.html&amp;usg=__ufr2vIn1Tue9OhtYe1bNVmFvICs=&amp;h=344&amp;w=312&amp;sz=43&amp;hl=en&amp;start=2&amp;um=1&amp;itbs=1&amp;tbnid=kOlEAha-gV5CCM:&amp;tbnh=120&amp;tbnw=109&amp;prev=/images?q=flamenco+dancing&amp;um=1&amp;hl=en&amp;gbv=2&amp;tbs=isch:1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hyperlink" Target="http://www.google.co.uk/imgres?imgurl=http://icons.mysitemyway.com/wp-content/gallery/firey-orange-jelly-icons-food-beverage/056653-firey-orange-jelly-icon-food-beverage-knife-fork2.png&amp;imgrefurl=http://icons.mysitemyway.com/free-clipart-icons/1/utensil-icon-id/56653/style-id/441/firey-orange-jelly-icons/food-beverage/&amp;usg=__egX6tYCQDVqqZY-7jJymBovzJj8=&amp;h=420&amp;w=420&amp;sz=40&amp;hl=en&amp;start=7&amp;um=1&amp;itbs=1&amp;tbnid=ii0H53dDpmNd6M:&amp;tbnh=125&amp;tbnw=125&amp;prev=/images?q=clipart+knife+and+fork&amp;um=1&amp;hl=en&amp;gbv=2&amp;tbs=isch:1" TargetMode="Externa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imgurl=http://www.ofallon.org/PUBLIC_DOCUMENTS/OFALLONIL_COMMUNITYCAL/S028B3189-028B3213.0/Clipart_Food_Spaghetti.jpg&amp;imgrefurl=http://www.ofallon.org/PUBLIC_DOCUMENTS/OFALLONIL_COMMUNITYCAL/S028B3189-028B3213/?textPage=1&amp;usg=__9NsRuP0YqDG7PleK3UsXe-l9Q1c=&amp;h=276&amp;w=350&amp;sz=25&amp;hl=en&amp;start=7&amp;um=1&amp;itbs=1&amp;tbnid=rHJGCD1ky-0d8M:&amp;tbnh=95&amp;tbnw=120&amp;prev=/images?q=clipart+spaghetti&amp;um=1&amp;hl=en&amp;gbv=2&amp;tbs=isch:1" TargetMode="External"/><Relationship Id="rId13" Type="http://schemas.openxmlformats.org/officeDocument/2006/relationships/image" Target="../media/image57.jpeg"/><Relationship Id="rId18" Type="http://schemas.openxmlformats.org/officeDocument/2006/relationships/hyperlink" Target="http://www.google.co.uk/imgres?imgurl=http://www.fotosearch.com/bthumb/CSP/CSP072/k0724115.jpg&amp;imgrefurl=http://www.fotosearch.com/illustration/fried-fish.html&amp;usg=__GhDQeeO7HR9CYyD2guR74ktS2vM=&amp;h=120&amp;w=170&amp;sz=9&amp;hl=en&amp;start=10&amp;um=1&amp;itbs=1&amp;tbnid=-Q_pbaC0QPvxLM:&amp;tbnh=70&amp;tbnw=99&amp;prev=/images?q=clipart+fish+and+chips&amp;um=1&amp;hl=en&amp;gbv=2&amp;tbs=isch:1" TargetMode="External"/><Relationship Id="rId3" Type="http://schemas.openxmlformats.org/officeDocument/2006/relationships/image" Target="../media/image52.jpeg"/><Relationship Id="rId21" Type="http://schemas.openxmlformats.org/officeDocument/2006/relationships/image" Target="../media/image61.jpeg"/><Relationship Id="rId7" Type="http://schemas.openxmlformats.org/officeDocument/2006/relationships/image" Target="../media/image54.jpeg"/><Relationship Id="rId12" Type="http://schemas.openxmlformats.org/officeDocument/2006/relationships/hyperlink" Target="http://www.google.co.uk/imgres?imgurl=https://www.weightwatchers.co.uk/images/2057/dynamic/foodandrecipes/2009/03/LambMoussaka_n_lg.jpg&amp;imgrefurl=http://picsdigger.com/domain/weightwatchers.co.uk/&amp;usg=__YuFtgQw5LtBKMdrbeijHzRhM3uk=&amp;h=216&amp;w=216&amp;sz=18&amp;hl=en&amp;start=7&amp;um=1&amp;itbs=1&amp;tbnid=e59vjED1v5rqfM:&amp;tbnh=107&amp;tbnw=107&amp;prev=/images?q=clipart+moussaka&amp;um=1&amp;hl=en&amp;sa=N&amp;gbv=2&amp;ndsp=18&amp;tbs=isch:1" TargetMode="External"/><Relationship Id="rId17" Type="http://schemas.openxmlformats.org/officeDocument/2006/relationships/image" Target="../media/image59.jpeg"/><Relationship Id="rId2" Type="http://schemas.openxmlformats.org/officeDocument/2006/relationships/hyperlink" Target="http://www.google.co.uk/imgres?imgurl=http://www.clker.com/cliparts/2/a/a/8/1194986063686564309croissant_gerald_g._01.svg.hi.png&amp;imgrefurl=http://www.clker.com/clipart-3956.html&amp;usg=__deirrPLOaSfpcyGju-Vek17YKuk=&amp;h=368&amp;w=600&amp;sz=49&amp;hl=en&amp;start=1&amp;um=1&amp;itbs=1&amp;tbnid=Zv7sowuV0itS4M:&amp;tbnh=83&amp;tbnw=135&amp;prev=/images?q=clipart+croissants&amp;um=1&amp;hl=en&amp;gbv=2&amp;tbs=isch:1" TargetMode="External"/><Relationship Id="rId16" Type="http://schemas.openxmlformats.org/officeDocument/2006/relationships/hyperlink" Target="http://www.google.co.uk/imgres?imgurl=http://static.guim.co.uk/sys-images/Admin/BkFill/Default_image_group/2010/4/11/1271017789841/Haggis-001.jpg&amp;imgrefurl=http://www.guardian.co.uk/uk/2010/apr/11/haggis-chocolate-maker-artisan&amp;usg=__qGU8j0HcDF2PF1Xfqae-9s0Iqew=&amp;h=276&amp;w=460&amp;sz=37&amp;hl=en&amp;start=212&amp;um=1&amp;itbs=1&amp;tbnid=g2Zt9lKC-ndHZM:&amp;tbnh=77&amp;tbnw=128&amp;prev=/images?q=haggis&amp;start=198&amp;um=1&amp;hl=en&amp;sa=N&amp;gbv=2&amp;ndsp=18&amp;tbs=isch:1" TargetMode="External"/><Relationship Id="rId20" Type="http://schemas.openxmlformats.org/officeDocument/2006/relationships/hyperlink" Target="http://www.google.co.uk/imgres?imgurl=http://www.fotosearch.com/bthumb/FDS/FDS102/Paella.jpg&amp;imgrefurl=http://www.fotosearch.com/foodshapes/hispanic-foods/FDS102/2/&amp;usg=__cvaUcShlQE1P-o7vMN1i3Bz-yJY=&amp;h=127&amp;w=170&amp;sz=10&amp;hl=en&amp;start=13&amp;um=1&amp;itbs=1&amp;tbnid=zU0Lx0gww99MZM:&amp;tbnh=74&amp;tbnw=99&amp;prev=/images?q=clipart+fish+paella&amp;um=1&amp;hl=en&amp;gbv=2&amp;tbs=isch:1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google.co.uk/imgres?imgurl=http://dclips.fundraw.com/zobo500dir/pizza_4_stagioni_archite_01.jpg&amp;imgrefurl=http://www.fundraw.com/clipart/clip-art/2016/Pizza-Slice---Color/&amp;usg=__49CqceTozJrNKlsZEeC_M0I4aqs=&amp;h=500&amp;w=500&amp;sz=62&amp;hl=en&amp;start=1&amp;um=1&amp;itbs=1&amp;tbnid=GlaPWcP3twLg-M:&amp;tbnh=130&amp;tbnw=130&amp;prev=/images?q=clipart+pizza&amp;um=1&amp;hl=en&amp;gbv=2&amp;tbs=isch:1" TargetMode="External"/><Relationship Id="rId11" Type="http://schemas.openxmlformats.org/officeDocument/2006/relationships/image" Target="../media/image56.jpeg"/><Relationship Id="rId5" Type="http://schemas.openxmlformats.org/officeDocument/2006/relationships/image" Target="../media/image53.jpeg"/><Relationship Id="rId15" Type="http://schemas.openxmlformats.org/officeDocument/2006/relationships/image" Target="../media/image58.jpeg"/><Relationship Id="rId10" Type="http://schemas.openxmlformats.org/officeDocument/2006/relationships/hyperlink" Target="http://www.google.co.uk/imgres?imgurl=http://sanggarlukispicasso.com/wp-content/gallery/clipart-food1/clipart-burger2.jpg&amp;imgrefurl=http://sanggarlukispicasso.com/?page_id=152&amp;usg=__ldvdh3ZxJ9_mYp-jjaCpus429_0=&amp;h=364&amp;w=408&amp;sz=37&amp;hl=en&amp;start=1&amp;um=1&amp;itbs=1&amp;tbnid=w3M0ta4xXnkGjM:&amp;tbnh=112&amp;tbnw=125&amp;prev=/images?q=clipart+burger&amp;um=1&amp;hl=en&amp;sa=G&amp;gbv=2&amp;tbs=isch:1" TargetMode="External"/><Relationship Id="rId19" Type="http://schemas.openxmlformats.org/officeDocument/2006/relationships/image" Target="../media/image60.jpeg"/><Relationship Id="rId4" Type="http://schemas.openxmlformats.org/officeDocument/2006/relationships/hyperlink" Target="http://www.google.co.uk/imgres?imgurl=http://www.imajlar.com/free_clipart/summer_clipart/summer_clipart_snail.gif&amp;imgrefurl=http://www.free-clipart-pictures.net/summer_clipart.html&amp;usg=__OwuKhPEioDZBf8wC74BG4cn2GrY=&amp;h=160&amp;w=200&amp;sz=8&amp;hl=en&amp;start=4&amp;um=1&amp;itbs=1&amp;tbnid=TSGqKj4z0_oLwM:&amp;tbnh=83&amp;tbnw=104&amp;prev=/images?q=clipart+snails&amp;um=1&amp;hl=en&amp;gbv=2&amp;tbs=isch:1" TargetMode="External"/><Relationship Id="rId9" Type="http://schemas.openxmlformats.org/officeDocument/2006/relationships/image" Target="../media/image55.jpeg"/><Relationship Id="rId14" Type="http://schemas.openxmlformats.org/officeDocument/2006/relationships/hyperlink" Target="http://www.google.co.uk/imgres?imgurl=http://i272.photobucket.com/albums/jj178/kiarafanxtreme/Chocolate.png&amp;imgrefurl=http://kiarafanxtreme.webs.com/giftbaskets.htm&amp;usg=__3M3Efc6Bu1HkfrjbwQVva8ZGJCQ=&amp;h=400&amp;w=500&amp;sz=207&amp;hl=en&amp;start=17&amp;um=1&amp;itbs=1&amp;tbnid=JUFbTlhBgpql1M:&amp;tbnh=104&amp;tbnw=130&amp;prev=/images?q=clipart+chocolate&amp;um=1&amp;hl=en&amp;sa=N&amp;gbv=2&amp;ndsp=18&amp;tbs=isch:1" TargetMode="External"/><Relationship Id="rId22" Type="http://schemas.openxmlformats.org/officeDocument/2006/relationships/image" Target="../media/image62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eg"/><Relationship Id="rId3" Type="http://schemas.openxmlformats.org/officeDocument/2006/relationships/image" Target="../media/image63.jpeg"/><Relationship Id="rId7" Type="http://schemas.openxmlformats.org/officeDocument/2006/relationships/hyperlink" Target="http://www.google.co.uk/imgres?imgurl=http://classroomclipart.com/ImageFolio4_files/gallery/Clipart/Calendar/14-5-07-july-1.jpg&amp;imgrefurl=http://classroomclipart.com/cgi-bin/kids/imageFolio.cgi?action=view&amp;link=Clipart/Calendar&amp;image=14-5-07-july-1.jpg&amp;img=6&amp;tt=&amp;usg=__xRv24_SA9YGAgQiNeMElzdD-tc0=&amp;h=500&amp;w=480&amp;sz=68&amp;hl=en&amp;start=37&amp;um=1&amp;itbs=1&amp;tbnid=qiUZ8-gWAkVYhM:&amp;tbnh=130&amp;tbnw=125&amp;prev=/images?q=clipart+calendar&amp;start=36&amp;um=1&amp;hl=en&amp;sa=N&amp;gbv=2&amp;ndsp=18&amp;tbs=isch:1" TargetMode="External"/><Relationship Id="rId2" Type="http://schemas.openxmlformats.org/officeDocument/2006/relationships/hyperlink" Target="http://www.google.co.uk/imgres?imgurl=http://www.freeclipartnow.com/d/40220-1/arrow-blue-outline-right.jpg&amp;imgrefurl=http://www.freeclipartnow.com/signs-symbols/arrows/arrow-blue-outline-right.jpg.html&amp;usg=__37kSdik2LzD2kKQrkVLTgxTiC_o=&amp;h=269&amp;w=350&amp;sz=12&amp;hl=en&amp;start=17&amp;um=1&amp;itbs=1&amp;tbnid=Rai66VBNdXPbfM:&amp;tbnh=92&amp;tbnw=120&amp;prev=/images?q=clipart+arrow&amp;um=1&amp;hl=en&amp;sa=G&amp;gbv=2&amp;tbs=isch: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jpeg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hyperlink" Target="http://www.google.co.uk/imgres?imgurl=http://icons.mysitemyway.com/wp-content/gallery/firey-orange-jelly-icons-food-beverage/056653-firey-orange-jelly-icon-food-beverage-knife-fork2.png&amp;imgrefurl=http://icons.mysitemyway.com/free-clipart-icons/1/utensil-icon-id/56653/style-id/441/firey-orange-jelly-icons/food-beverage/&amp;usg=__egX6tYCQDVqqZY-7jJymBovzJj8=&amp;h=420&amp;w=420&amp;sz=40&amp;hl=en&amp;start=7&amp;um=1&amp;itbs=1&amp;tbnid=ii0H53dDpmNd6M:&amp;tbnh=125&amp;tbnw=125&amp;prev=/images?q=clipart+knife+and+fork&amp;um=1&amp;hl=en&amp;gbv=2&amp;tbs=isch:1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jpeg"/><Relationship Id="rId4" Type="http://schemas.openxmlformats.org/officeDocument/2006/relationships/hyperlink" Target="http://www.google.co.uk/imgres?imgurl=http://lacrangcavo.files.wordpress.com/2009/11/eye-clip-art-left.jpg&amp;imgrefurl=http://lacrangcavo.wordpress.com/2009/11/19/t%E1%BB%AB-anh-m%E1%BA%AFt-d%E1%BA%BFn-trai-tim/&amp;usg=__8xmug-nJLgmebfla6IcjvoJKH7E=&amp;h=359&amp;w=800&amp;sz=57&amp;hl=en&amp;start=4&amp;um=1&amp;itbs=1&amp;tbnid=phochmJE6ZUwTM:&amp;tbnh=64&amp;tbnw=143&amp;prev=/images?q=clip+art+eye&amp;um=1&amp;hl=en&amp;tbs=isch:1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hyperlink" Target="http://www.google.co.uk/imgres?imgurl=http://www.freeclipartnow.com/d/40220-1/arrow-blue-outline-right.jpg&amp;imgrefurl=http://www.freeclipartnow.com/signs-symbols/arrows/arrow-blue-outline-right.jpg.html&amp;usg=__37kSdik2LzD2kKQrkVLTgxTiC_o=&amp;h=269&amp;w=350&amp;sz=12&amp;hl=en&amp;start=17&amp;um=1&amp;itbs=1&amp;tbnid=Rai66VBNdXPbfM:&amp;tbnh=92&amp;tbnw=120&amp;prev=/images?q=clipart+arrow&amp;um=1&amp;hl=en&amp;sa=G&amp;gbv=2&amp;tbs=isch:1" TargetMode="Externa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9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b="1" smtClean="0">
                <a:latin typeface="Comic Sans MS" pitchFamily="66" charset="0"/>
                <a:ea typeface="ＭＳ Ｐゴシック" pitchFamily="34" charset="-128"/>
              </a:rPr>
              <a:t>Gwyliau</a:t>
            </a:r>
          </a:p>
        </p:txBody>
      </p:sp>
      <p:pic>
        <p:nvPicPr>
          <p:cNvPr id="13314" name="Picture 4" descr="MCj0382579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3600" y="1752600"/>
            <a:ext cx="4948238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Cymru</a:t>
            </a:r>
          </a:p>
        </p:txBody>
      </p:sp>
      <p:pic>
        <p:nvPicPr>
          <p:cNvPr id="14338" name="Picture 4" descr="MCj039181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1905000"/>
            <a:ext cx="6781800" cy="453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Lloegr</a:t>
            </a:r>
          </a:p>
        </p:txBody>
      </p:sp>
      <p:pic>
        <p:nvPicPr>
          <p:cNvPr id="1536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844675"/>
            <a:ext cx="7848600" cy="474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Iwerddon</a:t>
            </a:r>
          </a:p>
        </p:txBody>
      </p:sp>
      <p:pic>
        <p:nvPicPr>
          <p:cNvPr id="16386" name="Picture 4" descr="MCFL00185_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1754188"/>
            <a:ext cx="6400800" cy="485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Yr Alban</a:t>
            </a:r>
          </a:p>
        </p:txBody>
      </p:sp>
      <p:pic>
        <p:nvPicPr>
          <p:cNvPr id="17410" name="Picture 4" descr="MCFL00014_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1752600"/>
            <a:ext cx="7010400" cy="468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Sbaen</a:t>
            </a:r>
          </a:p>
        </p:txBody>
      </p:sp>
      <p:pic>
        <p:nvPicPr>
          <p:cNvPr id="18434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1557338"/>
            <a:ext cx="7920037" cy="491331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Yr Eidal</a:t>
            </a:r>
          </a:p>
        </p:txBody>
      </p:sp>
      <p:pic>
        <p:nvPicPr>
          <p:cNvPr id="19458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1752600"/>
            <a:ext cx="8280400" cy="47212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Ffrainc</a:t>
            </a:r>
          </a:p>
        </p:txBody>
      </p:sp>
      <p:pic>
        <p:nvPicPr>
          <p:cNvPr id="20482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850" y="1676400"/>
            <a:ext cx="8496300" cy="480218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Yr Almaen</a:t>
            </a:r>
          </a:p>
        </p:txBody>
      </p:sp>
      <p:pic>
        <p:nvPicPr>
          <p:cNvPr id="21506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1752600"/>
            <a:ext cx="8424862" cy="471963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Gwlad Groeg</a:t>
            </a:r>
          </a:p>
        </p:txBody>
      </p:sp>
      <p:pic>
        <p:nvPicPr>
          <p:cNvPr id="22530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1828800"/>
            <a:ext cx="8353425" cy="45370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America</a:t>
            </a:r>
          </a:p>
        </p:txBody>
      </p:sp>
      <p:pic>
        <p:nvPicPr>
          <p:cNvPr id="23554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288" y="1676400"/>
            <a:ext cx="8353425" cy="47529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839200" cy="1524000"/>
          </a:xfrm>
        </p:spPr>
        <p:txBody>
          <a:bodyPr/>
          <a:lstStyle/>
          <a:p>
            <a:pPr eaLnBrk="1" hangingPunct="1"/>
            <a:r>
              <a:rPr lang="en-US" sz="10600" smtClean="0">
                <a:latin typeface="Comic Sans MS" pitchFamily="66" charset="0"/>
                <a:ea typeface="ＭＳ Ｐゴシック" pitchFamily="34" charset="-128"/>
              </a:rPr>
              <a:t>Awstralia</a:t>
            </a:r>
          </a:p>
        </p:txBody>
      </p:sp>
      <p:pic>
        <p:nvPicPr>
          <p:cNvPr id="24578" name="Picture 4" descr="MCFL00155_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1600200"/>
            <a:ext cx="6248400" cy="472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686800" cy="2555875"/>
          </a:xfrm>
        </p:spPr>
        <p:txBody>
          <a:bodyPr/>
          <a:lstStyle/>
          <a:p>
            <a:pPr eaLnBrk="1" hangingPunct="1"/>
            <a:r>
              <a:rPr lang="en-US" sz="9600" smtClean="0">
                <a:latin typeface="Comic Sans MS" pitchFamily="66" charset="0"/>
                <a:ea typeface="ＭＳ Ｐゴシック" pitchFamily="34" charset="-128"/>
              </a:rPr>
              <a:t>Ble est ti?</a:t>
            </a:r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250825" y="3357563"/>
            <a:ext cx="8686800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US" sz="9600">
                <a:solidFill>
                  <a:schemeClr val="accent2"/>
                </a:solidFill>
                <a:latin typeface="Comic Sans MS" pitchFamily="66" charset="0"/>
              </a:rPr>
              <a:t>Es i </a:t>
            </a:r>
            <a:r>
              <a:rPr lang="en-US" sz="9600" u="sng">
                <a:solidFill>
                  <a:schemeClr val="accent2"/>
                </a:solidFill>
                <a:latin typeface="Comic Sans MS" pitchFamily="66" charset="0"/>
              </a:rPr>
              <a:t>i America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2781300"/>
            <a:ext cx="1963738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536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96" name="Group 24"/>
          <p:cNvGraphicFramePr>
            <a:graphicFrameLocks noGrp="1"/>
          </p:cNvGraphicFramePr>
          <p:nvPr/>
        </p:nvGraphicFramePr>
        <p:xfrm>
          <a:off x="539750" y="404813"/>
          <a:ext cx="8135938" cy="5976935"/>
        </p:xfrm>
        <a:graphic>
          <a:graphicData uri="http://schemas.openxmlformats.org/drawingml/2006/table">
            <a:tbl>
              <a:tblPr/>
              <a:tblGrid>
                <a:gridCol w="4068763"/>
                <a:gridCol w="4067175"/>
              </a:tblGrid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Cymru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Ffrainc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Lloegr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Yr Eidal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Iwerddon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 Swistir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Yr Alban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America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Sbaen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Gwlad Groeg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6645" name="Picture 2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4292600"/>
            <a:ext cx="1079500" cy="61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46" name="Picture 2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5825" y="5589588"/>
            <a:ext cx="1009650" cy="54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47" name="Picture 2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288" y="793750"/>
            <a:ext cx="985837" cy="55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48" name="Picture 2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850" y="1989138"/>
            <a:ext cx="1052513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49" name="Picture 2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5445125"/>
            <a:ext cx="1101725" cy="68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50" name="Picture 30" descr="MCFL00014_000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575" y="4221163"/>
            <a:ext cx="962025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51" name="Picture 31" descr="MCFL00185_0000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6600" y="3068638"/>
            <a:ext cx="1000125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52" name="Picture 3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2138" y="1844675"/>
            <a:ext cx="1079500" cy="6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53" name="Picture 33" descr="MCj03918120000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132138" y="692150"/>
            <a:ext cx="1020762" cy="68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54" name="Picture 34" descr="Switzerland">
            <a:hlinkClick r:id="rId11" invalidUrl="http://www.google.co.uk/imgres?imgurl=http://woodstown.org/~clubs/CHA Club/Images/Switzerland.gif&amp;imgrefurl=http://woodstown.org/~clubs/CHA Club/index.html&amp;usg=__BLd5YrWVpJUJ0X3mNrUSffvbRPE=&amp;h=713&amp;w=719&amp;sz=4&amp;hl=en&amp;start=17&amp;um=1&amp;itbs=1&amp;tbnid=NoDXToUv99GSMM:&amp;tbnh=139&amp;tbnw=140&amp;prev=/images?q=flag+switzerland&amp;um=1&amp;hl=en&amp;sa=N&amp;tbs=isch: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24750" y="2997200"/>
            <a:ext cx="8636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smtClean="0">
                <a:solidFill>
                  <a:srgbClr val="FF0000"/>
                </a:solidFill>
                <a:ea typeface="ＭＳ Ｐゴシック" pitchFamily="34" charset="-128"/>
              </a:rPr>
              <a:t>Pryd est ti?</a:t>
            </a:r>
            <a:br>
              <a:rPr lang="en-GB" sz="5400" b="1" smtClean="0">
                <a:solidFill>
                  <a:srgbClr val="FF0000"/>
                </a:solidFill>
                <a:ea typeface="ＭＳ Ｐゴシック" pitchFamily="34" charset="-128"/>
              </a:rPr>
            </a:br>
            <a:r>
              <a:rPr lang="en-GB" sz="5400" b="1" smtClean="0">
                <a:solidFill>
                  <a:srgbClr val="FF0000"/>
                </a:solidFill>
                <a:ea typeface="ＭＳ Ｐゴシック" pitchFamily="34" charset="-128"/>
              </a:rPr>
              <a:t>Es </a:t>
            </a:r>
            <a:r>
              <a:rPr lang="en-US" sz="5400" b="1" smtClean="0">
                <a:solidFill>
                  <a:srgbClr val="FF0000"/>
                </a:solidFill>
                <a:ea typeface="ＭＳ Ｐゴシック" pitchFamily="34" charset="-128"/>
              </a:rPr>
              <a:t>i</a:t>
            </a:r>
            <a:r>
              <a:rPr lang="en-GB" sz="5400" b="1" smtClean="0">
                <a:solidFill>
                  <a:srgbClr val="FF0000"/>
                </a:solidFill>
                <a:ea typeface="ＭＳ Ｐゴシック" pitchFamily="34" charset="-128"/>
              </a:rPr>
              <a:t> yn </a:t>
            </a:r>
            <a:r>
              <a:rPr lang="en-US" sz="5400" b="1" smtClean="0">
                <a:solidFill>
                  <a:srgbClr val="FF0000"/>
                </a:solidFill>
                <a:ea typeface="ＭＳ Ｐゴシック" pitchFamily="34" charset="-128"/>
              </a:rPr>
              <a:t>……</a:t>
            </a:r>
            <a:endParaRPr lang="en-GB" sz="5400" b="1" smtClean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27650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844675"/>
            <a:ext cx="4038600" cy="4281488"/>
          </a:xfrm>
        </p:spPr>
        <p:txBody>
          <a:bodyPr/>
          <a:lstStyle/>
          <a:p>
            <a:r>
              <a:rPr lang="en-GB" sz="4000" smtClean="0">
                <a:ea typeface="ＭＳ Ｐゴシック" pitchFamily="34" charset="-128"/>
              </a:rPr>
              <a:t>Ionawr</a:t>
            </a:r>
          </a:p>
          <a:p>
            <a:r>
              <a:rPr lang="en-GB" sz="4000" smtClean="0">
                <a:ea typeface="ＭＳ Ｐゴシック" pitchFamily="34" charset="-128"/>
              </a:rPr>
              <a:t>Chwefror</a:t>
            </a:r>
          </a:p>
          <a:p>
            <a:r>
              <a:rPr lang="en-GB" sz="4000" smtClean="0">
                <a:ea typeface="ＭＳ Ｐゴシック" pitchFamily="34" charset="-128"/>
              </a:rPr>
              <a:t>Mawrth</a:t>
            </a:r>
          </a:p>
          <a:p>
            <a:r>
              <a:rPr lang="en-GB" sz="4000" smtClean="0">
                <a:ea typeface="ＭＳ Ｐゴシック" pitchFamily="34" charset="-128"/>
              </a:rPr>
              <a:t>Ebrill</a:t>
            </a:r>
          </a:p>
          <a:p>
            <a:r>
              <a:rPr lang="en-GB" sz="4000" smtClean="0">
                <a:ea typeface="ＭＳ Ｐゴシック" pitchFamily="34" charset="-128"/>
              </a:rPr>
              <a:t>Mai</a:t>
            </a:r>
          </a:p>
          <a:p>
            <a:r>
              <a:rPr lang="en-GB" sz="4000" smtClean="0">
                <a:ea typeface="ＭＳ Ｐゴシック" pitchFamily="34" charset="-128"/>
              </a:rPr>
              <a:t>Mehefin</a:t>
            </a:r>
          </a:p>
        </p:txBody>
      </p:sp>
      <p:sp>
        <p:nvSpPr>
          <p:cNvPr id="27651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773238"/>
            <a:ext cx="4038600" cy="4352925"/>
          </a:xfrm>
        </p:spPr>
        <p:txBody>
          <a:bodyPr/>
          <a:lstStyle/>
          <a:p>
            <a:r>
              <a:rPr lang="en-GB" sz="4000" smtClean="0">
                <a:ea typeface="ＭＳ Ｐゴシック" pitchFamily="34" charset="-128"/>
              </a:rPr>
              <a:t>Gorffennaf</a:t>
            </a:r>
          </a:p>
          <a:p>
            <a:r>
              <a:rPr lang="en-GB" sz="4000" smtClean="0">
                <a:ea typeface="ＭＳ Ｐゴシック" pitchFamily="34" charset="-128"/>
              </a:rPr>
              <a:t>Awst</a:t>
            </a:r>
          </a:p>
          <a:p>
            <a:r>
              <a:rPr lang="en-GB" sz="4000" smtClean="0">
                <a:ea typeface="ＭＳ Ｐゴシック" pitchFamily="34" charset="-128"/>
              </a:rPr>
              <a:t>Medi</a:t>
            </a:r>
          </a:p>
          <a:p>
            <a:r>
              <a:rPr lang="en-GB" sz="4000" smtClean="0">
                <a:ea typeface="ＭＳ Ｐゴシック" pitchFamily="34" charset="-128"/>
              </a:rPr>
              <a:t>Hydref</a:t>
            </a:r>
          </a:p>
          <a:p>
            <a:r>
              <a:rPr lang="en-GB" sz="4000" smtClean="0">
                <a:ea typeface="ＭＳ Ｐゴシック" pitchFamily="34" charset="-128"/>
              </a:rPr>
              <a:t>Tachwedd</a:t>
            </a:r>
          </a:p>
          <a:p>
            <a:r>
              <a:rPr lang="en-GB" sz="4000" smtClean="0">
                <a:ea typeface="ＭＳ Ｐゴシック" pitchFamily="34" charset="-128"/>
              </a:rPr>
              <a:t>Rhagfyr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686800" cy="2844800"/>
          </a:xfrm>
        </p:spPr>
        <p:txBody>
          <a:bodyPr/>
          <a:lstStyle/>
          <a:p>
            <a:pPr algn="l" eaLnBrk="1" hangingPunct="1"/>
            <a:r>
              <a:rPr lang="en-US" sz="8800" smtClean="0">
                <a:solidFill>
                  <a:schemeClr val="tx1"/>
                </a:solidFill>
                <a:latin typeface="Comic Sans MS" pitchFamily="66" charset="0"/>
                <a:ea typeface="ＭＳ Ｐゴシック" pitchFamily="34" charset="-128"/>
              </a:rPr>
              <a:t>Sut est ti?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250825" y="3141663"/>
            <a:ext cx="8686800" cy="284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sz="8800">
                <a:solidFill>
                  <a:schemeClr val="accent2"/>
                </a:solidFill>
                <a:latin typeface="Comic Sans MS" pitchFamily="66" charset="0"/>
              </a:rPr>
              <a:t>Es i </a:t>
            </a:r>
            <a:r>
              <a:rPr lang="en-US" sz="8800" u="sng">
                <a:solidFill>
                  <a:schemeClr val="accent2"/>
                </a:solidFill>
                <a:latin typeface="Comic Sans MS" pitchFamily="66" charset="0"/>
              </a:rPr>
              <a:t>mewn bws</a:t>
            </a:r>
            <a:r>
              <a:rPr lang="en-US" sz="880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  <p:pic>
        <p:nvPicPr>
          <p:cNvPr id="17412" name="Picture 4" descr="MPj0433146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5445125"/>
            <a:ext cx="1800225" cy="120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3" descr="MCj0424188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2276475"/>
            <a:ext cx="5761038" cy="417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692275" y="476250"/>
            <a:ext cx="604837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800" b="1">
                <a:latin typeface="Comic Sans MS" pitchFamily="66" charset="0"/>
              </a:rPr>
              <a:t>mewn car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55650" y="476250"/>
            <a:ext cx="7632700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800" b="1">
                <a:latin typeface="Comic Sans MS" pitchFamily="66" charset="0"/>
              </a:rPr>
              <a:t>mewn tacsi</a:t>
            </a:r>
          </a:p>
        </p:txBody>
      </p:sp>
      <p:pic>
        <p:nvPicPr>
          <p:cNvPr id="29698" name="Picture 4" descr="MCj0320976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2205038"/>
            <a:ext cx="4933950" cy="407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1692275" y="476250"/>
            <a:ext cx="604837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800" b="1">
                <a:latin typeface="Comic Sans MS" pitchFamily="66" charset="0"/>
              </a:rPr>
              <a:t>mewn bws</a:t>
            </a:r>
          </a:p>
        </p:txBody>
      </p:sp>
      <p:pic>
        <p:nvPicPr>
          <p:cNvPr id="30722" name="Picture 4" descr="MPj0433146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2060575"/>
            <a:ext cx="64008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1692275" y="476250"/>
            <a:ext cx="604837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800" b="1">
                <a:latin typeface="Comic Sans MS" pitchFamily="66" charset="0"/>
              </a:rPr>
              <a:t>mewn tr</a:t>
            </a:r>
            <a:r>
              <a:rPr lang="en-US" sz="8800" b="1">
                <a:latin typeface="Comic Sans MS" pitchFamily="66" charset="0"/>
              </a:rPr>
              <a:t>ên</a:t>
            </a:r>
          </a:p>
        </p:txBody>
      </p:sp>
      <p:pic>
        <p:nvPicPr>
          <p:cNvPr id="31746" name="Picture 6" descr="trn1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46275"/>
            <a:ext cx="9144000" cy="336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1692275" y="476250"/>
            <a:ext cx="604837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800" b="1">
                <a:latin typeface="Comic Sans MS" pitchFamily="66" charset="0"/>
              </a:rPr>
              <a:t>Ar beic</a:t>
            </a:r>
            <a:endParaRPr lang="en-US" sz="8800" b="1">
              <a:latin typeface="Comic Sans MS" pitchFamily="66" charset="0"/>
            </a:endParaRPr>
          </a:p>
        </p:txBody>
      </p:sp>
      <p:pic>
        <p:nvPicPr>
          <p:cNvPr id="32770" name="Picture 5" descr="MCj0305665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2133600"/>
            <a:ext cx="5546725" cy="413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build="allAtOnce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0" y="476250"/>
            <a:ext cx="9144000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800" b="1">
                <a:latin typeface="Comic Sans MS" pitchFamily="66" charset="0"/>
              </a:rPr>
              <a:t>ar beic modur</a:t>
            </a:r>
            <a:endParaRPr lang="en-US" sz="8800" b="1">
              <a:latin typeface="Comic Sans MS" pitchFamily="66" charset="0"/>
            </a:endParaRPr>
          </a:p>
        </p:txBody>
      </p:sp>
      <p:pic>
        <p:nvPicPr>
          <p:cNvPr id="33794" name="Picture 6" descr="MCTN00558_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36838"/>
            <a:ext cx="5975350" cy="372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611188" y="476250"/>
            <a:ext cx="8064500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800" b="1">
                <a:latin typeface="Comic Sans MS" pitchFamily="66" charset="0"/>
              </a:rPr>
              <a:t>mewn llong</a:t>
            </a:r>
            <a:endParaRPr lang="en-US" sz="8800" b="1">
              <a:latin typeface="Comic Sans MS" pitchFamily="66" charset="0"/>
            </a:endParaRPr>
          </a:p>
        </p:txBody>
      </p:sp>
      <p:pic>
        <p:nvPicPr>
          <p:cNvPr id="34818" name="Picture 5" descr="MCj0382589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916113"/>
            <a:ext cx="4608513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395288" y="476250"/>
            <a:ext cx="835342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800" b="1">
                <a:latin typeface="Comic Sans MS" pitchFamily="66" charset="0"/>
              </a:rPr>
              <a:t>mewn awyren</a:t>
            </a:r>
            <a:endParaRPr lang="en-US" sz="8800" b="1">
              <a:latin typeface="Comic Sans MS" pitchFamily="66" charset="0"/>
            </a:endParaRPr>
          </a:p>
        </p:txBody>
      </p:sp>
      <p:pic>
        <p:nvPicPr>
          <p:cNvPr id="35842" name="Picture 5" descr="airplane1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1905000"/>
            <a:ext cx="6629400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build="allAtOnce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0" y="476250"/>
            <a:ext cx="914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000" b="1">
                <a:latin typeface="Comic Sans MS" pitchFamily="66" charset="0"/>
              </a:rPr>
              <a:t>mewn hofrennydd</a:t>
            </a:r>
            <a:endParaRPr lang="en-US" sz="8000" b="1">
              <a:latin typeface="Comic Sans MS" pitchFamily="66" charset="0"/>
            </a:endParaRPr>
          </a:p>
        </p:txBody>
      </p:sp>
      <p:pic>
        <p:nvPicPr>
          <p:cNvPr id="36866" name="Picture 6" descr="MCj0287336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565400"/>
            <a:ext cx="5976937" cy="3649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686800" cy="2844800"/>
          </a:xfrm>
        </p:spPr>
        <p:txBody>
          <a:bodyPr/>
          <a:lstStyle/>
          <a:p>
            <a:pPr algn="l" eaLnBrk="1" hangingPunct="1"/>
            <a:r>
              <a:rPr lang="en-US" sz="8800" smtClean="0">
                <a:solidFill>
                  <a:schemeClr val="tx1"/>
                </a:solidFill>
                <a:latin typeface="Comic Sans MS" pitchFamily="66" charset="0"/>
                <a:ea typeface="ＭＳ Ｐゴシック" pitchFamily="34" charset="-128"/>
              </a:rPr>
              <a:t>Sut est ti?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250825" y="3141663"/>
            <a:ext cx="8686800" cy="284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sz="8800">
                <a:solidFill>
                  <a:schemeClr val="accent2"/>
                </a:solidFill>
                <a:latin typeface="Comic Sans MS" pitchFamily="66" charset="0"/>
              </a:rPr>
              <a:t>Es i </a:t>
            </a:r>
            <a:r>
              <a:rPr lang="en-US" sz="8800" u="sng">
                <a:solidFill>
                  <a:schemeClr val="accent2"/>
                </a:solidFill>
                <a:latin typeface="Comic Sans MS" pitchFamily="66" charset="0"/>
              </a:rPr>
              <a:t>mewn bws</a:t>
            </a:r>
            <a:r>
              <a:rPr lang="en-US" sz="880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  <p:pic>
        <p:nvPicPr>
          <p:cNvPr id="17412" name="Picture 4" descr="MPj0433146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5445125"/>
            <a:ext cx="1800225" cy="120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0140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18" name="Group 22"/>
          <p:cNvGraphicFramePr>
            <a:graphicFrameLocks noGrp="1"/>
          </p:cNvGraphicFramePr>
          <p:nvPr/>
        </p:nvGraphicFramePr>
        <p:xfrm>
          <a:off x="250825" y="404813"/>
          <a:ext cx="8424863" cy="5832476"/>
        </p:xfrm>
        <a:graphic>
          <a:graphicData uri="http://schemas.openxmlformats.org/drawingml/2006/table">
            <a:tbl>
              <a:tblPr/>
              <a:tblGrid>
                <a:gridCol w="4213225"/>
                <a:gridCol w="4211638"/>
              </a:tblGrid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car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awyren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tacsi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llong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bws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 y fferi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trên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 y beic/beic modur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8930" name="Picture 5" descr="MCj0382589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5825" y="1989138"/>
            <a:ext cx="1223963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1" name="Picture 24" descr="ferryboat_clip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1725" y="3573463"/>
            <a:ext cx="895350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2" name="Picture 5" descr="airplane1rgb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388" y="692150"/>
            <a:ext cx="11525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3" name="Picture 6" descr="MCTN00558_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588" y="5445125"/>
            <a:ext cx="935037" cy="58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4" name="Picture 5" descr="MCj0305665000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19700" y="5445125"/>
            <a:ext cx="865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5" name="Picture 6" descr="trn1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088" y="5229225"/>
            <a:ext cx="2916237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6" name="Picture 4" descr="MPj04331460000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213" y="3692525"/>
            <a:ext cx="1431925" cy="95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7" name="Picture 4" descr="MCj03209760000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2138" y="2133600"/>
            <a:ext cx="1079500" cy="89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38" name="Picture 3" descr="MCj04241880000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132138" y="725488"/>
            <a:ext cx="1079500" cy="78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686800" cy="2844800"/>
          </a:xfrm>
        </p:spPr>
        <p:txBody>
          <a:bodyPr/>
          <a:lstStyle/>
          <a:p>
            <a:pPr algn="l" eaLnBrk="1" hangingPunct="1"/>
            <a:r>
              <a:rPr lang="en-US" sz="8000" smtClean="0">
                <a:solidFill>
                  <a:schemeClr val="tx1"/>
                </a:solidFill>
                <a:latin typeface="Comic Sans MS" pitchFamily="66" charset="0"/>
                <a:ea typeface="ＭＳ Ｐゴシック" pitchFamily="34" charset="-128"/>
              </a:rPr>
              <a:t>Gyda pwy est ti?</a:t>
            </a:r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 bwMode="auto">
          <a:xfrm>
            <a:off x="179388" y="4581525"/>
            <a:ext cx="8686800" cy="176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sz="7200">
                <a:solidFill>
                  <a:schemeClr val="accent2"/>
                </a:solidFill>
                <a:latin typeface="Comic Sans MS" pitchFamily="66" charset="0"/>
              </a:rPr>
              <a:t>Es i gyda </a:t>
            </a:r>
            <a:r>
              <a:rPr lang="en-US" sz="7200" u="sng">
                <a:solidFill>
                  <a:schemeClr val="accent2"/>
                </a:solidFill>
                <a:latin typeface="Comic Sans MS" pitchFamily="66" charset="0"/>
              </a:rPr>
              <a:t>ffrindiau</a:t>
            </a:r>
            <a:r>
              <a:rPr lang="en-US" sz="800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  <p:pic>
        <p:nvPicPr>
          <p:cNvPr id="46086" name="Picture 6" descr="friends-89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2276475"/>
            <a:ext cx="2563812" cy="249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6545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46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0" y="476250"/>
            <a:ext cx="9144000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800" b="1">
                <a:latin typeface="Comic Sans MS" pitchFamily="66" charset="0"/>
              </a:rPr>
              <a:t>gyda</a:t>
            </a:r>
            <a:r>
              <a:rPr lang="ja-JP" altLang="en-GB" sz="8800" b="1">
                <a:latin typeface="Comic Sans MS" pitchFamily="66" charset="0"/>
              </a:rPr>
              <a:t>’</a:t>
            </a:r>
            <a:r>
              <a:rPr lang="en-GB" altLang="ja-JP" sz="8800" b="1">
                <a:latin typeface="Comic Sans MS" pitchFamily="66" charset="0"/>
              </a:rPr>
              <a:t>r teulu</a:t>
            </a:r>
            <a:endParaRPr lang="en-US" sz="8800" b="1">
              <a:latin typeface="Comic Sans MS" pitchFamily="66" charset="0"/>
            </a:endParaRPr>
          </a:p>
        </p:txBody>
      </p:sp>
      <p:pic>
        <p:nvPicPr>
          <p:cNvPr id="39938" name="Picture 5" descr="family_silhouette_clipart5-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1484313"/>
            <a:ext cx="54864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395288" y="476250"/>
            <a:ext cx="8353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6000" b="1">
                <a:latin typeface="Comic Sans MS" pitchFamily="66" charset="0"/>
              </a:rPr>
              <a:t>gyda Mamgu a Tadcu</a:t>
            </a:r>
            <a:endParaRPr lang="en-US" sz="6000" b="1">
              <a:latin typeface="Comic Sans MS" pitchFamily="66" charset="0"/>
            </a:endParaRPr>
          </a:p>
        </p:txBody>
      </p:sp>
      <p:pic>
        <p:nvPicPr>
          <p:cNvPr id="40962" name="Picture 5" descr="grandparent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2060575"/>
            <a:ext cx="4386262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0" y="476250"/>
            <a:ext cx="9144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000" b="1">
                <a:latin typeface="Comic Sans MS" pitchFamily="66" charset="0"/>
              </a:rPr>
              <a:t>gyda</a:t>
            </a:r>
            <a:r>
              <a:rPr lang="ja-JP" altLang="en-GB" sz="8000" b="1">
                <a:latin typeface="Comic Sans MS" pitchFamily="66" charset="0"/>
              </a:rPr>
              <a:t>’</a:t>
            </a:r>
            <a:r>
              <a:rPr lang="en-GB" altLang="ja-JP" sz="8000" b="1">
                <a:latin typeface="Comic Sans MS" pitchFamily="66" charset="0"/>
              </a:rPr>
              <a:t>r ysgol</a:t>
            </a:r>
            <a:endParaRPr lang="en-US" sz="8000" b="1">
              <a:latin typeface="Comic Sans MS" pitchFamily="66" charset="0"/>
            </a:endParaRPr>
          </a:p>
        </p:txBody>
      </p:sp>
      <p:pic>
        <p:nvPicPr>
          <p:cNvPr id="41986" name="Picture 7" descr="School_Clip_Art_16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2055813"/>
            <a:ext cx="4968875" cy="423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611188" y="476250"/>
            <a:ext cx="8064500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8800" b="1">
                <a:latin typeface="Comic Sans MS" pitchFamily="66" charset="0"/>
              </a:rPr>
              <a:t>gyda ffrindiau</a:t>
            </a:r>
            <a:endParaRPr lang="en-US" sz="8800" b="1">
              <a:latin typeface="Comic Sans MS" pitchFamily="66" charset="0"/>
            </a:endParaRPr>
          </a:p>
        </p:txBody>
      </p:sp>
      <p:pic>
        <p:nvPicPr>
          <p:cNvPr id="43010" name="Picture 5" descr="friends-89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2276475"/>
            <a:ext cx="4076700" cy="397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686800" cy="2844800"/>
          </a:xfrm>
        </p:spPr>
        <p:txBody>
          <a:bodyPr/>
          <a:lstStyle/>
          <a:p>
            <a:pPr algn="l" eaLnBrk="1" hangingPunct="1"/>
            <a:r>
              <a:rPr lang="en-US" sz="8000" smtClean="0">
                <a:solidFill>
                  <a:schemeClr val="tx1"/>
                </a:solidFill>
                <a:latin typeface="Comic Sans MS" pitchFamily="66" charset="0"/>
                <a:ea typeface="ＭＳ Ｐゴシック" pitchFamily="34" charset="-128"/>
              </a:rPr>
              <a:t>Gyda pwy est ti?</a:t>
            </a:r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 bwMode="auto">
          <a:xfrm>
            <a:off x="179388" y="4581525"/>
            <a:ext cx="8686800" cy="176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sz="7200">
                <a:solidFill>
                  <a:schemeClr val="accent2"/>
                </a:solidFill>
                <a:latin typeface="Comic Sans MS" pitchFamily="66" charset="0"/>
              </a:rPr>
              <a:t>Es i gyda </a:t>
            </a:r>
            <a:r>
              <a:rPr lang="en-US" sz="7200" u="sng">
                <a:solidFill>
                  <a:schemeClr val="accent2"/>
                </a:solidFill>
                <a:latin typeface="Comic Sans MS" pitchFamily="66" charset="0"/>
              </a:rPr>
              <a:t>ffrindiau</a:t>
            </a:r>
            <a:r>
              <a:rPr lang="en-US" sz="800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  <p:pic>
        <p:nvPicPr>
          <p:cNvPr id="46086" name="Picture 6" descr="friends-89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2276475"/>
            <a:ext cx="2563812" cy="249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46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mtClean="0">
              <a:ea typeface="ＭＳ Ｐゴシック" pitchFamily="34" charset="-128"/>
            </a:endParaRPr>
          </a:p>
        </p:txBody>
      </p:sp>
      <p:sp>
        <p:nvSpPr>
          <p:cNvPr id="450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72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Es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i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i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solidFill>
                  <a:srgbClr val="FF0000"/>
                </a:solidFill>
                <a:ea typeface="ＭＳ Ｐゴシック" pitchFamily="34" charset="-128"/>
              </a:rPr>
              <a:t>Sbaen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ym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mis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smtClean="0">
                <a:solidFill>
                  <a:srgbClr val="FF0000"/>
                </a:solidFill>
                <a:ea typeface="ＭＳ Ｐゴシック" pitchFamily="34" charset="-128"/>
              </a:rPr>
              <a:t>Mai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yn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yr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solidFill>
                  <a:srgbClr val="FF0000"/>
                </a:solidFill>
                <a:ea typeface="ＭＳ Ｐゴシック" pitchFamily="34" charset="-128"/>
              </a:rPr>
              <a:t>haf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mewn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solidFill>
                  <a:srgbClr val="FF0000"/>
                </a:solidFill>
                <a:ea typeface="ＭＳ Ｐゴシック" pitchFamily="34" charset="-128"/>
              </a:rPr>
              <a:t>awyren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gyda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solidFill>
                  <a:srgbClr val="FF0000"/>
                </a:solidFill>
                <a:ea typeface="ＭＳ Ｐゴシック" pitchFamily="34" charset="-128"/>
              </a:rPr>
              <a:t>Mamgu</a:t>
            </a:r>
            <a:r>
              <a:rPr lang="en-GB" sz="6600" dirty="0" smtClean="0">
                <a:solidFill>
                  <a:srgbClr val="FF0000"/>
                </a:solidFill>
                <a:ea typeface="ＭＳ Ｐゴシック" pitchFamily="34" charset="-128"/>
              </a:rPr>
              <a:t> a </a:t>
            </a:r>
            <a:r>
              <a:rPr lang="en-GB" sz="6600" dirty="0" err="1" smtClean="0">
                <a:solidFill>
                  <a:srgbClr val="FF0000"/>
                </a:solidFill>
                <a:ea typeface="ＭＳ Ｐゴシック" pitchFamily="34" charset="-128"/>
              </a:rPr>
              <a:t>Tadcu</a:t>
            </a:r>
            <a:r>
              <a:rPr lang="en-GB" sz="6600" dirty="0" smtClean="0">
                <a:ea typeface="ＭＳ Ｐゴシック" pitchFamily="34" charset="-128"/>
              </a:rPr>
              <a:t>. 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mtClean="0">
              <a:ea typeface="ＭＳ Ｐゴシック" pitchFamily="34" charset="-128"/>
            </a:endParaRPr>
          </a:p>
        </p:txBody>
      </p:sp>
      <p:sp>
        <p:nvSpPr>
          <p:cNvPr id="450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72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Es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i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i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smtClean="0">
                <a:solidFill>
                  <a:srgbClr val="FF0000"/>
                </a:solidFill>
                <a:ea typeface="ＭＳ Ｐゴシック" pitchFamily="34" charset="-128"/>
              </a:rPr>
              <a:t>…….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ym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mis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smtClean="0">
                <a:solidFill>
                  <a:srgbClr val="FF0000"/>
                </a:solidFill>
                <a:ea typeface="ＭＳ Ｐゴシック" pitchFamily="34" charset="-128"/>
              </a:rPr>
              <a:t>…...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yn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yr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smtClean="0">
                <a:solidFill>
                  <a:srgbClr val="FF0000"/>
                </a:solidFill>
                <a:ea typeface="ＭＳ Ｐゴシック" pitchFamily="34" charset="-128"/>
              </a:rPr>
              <a:t>…..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mewn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smtClean="0">
                <a:solidFill>
                  <a:srgbClr val="FF0000"/>
                </a:solidFill>
                <a:ea typeface="ＭＳ Ｐゴシック" pitchFamily="34" charset="-128"/>
              </a:rPr>
              <a:t>…….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err="1" smtClean="0">
                <a:ea typeface="ＭＳ Ｐゴシック" pitchFamily="34" charset="-128"/>
              </a:rPr>
              <a:t>gyda</a:t>
            </a:r>
            <a:r>
              <a:rPr lang="en-GB" sz="6600" dirty="0" smtClean="0">
                <a:ea typeface="ＭＳ Ｐゴシック" pitchFamily="34" charset="-128"/>
              </a:rPr>
              <a:t> </a:t>
            </a:r>
            <a:r>
              <a:rPr lang="en-GB" sz="6600" dirty="0" smtClean="0">
                <a:solidFill>
                  <a:srgbClr val="FF0000"/>
                </a:solidFill>
                <a:ea typeface="ＭＳ Ｐゴシック" pitchFamily="34" charset="-128"/>
              </a:rPr>
              <a:t>……….</a:t>
            </a:r>
            <a:endParaRPr lang="en-GB" sz="660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9097627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ext Box 2"/>
          <p:cNvSpPr txBox="1">
            <a:spLocks noChangeArrowheads="1"/>
          </p:cNvSpPr>
          <p:nvPr/>
        </p:nvSpPr>
        <p:spPr bwMode="auto">
          <a:xfrm>
            <a:off x="762000" y="1219200"/>
            <a:ext cx="7162800" cy="176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4400">
                <a:latin typeface="Comic Sans MS" pitchFamily="66" charset="0"/>
              </a:rPr>
              <a:t>    Yr Amser Negyddol</a:t>
            </a:r>
          </a:p>
          <a:p>
            <a:pPr>
              <a:spcBef>
                <a:spcPct val="50000"/>
              </a:spcBef>
            </a:pPr>
            <a:r>
              <a:rPr lang="en-GB" sz="4400">
                <a:latin typeface="Comic Sans MS" pitchFamily="66" charset="0"/>
              </a:rPr>
              <a:t>    Now for the negative 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" y="152400"/>
            <a:ext cx="8686800" cy="6499225"/>
          </a:xfrm>
        </p:spPr>
        <p:txBody>
          <a:bodyPr/>
          <a:lstStyle/>
          <a:p>
            <a:pPr algn="l" eaLnBrk="1" hangingPunct="1"/>
            <a:r>
              <a:rPr lang="en-US" sz="10600" smtClean="0">
                <a:solidFill>
                  <a:srgbClr val="339966"/>
                </a:solidFill>
                <a:latin typeface="Comic Sans MS" pitchFamily="66" charset="0"/>
                <a:ea typeface="ＭＳ Ｐゴシック" pitchFamily="34" charset="-128"/>
              </a:rPr>
              <a:t>Es i ddim i</a:t>
            </a:r>
            <a:r>
              <a:rPr lang="en-US" sz="11700" smtClean="0">
                <a:solidFill>
                  <a:srgbClr val="339966"/>
                </a:solidFill>
                <a:latin typeface="Comic Sans MS" pitchFamily="66" charset="0"/>
                <a:ea typeface="ＭＳ Ｐゴシック" pitchFamily="34" charset="-128"/>
              </a:rPr>
              <a:t> mewn   </a:t>
            </a:r>
            <a:br>
              <a:rPr lang="en-US" sz="11700" smtClean="0">
                <a:solidFill>
                  <a:srgbClr val="339966"/>
                </a:solidFill>
                <a:latin typeface="Comic Sans MS" pitchFamily="66" charset="0"/>
                <a:ea typeface="ＭＳ Ｐゴシック" pitchFamily="34" charset="-128"/>
              </a:rPr>
            </a:br>
            <a:r>
              <a:rPr lang="en-US" sz="11700" smtClean="0">
                <a:solidFill>
                  <a:srgbClr val="339966"/>
                </a:solidFill>
                <a:latin typeface="Comic Sans MS" pitchFamily="66" charset="0"/>
                <a:ea typeface="ＭＳ Ｐゴシック" pitchFamily="34" charset="-128"/>
              </a:rPr>
              <a:t>gyda</a:t>
            </a:r>
          </a:p>
        </p:txBody>
      </p:sp>
      <p:pic>
        <p:nvPicPr>
          <p:cNvPr id="47107" name="Picture 3" descr="MCFL00155_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488" y="1052513"/>
            <a:ext cx="1908175" cy="1443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8" name="Picture 4" descr="MCj0320976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2503488"/>
            <a:ext cx="1943100" cy="160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9" name="Picture 7" descr="School_Clip_Art_16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275" y="4365625"/>
            <a:ext cx="2454275" cy="209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55650" y="549275"/>
            <a:ext cx="7772400" cy="1470025"/>
          </a:xfrm>
        </p:spPr>
        <p:txBody>
          <a:bodyPr/>
          <a:lstStyle/>
          <a:p>
            <a:pPr eaLnBrk="1" hangingPunct="1"/>
            <a:r>
              <a:rPr lang="en-GB" sz="7200" b="1" smtClean="0">
                <a:latin typeface="Comic Sans MS" pitchFamily="66" charset="0"/>
                <a:ea typeface="ＭＳ Ｐゴシック" pitchFamily="34" charset="-128"/>
              </a:rPr>
              <a:t>Beth welaist ti?</a:t>
            </a:r>
          </a:p>
        </p:txBody>
      </p:sp>
      <p:sp>
        <p:nvSpPr>
          <p:cNvPr id="48130" name="Rectangle 6"/>
          <p:cNvSpPr>
            <a:spLocks noChangeArrowheads="1"/>
          </p:cNvSpPr>
          <p:nvPr/>
        </p:nvSpPr>
        <p:spPr bwMode="auto">
          <a:xfrm>
            <a:off x="971550" y="429260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7200" b="1">
                <a:solidFill>
                  <a:srgbClr val="0000FF"/>
                </a:solidFill>
                <a:latin typeface="Comic Sans MS" pitchFamily="66" charset="0"/>
              </a:rPr>
              <a:t>Gwelais i …</a:t>
            </a:r>
          </a:p>
        </p:txBody>
      </p:sp>
      <p:pic>
        <p:nvPicPr>
          <p:cNvPr id="48131" name="Picture 10" descr="eye-clip-art-left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2852738"/>
            <a:ext cx="13620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2" name="Picture 12" descr="eye%2520clip%2520art%2520right">
            <a:hlinkClick r:id="rId4" invalidUrl="http://www.google.co.uk/imgres?imgurl=http://www.dolladdiction.com.au/eye clip art right.jpg&amp;imgrefurl=http://cgi.cafr.ebay.ca/1-Owner-45K-Moonroof-Chrome-Package-20-inch-Wheels-/170492269853&amp;usg=__AJc8Vvs5FKUg9vJUlLW70D06UM4=&amp;h=359&amp;w=800&amp;sz=57&amp;hl=en&amp;start=5&amp;um=1&amp;itbs=1&amp;tbnid=UWDToK3a0o78lM:&amp;tbnh=64&amp;tbnw=143&amp;prev=/images?q=clip+art+eye&amp;um=1&amp;hl=en&amp;tbs=isch:1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7900" y="2852738"/>
            <a:ext cx="13620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>
          <a:xfrm>
            <a:off x="539750" y="1989138"/>
            <a:ext cx="2735263" cy="647700"/>
          </a:xfrm>
        </p:spPr>
        <p:txBody>
          <a:bodyPr/>
          <a:lstStyle/>
          <a:p>
            <a:pPr eaLnBrk="1" hangingPunct="1"/>
            <a:r>
              <a:rPr lang="en-GB" sz="2800" smtClean="0">
                <a:latin typeface="Comic Sans MS" pitchFamily="66" charset="0"/>
                <a:ea typeface="ＭＳ Ｐゴシック" pitchFamily="34" charset="-128"/>
              </a:rPr>
              <a:t>Tŵr Eiffel</a:t>
            </a: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3059113" y="1989138"/>
            <a:ext cx="24463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Tŵr Pisa</a:t>
            </a: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539750" y="4221163"/>
            <a:ext cx="27352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Acropolis</a:t>
            </a:r>
          </a:p>
        </p:txBody>
      </p:sp>
      <p:sp>
        <p:nvSpPr>
          <p:cNvPr id="7175" name="Rectangle 7"/>
          <p:cNvSpPr>
            <a:spLocks noChangeArrowheads="1"/>
          </p:cNvSpPr>
          <p:nvPr/>
        </p:nvSpPr>
        <p:spPr bwMode="auto">
          <a:xfrm>
            <a:off x="5580063" y="1989138"/>
            <a:ext cx="33131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Statue of Liberty</a:t>
            </a: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3203575" y="4149725"/>
            <a:ext cx="27352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Yr Alpau</a:t>
            </a: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5795963" y="6021388"/>
            <a:ext cx="33480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dawnswyr flamenco</a:t>
            </a:r>
          </a:p>
        </p:txBody>
      </p:sp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6084888" y="4076700"/>
            <a:ext cx="27352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Loch Ness</a:t>
            </a:r>
          </a:p>
        </p:txBody>
      </p:sp>
      <p:pic>
        <p:nvPicPr>
          <p:cNvPr id="49160" name="Picture 12" descr="eiffel-tower-day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476250"/>
            <a:ext cx="990600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2" name="Picture 14" descr="14_19_53-the-leaning-tower-of-pisa-tuscany-italy_web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375" y="476250"/>
            <a:ext cx="8572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4" name="Picture 16" descr="901020256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125" y="404813"/>
            <a:ext cx="107632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6" name="Picture 18" descr="parthenon-and-the-acropolis">
            <a:hlinkClick r:id="rId8" invalidUrl="http://www.google.co.uk/imgres?imgurl=http://scrapetv.com/News/News Pages/Everyone Else/images/parthenon-and-the-acropolis.jpg&amp;imgrefurl=http://scrapetv.com/News/News Pages/Everyone Else/pages/Greek-riots-spark-global-realization-that-Greece-is-still-a-country-Scrape-TV-The-World-on-your-side.html&amp;usg=___I2LEcrHNAQi4mSP2CvFSKl3hWk=&amp;h=314&amp;w=400&amp;sz=38&amp;hl=en&amp;start=2&amp;itbs=1&amp;tbnid=TcMm-7C5Ij34vM:&amp;tbnh=97&amp;tbnw=124&amp;prev=/images?q=Acropolis&amp;hl=en&amp;gbv=2&amp;tbs=isch:1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913" y="3141663"/>
            <a:ext cx="11811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8" name="Picture 20" descr="015%2520Top%2520of%2520the%2520Alps">
            <a:hlinkClick r:id="rId10" invalidUrl="http://www.google.co.uk/imgres?imgurl=http://steelhead.aecom.yu.edu/France2006/images/015 Top of the Alps.jpg&amp;imgrefurl=http://steelhead.aecom.yu.edu/France2006/pages/015 Top of the Alps.htm&amp;usg=__NKOdNPEy6_NyYotDUEcIer5Ugss=&amp;h=600&amp;w=902&amp;sz=68&amp;hl=en&amp;start=1&amp;um=1&amp;itbs=1&amp;tbnid=dsGbosGJHZUwfM:&amp;tbnh=97&amp;tbnw=146&amp;prev=/images?q=the+alps&amp;um=1&amp;hl=en&amp;gbv=2&amp;tbs=isch:1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24300" y="3068638"/>
            <a:ext cx="1390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90" name="Picture 22" descr="loch-ness-monster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659563" y="2997200"/>
            <a:ext cx="1512887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92" name="Picture 24" descr="defne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948488" y="4868863"/>
            <a:ext cx="10382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94" name="Picture 26" descr="Giants Causeway, Co Antrim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331913" y="5013325"/>
            <a:ext cx="1152525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95" name="Rectangle 27"/>
          <p:cNvSpPr>
            <a:spLocks noChangeArrowheads="1"/>
          </p:cNvSpPr>
          <p:nvPr/>
        </p:nvSpPr>
        <p:spPr bwMode="auto">
          <a:xfrm>
            <a:off x="107950" y="6092825"/>
            <a:ext cx="29511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Giants Causeway</a:t>
            </a:r>
          </a:p>
        </p:txBody>
      </p:sp>
      <p:pic>
        <p:nvPicPr>
          <p:cNvPr id="7197" name="Picture 29" descr="buckinghampalace_468x376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924300" y="4797425"/>
            <a:ext cx="1219200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98" name="Rectangle 30"/>
          <p:cNvSpPr>
            <a:spLocks noChangeArrowheads="1"/>
          </p:cNvSpPr>
          <p:nvPr/>
        </p:nvSpPr>
        <p:spPr bwMode="auto">
          <a:xfrm>
            <a:off x="3132138" y="6021388"/>
            <a:ext cx="27352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Palas Buckinham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7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7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7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7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17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549275"/>
            <a:ext cx="7772400" cy="1470025"/>
          </a:xfrm>
        </p:spPr>
        <p:txBody>
          <a:bodyPr/>
          <a:lstStyle/>
          <a:p>
            <a:pPr eaLnBrk="1" hangingPunct="1"/>
            <a:r>
              <a:rPr lang="en-GB" sz="6600" b="1" smtClean="0">
                <a:latin typeface="Comic Sans MS" pitchFamily="66" charset="0"/>
                <a:ea typeface="ＭＳ Ｐゴシック" pitchFamily="34" charset="-128"/>
              </a:rPr>
              <a:t>Beth fwytaist  ti?</a:t>
            </a:r>
          </a:p>
        </p:txBody>
      </p:sp>
      <p:sp>
        <p:nvSpPr>
          <p:cNvPr id="50178" name="Rectangle 3"/>
          <p:cNvSpPr>
            <a:spLocks noChangeArrowheads="1"/>
          </p:cNvSpPr>
          <p:nvPr/>
        </p:nvSpPr>
        <p:spPr bwMode="auto">
          <a:xfrm>
            <a:off x="971550" y="429260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7200" b="1">
                <a:solidFill>
                  <a:srgbClr val="0000FF"/>
                </a:solidFill>
                <a:latin typeface="Comic Sans MS" pitchFamily="66" charset="0"/>
              </a:rPr>
              <a:t>Bwytais i …</a:t>
            </a:r>
          </a:p>
        </p:txBody>
      </p:sp>
      <p:pic>
        <p:nvPicPr>
          <p:cNvPr id="50179" name="Picture 7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838" y="2420938"/>
            <a:ext cx="1512887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59113" y="1989138"/>
            <a:ext cx="2735262" cy="647700"/>
          </a:xfrm>
        </p:spPr>
        <p:txBody>
          <a:bodyPr/>
          <a:lstStyle/>
          <a:p>
            <a:pPr eaLnBrk="1" hangingPunct="1"/>
            <a:r>
              <a:rPr lang="en-GB" sz="2800" smtClean="0">
                <a:latin typeface="Comic Sans MS" pitchFamily="66" charset="0"/>
                <a:ea typeface="ＭＳ Ｐゴシック" pitchFamily="34" charset="-128"/>
              </a:rPr>
              <a:t>pitsa a sbaghetti</a:t>
            </a: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468313" y="1989138"/>
            <a:ext cx="24463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croissants a malwod</a:t>
            </a: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539750" y="4221163"/>
            <a:ext cx="27352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mousakka</a:t>
            </a: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5580063" y="1989138"/>
            <a:ext cx="33131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byrger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3203575" y="4149725"/>
            <a:ext cx="27352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siocled</a:t>
            </a: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5795963" y="6021388"/>
            <a:ext cx="33480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paella</a:t>
            </a:r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6084888" y="4076700"/>
            <a:ext cx="27352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haggis</a:t>
            </a:r>
          </a:p>
        </p:txBody>
      </p:sp>
      <p:sp>
        <p:nvSpPr>
          <p:cNvPr id="10257" name="Rectangle 17"/>
          <p:cNvSpPr>
            <a:spLocks noChangeArrowheads="1"/>
          </p:cNvSpPr>
          <p:nvPr/>
        </p:nvSpPr>
        <p:spPr bwMode="auto">
          <a:xfrm>
            <a:off x="107950" y="6092825"/>
            <a:ext cx="29511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   colcannon</a:t>
            </a:r>
          </a:p>
        </p:txBody>
      </p:sp>
      <p:sp>
        <p:nvSpPr>
          <p:cNvPr id="10259" name="Rectangle 19"/>
          <p:cNvSpPr>
            <a:spLocks noChangeArrowheads="1"/>
          </p:cNvSpPr>
          <p:nvPr/>
        </p:nvSpPr>
        <p:spPr bwMode="auto">
          <a:xfrm>
            <a:off x="2700338" y="6021388"/>
            <a:ext cx="36004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sz="2800">
                <a:solidFill>
                  <a:schemeClr val="tx2"/>
                </a:solidFill>
                <a:latin typeface="Comic Sans MS" pitchFamily="66" charset="0"/>
              </a:rPr>
              <a:t>  pysgodyn a sglodion</a:t>
            </a:r>
          </a:p>
        </p:txBody>
      </p:sp>
      <p:pic>
        <p:nvPicPr>
          <p:cNvPr id="51210" name="Picture 21" descr="1194986063686564309croissant_gerald_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620713"/>
            <a:ext cx="1285875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11" name="Picture 23" descr="summer_clipart_snail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150" y="549275"/>
            <a:ext cx="990600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5" name="Picture 25" descr="pizza_4_stagioni_archite_01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2500" y="476250"/>
            <a:ext cx="935038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7" name="Picture 27" descr="Clipart_Food_Spaghetti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27538" y="404813"/>
            <a:ext cx="11430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9" name="Picture 29" descr="clipart-burger2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59563" y="404813"/>
            <a:ext cx="119062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1" name="Picture 31" descr="LambMoussaka_n_l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258888" y="3141663"/>
            <a:ext cx="1019175" cy="101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3" name="Picture 33" descr="Chocolate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924300" y="3141663"/>
            <a:ext cx="123825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5" name="Picture 35" descr="Haggis-001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659563" y="3141663"/>
            <a:ext cx="14414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9" name="Picture 39" descr="k0724115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851275" y="4978400"/>
            <a:ext cx="1296988" cy="91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1" name="Picture 41" descr="Paella">
            <a:hlinkClick r:id="rId20"/>
          </p:cNvPr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6659563" y="4941888"/>
            <a:ext cx="1303337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0" name="Picture 22" descr="colc.png"/>
          <p:cNvPicPr>
            <a:picLocks noChangeAspect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116013" y="4941888"/>
            <a:ext cx="1511300" cy="1166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0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0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10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10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10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/>
      <p:bldP spid="10245" grpId="0"/>
      <p:bldP spid="10246" grpId="0"/>
      <p:bldP spid="10248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0" name="Group 2"/>
          <p:cNvGraphicFramePr>
            <a:graphicFrameLocks noGrp="1"/>
          </p:cNvGraphicFramePr>
          <p:nvPr/>
        </p:nvGraphicFramePr>
        <p:xfrm>
          <a:off x="250825" y="404813"/>
          <a:ext cx="8424863" cy="5832476"/>
        </p:xfrm>
        <a:graphic>
          <a:graphicData uri="http://schemas.openxmlformats.org/drawingml/2006/table">
            <a:tbl>
              <a:tblPr/>
              <a:tblGrid>
                <a:gridCol w="4213225"/>
                <a:gridCol w="4211638"/>
              </a:tblGrid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Ble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 i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Sbaen.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Pryd est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 i ym mis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Gorffennaf.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Sut est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awyren</a:t>
                      </a: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Gyda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 i gyda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Mamgu a Tadcu.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2242" name="Picture 29" descr="arrow-blue-outline-right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8038" y="1001713"/>
            <a:ext cx="927100" cy="7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43" name="Picture 30" descr="arrow-blue-outline-right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981075"/>
            <a:ext cx="927100" cy="7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44" name="Picture 5" descr="airplane1rgb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2500" y="4076700"/>
            <a:ext cx="792163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45" name="Picture 5" descr="airplane1rgb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7625" y="4113213"/>
            <a:ext cx="720725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46" name="Picture 34" descr="grandparent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750" y="5300663"/>
            <a:ext cx="858838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47" name="Picture 35" descr="grandparent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2500" y="5373688"/>
            <a:ext cx="858838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48" name="Picture 49" descr="14-5-07-july-1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48063" y="2420938"/>
            <a:ext cx="774700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49" name="Picture 50" descr="14-5-07-july-1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7625" y="2420938"/>
            <a:ext cx="774700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40" name="Group 28"/>
          <p:cNvGraphicFramePr>
            <a:graphicFrameLocks noGrp="1"/>
          </p:cNvGraphicFramePr>
          <p:nvPr/>
        </p:nvGraphicFramePr>
        <p:xfrm>
          <a:off x="250825" y="404813"/>
          <a:ext cx="8424863" cy="5834061"/>
        </p:xfrm>
        <a:graphic>
          <a:graphicData uri="http://schemas.openxmlformats.org/drawingml/2006/table">
            <a:tbl>
              <a:tblPr/>
              <a:tblGrid>
                <a:gridCol w="4213225"/>
                <a:gridCol w="4211638"/>
              </a:tblGrid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welaist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Gwelais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ddawnsio flamenco.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fwytaist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Bwytais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paella.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welaist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Gwelais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Stadiwm</a:t>
                      </a:r>
                      <a:r>
                        <a:rPr kumimoji="0" lang="en-GB" sz="28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Camp </a:t>
                      </a:r>
                      <a:r>
                        <a:rPr kumimoji="0" lang="en-GB" sz="28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Nou</a:t>
                      </a: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yfaist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Yfais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Sangria.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3266" name="Picture 29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938" y="53006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67" name="Picture 30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53006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68" name="Picture 31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938" y="242093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69" name="Picture 32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242093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70" name="Picture 33" descr="eye-clip-art-left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938" y="1341438"/>
            <a:ext cx="712787" cy="31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71" name="Picture 34" descr="eye-clip-art-left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938" y="4221163"/>
            <a:ext cx="712787" cy="31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72" name="Picture 35" descr="eye-clip-art-left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650" y="1341438"/>
            <a:ext cx="712788" cy="31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73" name="Picture 36" descr="eye-clip-art-left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088" y="4292600"/>
            <a:ext cx="712787" cy="319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0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6297160"/>
              </p:ext>
            </p:extLst>
          </p:nvPr>
        </p:nvGraphicFramePr>
        <p:xfrm>
          <a:off x="250825" y="404813"/>
          <a:ext cx="8424863" cy="5832476"/>
        </p:xfrm>
        <a:graphic>
          <a:graphicData uri="http://schemas.openxmlformats.org/drawingml/2006/table">
            <a:tbl>
              <a:tblPr/>
              <a:tblGrid>
                <a:gridCol w="4213225"/>
                <a:gridCol w="4211638"/>
              </a:tblGrid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Ble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 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America</a:t>
                      </a: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Pryd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ym</a:t>
                      </a: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Sut est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Gyda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gyda</a:t>
                      </a: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2242" name="Picture 29" descr="arrow-blue-outline-right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8038" y="1001713"/>
            <a:ext cx="927100" cy="7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43" name="Picture 30" descr="arrow-blue-outline-right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981075"/>
            <a:ext cx="927100" cy="7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13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40" name="Group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4589284"/>
              </p:ext>
            </p:extLst>
          </p:nvPr>
        </p:nvGraphicFramePr>
        <p:xfrm>
          <a:off x="250825" y="404813"/>
          <a:ext cx="8424863" cy="5834061"/>
        </p:xfrm>
        <a:graphic>
          <a:graphicData uri="http://schemas.openxmlformats.org/drawingml/2006/table">
            <a:tbl>
              <a:tblPr/>
              <a:tblGrid>
                <a:gridCol w="4213225"/>
                <a:gridCol w="4211638"/>
              </a:tblGrid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welaist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Gwelais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fwytaist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Bwytais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welaist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Gwelais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yfaist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Yfais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957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55650" y="0"/>
            <a:ext cx="7772400" cy="576263"/>
          </a:xfrm>
        </p:spPr>
        <p:txBody>
          <a:bodyPr/>
          <a:lstStyle/>
          <a:p>
            <a:pPr eaLnBrk="1" hangingPunct="1"/>
            <a:r>
              <a:rPr lang="en-GB" sz="3200" b="1" u="sng" smtClean="0">
                <a:latin typeface="Comic Sans MS" pitchFamily="66" charset="0"/>
                <a:ea typeface="ＭＳ Ｐゴシック" pitchFamily="34" charset="-128"/>
              </a:rPr>
              <a:t>Deialog: Gwyliau</a:t>
            </a:r>
          </a:p>
        </p:txBody>
      </p:sp>
      <p:sp>
        <p:nvSpPr>
          <p:cNvPr id="54274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323850" y="620713"/>
            <a:ext cx="8351838" cy="5903912"/>
          </a:xfrm>
        </p:spPr>
        <p:txBody>
          <a:bodyPr/>
          <a:lstStyle/>
          <a:p>
            <a:pPr algn="l" eaLnBrk="1" hangingPunct="1">
              <a:lnSpc>
                <a:spcPct val="90000"/>
              </a:lnSpc>
            </a:pPr>
            <a:r>
              <a:rPr lang="en-GB" smtClean="0">
                <a:solidFill>
                  <a:srgbClr val="FF3300"/>
                </a:solidFill>
                <a:latin typeface="Comic Sans MS" pitchFamily="66" charset="0"/>
                <a:ea typeface="ＭＳ Ｐゴシック" pitchFamily="34" charset="-128"/>
              </a:rPr>
              <a:t>A: Ble est ti?</a:t>
            </a:r>
          </a:p>
          <a:p>
            <a:pPr algn="l" eaLnBrk="1" hangingPunct="1">
              <a:lnSpc>
                <a:spcPct val="90000"/>
              </a:lnSpc>
            </a:pPr>
            <a:r>
              <a:rPr lang="en-GB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B: Es i i </a:t>
            </a:r>
            <a:r>
              <a:rPr lang="en-GB" u="sng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Ffrainc</a:t>
            </a:r>
            <a:r>
              <a:rPr lang="en-GB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 ond es i ddim i Sbaen.</a:t>
            </a:r>
          </a:p>
          <a:p>
            <a:pPr algn="l" eaLnBrk="1" hangingPunct="1">
              <a:lnSpc>
                <a:spcPct val="90000"/>
              </a:lnSpc>
            </a:pPr>
            <a:endParaRPr lang="en-GB" smtClean="0">
              <a:solidFill>
                <a:schemeClr val="accent2"/>
              </a:solidFill>
              <a:latin typeface="Comic Sans MS" pitchFamily="66" charset="0"/>
              <a:ea typeface="ＭＳ Ｐゴシック" pitchFamily="34" charset="-128"/>
            </a:endParaRPr>
          </a:p>
          <a:p>
            <a:pPr algn="l" eaLnBrk="1" hangingPunct="1">
              <a:lnSpc>
                <a:spcPct val="90000"/>
              </a:lnSpc>
            </a:pPr>
            <a:r>
              <a:rPr lang="en-GB" smtClean="0">
                <a:solidFill>
                  <a:srgbClr val="FF3300"/>
                </a:solidFill>
                <a:latin typeface="Comic Sans MS" pitchFamily="66" charset="0"/>
                <a:ea typeface="ＭＳ Ｐゴシック" pitchFamily="34" charset="-128"/>
              </a:rPr>
              <a:t>A: Sut est ti?</a:t>
            </a:r>
          </a:p>
          <a:p>
            <a:pPr algn="l" eaLnBrk="1" hangingPunct="1">
              <a:lnSpc>
                <a:spcPct val="90000"/>
              </a:lnSpc>
            </a:pPr>
            <a:r>
              <a:rPr lang="en-GB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B: Es i mewn </a:t>
            </a:r>
            <a:r>
              <a:rPr lang="en-GB" u="sng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llong ond es i ddim mewn awyren</a:t>
            </a:r>
            <a:r>
              <a:rPr lang="en-GB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.</a:t>
            </a:r>
          </a:p>
          <a:p>
            <a:pPr algn="l" eaLnBrk="1" hangingPunct="1">
              <a:lnSpc>
                <a:spcPct val="90000"/>
              </a:lnSpc>
            </a:pPr>
            <a:endParaRPr lang="en-GB" smtClean="0">
              <a:solidFill>
                <a:schemeClr val="accent2"/>
              </a:solidFill>
              <a:latin typeface="Comic Sans MS" pitchFamily="66" charset="0"/>
              <a:ea typeface="ＭＳ Ｐゴシック" pitchFamily="34" charset="-128"/>
            </a:endParaRPr>
          </a:p>
          <a:p>
            <a:pPr algn="l" eaLnBrk="1" hangingPunct="1">
              <a:lnSpc>
                <a:spcPct val="90000"/>
              </a:lnSpc>
            </a:pPr>
            <a:r>
              <a:rPr lang="en-GB" smtClean="0">
                <a:solidFill>
                  <a:srgbClr val="FF3300"/>
                </a:solidFill>
                <a:latin typeface="Comic Sans MS" pitchFamily="66" charset="0"/>
                <a:ea typeface="ＭＳ Ｐゴシック" pitchFamily="34" charset="-128"/>
              </a:rPr>
              <a:t>A: Gyda pwy est ti?</a:t>
            </a:r>
          </a:p>
          <a:p>
            <a:pPr algn="l" eaLnBrk="1" hangingPunct="1">
              <a:lnSpc>
                <a:spcPct val="90000"/>
              </a:lnSpc>
            </a:pPr>
            <a:r>
              <a:rPr lang="en-GB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B: Es i gyda</a:t>
            </a:r>
            <a:r>
              <a:rPr lang="ja-JP" altLang="en-GB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’</a:t>
            </a:r>
            <a:r>
              <a:rPr lang="en-GB" altLang="ja-JP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r </a:t>
            </a:r>
            <a:r>
              <a:rPr lang="en-GB" altLang="ja-JP" u="sng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teulu. Es i ddim gyda ffrindiau</a:t>
            </a:r>
            <a:r>
              <a:rPr lang="en-GB" altLang="ja-JP" smtClean="0">
                <a:solidFill>
                  <a:schemeClr val="accent2"/>
                </a:solidFill>
                <a:latin typeface="Comic Sans MS" pitchFamily="66" charset="0"/>
                <a:ea typeface="ＭＳ Ｐゴシック" pitchFamily="34" charset="-128"/>
              </a:rPr>
              <a:t>.</a:t>
            </a:r>
            <a:endParaRPr lang="en-GB" smtClean="0">
              <a:solidFill>
                <a:schemeClr val="accent2"/>
              </a:solidFill>
              <a:latin typeface="Comic Sans MS" pitchFamily="66" charset="0"/>
              <a:ea typeface="ＭＳ Ｐゴシック" pitchFamily="34" charset="-128"/>
            </a:endParaRPr>
          </a:p>
        </p:txBody>
      </p:sp>
      <p:pic>
        <p:nvPicPr>
          <p:cNvPr id="54275" name="Picture 6" descr="family_silhouette_clipart5-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025" y="5199063"/>
            <a:ext cx="1512888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276" name="Picture 5" descr="MCj0382589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488" y="1628775"/>
            <a:ext cx="1655762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277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549275"/>
            <a:ext cx="823913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Past </a:t>
            </a:r>
            <a:r>
              <a:rPr lang="en-GB" dirty="0" smtClean="0"/>
              <a:t>tense</a:t>
            </a:r>
            <a:br>
              <a:rPr lang="en-GB" dirty="0" smtClean="0"/>
            </a:br>
            <a:r>
              <a:rPr lang="en-GB" dirty="0"/>
              <a:t>F</a:t>
            </a:r>
            <a:r>
              <a:rPr lang="en-GB" dirty="0" smtClean="0"/>
              <a:t>irst Person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Stem of the verb + </a:t>
            </a:r>
            <a:r>
              <a:rPr lang="en-GB" dirty="0" err="1" smtClean="0"/>
              <a:t>ais</a:t>
            </a:r>
            <a:r>
              <a:rPr lang="en-GB" dirty="0" smtClean="0"/>
              <a:t> I</a:t>
            </a:r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I did something</a:t>
            </a:r>
            <a:endParaRPr lang="en-GB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Nofio</a:t>
            </a:r>
            <a:r>
              <a:rPr lang="en-GB" dirty="0" smtClean="0"/>
              <a:t>			to swim</a:t>
            </a:r>
          </a:p>
          <a:p>
            <a:endParaRPr lang="en-GB" dirty="0" smtClean="0"/>
          </a:p>
          <a:p>
            <a:r>
              <a:rPr lang="en-GB" dirty="0" err="1" smtClean="0"/>
              <a:t>Nofi</a:t>
            </a:r>
            <a:r>
              <a:rPr lang="en-GB" dirty="0" smtClean="0"/>
              <a:t>  o</a:t>
            </a:r>
          </a:p>
          <a:p>
            <a:r>
              <a:rPr lang="en-GB" dirty="0" err="1" smtClean="0"/>
              <a:t>Nofi</a:t>
            </a:r>
            <a:r>
              <a:rPr lang="en-GB" dirty="0" smtClean="0"/>
              <a:t>  +  </a:t>
            </a:r>
            <a:r>
              <a:rPr lang="en-GB" dirty="0" err="1" smtClean="0"/>
              <a:t>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		I </a:t>
            </a:r>
            <a:r>
              <a:rPr lang="en-GB" dirty="0" smtClean="0"/>
              <a:t>swam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Cerdded</a:t>
            </a:r>
            <a:r>
              <a:rPr lang="en-GB" dirty="0" smtClean="0"/>
              <a:t>			to walk</a:t>
            </a:r>
          </a:p>
          <a:p>
            <a:endParaRPr lang="en-GB" dirty="0" smtClean="0"/>
          </a:p>
          <a:p>
            <a:r>
              <a:rPr lang="en-GB" dirty="0" err="1" smtClean="0"/>
              <a:t>Cerdd</a:t>
            </a:r>
            <a:r>
              <a:rPr lang="en-GB" dirty="0" smtClean="0"/>
              <a:t>  </a:t>
            </a:r>
            <a:r>
              <a:rPr lang="en-GB" dirty="0" err="1" smtClean="0"/>
              <a:t>ed</a:t>
            </a:r>
            <a:endParaRPr lang="en-GB" dirty="0" smtClean="0"/>
          </a:p>
          <a:p>
            <a:r>
              <a:rPr lang="en-GB" dirty="0" err="1" smtClean="0"/>
              <a:t>Cerdd</a:t>
            </a:r>
            <a:r>
              <a:rPr lang="en-GB" dirty="0" smtClean="0"/>
              <a:t>  +  </a:t>
            </a:r>
            <a:r>
              <a:rPr lang="en-GB" dirty="0" err="1" smtClean="0"/>
              <a:t>ais</a:t>
            </a:r>
            <a:r>
              <a:rPr lang="en-GB" dirty="0" smtClean="0"/>
              <a:t>  </a:t>
            </a:r>
            <a:r>
              <a:rPr lang="en-GB" dirty="0" err="1" smtClean="0"/>
              <a:t>i</a:t>
            </a:r>
            <a:r>
              <a:rPr lang="en-GB" dirty="0" smtClean="0"/>
              <a:t>		</a:t>
            </a:r>
            <a:r>
              <a:rPr lang="en-GB" dirty="0" err="1" smtClean="0"/>
              <a:t>I</a:t>
            </a:r>
            <a:r>
              <a:rPr lang="en-GB" dirty="0" smtClean="0"/>
              <a:t> walked</a:t>
            </a:r>
            <a:endParaRPr lang="en-GB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 try these …………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 smtClean="0"/>
              <a:t>Gwisgo</a:t>
            </a:r>
            <a:r>
              <a:rPr lang="en-GB" sz="2800" dirty="0" smtClean="0"/>
              <a:t>		to wear</a:t>
            </a:r>
          </a:p>
          <a:p>
            <a:endParaRPr lang="en-GB" sz="2800" dirty="0" smtClean="0"/>
          </a:p>
          <a:p>
            <a:r>
              <a:rPr lang="en-GB" sz="2800" dirty="0" err="1" smtClean="0"/>
              <a:t>Bwyta</a:t>
            </a:r>
            <a:r>
              <a:rPr lang="en-GB" sz="2800" dirty="0" smtClean="0"/>
              <a:t>		to eat</a:t>
            </a:r>
          </a:p>
          <a:p>
            <a:endParaRPr lang="en-GB" sz="2800" dirty="0" smtClean="0"/>
          </a:p>
          <a:p>
            <a:r>
              <a:rPr lang="en-GB" sz="2800" dirty="0" err="1" smtClean="0"/>
              <a:t>Yfed</a:t>
            </a:r>
            <a:r>
              <a:rPr lang="en-GB" sz="2800" dirty="0" smtClean="0"/>
              <a:t>		to drink</a:t>
            </a:r>
          </a:p>
          <a:p>
            <a:endParaRPr lang="en-GB" sz="2800" dirty="0" smtClean="0"/>
          </a:p>
          <a:p>
            <a:r>
              <a:rPr lang="en-GB" sz="2800" dirty="0" err="1" smtClean="0"/>
              <a:t>Gwisgo</a:t>
            </a:r>
            <a:r>
              <a:rPr lang="en-GB" sz="2800" dirty="0" smtClean="0"/>
              <a:t>		to wear</a:t>
            </a:r>
          </a:p>
          <a:p>
            <a:endParaRPr lang="en-GB" sz="2800" dirty="0" smtClean="0"/>
          </a:p>
          <a:p>
            <a:r>
              <a:rPr lang="en-GB" sz="2800" dirty="0" err="1" smtClean="0"/>
              <a:t>Prynu</a:t>
            </a:r>
            <a:r>
              <a:rPr lang="en-GB" sz="2800" dirty="0" smtClean="0"/>
              <a:t>		to buy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following the pattern!!!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mtClean="0"/>
          </a:p>
          <a:p>
            <a:endParaRPr lang="en-GB" dirty="0" smtClean="0"/>
          </a:p>
          <a:p>
            <a:r>
              <a:rPr lang="en-GB" dirty="0" err="1" smtClean="0"/>
              <a:t>Chwarae</a:t>
            </a:r>
            <a:r>
              <a:rPr lang="en-GB" dirty="0" smtClean="0"/>
              <a:t>	</a:t>
            </a:r>
            <a:r>
              <a:rPr lang="en-GB" dirty="0" err="1" smtClean="0"/>
              <a:t>Chwarae</a:t>
            </a:r>
            <a:r>
              <a:rPr lang="en-GB" dirty="0" smtClean="0"/>
              <a:t> + </a:t>
            </a:r>
            <a:r>
              <a:rPr lang="en-GB" dirty="0" err="1" smtClean="0"/>
              <a:t>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Eistedd</a:t>
            </a:r>
            <a:r>
              <a:rPr lang="en-GB" dirty="0" smtClean="0"/>
              <a:t>		</a:t>
            </a:r>
            <a:r>
              <a:rPr lang="en-GB" dirty="0" err="1" smtClean="0"/>
              <a:t>Eistedd</a:t>
            </a:r>
            <a:r>
              <a:rPr lang="en-GB" dirty="0" smtClean="0"/>
              <a:t> + </a:t>
            </a:r>
            <a:r>
              <a:rPr lang="en-GB" dirty="0" err="1" smtClean="0"/>
              <a:t>ais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endParaRPr lang="en-GB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800" dirty="0" smtClean="0"/>
          </a:p>
          <a:p>
            <a:r>
              <a:rPr lang="en-GB" sz="4800" dirty="0" smtClean="0"/>
              <a:t>Es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Awstria</a:t>
            </a:r>
            <a:r>
              <a:rPr lang="en-GB" sz="4800" dirty="0" smtClean="0"/>
              <a:t> </a:t>
            </a:r>
            <a:r>
              <a:rPr lang="en-GB" sz="4800" dirty="0" err="1" smtClean="0"/>
              <a:t>mewn</a:t>
            </a:r>
            <a:r>
              <a:rPr lang="en-GB" sz="4800" dirty="0" smtClean="0"/>
              <a:t> </a:t>
            </a:r>
            <a:r>
              <a:rPr lang="en-GB" sz="4800" dirty="0" err="1" smtClean="0"/>
              <a:t>awyren</a:t>
            </a:r>
            <a:r>
              <a:rPr lang="en-GB" sz="4800" dirty="0" smtClean="0"/>
              <a:t> </a:t>
            </a:r>
            <a:r>
              <a:rPr lang="en-GB" sz="4800" dirty="0" err="1" smtClean="0"/>
              <a:t>ym</a:t>
            </a:r>
            <a:r>
              <a:rPr lang="en-GB" sz="4800" dirty="0" smtClean="0"/>
              <a:t> </a:t>
            </a:r>
            <a:r>
              <a:rPr lang="en-GB" sz="4800" dirty="0" err="1" smtClean="0"/>
              <a:t>mis</a:t>
            </a:r>
            <a:r>
              <a:rPr lang="en-GB" sz="4800" dirty="0" smtClean="0"/>
              <a:t> </a:t>
            </a:r>
            <a:r>
              <a:rPr lang="en-GB" sz="4800" dirty="0" err="1" smtClean="0"/>
              <a:t>Ionawr</a:t>
            </a:r>
            <a:r>
              <a:rPr lang="en-GB" sz="4800" dirty="0" smtClean="0"/>
              <a:t> </a:t>
            </a:r>
            <a:r>
              <a:rPr lang="en-GB" sz="4800" dirty="0" err="1" smtClean="0"/>
              <a:t>gyda</a:t>
            </a:r>
            <a:r>
              <a:rPr lang="en-GB" sz="4800" dirty="0" smtClean="0"/>
              <a:t> </a:t>
            </a:r>
            <a:r>
              <a:rPr lang="en-GB" sz="4800" dirty="0" err="1" smtClean="0"/>
              <a:t>Mam</a:t>
            </a:r>
            <a:r>
              <a:rPr lang="en-GB" sz="4800" dirty="0" smtClean="0"/>
              <a:t> a Dad.</a:t>
            </a:r>
            <a:endParaRPr lang="en-GB" sz="4800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800" dirty="0" smtClean="0"/>
          </a:p>
          <a:p>
            <a:r>
              <a:rPr lang="en-GB" sz="4800" dirty="0" err="1" smtClean="0"/>
              <a:t>Roedd</a:t>
            </a:r>
            <a:r>
              <a:rPr lang="en-GB" sz="4800" dirty="0" smtClean="0"/>
              <a:t> </a:t>
            </a:r>
            <a:r>
              <a:rPr lang="en-GB" sz="4800" dirty="0" err="1" smtClean="0"/>
              <a:t>hi’n</a:t>
            </a:r>
            <a:r>
              <a:rPr lang="en-GB" sz="4800" dirty="0" smtClean="0"/>
              <a:t> </a:t>
            </a:r>
            <a:r>
              <a:rPr lang="en-GB" sz="4800" dirty="0" err="1" smtClean="0"/>
              <a:t>oer</a:t>
            </a:r>
            <a:r>
              <a:rPr lang="en-GB" sz="4800" dirty="0" smtClean="0"/>
              <a:t>, </a:t>
            </a:r>
            <a:r>
              <a:rPr lang="en-GB" sz="4800" dirty="0" err="1" smtClean="0"/>
              <a:t>roedd</a:t>
            </a:r>
            <a:r>
              <a:rPr lang="en-GB" sz="4800" dirty="0" smtClean="0"/>
              <a:t> </a:t>
            </a:r>
            <a:r>
              <a:rPr lang="en-GB" sz="4800" dirty="0" err="1" smtClean="0"/>
              <a:t>hi’n</a:t>
            </a:r>
            <a:r>
              <a:rPr lang="en-GB" sz="4800" dirty="0" smtClean="0"/>
              <a:t> </a:t>
            </a:r>
            <a:r>
              <a:rPr lang="en-GB" sz="4800" dirty="0" err="1" smtClean="0"/>
              <a:t>rhewi</a:t>
            </a:r>
            <a:r>
              <a:rPr lang="en-GB" sz="4800" dirty="0" smtClean="0"/>
              <a:t> </a:t>
            </a:r>
            <a:r>
              <a:rPr lang="en-GB" sz="4800" dirty="0" smtClean="0">
                <a:solidFill>
                  <a:srgbClr val="FF0000"/>
                </a:solidFill>
              </a:rPr>
              <a:t>ac</a:t>
            </a:r>
            <a:r>
              <a:rPr lang="en-GB" sz="4800" dirty="0" smtClean="0"/>
              <a:t> </a:t>
            </a:r>
            <a:r>
              <a:rPr lang="en-GB" sz="4800" dirty="0" err="1" smtClean="0"/>
              <a:t>roedd</a:t>
            </a:r>
            <a:r>
              <a:rPr lang="en-GB" sz="4800" dirty="0" smtClean="0"/>
              <a:t> </a:t>
            </a:r>
            <a:r>
              <a:rPr lang="en-GB" sz="4800" dirty="0" err="1" smtClean="0"/>
              <a:t>hi’n</a:t>
            </a:r>
            <a:r>
              <a:rPr lang="en-GB" sz="4800" dirty="0" smtClean="0"/>
              <a:t> </a:t>
            </a:r>
            <a:r>
              <a:rPr lang="en-GB" sz="4800" dirty="0" err="1" smtClean="0"/>
              <a:t>bwrw</a:t>
            </a:r>
            <a:r>
              <a:rPr lang="en-GB" sz="4800" dirty="0" smtClean="0"/>
              <a:t> </a:t>
            </a:r>
            <a:r>
              <a:rPr lang="en-GB" sz="4800" dirty="0" err="1" smtClean="0"/>
              <a:t>eira</a:t>
            </a:r>
            <a:r>
              <a:rPr lang="en-GB" sz="4800" dirty="0"/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ond</a:t>
            </a:r>
            <a:r>
              <a:rPr lang="en-GB" sz="4800" dirty="0" smtClean="0"/>
              <a:t> </a:t>
            </a:r>
            <a:r>
              <a:rPr lang="en-GB" sz="4800" dirty="0" err="1" smtClean="0"/>
              <a:t>roedd</a:t>
            </a:r>
            <a:r>
              <a:rPr lang="en-GB" sz="4800" dirty="0" smtClean="0"/>
              <a:t> </a:t>
            </a:r>
            <a:r>
              <a:rPr lang="en-GB" sz="4800" dirty="0" err="1" smtClean="0"/>
              <a:t>hi’n</a:t>
            </a:r>
            <a:r>
              <a:rPr lang="en-GB" sz="4800" dirty="0" smtClean="0"/>
              <a:t> </a:t>
            </a:r>
            <a:r>
              <a:rPr lang="en-GB" sz="4800" dirty="0" err="1" smtClean="0"/>
              <a:t>heulog</a:t>
            </a:r>
            <a:r>
              <a:rPr lang="en-GB" sz="4800" dirty="0" smtClean="0"/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hefyd</a:t>
            </a:r>
            <a:r>
              <a:rPr lang="en-GB" sz="4800" dirty="0" smtClean="0"/>
              <a:t>.</a:t>
            </a:r>
            <a:endParaRPr lang="en-GB" sz="4800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800" dirty="0" smtClean="0"/>
          </a:p>
          <a:p>
            <a:r>
              <a:rPr lang="en-GB" sz="4800" dirty="0" err="1" smtClean="0">
                <a:solidFill>
                  <a:srgbClr val="FF0000"/>
                </a:solidFill>
              </a:rPr>
              <a:t>Gwelais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eira</a:t>
            </a:r>
            <a:r>
              <a:rPr lang="en-GB" sz="4800" dirty="0" smtClean="0"/>
              <a:t>, </a:t>
            </a:r>
            <a:r>
              <a:rPr lang="en-GB" sz="4800" dirty="0" err="1" smtClean="0"/>
              <a:t>eira</a:t>
            </a:r>
            <a:r>
              <a:rPr lang="en-GB" sz="4800" dirty="0" smtClean="0"/>
              <a:t> ac </a:t>
            </a:r>
            <a:r>
              <a:rPr lang="en-GB" sz="4800" dirty="0" err="1" smtClean="0"/>
              <a:t>eira</a:t>
            </a:r>
            <a:r>
              <a:rPr lang="en-GB" sz="4800" dirty="0" smtClean="0"/>
              <a:t>!</a:t>
            </a:r>
          </a:p>
          <a:p>
            <a:endParaRPr lang="en-GB" sz="4800" dirty="0"/>
          </a:p>
          <a:p>
            <a:r>
              <a:rPr lang="en-GB" sz="4800" dirty="0" err="1" smtClean="0"/>
              <a:t>Arhosais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mewn</a:t>
            </a:r>
            <a:r>
              <a:rPr lang="en-GB" sz="4800" dirty="0" smtClean="0"/>
              <a:t> </a:t>
            </a:r>
            <a:r>
              <a:rPr lang="en-GB" sz="4800" dirty="0" err="1" smtClean="0"/>
              <a:t>gwesty</a:t>
            </a:r>
            <a:r>
              <a:rPr lang="en-GB" sz="4800" dirty="0" smtClean="0"/>
              <a:t> </a:t>
            </a:r>
            <a:r>
              <a:rPr lang="en-GB" sz="4800" dirty="0" err="1" smtClean="0"/>
              <a:t>hyfryd</a:t>
            </a:r>
            <a:r>
              <a:rPr lang="en-GB" sz="4800" dirty="0" smtClean="0"/>
              <a:t>.</a:t>
            </a:r>
            <a:endParaRPr lang="en-GB" sz="4800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800" dirty="0" err="1" smtClean="0"/>
              <a:t>Yn</a:t>
            </a:r>
            <a:r>
              <a:rPr lang="en-GB" sz="4800" dirty="0" smtClean="0"/>
              <a:t> y </a:t>
            </a:r>
            <a:r>
              <a:rPr lang="en-GB" sz="4800" dirty="0" err="1" smtClean="0"/>
              <a:t>dydd</a:t>
            </a:r>
            <a:r>
              <a:rPr lang="en-GB" sz="4800" dirty="0" smtClean="0"/>
              <a:t>, </a:t>
            </a:r>
            <a:r>
              <a:rPr lang="en-GB" sz="4800" dirty="0" err="1" smtClean="0"/>
              <a:t>sgiais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. </a:t>
            </a:r>
            <a:r>
              <a:rPr lang="en-GB" sz="4800" dirty="0" err="1" smtClean="0"/>
              <a:t>Gwisgais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siaced</a:t>
            </a:r>
            <a:r>
              <a:rPr lang="en-GB" sz="4800" dirty="0" smtClean="0"/>
              <a:t> </a:t>
            </a:r>
            <a:r>
              <a:rPr lang="en-GB" sz="4800" dirty="0" err="1" smtClean="0"/>
              <a:t>sgio</a:t>
            </a:r>
            <a:r>
              <a:rPr lang="en-GB" sz="4800" dirty="0" smtClean="0"/>
              <a:t> </a:t>
            </a:r>
            <a:r>
              <a:rPr lang="en-GB" sz="4800" dirty="0" err="1" smtClean="0"/>
              <a:t>pinc</a:t>
            </a:r>
            <a:r>
              <a:rPr lang="en-GB" sz="4800" dirty="0" smtClean="0"/>
              <a:t>, </a:t>
            </a:r>
            <a:r>
              <a:rPr lang="en-GB" sz="4800" dirty="0" err="1" smtClean="0"/>
              <a:t>salappettes</a:t>
            </a:r>
            <a:r>
              <a:rPr lang="en-GB" sz="4800" dirty="0" smtClean="0"/>
              <a:t> du a </a:t>
            </a:r>
            <a:r>
              <a:rPr lang="en-GB" sz="4800" dirty="0" err="1" smtClean="0"/>
              <a:t>bwts</a:t>
            </a:r>
            <a:r>
              <a:rPr lang="en-GB" sz="4800" dirty="0" smtClean="0"/>
              <a:t> </a:t>
            </a:r>
            <a:r>
              <a:rPr lang="en-GB" sz="4800" dirty="0" err="1" smtClean="0"/>
              <a:t>sgio</a:t>
            </a:r>
            <a:r>
              <a:rPr lang="en-GB" sz="4800" dirty="0" smtClean="0"/>
              <a:t> </a:t>
            </a:r>
            <a:r>
              <a:rPr lang="en-GB" sz="4800" dirty="0" err="1" smtClean="0"/>
              <a:t>gwyn</a:t>
            </a:r>
            <a:r>
              <a:rPr lang="en-GB" sz="4800" dirty="0" smtClean="0"/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achos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/>
              <a:t>roedd</a:t>
            </a:r>
            <a:r>
              <a:rPr lang="en-GB" sz="4800" dirty="0" smtClean="0"/>
              <a:t> </a:t>
            </a:r>
            <a:r>
              <a:rPr lang="en-GB" sz="4800" dirty="0" err="1" smtClean="0"/>
              <a:t>hi’n</a:t>
            </a:r>
            <a:r>
              <a:rPr lang="en-GB" sz="4800" dirty="0" smtClean="0"/>
              <a:t> </a:t>
            </a:r>
            <a:r>
              <a:rPr lang="en-GB" sz="4800" dirty="0" err="1" smtClean="0"/>
              <a:t>bwrw</a:t>
            </a:r>
            <a:r>
              <a:rPr lang="en-GB" sz="4800" dirty="0" smtClean="0"/>
              <a:t> </a:t>
            </a:r>
            <a:r>
              <a:rPr lang="en-GB" sz="4800" dirty="0" err="1" smtClean="0"/>
              <a:t>eira</a:t>
            </a:r>
            <a:r>
              <a:rPr lang="en-GB" sz="4800" dirty="0" smtClean="0"/>
              <a:t>.</a:t>
            </a:r>
            <a:endParaRPr lang="en-GB" sz="4800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800" dirty="0" smtClean="0"/>
          </a:p>
          <a:p>
            <a:r>
              <a:rPr lang="en-GB" sz="4800" dirty="0" err="1" smtClean="0"/>
              <a:t>Yn</a:t>
            </a:r>
            <a:r>
              <a:rPr lang="en-GB" sz="4800" dirty="0" smtClean="0"/>
              <a:t> y </a:t>
            </a:r>
            <a:r>
              <a:rPr lang="en-GB" sz="4800" dirty="0" err="1" smtClean="0"/>
              <a:t>nos</a:t>
            </a:r>
            <a:r>
              <a:rPr lang="en-GB" sz="4800" dirty="0" smtClean="0"/>
              <a:t> </a:t>
            </a:r>
            <a:r>
              <a:rPr lang="en-GB" sz="4800" dirty="0" err="1" smtClean="0"/>
              <a:t>gwisgais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blows </a:t>
            </a:r>
            <a:r>
              <a:rPr lang="en-GB" sz="4800" dirty="0" err="1" smtClean="0"/>
              <a:t>pinc</a:t>
            </a:r>
            <a:r>
              <a:rPr lang="en-GB" sz="4800" dirty="0" smtClean="0"/>
              <a:t>, </a:t>
            </a:r>
            <a:r>
              <a:rPr lang="en-GB" sz="4800" dirty="0" err="1" smtClean="0"/>
              <a:t>jins</a:t>
            </a:r>
            <a:r>
              <a:rPr lang="en-GB" sz="4800" dirty="0" smtClean="0"/>
              <a:t> a </a:t>
            </a:r>
            <a:r>
              <a:rPr lang="en-GB" sz="4800" dirty="0" err="1" smtClean="0"/>
              <a:t>bŵts</a:t>
            </a:r>
            <a:r>
              <a:rPr lang="en-GB" sz="4800" dirty="0" smtClean="0"/>
              <a:t> </a:t>
            </a:r>
            <a:r>
              <a:rPr lang="en-GB" sz="4800" dirty="0" err="1" smtClean="0"/>
              <a:t>achos</a:t>
            </a:r>
            <a:r>
              <a:rPr lang="en-GB" sz="4800" dirty="0" smtClean="0"/>
              <a:t> </a:t>
            </a:r>
            <a:r>
              <a:rPr lang="en-GB" sz="4800" dirty="0" err="1" smtClean="0"/>
              <a:t>roedd</a:t>
            </a:r>
            <a:r>
              <a:rPr lang="en-GB" sz="4800" dirty="0" smtClean="0"/>
              <a:t> </a:t>
            </a:r>
            <a:r>
              <a:rPr lang="en-GB" sz="4800" dirty="0" err="1" smtClean="0"/>
              <a:t>hi’n</a:t>
            </a:r>
            <a:r>
              <a:rPr lang="en-GB" sz="4800" dirty="0" smtClean="0"/>
              <a:t> </a:t>
            </a:r>
            <a:r>
              <a:rPr lang="en-GB" sz="4800" dirty="0" err="1" smtClean="0"/>
              <a:t>oer</a:t>
            </a:r>
            <a:r>
              <a:rPr lang="en-GB" sz="4800" dirty="0" smtClean="0"/>
              <a:t> </a:t>
            </a:r>
            <a:r>
              <a:rPr lang="en-GB" sz="4800" dirty="0" err="1" smtClean="0"/>
              <a:t>iawn</a:t>
            </a:r>
            <a:r>
              <a:rPr lang="en-GB" sz="4800" dirty="0" smtClean="0"/>
              <a:t>. </a:t>
            </a:r>
            <a:r>
              <a:rPr lang="en-GB" sz="4800" dirty="0" err="1" smtClean="0">
                <a:solidFill>
                  <a:srgbClr val="FF0000"/>
                </a:solidFill>
              </a:rPr>
              <a:t>Weithiau</a:t>
            </a:r>
            <a:r>
              <a:rPr lang="en-GB" sz="4800" dirty="0" smtClean="0"/>
              <a:t>, </a:t>
            </a:r>
            <a:r>
              <a:rPr lang="en-GB" sz="4800" dirty="0" err="1" smtClean="0"/>
              <a:t>gwisgais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siwmper</a:t>
            </a:r>
            <a:r>
              <a:rPr lang="en-GB" sz="4800" dirty="0" smtClean="0"/>
              <a:t>.</a:t>
            </a:r>
            <a:endParaRPr lang="en-GB" sz="4800" dirty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800" dirty="0" smtClean="0"/>
          </a:p>
          <a:p>
            <a:r>
              <a:rPr lang="en-GB" sz="4800" dirty="0" err="1" smtClean="0"/>
              <a:t>Yn</a:t>
            </a:r>
            <a:r>
              <a:rPr lang="en-GB" sz="4800" dirty="0" smtClean="0"/>
              <a:t> y bore, </a:t>
            </a:r>
            <a:r>
              <a:rPr lang="en-GB" sz="4800" dirty="0" err="1" smtClean="0"/>
              <a:t>bwytais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omlette</a:t>
            </a:r>
            <a:r>
              <a:rPr lang="en-GB" sz="4800" dirty="0" smtClean="0"/>
              <a:t> caws a tomato ac </a:t>
            </a:r>
            <a:r>
              <a:rPr lang="en-GB" sz="4800" dirty="0" err="1" smtClean="0"/>
              <a:t>yfais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te</a:t>
            </a:r>
            <a:r>
              <a:rPr lang="en-GB" sz="4800" dirty="0" smtClean="0"/>
              <a:t>. </a:t>
            </a:r>
            <a:r>
              <a:rPr lang="en-GB" sz="4800" dirty="0" err="1" smtClean="0">
                <a:solidFill>
                  <a:srgbClr val="FF0000"/>
                </a:solidFill>
              </a:rPr>
              <a:t>Yn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fy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mharn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i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/>
              <a:t>mae</a:t>
            </a:r>
            <a:r>
              <a:rPr lang="en-GB" sz="4800" dirty="0" smtClean="0"/>
              <a:t> </a:t>
            </a:r>
            <a:r>
              <a:rPr lang="en-GB" sz="4800" dirty="0" err="1" smtClean="0"/>
              <a:t>te</a:t>
            </a:r>
            <a:r>
              <a:rPr lang="en-GB" sz="4800" dirty="0" smtClean="0"/>
              <a:t> </a:t>
            </a:r>
            <a:r>
              <a:rPr lang="en-GB" sz="4800" dirty="0" err="1" smtClean="0"/>
              <a:t>yn</a:t>
            </a:r>
            <a:r>
              <a:rPr lang="en-GB" sz="4800" dirty="0" smtClean="0"/>
              <a:t> well </a:t>
            </a:r>
            <a:r>
              <a:rPr lang="en-GB" sz="4800" dirty="0" err="1" smtClean="0"/>
              <a:t>na</a:t>
            </a:r>
            <a:r>
              <a:rPr lang="en-GB" sz="4800" dirty="0" smtClean="0"/>
              <a:t> </a:t>
            </a:r>
            <a:r>
              <a:rPr lang="en-GB" sz="4800" dirty="0" err="1" smtClean="0"/>
              <a:t>coffi</a:t>
            </a:r>
            <a:r>
              <a:rPr lang="en-GB" sz="4800" dirty="0" smtClean="0"/>
              <a:t> </a:t>
            </a:r>
            <a:r>
              <a:rPr lang="en-GB" sz="4800" dirty="0" err="1" smtClean="0"/>
              <a:t>yn</a:t>
            </a:r>
            <a:r>
              <a:rPr lang="en-GB" sz="4800" dirty="0" smtClean="0"/>
              <a:t> y bore.</a:t>
            </a:r>
            <a:endParaRPr lang="en-GB" sz="4800" dirty="0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800" dirty="0" smtClean="0"/>
          </a:p>
          <a:p>
            <a:r>
              <a:rPr lang="en-GB" sz="4800" dirty="0" err="1" smtClean="0"/>
              <a:t>Amser</a:t>
            </a:r>
            <a:r>
              <a:rPr lang="en-GB" sz="4800" dirty="0" smtClean="0"/>
              <a:t> </a:t>
            </a:r>
            <a:r>
              <a:rPr lang="en-GB" sz="4800" dirty="0" err="1" smtClean="0"/>
              <a:t>cinio</a:t>
            </a:r>
            <a:r>
              <a:rPr lang="en-GB" sz="4800" dirty="0" smtClean="0"/>
              <a:t>, </a:t>
            </a:r>
            <a:r>
              <a:rPr lang="en-GB" sz="4800" dirty="0" err="1" smtClean="0"/>
              <a:t>bwytais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pitsa</a:t>
            </a:r>
            <a:r>
              <a:rPr lang="en-GB" sz="4800" dirty="0" smtClean="0"/>
              <a:t> ham a pin </a:t>
            </a:r>
            <a:r>
              <a:rPr lang="en-GB" sz="4800" dirty="0" err="1" smtClean="0"/>
              <a:t>afal</a:t>
            </a:r>
            <a:r>
              <a:rPr lang="en-GB" sz="4800" dirty="0" smtClean="0"/>
              <a:t> ac </a:t>
            </a:r>
            <a:r>
              <a:rPr lang="en-GB" sz="4800" dirty="0" err="1" smtClean="0"/>
              <a:t>yfais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coke</a:t>
            </a:r>
            <a:r>
              <a:rPr lang="en-GB" sz="4800" dirty="0" smtClean="0"/>
              <a:t>. </a:t>
            </a:r>
            <a:r>
              <a:rPr lang="en-GB" sz="4800" dirty="0" err="1" smtClean="0"/>
              <a:t>Dw</a:t>
            </a:r>
            <a:r>
              <a:rPr lang="en-GB" sz="4800" dirty="0" smtClean="0"/>
              <a:t> </a:t>
            </a:r>
            <a:r>
              <a:rPr lang="en-GB" sz="4800" dirty="0" err="1"/>
              <a:t>i</a:t>
            </a:r>
            <a:r>
              <a:rPr lang="en-GB" sz="4800" dirty="0" err="1" smtClean="0"/>
              <a:t>’n</a:t>
            </a:r>
            <a:r>
              <a:rPr lang="en-GB" sz="4800" dirty="0" smtClean="0"/>
              <a:t> </a:t>
            </a:r>
            <a:r>
              <a:rPr lang="en-GB" sz="4800" dirty="0" err="1" smtClean="0"/>
              <a:t>dwlu</a:t>
            </a:r>
            <a:r>
              <a:rPr lang="en-GB" sz="4800" dirty="0" smtClean="0"/>
              <a:t> </a:t>
            </a:r>
            <a:r>
              <a:rPr lang="en-GB" sz="4800" dirty="0" err="1" smtClean="0"/>
              <a:t>ar</a:t>
            </a:r>
            <a:r>
              <a:rPr lang="en-GB" sz="4800" dirty="0" smtClean="0"/>
              <a:t> </a:t>
            </a:r>
            <a:r>
              <a:rPr lang="en-GB" sz="4800" dirty="0" err="1" smtClean="0"/>
              <a:t>pitsa</a:t>
            </a:r>
            <a:r>
              <a:rPr lang="en-GB" sz="4800" dirty="0" smtClean="0"/>
              <a:t> pin </a:t>
            </a:r>
            <a:r>
              <a:rPr lang="en-GB" sz="4800" dirty="0" err="1" smtClean="0"/>
              <a:t>afal</a:t>
            </a:r>
            <a:r>
              <a:rPr lang="en-GB" sz="4800" dirty="0" smtClean="0"/>
              <a:t>.</a:t>
            </a:r>
            <a:endParaRPr lang="en-GB" sz="4800" dirty="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800" dirty="0" err="1" smtClean="0"/>
              <a:t>Yn</a:t>
            </a:r>
            <a:r>
              <a:rPr lang="en-GB" sz="4800" dirty="0" smtClean="0"/>
              <a:t> </a:t>
            </a:r>
            <a:r>
              <a:rPr lang="en-GB" sz="4800" dirty="0" smtClean="0"/>
              <a:t>y </a:t>
            </a:r>
            <a:r>
              <a:rPr lang="en-GB" sz="4800" dirty="0" err="1" smtClean="0"/>
              <a:t>nos</a:t>
            </a:r>
            <a:r>
              <a:rPr lang="en-GB" sz="4800" dirty="0" smtClean="0"/>
              <a:t> </a:t>
            </a:r>
            <a:r>
              <a:rPr lang="en-GB" sz="4800" dirty="0" err="1" smtClean="0"/>
              <a:t>bwytais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weiner</a:t>
            </a:r>
            <a:r>
              <a:rPr lang="en-GB" sz="4800" dirty="0" smtClean="0"/>
              <a:t> schnitzel ac </a:t>
            </a:r>
            <a:r>
              <a:rPr lang="en-GB" sz="4800" dirty="0" err="1" smtClean="0"/>
              <a:t>yfais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gluwein</a:t>
            </a:r>
            <a:r>
              <a:rPr lang="en-GB" sz="4800" dirty="0" smtClean="0"/>
              <a:t>. </a:t>
            </a:r>
            <a:r>
              <a:rPr lang="en-GB" sz="4800" dirty="0" err="1" smtClean="0"/>
              <a:t>Roedd</a:t>
            </a:r>
            <a:r>
              <a:rPr lang="en-GB" sz="4800" dirty="0" smtClean="0"/>
              <a:t> </a:t>
            </a:r>
            <a:r>
              <a:rPr lang="en-GB" sz="4800" dirty="0" err="1" smtClean="0"/>
              <a:t>e’n</a:t>
            </a:r>
            <a:r>
              <a:rPr lang="en-GB" sz="4800" dirty="0" smtClean="0"/>
              <a:t> </a:t>
            </a:r>
            <a:r>
              <a:rPr lang="en-GB" sz="4800" dirty="0" err="1" smtClean="0"/>
              <a:t>flasus</a:t>
            </a:r>
            <a:r>
              <a:rPr lang="en-GB" sz="4800" dirty="0" smtClean="0"/>
              <a:t>. </a:t>
            </a:r>
            <a:r>
              <a:rPr lang="en-GB" sz="4800" dirty="0" err="1" smtClean="0">
                <a:solidFill>
                  <a:srgbClr val="FF0000"/>
                </a:solidFill>
              </a:rPr>
              <a:t>Yn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fy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mharn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i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/>
              <a:t>mae</a:t>
            </a:r>
            <a:r>
              <a:rPr lang="en-GB" sz="4800" dirty="0" smtClean="0"/>
              <a:t> </a:t>
            </a:r>
            <a:r>
              <a:rPr lang="en-GB" sz="4800" dirty="0" err="1" smtClean="0"/>
              <a:t>gwin</a:t>
            </a:r>
            <a:r>
              <a:rPr lang="en-GB" sz="4800" dirty="0" smtClean="0"/>
              <a:t> </a:t>
            </a:r>
            <a:r>
              <a:rPr lang="en-GB" sz="4800" dirty="0" err="1" smtClean="0"/>
              <a:t>poeth</a:t>
            </a:r>
            <a:r>
              <a:rPr lang="en-GB" sz="4800" dirty="0" smtClean="0"/>
              <a:t> </a:t>
            </a:r>
            <a:r>
              <a:rPr lang="en-GB" sz="4800" dirty="0" err="1" smtClean="0"/>
              <a:t>yn</a:t>
            </a:r>
            <a:r>
              <a:rPr lang="en-GB" sz="4800" dirty="0" smtClean="0"/>
              <a:t> well </a:t>
            </a:r>
            <a:r>
              <a:rPr lang="en-GB" sz="4800" dirty="0" err="1" smtClean="0"/>
              <a:t>na</a:t>
            </a:r>
            <a:r>
              <a:rPr lang="en-GB" sz="4800" dirty="0" smtClean="0"/>
              <a:t> </a:t>
            </a:r>
            <a:r>
              <a:rPr lang="en-GB" sz="4800" dirty="0" err="1" smtClean="0"/>
              <a:t>gwin</a:t>
            </a:r>
            <a:r>
              <a:rPr lang="en-GB" sz="4800" dirty="0" smtClean="0"/>
              <a:t> </a:t>
            </a:r>
            <a:r>
              <a:rPr lang="en-GB" sz="4800" dirty="0" err="1" smtClean="0"/>
              <a:t>oer</a:t>
            </a:r>
            <a:r>
              <a:rPr lang="en-GB" sz="4800" dirty="0" smtClean="0"/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yn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enwedig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/>
              <a:t>yn</a:t>
            </a:r>
            <a:r>
              <a:rPr lang="en-GB" sz="4800" dirty="0" smtClean="0"/>
              <a:t> y </a:t>
            </a:r>
            <a:r>
              <a:rPr lang="en-GB" sz="4800" dirty="0" err="1" smtClean="0"/>
              <a:t>gaeaf</a:t>
            </a:r>
            <a:r>
              <a:rPr lang="en-GB" sz="4800" dirty="0" smtClean="0"/>
              <a:t>.</a:t>
            </a:r>
            <a:endParaRPr lang="en-GB" sz="4800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800" dirty="0" smtClean="0"/>
          </a:p>
          <a:p>
            <a:r>
              <a:rPr lang="en-GB" sz="4800" dirty="0" err="1" smtClean="0"/>
              <a:t>Dydd</a:t>
            </a:r>
            <a:r>
              <a:rPr lang="en-GB" sz="4800" dirty="0" smtClean="0"/>
              <a:t> </a:t>
            </a:r>
            <a:r>
              <a:rPr lang="en-GB" sz="4800" dirty="0" err="1" smtClean="0"/>
              <a:t>Mercher</a:t>
            </a:r>
            <a:r>
              <a:rPr lang="en-GB" sz="4800" dirty="0" smtClean="0"/>
              <a:t>, </a:t>
            </a:r>
            <a:r>
              <a:rPr lang="en-GB" sz="4800" dirty="0" err="1" smtClean="0"/>
              <a:t>es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i’r</a:t>
            </a:r>
            <a:r>
              <a:rPr lang="en-GB" sz="4800" dirty="0" smtClean="0"/>
              <a:t> </a:t>
            </a:r>
            <a:r>
              <a:rPr lang="en-GB" sz="4800" dirty="0" err="1" smtClean="0"/>
              <a:t>pwll</a:t>
            </a:r>
            <a:r>
              <a:rPr lang="en-GB" sz="4800" dirty="0" smtClean="0"/>
              <a:t> </a:t>
            </a:r>
            <a:r>
              <a:rPr lang="en-GB" sz="4800" dirty="0" err="1" smtClean="0"/>
              <a:t>nofio</a:t>
            </a:r>
            <a:r>
              <a:rPr lang="en-GB" sz="4800" dirty="0" smtClean="0"/>
              <a:t>. </a:t>
            </a:r>
            <a:r>
              <a:rPr lang="en-GB" sz="4800" dirty="0" err="1" smtClean="0"/>
              <a:t>Nofiais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. </a:t>
            </a:r>
            <a:r>
              <a:rPr lang="en-GB" sz="4800" dirty="0" err="1" smtClean="0">
                <a:solidFill>
                  <a:srgbClr val="FF0000"/>
                </a:solidFill>
              </a:rPr>
              <a:t>Nofiodd</a:t>
            </a:r>
            <a:r>
              <a:rPr lang="en-GB" sz="4800" dirty="0" smtClean="0">
                <a:solidFill>
                  <a:srgbClr val="FF0000"/>
                </a:solidFill>
              </a:rPr>
              <a:t> Mam </a:t>
            </a:r>
            <a:r>
              <a:rPr lang="en-GB" sz="4800" dirty="0" err="1" smtClean="0">
                <a:solidFill>
                  <a:srgbClr val="FF0000"/>
                </a:solidFill>
              </a:rPr>
              <a:t>ddim</a:t>
            </a:r>
            <a:r>
              <a:rPr lang="en-GB" sz="4800" dirty="0" smtClean="0"/>
              <a:t> </a:t>
            </a:r>
            <a:r>
              <a:rPr lang="en-GB" sz="4800" dirty="0" err="1" smtClean="0"/>
              <a:t>achos</a:t>
            </a:r>
            <a:r>
              <a:rPr lang="en-GB" sz="4800" dirty="0" smtClean="0"/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dydy</a:t>
            </a:r>
            <a:r>
              <a:rPr lang="en-GB" sz="4800" dirty="0" smtClean="0">
                <a:solidFill>
                  <a:srgbClr val="FF0000"/>
                </a:solidFill>
              </a:rPr>
              <a:t> hi </a:t>
            </a:r>
            <a:r>
              <a:rPr lang="en-GB" sz="4800" dirty="0" err="1" smtClean="0">
                <a:solidFill>
                  <a:srgbClr val="FF0000"/>
                </a:solidFill>
              </a:rPr>
              <a:t>ddim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yn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gallu</a:t>
            </a:r>
            <a:r>
              <a:rPr lang="en-GB" sz="4800" dirty="0" smtClean="0"/>
              <a:t> </a:t>
            </a:r>
            <a:r>
              <a:rPr lang="en-GB" sz="4800" dirty="0" err="1" smtClean="0"/>
              <a:t>nofio</a:t>
            </a:r>
            <a:r>
              <a:rPr lang="en-GB" sz="4800" dirty="0" smtClean="0"/>
              <a:t>.</a:t>
            </a:r>
            <a:endParaRPr lang="en-GB" sz="4800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800" dirty="0" smtClean="0"/>
          </a:p>
          <a:p>
            <a:r>
              <a:rPr lang="en-GB" sz="4800" dirty="0" err="1" smtClean="0"/>
              <a:t>Dydd</a:t>
            </a:r>
            <a:r>
              <a:rPr lang="en-GB" sz="4800" dirty="0" smtClean="0"/>
              <a:t> </a:t>
            </a:r>
            <a:r>
              <a:rPr lang="en-GB" sz="4800" dirty="0" err="1" smtClean="0"/>
              <a:t>Gwener</a:t>
            </a:r>
            <a:r>
              <a:rPr lang="en-GB" sz="4800" dirty="0" smtClean="0"/>
              <a:t>, </a:t>
            </a:r>
            <a:r>
              <a:rPr lang="en-GB" sz="4800" dirty="0" err="1" smtClean="0"/>
              <a:t>es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siopa</a:t>
            </a:r>
            <a:r>
              <a:rPr lang="en-GB" sz="4800" dirty="0" smtClean="0"/>
              <a:t> </a:t>
            </a:r>
            <a:r>
              <a:rPr lang="en-GB" sz="4800" dirty="0" err="1" smtClean="0"/>
              <a:t>yn</a:t>
            </a:r>
            <a:r>
              <a:rPr lang="en-GB" sz="4800" dirty="0" smtClean="0"/>
              <a:t> y </a:t>
            </a:r>
            <a:r>
              <a:rPr lang="en-GB" sz="4800" dirty="0" err="1" smtClean="0"/>
              <a:t>farchnad</a:t>
            </a:r>
            <a:r>
              <a:rPr lang="en-GB" sz="4800" dirty="0" smtClean="0"/>
              <a:t>. </a:t>
            </a:r>
            <a:r>
              <a:rPr lang="en-GB" sz="4800" dirty="0" err="1" smtClean="0">
                <a:solidFill>
                  <a:srgbClr val="FF0000"/>
                </a:solidFill>
              </a:rPr>
              <a:t>Prynais</a:t>
            </a:r>
            <a:r>
              <a:rPr lang="en-GB" sz="4800" dirty="0" smtClean="0">
                <a:solidFill>
                  <a:srgbClr val="FF0000"/>
                </a:solidFill>
              </a:rPr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i</a:t>
            </a:r>
            <a:r>
              <a:rPr lang="en-GB" sz="4800" dirty="0" smtClean="0"/>
              <a:t> bag brown a </a:t>
            </a:r>
            <a:r>
              <a:rPr lang="en-GB" sz="4800" dirty="0" err="1"/>
              <a:t>b</a:t>
            </a:r>
            <a:r>
              <a:rPr lang="en-GB" sz="4800" dirty="0" err="1" smtClean="0"/>
              <a:t>wts</a:t>
            </a:r>
            <a:r>
              <a:rPr lang="en-GB" sz="4800" dirty="0" smtClean="0"/>
              <a:t> </a:t>
            </a:r>
            <a:r>
              <a:rPr lang="en-GB" sz="4800" dirty="0" err="1" smtClean="0"/>
              <a:t>gwyrdd</a:t>
            </a:r>
            <a:r>
              <a:rPr lang="en-GB" sz="4800" dirty="0" smtClean="0"/>
              <a:t>. </a:t>
            </a:r>
            <a:r>
              <a:rPr lang="en-GB" sz="4800" dirty="0" err="1" smtClean="0">
                <a:solidFill>
                  <a:srgbClr val="FF0000"/>
                </a:solidFill>
              </a:rPr>
              <a:t>Prynodd</a:t>
            </a:r>
            <a:r>
              <a:rPr lang="en-GB" sz="4800" dirty="0" smtClean="0">
                <a:solidFill>
                  <a:srgbClr val="FF0000"/>
                </a:solidFill>
              </a:rPr>
              <a:t> Mam </a:t>
            </a:r>
            <a:r>
              <a:rPr lang="en-GB" sz="4800" dirty="0" err="1" smtClean="0"/>
              <a:t>bwts</a:t>
            </a:r>
            <a:r>
              <a:rPr lang="en-GB" sz="4800" dirty="0" smtClean="0"/>
              <a:t> </a:t>
            </a:r>
            <a:r>
              <a:rPr lang="en-GB" sz="4800" dirty="0" err="1" smtClean="0"/>
              <a:t>gwyrdd</a:t>
            </a:r>
            <a:r>
              <a:rPr lang="en-GB" sz="4800" dirty="0"/>
              <a:t> </a:t>
            </a:r>
            <a:r>
              <a:rPr lang="en-GB" sz="4800" dirty="0" err="1" smtClean="0">
                <a:solidFill>
                  <a:srgbClr val="FF0000"/>
                </a:solidFill>
              </a:rPr>
              <a:t>hefyd</a:t>
            </a:r>
            <a:r>
              <a:rPr lang="en-GB" sz="4800" dirty="0" smtClean="0"/>
              <a:t>.</a:t>
            </a:r>
            <a:endParaRPr lang="en-GB" sz="4800" dirty="0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Awstria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800" dirty="0" smtClean="0"/>
          </a:p>
          <a:p>
            <a:r>
              <a:rPr lang="en-GB" sz="4800" dirty="0" err="1" smtClean="0"/>
              <a:t>Dydd</a:t>
            </a:r>
            <a:r>
              <a:rPr lang="en-GB" sz="4800" dirty="0" smtClean="0"/>
              <a:t> </a:t>
            </a:r>
            <a:r>
              <a:rPr lang="en-GB" sz="4800" dirty="0" err="1" smtClean="0"/>
              <a:t>Gwener</a:t>
            </a:r>
            <a:r>
              <a:rPr lang="en-GB" sz="4800" dirty="0" smtClean="0"/>
              <a:t>, </a:t>
            </a:r>
            <a:r>
              <a:rPr lang="en-GB" sz="4800" dirty="0" err="1" smtClean="0"/>
              <a:t>es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</a:t>
            </a:r>
            <a:r>
              <a:rPr lang="en-GB" sz="4800" dirty="0" err="1"/>
              <a:t>i</a:t>
            </a:r>
            <a:r>
              <a:rPr lang="en-GB" sz="4800" dirty="0" smtClean="0"/>
              <a:t> </a:t>
            </a:r>
            <a:r>
              <a:rPr lang="en-GB" sz="4800" dirty="0" err="1" smtClean="0"/>
              <a:t>siopa</a:t>
            </a:r>
            <a:r>
              <a:rPr lang="en-GB" sz="4800" dirty="0" smtClean="0"/>
              <a:t>. </a:t>
            </a:r>
            <a:r>
              <a:rPr lang="en-GB" sz="4800" dirty="0" err="1" smtClean="0"/>
              <a:t>Prynais</a:t>
            </a:r>
            <a:r>
              <a:rPr lang="en-GB" sz="4800" dirty="0" smtClean="0"/>
              <a:t> </a:t>
            </a:r>
            <a:r>
              <a:rPr lang="en-GB" sz="4800" dirty="0" err="1" smtClean="0"/>
              <a:t>i</a:t>
            </a:r>
            <a:r>
              <a:rPr lang="en-GB" sz="4800" dirty="0" smtClean="0"/>
              <a:t> bag brown a </a:t>
            </a:r>
            <a:r>
              <a:rPr lang="en-GB" sz="4800" dirty="0" err="1"/>
              <a:t>b</a:t>
            </a:r>
            <a:r>
              <a:rPr lang="en-GB" sz="4800" dirty="0" err="1" smtClean="0"/>
              <a:t>wts</a:t>
            </a:r>
            <a:r>
              <a:rPr lang="en-GB" sz="4800" dirty="0" smtClean="0"/>
              <a:t> </a:t>
            </a:r>
            <a:r>
              <a:rPr lang="en-GB" sz="4800" dirty="0" err="1" smtClean="0"/>
              <a:t>gwyrdd</a:t>
            </a:r>
            <a:r>
              <a:rPr lang="en-GB" sz="4800" dirty="0" smtClean="0"/>
              <a:t>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84850910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712</Words>
  <Application>Microsoft Office PowerPoint</Application>
  <PresentationFormat>On-screen Show (4:3)</PresentationFormat>
  <Paragraphs>198</Paragraphs>
  <Slides>62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67" baseType="lpstr">
      <vt:lpstr>ＭＳ Ｐゴシック</vt:lpstr>
      <vt:lpstr>Arial</vt:lpstr>
      <vt:lpstr>Calibri</vt:lpstr>
      <vt:lpstr>Comic Sans MS</vt:lpstr>
      <vt:lpstr>Default Design</vt:lpstr>
      <vt:lpstr>Gwyliau</vt:lpstr>
      <vt:lpstr>Cymru</vt:lpstr>
      <vt:lpstr>Lloegr</vt:lpstr>
      <vt:lpstr>Iwerddon</vt:lpstr>
      <vt:lpstr>Yr Alban</vt:lpstr>
      <vt:lpstr>Sbaen</vt:lpstr>
      <vt:lpstr>Yr Eidal</vt:lpstr>
      <vt:lpstr>Ffrainc</vt:lpstr>
      <vt:lpstr>Yr Almaen</vt:lpstr>
      <vt:lpstr>Gwlad Groeg</vt:lpstr>
      <vt:lpstr>America</vt:lpstr>
      <vt:lpstr>Awstralia</vt:lpstr>
      <vt:lpstr>Ble est ti?</vt:lpstr>
      <vt:lpstr>PowerPoint Presentation</vt:lpstr>
      <vt:lpstr>Pryd est ti? Es i yn ……</vt:lpstr>
      <vt:lpstr>Sut est ti?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Sut est ti?</vt:lpstr>
      <vt:lpstr>PowerPoint Presentation</vt:lpstr>
      <vt:lpstr>Gyda pwy est ti?</vt:lpstr>
      <vt:lpstr>PowerPoint Presentation</vt:lpstr>
      <vt:lpstr>PowerPoint Presentation</vt:lpstr>
      <vt:lpstr>PowerPoint Presentation</vt:lpstr>
      <vt:lpstr>PowerPoint Presentation</vt:lpstr>
      <vt:lpstr>Gyda pwy est ti?</vt:lpstr>
      <vt:lpstr>PowerPoint Presentation</vt:lpstr>
      <vt:lpstr>PowerPoint Presentation</vt:lpstr>
      <vt:lpstr>PowerPoint Presentation</vt:lpstr>
      <vt:lpstr>Es i ddim i mewn    gyda</vt:lpstr>
      <vt:lpstr>Beth welaist ti?</vt:lpstr>
      <vt:lpstr>Tŵr Eiffel</vt:lpstr>
      <vt:lpstr>Beth fwytaist  ti?</vt:lpstr>
      <vt:lpstr>pitsa a sbaghetti</vt:lpstr>
      <vt:lpstr>PowerPoint Presentation</vt:lpstr>
      <vt:lpstr>PowerPoint Presentation</vt:lpstr>
      <vt:lpstr>PowerPoint Presentation</vt:lpstr>
      <vt:lpstr>PowerPoint Presentation</vt:lpstr>
      <vt:lpstr>Deialog: Gwyliau</vt:lpstr>
      <vt:lpstr>Past tense First Person</vt:lpstr>
      <vt:lpstr>PowerPoint Presentation</vt:lpstr>
      <vt:lpstr>PowerPoint Presentation</vt:lpstr>
      <vt:lpstr>Now try these …………</vt:lpstr>
      <vt:lpstr>Not following the pattern!!!</vt:lpstr>
      <vt:lpstr>Awstria</vt:lpstr>
      <vt:lpstr>Awstria</vt:lpstr>
      <vt:lpstr>Awstria</vt:lpstr>
      <vt:lpstr>Awstria</vt:lpstr>
      <vt:lpstr>Awstria</vt:lpstr>
      <vt:lpstr>Awstria</vt:lpstr>
      <vt:lpstr>Awstria</vt:lpstr>
      <vt:lpstr>Awstria</vt:lpstr>
      <vt:lpstr>Awstria</vt:lpstr>
      <vt:lpstr>Awstria</vt:lpstr>
      <vt:lpstr>Awstria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Gwyliau</dc:title>
  <dc:creator>Amanda Mathias</dc:creator>
  <cp:lastModifiedBy>Natalie Griffiths</cp:lastModifiedBy>
  <cp:revision>18</cp:revision>
  <dcterms:created xsi:type="dcterms:W3CDTF">2010-06-06T13:09:44Z</dcterms:created>
  <dcterms:modified xsi:type="dcterms:W3CDTF">2018-03-06T10:26:24Z</dcterms:modified>
</cp:coreProperties>
</file>