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5B236F7-D6B3-4650-857A-36020A53ED4A}" type="datetimeFigureOut">
              <a:rPr lang="en-GB" smtClean="0"/>
              <a:t>30/11/2021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E8029-1A62-4115-9092-EE358E2EE1EB}" type="slidenum">
              <a:rPr lang="en-GB" smtClean="0"/>
              <a:t>‹#›</a:t>
            </a:fld>
            <a:endParaRPr lang="en-GB"/>
          </a:p>
        </p:txBody>
      </p:sp>
    </p:spTree>
    <p:extLst>
      <p:ext uri="{BB962C8B-B14F-4D97-AF65-F5344CB8AC3E}">
        <p14:creationId xmlns:p14="http://schemas.microsoft.com/office/powerpoint/2010/main" val="782975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5B236F7-D6B3-4650-857A-36020A53ED4A}" type="datetimeFigureOut">
              <a:rPr lang="en-GB" smtClean="0"/>
              <a:t>30/11/2021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E8029-1A62-4115-9092-EE358E2EE1EB}" type="slidenum">
              <a:rPr lang="en-GB" smtClean="0"/>
              <a:t>‹#›</a:t>
            </a:fld>
            <a:endParaRPr lang="en-GB"/>
          </a:p>
        </p:txBody>
      </p:sp>
    </p:spTree>
    <p:extLst>
      <p:ext uri="{BB962C8B-B14F-4D97-AF65-F5344CB8AC3E}">
        <p14:creationId xmlns:p14="http://schemas.microsoft.com/office/powerpoint/2010/main" val="1662666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B236F7-D6B3-4650-857A-36020A53ED4A}" type="datetimeFigureOut">
              <a:rPr lang="en-GB" smtClean="0"/>
              <a:t>30/11/2021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E8029-1A62-4115-9092-EE358E2EE1EB}" type="slidenum">
              <a:rPr lang="en-GB" smtClean="0"/>
              <a:t>‹#›</a:t>
            </a:fld>
            <a:endParaRPr lang="en-GB"/>
          </a:p>
        </p:txBody>
      </p:sp>
    </p:spTree>
    <p:extLst>
      <p:ext uri="{BB962C8B-B14F-4D97-AF65-F5344CB8AC3E}">
        <p14:creationId xmlns:p14="http://schemas.microsoft.com/office/powerpoint/2010/main" val="1116220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5B236F7-D6B3-4650-857A-36020A53ED4A}" type="datetimeFigureOut">
              <a:rPr lang="en-GB" smtClean="0"/>
              <a:t>30/11/2021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E8029-1A62-4115-9092-EE358E2EE1EB}" type="slidenum">
              <a:rPr lang="en-GB" smtClean="0"/>
              <a:t>‹#›</a:t>
            </a:fld>
            <a:endParaRPr lang="en-GB"/>
          </a:p>
        </p:txBody>
      </p:sp>
    </p:spTree>
    <p:extLst>
      <p:ext uri="{BB962C8B-B14F-4D97-AF65-F5344CB8AC3E}">
        <p14:creationId xmlns:p14="http://schemas.microsoft.com/office/powerpoint/2010/main" val="985030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B236F7-D6B3-4650-857A-36020A53ED4A}" type="datetimeFigureOut">
              <a:rPr lang="en-GB" smtClean="0"/>
              <a:t>30/11/2021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DE8029-1A62-4115-9092-EE358E2EE1EB}" type="slidenum">
              <a:rPr lang="en-GB" smtClean="0"/>
              <a:t>‹#›</a:t>
            </a:fld>
            <a:endParaRPr lang="en-GB"/>
          </a:p>
        </p:txBody>
      </p:sp>
    </p:spTree>
    <p:extLst>
      <p:ext uri="{BB962C8B-B14F-4D97-AF65-F5344CB8AC3E}">
        <p14:creationId xmlns:p14="http://schemas.microsoft.com/office/powerpoint/2010/main" val="2362731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5B236F7-D6B3-4650-857A-36020A53ED4A}" type="datetimeFigureOut">
              <a:rPr lang="en-GB" smtClean="0"/>
              <a:t>30/11/2021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DDE8029-1A62-4115-9092-EE358E2EE1EB}" type="slidenum">
              <a:rPr lang="en-GB" smtClean="0"/>
              <a:t>‹#›</a:t>
            </a:fld>
            <a:endParaRPr lang="en-GB"/>
          </a:p>
        </p:txBody>
      </p:sp>
    </p:spTree>
    <p:extLst>
      <p:ext uri="{BB962C8B-B14F-4D97-AF65-F5344CB8AC3E}">
        <p14:creationId xmlns:p14="http://schemas.microsoft.com/office/powerpoint/2010/main" val="2314698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5B236F7-D6B3-4650-857A-36020A53ED4A}" type="datetimeFigureOut">
              <a:rPr lang="en-GB" smtClean="0"/>
              <a:t>30/11/2021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DDE8029-1A62-4115-9092-EE358E2EE1EB}" type="slidenum">
              <a:rPr lang="en-GB" smtClean="0"/>
              <a:t>‹#›</a:t>
            </a:fld>
            <a:endParaRPr lang="en-GB"/>
          </a:p>
        </p:txBody>
      </p:sp>
    </p:spTree>
    <p:extLst>
      <p:ext uri="{BB962C8B-B14F-4D97-AF65-F5344CB8AC3E}">
        <p14:creationId xmlns:p14="http://schemas.microsoft.com/office/powerpoint/2010/main" val="2546491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5B236F7-D6B3-4650-857A-36020A53ED4A}" type="datetimeFigureOut">
              <a:rPr lang="en-GB" smtClean="0"/>
              <a:t>30/11/2021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DDE8029-1A62-4115-9092-EE358E2EE1EB}" type="slidenum">
              <a:rPr lang="en-GB" smtClean="0"/>
              <a:t>‹#›</a:t>
            </a:fld>
            <a:endParaRPr lang="en-GB"/>
          </a:p>
        </p:txBody>
      </p:sp>
    </p:spTree>
    <p:extLst>
      <p:ext uri="{BB962C8B-B14F-4D97-AF65-F5344CB8AC3E}">
        <p14:creationId xmlns:p14="http://schemas.microsoft.com/office/powerpoint/2010/main" val="1577463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B236F7-D6B3-4650-857A-36020A53ED4A}" type="datetimeFigureOut">
              <a:rPr lang="en-GB" smtClean="0"/>
              <a:t>30/11/2021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E8029-1A62-4115-9092-EE358E2EE1EB}" type="slidenum">
              <a:rPr lang="en-GB" smtClean="0"/>
              <a:t>‹#›</a:t>
            </a:fld>
            <a:endParaRPr lang="en-GB"/>
          </a:p>
        </p:txBody>
      </p:sp>
    </p:spTree>
    <p:extLst>
      <p:ext uri="{BB962C8B-B14F-4D97-AF65-F5344CB8AC3E}">
        <p14:creationId xmlns:p14="http://schemas.microsoft.com/office/powerpoint/2010/main" val="3963625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B236F7-D6B3-4650-857A-36020A53ED4A}" type="datetimeFigureOut">
              <a:rPr lang="en-GB" smtClean="0"/>
              <a:t>30/11/2021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E8029-1A62-4115-9092-EE358E2EE1EB}" type="slidenum">
              <a:rPr lang="en-GB" smtClean="0"/>
              <a:t>‹#›</a:t>
            </a:fld>
            <a:endParaRPr lang="en-GB"/>
          </a:p>
        </p:txBody>
      </p:sp>
    </p:spTree>
    <p:extLst>
      <p:ext uri="{BB962C8B-B14F-4D97-AF65-F5344CB8AC3E}">
        <p14:creationId xmlns:p14="http://schemas.microsoft.com/office/powerpoint/2010/main" val="1627355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5B236F7-D6B3-4650-857A-36020A53ED4A}" type="datetimeFigureOut">
              <a:rPr lang="en-GB" smtClean="0"/>
              <a:t>30/11/2021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E8029-1A62-4115-9092-EE358E2EE1EB}" type="slidenum">
              <a:rPr lang="en-GB" smtClean="0"/>
              <a:t>‹#›</a:t>
            </a:fld>
            <a:endParaRPr lang="en-GB"/>
          </a:p>
        </p:txBody>
      </p:sp>
    </p:spTree>
    <p:extLst>
      <p:ext uri="{BB962C8B-B14F-4D97-AF65-F5344CB8AC3E}">
        <p14:creationId xmlns:p14="http://schemas.microsoft.com/office/powerpoint/2010/main" val="20680634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5B236F7-D6B3-4650-857A-36020A53ED4A}" type="datetimeFigureOut">
              <a:rPr lang="en-GB" smtClean="0"/>
              <a:t>30/11/2021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E8029-1A62-4115-9092-EE358E2EE1EB}"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974606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B236F7-D6B3-4650-857A-36020A53ED4A}" type="datetimeFigureOut">
              <a:rPr lang="en-GB" smtClean="0"/>
              <a:t>30/11/2021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E8029-1A62-4115-9092-EE358E2EE1EB}" type="slidenum">
              <a:rPr lang="en-GB" smtClean="0"/>
              <a:t>‹#›</a:t>
            </a:fld>
            <a:endParaRPr lang="en-GB"/>
          </a:p>
        </p:txBody>
      </p:sp>
    </p:spTree>
    <p:extLst>
      <p:ext uri="{BB962C8B-B14F-4D97-AF65-F5344CB8AC3E}">
        <p14:creationId xmlns:p14="http://schemas.microsoft.com/office/powerpoint/2010/main" val="4457822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5B236F7-D6B3-4650-857A-36020A53ED4A}" type="datetimeFigureOut">
              <a:rPr lang="en-GB" smtClean="0"/>
              <a:t>30/11/2021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E8029-1A62-4115-9092-EE358E2EE1EB}" type="slidenum">
              <a:rPr lang="en-GB" smtClean="0"/>
              <a:t>‹#›</a:t>
            </a:fld>
            <a:endParaRPr lang="en-GB"/>
          </a:p>
        </p:txBody>
      </p:sp>
    </p:spTree>
    <p:extLst>
      <p:ext uri="{BB962C8B-B14F-4D97-AF65-F5344CB8AC3E}">
        <p14:creationId xmlns:p14="http://schemas.microsoft.com/office/powerpoint/2010/main" val="1148971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5B236F7-D6B3-4650-857A-36020A53ED4A}" type="datetimeFigureOut">
              <a:rPr lang="en-GB" smtClean="0"/>
              <a:t>30/11/2021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E8029-1A62-4115-9092-EE358E2EE1EB}" type="slidenum">
              <a:rPr lang="en-GB" smtClean="0"/>
              <a:t>‹#›</a:t>
            </a:fld>
            <a:endParaRPr lang="en-GB"/>
          </a:p>
        </p:txBody>
      </p:sp>
    </p:spTree>
    <p:extLst>
      <p:ext uri="{BB962C8B-B14F-4D97-AF65-F5344CB8AC3E}">
        <p14:creationId xmlns:p14="http://schemas.microsoft.com/office/powerpoint/2010/main" val="2990119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B236F7-D6B3-4650-857A-36020A53ED4A}" type="datetimeFigureOut">
              <a:rPr lang="en-GB" smtClean="0"/>
              <a:t>30/11/2021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E8029-1A62-4115-9092-EE358E2EE1EB}" type="slidenum">
              <a:rPr lang="en-GB" smtClean="0"/>
              <a:t>‹#›</a:t>
            </a:fld>
            <a:endParaRPr lang="en-GB"/>
          </a:p>
        </p:txBody>
      </p:sp>
    </p:spTree>
    <p:extLst>
      <p:ext uri="{BB962C8B-B14F-4D97-AF65-F5344CB8AC3E}">
        <p14:creationId xmlns:p14="http://schemas.microsoft.com/office/powerpoint/2010/main" val="7473746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B236F7-D6B3-4650-857A-36020A53ED4A}" type="datetimeFigureOut">
              <a:rPr lang="en-GB" smtClean="0"/>
              <a:t>30/11/2021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E8029-1A62-4115-9092-EE358E2EE1EB}" type="slidenum">
              <a:rPr lang="en-GB" smtClean="0"/>
              <a:t>‹#›</a:t>
            </a:fld>
            <a:endParaRPr lang="en-GB"/>
          </a:p>
        </p:txBody>
      </p:sp>
    </p:spTree>
    <p:extLst>
      <p:ext uri="{BB962C8B-B14F-4D97-AF65-F5344CB8AC3E}">
        <p14:creationId xmlns:p14="http://schemas.microsoft.com/office/powerpoint/2010/main" val="2449768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5B236F7-D6B3-4650-857A-36020A53ED4A}" type="datetimeFigureOut">
              <a:rPr lang="en-GB" smtClean="0"/>
              <a:t>30/11/2021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DDE8029-1A62-4115-9092-EE358E2EE1EB}" type="slidenum">
              <a:rPr lang="en-GB" smtClean="0"/>
              <a:t>‹#›</a:t>
            </a:fld>
            <a:endParaRPr lang="en-GB"/>
          </a:p>
        </p:txBody>
      </p:sp>
    </p:spTree>
    <p:extLst>
      <p:ext uri="{BB962C8B-B14F-4D97-AF65-F5344CB8AC3E}">
        <p14:creationId xmlns:p14="http://schemas.microsoft.com/office/powerpoint/2010/main" val="357526894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F14DA-4F66-4443-ACE3-7C75BFA26572}"/>
              </a:ext>
            </a:extLst>
          </p:cNvPr>
          <p:cNvSpPr>
            <a:spLocks noGrp="1"/>
          </p:cNvSpPr>
          <p:nvPr>
            <p:ph type="ctrTitle"/>
          </p:nvPr>
        </p:nvSpPr>
        <p:spPr/>
        <p:txBody>
          <a:bodyPr/>
          <a:lstStyle/>
          <a:p>
            <a:r>
              <a:rPr lang="en-GB" sz="1800" b="1" kern="1400" spc="-50" dirty="0">
                <a:effectLst/>
                <a:latin typeface="Arial" panose="020B0604020202020204" pitchFamily="34" charset="0"/>
                <a:ea typeface="Times New Roman" panose="02020603050405020304" pitchFamily="18" charset="0"/>
                <a:cs typeface="Times New Roman" panose="02020603050405020304" pitchFamily="18" charset="0"/>
              </a:rPr>
              <a:t>Project management report for a restaurant extension </a:t>
            </a:r>
            <a:br>
              <a:rPr lang="en-GB" sz="1800" kern="1400" spc="-50" dirty="0">
                <a:effectLst/>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F49E1F7A-5DCC-4A07-A634-E7495E32FC4A}"/>
              </a:ext>
            </a:extLst>
          </p:cNvPr>
          <p:cNvSpPr>
            <a:spLocks noGrp="1"/>
          </p:cNvSpPr>
          <p:nvPr>
            <p:ph type="subTitle" idx="1"/>
          </p:nvPr>
        </p:nvSpPr>
        <p:spPr/>
        <p:txBody>
          <a:bodyPr>
            <a:normAutofit fontScale="25000" lnSpcReduction="20000"/>
          </a:bodyPr>
          <a:lstStyle/>
          <a:p>
            <a:pPr algn="just">
              <a:lnSpc>
                <a:spcPct val="107000"/>
              </a:lnSpc>
              <a:spcAft>
                <a:spcPts val="800"/>
              </a:spcAft>
            </a:pPr>
            <a:r>
              <a:rPr lang="en-GB" sz="5600" b="1" dirty="0">
                <a:effectLst/>
                <a:latin typeface="Arial" panose="020B0604020202020204" pitchFamily="34" charset="0"/>
                <a:ea typeface="Calibri" panose="020F0502020204030204" pitchFamily="34" charset="0"/>
                <a:cs typeface="Times New Roman" panose="02020603050405020304" pitchFamily="18" charset="0"/>
              </a:rPr>
              <a:t>Name: Mohammed Ashraf Hussain</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5600" b="1" dirty="0">
                <a:effectLst/>
                <a:latin typeface="Arial" panose="020B0604020202020204" pitchFamily="34" charset="0"/>
                <a:ea typeface="Calibri" panose="020F0502020204030204" pitchFamily="34" charset="0"/>
                <a:cs typeface="Times New Roman" panose="02020603050405020304" pitchFamily="18" charset="0"/>
              </a:rPr>
              <a:t>ID: 1913551</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5600" b="1" dirty="0">
                <a:effectLst/>
                <a:latin typeface="Arial" panose="020B0604020202020204" pitchFamily="34" charset="0"/>
                <a:ea typeface="Calibri" panose="020F0502020204030204" pitchFamily="34" charset="0"/>
                <a:cs typeface="Times New Roman" panose="02020603050405020304" pitchFamily="18" charset="0"/>
              </a:rPr>
              <a:t>Module: BMSW5104</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5600" b="1" dirty="0">
                <a:effectLst/>
                <a:latin typeface="Arial" panose="020B0604020202020204" pitchFamily="34" charset="0"/>
                <a:ea typeface="Calibri" panose="020F0502020204030204" pitchFamily="34" charset="0"/>
                <a:cs typeface="Times New Roman" panose="02020603050405020304" pitchFamily="18" charset="0"/>
              </a:rPr>
              <a:t>Lecturer: Isaiah Oino</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br>
              <a:rPr lang="en-GB" sz="1800" b="1" dirty="0">
                <a:effectLst/>
                <a:latin typeface="Arial" panose="020B0604020202020204" pitchFamily="34" charset="0"/>
                <a:ea typeface="Calibri" panose="020F0502020204030204" pitchFamily="34" charset="0"/>
              </a:rPr>
            </a:b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33736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D8FCF-A711-4B34-8BB1-EB35817862F1}"/>
              </a:ext>
            </a:extLst>
          </p:cNvPr>
          <p:cNvSpPr>
            <a:spLocks noGrp="1"/>
          </p:cNvSpPr>
          <p:nvPr>
            <p:ph type="title"/>
          </p:nvPr>
        </p:nvSpPr>
        <p:spPr/>
        <p:txBody>
          <a:bodyPr/>
          <a:lstStyle/>
          <a:p>
            <a:r>
              <a:rPr lang="en-GB" sz="32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Introduction</a:t>
            </a:r>
            <a:br>
              <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4CD17B2-EE68-4068-A6CD-D9DBE962A25F}"/>
              </a:ext>
            </a:extLst>
          </p:cNvPr>
          <p:cNvSpPr>
            <a:spLocks noGrp="1"/>
          </p:cNvSpPr>
          <p:nvPr>
            <p:ph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In this report a project management analysis will be conducted for a small restaurant called ‘Regards’. The restaurant is seeking to extend the initial size of the restaurant by utilising the extra space and turn it into a luxury dining area, the dining area will be correspondent to the original one but with a wider, bigger and spacious perimeter. The report will include a project outline, stakeholder analysis, Work Breakdown Structure (WBS) with a chart in the appendices, costs, project schedule with a Gantt Chart in the appendices, project network and also risk assessment.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88329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A3D8A-C855-4DF1-8A69-3A9CA591F6E6}"/>
              </a:ext>
            </a:extLst>
          </p:cNvPr>
          <p:cNvSpPr>
            <a:spLocks noGrp="1"/>
          </p:cNvSpPr>
          <p:nvPr>
            <p:ph type="title"/>
          </p:nvPr>
        </p:nvSpPr>
        <p:spPr/>
        <p:txBody>
          <a:bodyPr/>
          <a:lstStyle/>
          <a:p>
            <a:r>
              <a:rPr lang="en-GB" sz="44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Project Outline</a:t>
            </a:r>
            <a:br>
              <a:rPr lang="en-GB" sz="44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57345FD-2682-4C9B-9FA2-735F4FD54B5D}"/>
              </a:ext>
            </a:extLst>
          </p:cNvPr>
          <p:cNvSpPr>
            <a:spLocks noGrp="1"/>
          </p:cNvSpPr>
          <p:nvPr>
            <p:ph idx="1"/>
          </p:nvPr>
        </p:nvSpPr>
        <p:spPr/>
        <p:txBody>
          <a:bodyPr>
            <a:normAutofit fontScale="85000" lnSpcReduction="10000"/>
          </a:bodyPr>
          <a:lstStyle/>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By extending the dining area the restaurants aim is to accommodate increased bookings, whilst the outside marquee is used throughout the summer. Also due to the current environmental situation regarding COVID-19, Regards Restaurant feel the need of an extended dining area to keep regulations in order, allow customers to feel more comfortable with enough room to move around freely but to also use the space acquired throughout the rest of the year. The business feels this extension is critical to keeping the restaurant open with customers who feel appreciated. This will then in return increase the overall customer retention rate and loyalty. Regards Restaurant have a seating plan of 200 customer which can be comfortably seated around the dining area, with this extension their aim is to fit another 50 customers making it to a total of 250 customers inside and another 45 customer who can be seated outside under the small open spaced marquee area. The extension itself will take 7 months to complete, in that time the restaurant &amp; also contracting team will be gathering necessary materials needed to complete the project, and work will conduct from Wednesday 24</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November 2021 and is expected to be completed by Thursday 16</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June 2022. The restaurant will then have a grand opening ceremony for the public offering them their special service on the Monday 20</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June 2022 with a week-long meal deal offer in place.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86157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9C476-9943-41CC-B8E9-59057819B3EE}"/>
              </a:ext>
            </a:extLst>
          </p:cNvPr>
          <p:cNvSpPr>
            <a:spLocks noGrp="1"/>
          </p:cNvSpPr>
          <p:nvPr>
            <p:ph type="title"/>
          </p:nvPr>
        </p:nvSpPr>
        <p:spPr/>
        <p:txBody>
          <a:bodyPr/>
          <a:lstStyle/>
          <a:p>
            <a:r>
              <a:rPr lang="en-GB" sz="28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Stakeholder Analysis</a:t>
            </a:r>
            <a:br>
              <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5C2AA44-56B6-4FE3-899B-FC86C0FCBA74}"/>
              </a:ext>
            </a:extLst>
          </p:cNvPr>
          <p:cNvSpPr>
            <a:spLocks noGrp="1"/>
          </p:cNvSpPr>
          <p:nvPr>
            <p:ph idx="1"/>
          </p:nvPr>
        </p:nvSpPr>
        <p:spPr/>
        <p:txBody>
          <a:bodyPr>
            <a:normAutofit fontScale="62500" lnSpcReduction="20000"/>
          </a:bodyPr>
          <a:lstStyle/>
          <a:p>
            <a:r>
              <a:rPr lang="en-GB" dirty="0"/>
              <a:t>). A stakeholder could be anyone, e.g., project manager, developer, customers. As the restaurant portfolio grows over time, increasing the number of customers they have and how successful they become overall. The actions that the business takes will affect the others around them. These people may be able to have significant influence and power over the work the restaurant does such as take away customers and ruin business. These people are then known as stakeholders. As a restaurant the business should identify its stakeholders as soon as possible and find ways to deal with them (Mindtools, 2021). A stakeholder analysis is an effective way of gathering this information. The four main benefits of this method are; getting your project in shape – gathering information from the most powerful influences around the local community can help build the project from an early stage. Winning resources – if the business is able to gain the trust and respect from the businesses around them, e.g., stakeholders. Then they will be able to gain useful resources from them which can be used to improve the project. Building understanding – because the restaurant will be collaborating with the local businesses in the community from day one. They will have the advantage of being able to discuss project plans with the company so they have their support and understanding. Getting ahead of the game – understanding your competitor’s demeanour and behaviour from start will help stay ahead, the reactions of the business will become clearer and judgements can be made about amendments and improvements (Project Management, 2021). A stakeholder analysis must be conducted for Regards Restaurant so that they can understand their competitor’s mindset and improve on their project using the Information gathered. Some businesses may support Regards on their project and offer to help in any way possible but there are a percentage where businesses will try anything in their power to stop the project from undergoing and others may be glad that a restaurant is increasing in size. This means that the local shopping outlets will have more visitors and customers approaching them. To Find all this information Regards would need to prioritise the stakeholders by giving higher power to businesses who offer advice, show interest and also help, and lower power to whom are distant but these stakeholders must be observed so no problems arise. As seen in Graph A in the appendices.</a:t>
            </a:r>
          </a:p>
        </p:txBody>
      </p:sp>
    </p:spTree>
    <p:extLst>
      <p:ext uri="{BB962C8B-B14F-4D97-AF65-F5344CB8AC3E}">
        <p14:creationId xmlns:p14="http://schemas.microsoft.com/office/powerpoint/2010/main" val="2642530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5FA3C-1289-445E-B26F-771357A62A92}"/>
              </a:ext>
            </a:extLst>
          </p:cNvPr>
          <p:cNvSpPr>
            <a:spLocks noGrp="1"/>
          </p:cNvSpPr>
          <p:nvPr>
            <p:ph type="title"/>
          </p:nvPr>
        </p:nvSpPr>
        <p:spPr/>
        <p:txBody>
          <a:bodyPr/>
          <a:lstStyle/>
          <a:p>
            <a:r>
              <a:rPr lang="en-GB" sz="32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Work Breakdown Structure (WBS)</a:t>
            </a:r>
            <a:br>
              <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64A2338-62BD-496C-90FE-1F759A111C74}"/>
              </a:ext>
            </a:extLst>
          </p:cNvPr>
          <p:cNvSpPr>
            <a:spLocks noGrp="1"/>
          </p:cNvSpPr>
          <p:nvPr>
            <p:ph idx="1"/>
          </p:nvPr>
        </p:nvSpPr>
        <p:spPr>
          <a:xfrm>
            <a:off x="1103312" y="1258957"/>
            <a:ext cx="8946541" cy="5393633"/>
          </a:xfrm>
        </p:spPr>
        <p:txBody>
          <a:bodyPr>
            <a:normAutofit fontScale="40000" lnSpcReduction="20000"/>
          </a:bodyPr>
          <a:lstStyle/>
          <a:p>
            <a:r>
              <a:rPr lang="en-GB" sz="3000" dirty="0"/>
              <a:t>To start off the project firstly as a business Regards Restaurant would have to hire qualified contractors. The contactors that have been hired are ‘Valera’. Valera have been in the construction business for over 20 years and have built, constructed and refurbished thousands of restaurants since their opening (Valera, 2021). To start the work off Valera would be constructing the space of 500 square foot for the price of £25,000 including labour costs. This includes building the exterior and also the interior walls to extend the existing dining room to elongate and become a much larger space this is so there can be another 50 customers included (Guides, U, 2021). </a:t>
            </a:r>
          </a:p>
          <a:p>
            <a:r>
              <a:rPr lang="en-GB" sz="3000" dirty="0"/>
              <a:t>After the main foundation of the project is set with the walls being built in place. The contractors would also need to re-wire the entire dining area so that the new lighting system can be built in. this will be costing around £800 including fitting (Gmbh, E, 2021).</a:t>
            </a:r>
          </a:p>
          <a:p>
            <a:r>
              <a:rPr lang="en-GB" sz="3000" dirty="0"/>
              <a:t>The next step would be to set down a concrete floor bedding, this would be for the foundation of the floors costing around £3,000 (Perry, C,). To keep it secure and steady, once the floorboards are set and the structure of the main room is secured by building in the walls and extending the floors, the business can move onto the decorating stage of the project.</a:t>
            </a:r>
          </a:p>
          <a:p>
            <a:r>
              <a:rPr lang="en-GB" sz="3000" dirty="0"/>
              <a:t>The decoration stage, would start off by setting up the lighting system, the lights will have a slight flickering effect while it changes colour simultaneously giving the dining area an elite mood changing look.</a:t>
            </a:r>
          </a:p>
          <a:p>
            <a:r>
              <a:rPr lang="en-GB" sz="3000" dirty="0"/>
              <a:t>Next, would be applying the carpeting and laminated floors onto the dining area. The main area connecting from the reception to dining area would be a wooden glaze brown laminated floor which then connects to the main dining area which will be a dark red coloured carpet with diamond stitching. The commercial carpeting which will be used to decorate the dining area will be of high-quality material made specially for restaurants to ensure long lasting results, clean, and free from damage, this will be costing around £3,200 including fitting (FLR Flooring group, 2021)</a:t>
            </a:r>
          </a:p>
          <a:p>
            <a:r>
              <a:rPr lang="en-GB" sz="3000" dirty="0"/>
              <a:t>After that, would be to start decorating the area after construction is finished, the business would start with partly painting the main starting point of the dining area a nice bright red colour which then connects to luxury 4D wallpaper which is floral red. The total cost of painting and wallpapering with labour costs would be £3,200.</a:t>
            </a:r>
          </a:p>
          <a:p>
            <a:r>
              <a:rPr lang="en-GB" sz="3000" dirty="0"/>
              <a:t>Finally, to finish off the project and give the restaurant a warm homely look. The Regards Group are going to be placing paintings all across the walls and miniature palm trees in corners of the dining area to make it cosier. Costing around £500.</a:t>
            </a:r>
          </a:p>
          <a:p>
            <a:endParaRPr lang="en-GB" dirty="0"/>
          </a:p>
        </p:txBody>
      </p:sp>
    </p:spTree>
    <p:extLst>
      <p:ext uri="{BB962C8B-B14F-4D97-AF65-F5344CB8AC3E}">
        <p14:creationId xmlns:p14="http://schemas.microsoft.com/office/powerpoint/2010/main" val="773454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E3C96-DFF8-463D-826F-694F6B0944A5}"/>
              </a:ext>
            </a:extLst>
          </p:cNvPr>
          <p:cNvSpPr>
            <a:spLocks noGrp="1"/>
          </p:cNvSpPr>
          <p:nvPr>
            <p:ph type="title"/>
          </p:nvPr>
        </p:nvSpPr>
        <p:spPr/>
        <p:txBody>
          <a:bodyPr/>
          <a:lstStyle/>
          <a:p>
            <a:r>
              <a:rPr lang="en-GB" sz="32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Costs</a:t>
            </a:r>
            <a:br>
              <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E7BBA97-C9E9-491E-BCE6-37F226A66F39}"/>
              </a:ext>
            </a:extLst>
          </p:cNvPr>
          <p:cNvSpPr>
            <a:spLocks noGrp="1"/>
          </p:cNvSpPr>
          <p:nvPr>
            <p:ph idx="1"/>
          </p:nvPr>
        </p:nvSpPr>
        <p:spPr/>
        <p:txBody>
          <a:bodyPr>
            <a:normAutofit fontScale="85000" lnSpcReduction="10000"/>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There are many costs which are surrounding the extension process. Firstly, the restaurant would have to find a suitable bank to gain the loan from. The loan is required so that the restaurant do not fall behind on any existing expenses. On this occasion Regards Restaurant will be working with TSB bank for the loan as they have been existing customers with them for over six years. TSB Bank have offered the restaurant the perfect amount of £45,000 to be paid over the period of 5 years at 2.8% APR representative (TSB Bank, 2021). This is perfect for the restaurant as it covers all total costs of £36,000 of the full extension with another £9,000 left over for any other unexpected expenses that may arise in the journey of the project. The initial cost of the project which will be going towards the contractors is costing around £25,000. This is counted as labour costs, the costs of the time the builders will be putting in to complete the dining area extension. The remaining £11,000 out of the total is costs towards materials to be used during the extension, e.g., painting, lighting which includes fitting costs, decorations including paintings to be hung up around the restaurant dining area, floorboards including fitting, commercial carpets with fitting costs, and also extra sets of chairs and tables to fit another 50 customers comfortably on top of the existing 200 customer seating plan.  As the owner of the restaurant the cost would be £0 because after careful marketing and research the money which was used to fund the project will be made back within the first year of re-opening. This leaves the cost of time. The initial cost of time would be around 7 months that the business will be out of service for, to get everything set up and running.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34377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1EE33-DD41-4333-9AFD-34404D3FC219}"/>
              </a:ext>
            </a:extLst>
          </p:cNvPr>
          <p:cNvSpPr>
            <a:spLocks noGrp="1"/>
          </p:cNvSpPr>
          <p:nvPr>
            <p:ph type="title"/>
          </p:nvPr>
        </p:nvSpPr>
        <p:spPr/>
        <p:txBody>
          <a:bodyPr/>
          <a:lstStyle/>
          <a:p>
            <a:r>
              <a:rPr lang="en-GB" sz="32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Project Schedule </a:t>
            </a:r>
            <a:br>
              <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A81F6FB-3564-4737-BD99-CF96C57A6F85}"/>
              </a:ext>
            </a:extLst>
          </p:cNvPr>
          <p:cNvSpPr>
            <a:spLocks noGrp="1"/>
          </p:cNvSpPr>
          <p:nvPr>
            <p:ph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The project will conduct and start from the 24</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November 2021 and is scheduled to finish around Monday 20</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June 2022 which leaves the production time to take around 7 months. There will be a Gantt Chart in the appendices to show the timeline of the construction and the timings and dates of when each step of the production starts. The Gantt Chart will be seen as Graph C in the appendices.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040458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AB7FE-B1D4-49BA-BF45-8CEAFAB1203A}"/>
              </a:ext>
            </a:extLst>
          </p:cNvPr>
          <p:cNvSpPr>
            <a:spLocks noGrp="1"/>
          </p:cNvSpPr>
          <p:nvPr>
            <p:ph type="title"/>
          </p:nvPr>
        </p:nvSpPr>
        <p:spPr/>
        <p:txBody>
          <a:bodyPr/>
          <a:lstStyle/>
          <a:p>
            <a:r>
              <a:rPr lang="en-GB" sz="32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Project Network</a:t>
            </a:r>
            <a:br>
              <a:rPr lang="en-GB" sz="32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sz="6000" dirty="0"/>
          </a:p>
        </p:txBody>
      </p:sp>
      <p:sp>
        <p:nvSpPr>
          <p:cNvPr id="3" name="Content Placeholder 2">
            <a:extLst>
              <a:ext uri="{FF2B5EF4-FFF2-40B4-BE49-F238E27FC236}">
                <a16:creationId xmlns:a16="http://schemas.microsoft.com/office/drawing/2014/main" id="{CD8CE550-61D5-49A6-8168-0D9A992D0A60}"/>
              </a:ext>
            </a:extLst>
          </p:cNvPr>
          <p:cNvSpPr>
            <a:spLocks noGrp="1"/>
          </p:cNvSpPr>
          <p:nvPr>
            <p:ph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The graph from the report shows the project network process of the entire project. Each box represents, steps taken in order to get closer to the finish goal. Each step was taken precisely with the project lasting around 7 months due to having to wait to complete one task to be able to move onto the next.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82492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14DD8-0D37-491A-88CC-4232A51A4F1B}"/>
              </a:ext>
            </a:extLst>
          </p:cNvPr>
          <p:cNvSpPr>
            <a:spLocks noGrp="1"/>
          </p:cNvSpPr>
          <p:nvPr>
            <p:ph type="title"/>
          </p:nvPr>
        </p:nvSpPr>
        <p:spPr>
          <a:xfrm>
            <a:off x="646111" y="452718"/>
            <a:ext cx="9404723" cy="527943"/>
          </a:xfrm>
        </p:spPr>
        <p:txBody>
          <a:bodyPr/>
          <a:lstStyle/>
          <a:p>
            <a:r>
              <a:rPr lang="en-GB" sz="32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Risk Assessment</a:t>
            </a:r>
            <a:br>
              <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10C5308-C0EE-40FF-AEF6-20822F8608FE}"/>
              </a:ext>
            </a:extLst>
          </p:cNvPr>
          <p:cNvSpPr>
            <a:spLocks noGrp="1"/>
          </p:cNvSpPr>
          <p:nvPr>
            <p:ph idx="1"/>
          </p:nvPr>
        </p:nvSpPr>
        <p:spPr>
          <a:xfrm>
            <a:off x="1103312" y="1126435"/>
            <a:ext cx="8946541" cy="5632173"/>
          </a:xfrm>
        </p:spPr>
        <p:txBody>
          <a:bodyPr>
            <a:normAutofit fontScale="55000" lnSpcReduction="20000"/>
          </a:bodyPr>
          <a:lstStyle/>
          <a:p>
            <a:pPr algn="just">
              <a:lnSpc>
                <a:spcPct val="107000"/>
              </a:lnSpc>
              <a:spcAft>
                <a:spcPts val="800"/>
              </a:spcAft>
            </a:pPr>
            <a:r>
              <a:rPr lang="en-GB" sz="2200" dirty="0">
                <a:effectLst/>
                <a:latin typeface="Arial" panose="020B0604020202020204" pitchFamily="34" charset="0"/>
                <a:ea typeface="Calibri" panose="020F0502020204030204" pitchFamily="34" charset="0"/>
                <a:cs typeface="Times New Roman" panose="02020603050405020304" pitchFamily="18" charset="0"/>
              </a:rPr>
              <a:t>There were many risk factors which had to be taken under very careful consideration by Regards Restaurant in order to complete the extension of the dining area with the satisfaction of its existing customers, potential future customers and also the public &amp; local businesses. One of the main risk assessments that was taken in order to be able to start this project was planning permissions. Planning permissions are regulations set up by the government to help protect the environment and also the public, some of the requirements which need to be met in order to get planning permissions include; works to protected trees, advertisement consent, building regulations and also environmental permits/licences. Planning permissions is only needed from the government when work is carried out meets the mandatory development process. This was introduced in the section 55 of the Town and County Planning Act 1990 (Gov UK, 2021). To meet the development requirements some of the work would include; rebuilding, demolition and also engineering operations. Without some of these planning permissions a business would not be able to conduct business legally, this will have an overall effect on the businesses reputation and also customer rate.</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200" dirty="0">
                <a:effectLst/>
                <a:latin typeface="Arial" panose="020B0604020202020204" pitchFamily="34" charset="0"/>
                <a:ea typeface="Calibri" panose="020F0502020204030204" pitchFamily="34" charset="0"/>
                <a:cs typeface="Times New Roman" panose="02020603050405020304" pitchFamily="18" charset="0"/>
              </a:rPr>
              <a:t>The second major factor which Regards Restaurant have to consider when conducting construction work on their business is the health and Safety regulations. The Health and Safety act of 1974 was introduced solely for the safety of their employees (Gov Uk, 2021). This act lays down important duties that employers must take to protect their staff. The act emphasis employers must consider ‘health, safety and welfare’ at work of all their employees at all times and also when conducting work or construction this includes safety of the premises, staff inside the premises, visitors, customers and also the general public (Gov Uk, 2021). As stated by the government the Health and Safety regulations must be followed by all businesses to be able to run regular operations. Businesses who do not follow by this law will be considered to be breaking the law and could potentially face fines, sanctions or even closures.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200" dirty="0">
                <a:effectLst/>
                <a:latin typeface="Arial" panose="020B0604020202020204" pitchFamily="34" charset="0"/>
                <a:ea typeface="Calibri" panose="020F0502020204030204" pitchFamily="34" charset="0"/>
                <a:cs typeface="Times New Roman" panose="02020603050405020304" pitchFamily="18" charset="0"/>
              </a:rPr>
              <a:t>The third major factor which needs to be considered while conducting the project would be timing. Timing is essential for the business as they would have a deadline to meet. In this case Regards Restaurant had the duration of 7 months to complete the project and open up shop as normal. Meeting deadlines is critical for a business as they would have many customers who would be counting on the products they provide, this in return will create more revenue and better customer retention. Timing isn’t just for the businesses benefits but for also the local publics. Construction work would take up a lot of important public spacing, therefore meeting these requirements on time would also increase the trust and loyalty from the community. Timing should be considered in advance to ensure any unexpected surprises does not delay work. Some difficulties which may arise and delay the project deadlines include: labour shortages &amp; productivity issues, due to having not enough workers to complete the project or hit goals is a huge risk when taking on new projects.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548935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8E057-04AE-4418-BF4A-F32EBA195D58}"/>
              </a:ext>
            </a:extLst>
          </p:cNvPr>
          <p:cNvSpPr>
            <a:spLocks noGrp="1"/>
          </p:cNvSpPr>
          <p:nvPr>
            <p:ph type="title"/>
          </p:nvPr>
        </p:nvSpPr>
        <p:spPr/>
        <p:txBody>
          <a:bodyPr/>
          <a:lstStyle/>
          <a:p>
            <a:r>
              <a:rPr lang="en-GB" sz="32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References</a:t>
            </a:r>
            <a:br>
              <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FAF52E7-7CA3-449A-AC17-C11361DE7ACB}"/>
              </a:ext>
            </a:extLst>
          </p:cNvPr>
          <p:cNvSpPr>
            <a:spLocks noGrp="1"/>
          </p:cNvSpPr>
          <p:nvPr>
            <p:ph idx="1"/>
          </p:nvPr>
        </p:nvSpPr>
        <p:spPr>
          <a:xfrm>
            <a:off x="1103312" y="993914"/>
            <a:ext cx="8946541" cy="5685182"/>
          </a:xfrm>
        </p:spPr>
        <p:txBody>
          <a:bodyPr>
            <a:normAutofit fontScale="25000" lnSpcReduction="20000"/>
          </a:bodyPr>
          <a:lstStyle/>
          <a:p>
            <a:pPr algn="just">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Who.int. 2021. [online] Available at: &lt;https://www.who.int/workforcealliance/knowledge/toolkit/33.pdf&gt; [Accessed 16 November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Project-Management.com. 2021. What Is Stakeholder Analysis?. [online] Available at: &lt;https://project-management.com/what-is-stakeholder-analysis/&gt; [Accessed 16 November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Mindtools.com. 2021. Stakeholder Analysis: Winning Support for Your Projects. [online] Available at: &lt;https://www.mindtools.com/pages/article/newPPM_07.htm&gt; [Accessed 16 November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Guide, U., Quotes, G., Extension?, D., Extension?, W. and Home?, C., 2021. How Much Does A House Extension Cost In 2021? Your UK Guide. [online] Householdquotes.co.uk. Available at: &lt;https://householdquotes.co.uk/cost-of-extension/&gt; [Accessed 17 November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guides, P. and costs, P., 2021. How Much Does Plastering &amp; Rendering Cost In 2021? | MyBuilder.com. [online] </a:t>
            </a:r>
            <a:r>
              <a:rPr lang="en-GB" sz="2400" dirty="0" err="1">
                <a:effectLst/>
                <a:latin typeface="Arial" panose="020B0604020202020204" pitchFamily="34" charset="0"/>
                <a:ea typeface="Calibri" panose="020F0502020204030204" pitchFamily="34" charset="0"/>
                <a:cs typeface="Times New Roman" panose="02020603050405020304" pitchFamily="18" charset="0"/>
              </a:rPr>
              <a:t>MyBuilder</a:t>
            </a:r>
            <a:r>
              <a:rPr lang="en-GB" sz="2400" dirty="0">
                <a:effectLst/>
                <a:latin typeface="Arial" panose="020B0604020202020204" pitchFamily="34" charset="0"/>
                <a:ea typeface="Calibri" panose="020F0502020204030204" pitchFamily="34" charset="0"/>
                <a:cs typeface="Times New Roman" panose="02020603050405020304" pitchFamily="18" charset="0"/>
              </a:rPr>
              <a:t>. Available at: &lt;https://www.mybuilder.com/pricing-guides/plastering-and-rendering-cost&gt; [Accessed 17 November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Perry, C., 2021. How Much Does Floor Repair Cost?. [online] Forbes Advisor. Available at: &lt;https://www.forbes.com/advisor/home-improvement/how-much-does-floor-repair-cost/&gt; [Accessed 17 November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Remodelingexpense.com. 2021. Cost of Commercial Carpet - Estimate Installation Prices. [online] Available at: &lt;https://www.remodelingexpense.com/costs/cost-of-commercial-carpet/&gt; [Accessed 17 November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Trentfurniture.co.uk. 2021. Buy Restaurant Furniture Tables &amp; Chairs | Trent Furniture. [online] Available at: &lt;https://www.trentfurniture.co.uk/products/all-chairs/restaurant-furniture/1&gt; [Accessed 17 November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Valera.co.uk. 2021. Design Build – Valera. [online] Available at: &lt;https://www.valera.co.uk/design-build/?gclid=CjwKCAiA7dKMBhBCEiwAO_crFD1Aed8mn3aLdQAeLR6Zp4G49TopTyVFsMoNg2EssafPelZbSCcwcBoCjoYQAvD_BwE&gt; [Accessed 17 November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FLR Group. 2021. Commercial Flooring Contractors - FLR Group. [online] Available at: &lt;https://www.flr.co.uk/lp/commercial-carpet/?utm_term=corporate%20carpet&amp;utm_campaign=2021+-+Brintons+Carpets&amp;utm_medium=ppc&amp;utm_source=adwords&amp;hsa_kw=corporate%20carpet&amp;hsa_tgt=kwd-296529134323&amp;hsa_ver=3&amp;hsa_cam=13813761343&amp;hsa_mt=p&amp;hsa_src=g&amp;hsa_ad=541341935690&amp;hsa_acc=2096039283&amp;hsa_grp=125842348698&amp;hsa_net=adwords&amp;gclid=CjwKCAiA7dKMBhBCEiwAO_crFLic5WhmsMyZeXy6CHknMXAaM1hhcf4gBXsw8Lwt85pLNwtJmc5MqxoCv-oQAvD_BwE&gt; [Accessed 17 November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GmbH, E., 2021. Light for hotels &amp; bars | ERCO. [online] Erco.com. Available at: &lt;https://www.erco.com/en/projects/hospitality/hospitality-5780/?gclid=CjwKCAiA7dKMBhBCEiwAO_crFBQnOfB-FLxvLgJpjwUZf7jjERvffal082ZEKC7Y9tIEAioW4o10JhoCTPwQAvD_BwE&gt; [Accessed 17 November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Tsb.co.uk. 2021. Apply for a Loan | Personal Bank Loans | TSB Bank. [online] Available at: &lt;https://www.tsb.co.uk/personal-loans-1/&gt; [Accessed 24 November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GOV.UK. 2021. When is permission required?. [online] Available at: &lt;https://www.gov.uk/guidance/when-is-permission-required&gt; [Accessed 30 November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Hse.gov.uk. 2021. Health and Safety at Work etc Act 1974 – legislation explained. [online] Available at: &lt;https://www.hse.gov.uk/legislation/hswa.htm&gt; [Accessed 30 November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Hse.gov.uk. 2021. Construction - Health and safety for the construction industry. [online] Available at: &lt;https://www.hse.gov.uk/construction/index.htm&gt; [Accessed 30 November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American Society of Safety Professionals. 2021. Conducting a Risk Assessment. [online] Available at: &lt;https://www.assp.org/news-and-articles/conducting-a-risk-assessment&gt; [Accessed 30 November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br>
              <a:rPr lang="en-GB" sz="1800" dirty="0">
                <a:effectLst/>
                <a:latin typeface="Arial" panose="020B0604020202020204" pitchFamily="34" charset="0"/>
                <a:ea typeface="Calibri" panose="020F0502020204030204" pitchFamily="34"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81886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9</TotalTime>
  <Words>3215</Words>
  <Application>Microsoft Office PowerPoint</Application>
  <PresentationFormat>Widescreen</PresentationFormat>
  <Paragraphs>48</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Century Gothic</vt:lpstr>
      <vt:lpstr>Wingdings 3</vt:lpstr>
      <vt:lpstr>Ion</vt:lpstr>
      <vt:lpstr>Project management report for a restaurant extension  </vt:lpstr>
      <vt:lpstr>Introduction </vt:lpstr>
      <vt:lpstr>Project Outline </vt:lpstr>
      <vt:lpstr>Stakeholder Analysis </vt:lpstr>
      <vt:lpstr>Work Breakdown Structure (WBS) </vt:lpstr>
      <vt:lpstr>Costs </vt:lpstr>
      <vt:lpstr>Project Schedule  </vt:lpstr>
      <vt:lpstr>Project Network </vt:lpstr>
      <vt:lpstr>Risk Assessment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report for a restaurant extension  </dc:title>
  <dc:creator>Mohammed Ashraf Hussain (1913551)</dc:creator>
  <cp:lastModifiedBy>Mohammed Ashraf Hussain (1913551)</cp:lastModifiedBy>
  <cp:revision>1</cp:revision>
  <dcterms:created xsi:type="dcterms:W3CDTF">2021-11-30T12:55:14Z</dcterms:created>
  <dcterms:modified xsi:type="dcterms:W3CDTF">2021-11-30T13:04:55Z</dcterms:modified>
</cp:coreProperties>
</file>