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5216BF-4008-44E4-8EAD-8481EB58F020}" v="11" dt="2026-02-03T21:26:26.3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5328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ni kaur" userId="e67d3ee4a4f314ba" providerId="LiveId" clId="{2E1C81B5-5A8D-4D47-B0F1-1648099119EC}"/>
    <pc:docChg chg="undo custSel addSld delSld modSld">
      <pc:chgData name="mani kaur" userId="e67d3ee4a4f314ba" providerId="LiveId" clId="{2E1C81B5-5A8D-4D47-B0F1-1648099119EC}" dt="2026-02-03T21:29:44.496" v="1907" actId="20577"/>
      <pc:docMkLst>
        <pc:docMk/>
      </pc:docMkLst>
      <pc:sldChg chg="modNotesTx">
        <pc:chgData name="mani kaur" userId="e67d3ee4a4f314ba" providerId="LiveId" clId="{2E1C81B5-5A8D-4D47-B0F1-1648099119EC}" dt="2026-02-03T21:29:44.496" v="1907" actId="20577"/>
        <pc:sldMkLst>
          <pc:docMk/>
          <pc:sldMk cId="645396063" sldId="258"/>
        </pc:sldMkLst>
      </pc:sldChg>
      <pc:sldChg chg="addSp modSp mod setBg modNotesTx">
        <pc:chgData name="mani kaur" userId="e67d3ee4a4f314ba" providerId="LiveId" clId="{2E1C81B5-5A8D-4D47-B0F1-1648099119EC}" dt="2026-02-03T21:02:25.554" v="797" actId="26606"/>
        <pc:sldMkLst>
          <pc:docMk/>
          <pc:sldMk cId="3033135165" sldId="260"/>
        </pc:sldMkLst>
        <pc:spChg chg="mod">
          <ac:chgData name="mani kaur" userId="e67d3ee4a4f314ba" providerId="LiveId" clId="{2E1C81B5-5A8D-4D47-B0F1-1648099119EC}" dt="2026-02-03T21:02:25.554" v="797" actId="26606"/>
          <ac:spMkLst>
            <pc:docMk/>
            <pc:sldMk cId="3033135165" sldId="260"/>
            <ac:spMk id="2" creationId="{B1E51827-E74E-75CA-8CDD-96D13EEEE171}"/>
          </ac:spMkLst>
        </pc:spChg>
        <pc:spChg chg="mod">
          <ac:chgData name="mani kaur" userId="e67d3ee4a4f314ba" providerId="LiveId" clId="{2E1C81B5-5A8D-4D47-B0F1-1648099119EC}" dt="2026-02-03T21:02:25.554" v="797" actId="26606"/>
          <ac:spMkLst>
            <pc:docMk/>
            <pc:sldMk cId="3033135165" sldId="260"/>
            <ac:spMk id="3" creationId="{CAACC0C1-13F5-3B13-FE23-6FEA912C3017}"/>
          </ac:spMkLst>
        </pc:spChg>
        <pc:spChg chg="add">
          <ac:chgData name="mani kaur" userId="e67d3ee4a4f314ba" providerId="LiveId" clId="{2E1C81B5-5A8D-4D47-B0F1-1648099119EC}" dt="2026-02-03T21:02:25.554" v="797" actId="26606"/>
          <ac:spMkLst>
            <pc:docMk/>
            <pc:sldMk cId="3033135165" sldId="260"/>
            <ac:spMk id="8" creationId="{DEE2AD96-B495-4E06-9291-B71706F728CB}"/>
          </ac:spMkLst>
        </pc:spChg>
        <pc:spChg chg="add">
          <ac:chgData name="mani kaur" userId="e67d3ee4a4f314ba" providerId="LiveId" clId="{2E1C81B5-5A8D-4D47-B0F1-1648099119EC}" dt="2026-02-03T21:02:25.554" v="797" actId="26606"/>
          <ac:spMkLst>
            <pc:docMk/>
            <pc:sldMk cId="3033135165" sldId="260"/>
            <ac:spMk id="10" creationId="{53CF6D67-C5A8-4ADD-9E8E-1E38CA1D3166}"/>
          </ac:spMkLst>
        </pc:spChg>
        <pc:spChg chg="add">
          <ac:chgData name="mani kaur" userId="e67d3ee4a4f314ba" providerId="LiveId" clId="{2E1C81B5-5A8D-4D47-B0F1-1648099119EC}" dt="2026-02-03T21:02:25.554" v="797" actId="26606"/>
          <ac:spMkLst>
            <pc:docMk/>
            <pc:sldMk cId="3033135165" sldId="260"/>
            <ac:spMk id="12" creationId="{86909FA0-B515-4681-B7A8-FA281D133B94}"/>
          </ac:spMkLst>
        </pc:spChg>
        <pc:spChg chg="add">
          <ac:chgData name="mani kaur" userId="e67d3ee4a4f314ba" providerId="LiveId" clId="{2E1C81B5-5A8D-4D47-B0F1-1648099119EC}" dt="2026-02-03T21:02:25.554" v="797" actId="26606"/>
          <ac:spMkLst>
            <pc:docMk/>
            <pc:sldMk cId="3033135165" sldId="260"/>
            <ac:spMk id="14" creationId="{21C9FE86-FCC3-4A31-AA1C-C882262B7FE7}"/>
          </ac:spMkLst>
        </pc:spChg>
        <pc:spChg chg="add">
          <ac:chgData name="mani kaur" userId="e67d3ee4a4f314ba" providerId="LiveId" clId="{2E1C81B5-5A8D-4D47-B0F1-1648099119EC}" dt="2026-02-03T21:02:25.554" v="797" actId="26606"/>
          <ac:spMkLst>
            <pc:docMk/>
            <pc:sldMk cId="3033135165" sldId="260"/>
            <ac:spMk id="16" creationId="{7D96243B-ECED-4B71-8E06-AE9A285EAD20}"/>
          </ac:spMkLst>
        </pc:spChg>
        <pc:spChg chg="add">
          <ac:chgData name="mani kaur" userId="e67d3ee4a4f314ba" providerId="LiveId" clId="{2E1C81B5-5A8D-4D47-B0F1-1648099119EC}" dt="2026-02-03T21:02:25.554" v="797" actId="26606"/>
          <ac:spMkLst>
            <pc:docMk/>
            <pc:sldMk cId="3033135165" sldId="260"/>
            <ac:spMk id="18" creationId="{A09989E4-EFDC-4A90-A633-E0525FB4139E}"/>
          </ac:spMkLst>
        </pc:spChg>
      </pc:sldChg>
      <pc:sldChg chg="addSp delSp modSp new mod setBg modNotesTx">
        <pc:chgData name="mani kaur" userId="e67d3ee4a4f314ba" providerId="LiveId" clId="{2E1C81B5-5A8D-4D47-B0F1-1648099119EC}" dt="2026-02-03T21:10:59.358" v="1435" actId="1076"/>
        <pc:sldMkLst>
          <pc:docMk/>
          <pc:sldMk cId="1900667261" sldId="261"/>
        </pc:sldMkLst>
        <pc:spChg chg="mod">
          <ac:chgData name="mani kaur" userId="e67d3ee4a4f314ba" providerId="LiveId" clId="{2E1C81B5-5A8D-4D47-B0F1-1648099119EC}" dt="2026-02-03T21:10:59.358" v="1435" actId="1076"/>
          <ac:spMkLst>
            <pc:docMk/>
            <pc:sldMk cId="1900667261" sldId="261"/>
            <ac:spMk id="2" creationId="{D2816CEC-DB4A-8007-4722-08413ED66839}"/>
          </ac:spMkLst>
        </pc:spChg>
        <pc:spChg chg="mod">
          <ac:chgData name="mani kaur" userId="e67d3ee4a4f314ba" providerId="LiveId" clId="{2E1C81B5-5A8D-4D47-B0F1-1648099119EC}" dt="2026-02-03T21:10:40.273" v="1432" actId="26606"/>
          <ac:spMkLst>
            <pc:docMk/>
            <pc:sldMk cId="1900667261" sldId="261"/>
            <ac:spMk id="3" creationId="{2831764F-F2F6-3F0D-428F-CC0D3F10CA3B}"/>
          </ac:spMkLst>
        </pc:spChg>
        <pc:spChg chg="add del mod">
          <ac:chgData name="mani kaur" userId="e67d3ee4a4f314ba" providerId="LiveId" clId="{2E1C81B5-5A8D-4D47-B0F1-1648099119EC}" dt="2026-02-03T21:10:32.351" v="1428" actId="21"/>
          <ac:spMkLst>
            <pc:docMk/>
            <pc:sldMk cId="1900667261" sldId="261"/>
            <ac:spMk id="4" creationId="{83D5745B-969B-761E-F949-0ACA99066D30}"/>
          </ac:spMkLst>
        </pc:spChg>
        <pc:spChg chg="add del">
          <ac:chgData name="mani kaur" userId="e67d3ee4a4f314ba" providerId="LiveId" clId="{2E1C81B5-5A8D-4D47-B0F1-1648099119EC}" dt="2026-02-03T21:10:40.261" v="1431" actId="26606"/>
          <ac:spMkLst>
            <pc:docMk/>
            <pc:sldMk cId="1900667261" sldId="261"/>
            <ac:spMk id="10" creationId="{12609869-9E80-471B-A487-A53288E0E791}"/>
          </ac:spMkLst>
        </pc:spChg>
        <pc:spChg chg="add del">
          <ac:chgData name="mani kaur" userId="e67d3ee4a4f314ba" providerId="LiveId" clId="{2E1C81B5-5A8D-4D47-B0F1-1648099119EC}" dt="2026-02-03T21:10:40.261" v="1431" actId="26606"/>
          <ac:spMkLst>
            <pc:docMk/>
            <pc:sldMk cId="1900667261" sldId="261"/>
            <ac:spMk id="12" creationId="{7004738A-9D34-43E8-97D2-CA0EED4F8BE0}"/>
          </ac:spMkLst>
        </pc:spChg>
        <pc:spChg chg="add del">
          <ac:chgData name="mani kaur" userId="e67d3ee4a4f314ba" providerId="LiveId" clId="{2E1C81B5-5A8D-4D47-B0F1-1648099119EC}" dt="2026-02-03T21:10:40.261" v="1431" actId="26606"/>
          <ac:spMkLst>
            <pc:docMk/>
            <pc:sldMk cId="1900667261" sldId="261"/>
            <ac:spMk id="14" creationId="{B8B8D07F-F13E-443E-BA68-2D26672D76B9}"/>
          </ac:spMkLst>
        </pc:spChg>
        <pc:spChg chg="add del">
          <ac:chgData name="mani kaur" userId="e67d3ee4a4f314ba" providerId="LiveId" clId="{2E1C81B5-5A8D-4D47-B0F1-1648099119EC}" dt="2026-02-03T21:10:40.261" v="1431" actId="26606"/>
          <ac:spMkLst>
            <pc:docMk/>
            <pc:sldMk cId="1900667261" sldId="261"/>
            <ac:spMk id="16" creationId="{2813A4FA-24A5-41ED-A534-3807D1B2F344}"/>
          </ac:spMkLst>
        </pc:spChg>
        <pc:spChg chg="add del">
          <ac:chgData name="mani kaur" userId="e67d3ee4a4f314ba" providerId="LiveId" clId="{2E1C81B5-5A8D-4D47-B0F1-1648099119EC}" dt="2026-02-03T21:10:40.261" v="1431" actId="26606"/>
          <ac:spMkLst>
            <pc:docMk/>
            <pc:sldMk cId="1900667261" sldId="261"/>
            <ac:spMk id="18" creationId="{C3944F27-CA70-4E84-A51A-E6BF89558979}"/>
          </ac:spMkLst>
        </pc:spChg>
        <pc:spChg chg="add">
          <ac:chgData name="mani kaur" userId="e67d3ee4a4f314ba" providerId="LiveId" clId="{2E1C81B5-5A8D-4D47-B0F1-1648099119EC}" dt="2026-02-03T21:10:40.273" v="1432" actId="26606"/>
          <ac:spMkLst>
            <pc:docMk/>
            <pc:sldMk cId="1900667261" sldId="261"/>
            <ac:spMk id="20" creationId="{04812C46-200A-4DEB-A05E-3ED6C68C2387}"/>
          </ac:spMkLst>
        </pc:spChg>
        <pc:spChg chg="add">
          <ac:chgData name="mani kaur" userId="e67d3ee4a4f314ba" providerId="LiveId" clId="{2E1C81B5-5A8D-4D47-B0F1-1648099119EC}" dt="2026-02-03T21:10:40.273" v="1432" actId="26606"/>
          <ac:spMkLst>
            <pc:docMk/>
            <pc:sldMk cId="1900667261" sldId="261"/>
            <ac:spMk id="21" creationId="{D1EA859B-E555-4109-94F3-6700E046E008}"/>
          </ac:spMkLst>
        </pc:spChg>
        <pc:picChg chg="add mod ord">
          <ac:chgData name="mani kaur" userId="e67d3ee4a4f314ba" providerId="LiveId" clId="{2E1C81B5-5A8D-4D47-B0F1-1648099119EC}" dt="2026-02-03T21:10:45.181" v="1434" actId="962"/>
          <ac:picMkLst>
            <pc:docMk/>
            <pc:sldMk cId="1900667261" sldId="261"/>
            <ac:picMk id="5" creationId="{0C868283-8CE9-3A9B-649E-6E2F8132EBD9}"/>
          </ac:picMkLst>
        </pc:picChg>
      </pc:sldChg>
      <pc:sldChg chg="addSp delSp modSp new mod setBg">
        <pc:chgData name="mani kaur" userId="e67d3ee4a4f314ba" providerId="LiveId" clId="{2E1C81B5-5A8D-4D47-B0F1-1648099119EC}" dt="2026-02-03T21:26:53.474" v="1901" actId="1076"/>
        <pc:sldMkLst>
          <pc:docMk/>
          <pc:sldMk cId="4206967261" sldId="262"/>
        </pc:sldMkLst>
        <pc:spChg chg="mod">
          <ac:chgData name="mani kaur" userId="e67d3ee4a4f314ba" providerId="LiveId" clId="{2E1C81B5-5A8D-4D47-B0F1-1648099119EC}" dt="2026-02-03T21:23:58.129" v="1710" actId="26606"/>
          <ac:spMkLst>
            <pc:docMk/>
            <pc:sldMk cId="4206967261" sldId="262"/>
            <ac:spMk id="2" creationId="{32135F4D-2816-E3D0-77E4-C56A93875E39}"/>
          </ac:spMkLst>
        </pc:spChg>
        <pc:spChg chg="mod ord">
          <ac:chgData name="mani kaur" userId="e67d3ee4a4f314ba" providerId="LiveId" clId="{2E1C81B5-5A8D-4D47-B0F1-1648099119EC}" dt="2026-02-03T21:24:39.237" v="1717" actId="207"/>
          <ac:spMkLst>
            <pc:docMk/>
            <pc:sldMk cId="4206967261" sldId="262"/>
            <ac:spMk id="3" creationId="{B99B2BEB-8468-A278-9B5B-3A4D188C8657}"/>
          </ac:spMkLst>
        </pc:spChg>
        <pc:spChg chg="add mod">
          <ac:chgData name="mani kaur" userId="e67d3ee4a4f314ba" providerId="LiveId" clId="{2E1C81B5-5A8D-4D47-B0F1-1648099119EC}" dt="2026-02-03T21:26:53.474" v="1901" actId="1076"/>
          <ac:spMkLst>
            <pc:docMk/>
            <pc:sldMk cId="4206967261" sldId="262"/>
            <ac:spMk id="5" creationId="{98D587EF-529A-5683-1AA2-E3275F632F5A}"/>
          </ac:spMkLst>
        </pc:spChg>
        <pc:spChg chg="add del">
          <ac:chgData name="mani kaur" userId="e67d3ee4a4f314ba" providerId="LiveId" clId="{2E1C81B5-5A8D-4D47-B0F1-1648099119EC}" dt="2026-02-03T21:23:55.673" v="1707" actId="26606"/>
          <ac:spMkLst>
            <pc:docMk/>
            <pc:sldMk cId="4206967261" sldId="262"/>
            <ac:spMk id="14" creationId="{0D7B6173-1D58-48E2-83CF-37350F315F75}"/>
          </ac:spMkLst>
        </pc:spChg>
        <pc:spChg chg="add del">
          <ac:chgData name="mani kaur" userId="e67d3ee4a4f314ba" providerId="LiveId" clId="{2E1C81B5-5A8D-4D47-B0F1-1648099119EC}" dt="2026-02-03T21:23:55.673" v="1707" actId="26606"/>
          <ac:spMkLst>
            <pc:docMk/>
            <pc:sldMk cId="4206967261" sldId="262"/>
            <ac:spMk id="15" creationId="{21BDEC81-16A7-4451-B893-C15000083B77}"/>
          </ac:spMkLst>
        </pc:spChg>
        <pc:spChg chg="add del">
          <ac:chgData name="mani kaur" userId="e67d3ee4a4f314ba" providerId="LiveId" clId="{2E1C81B5-5A8D-4D47-B0F1-1648099119EC}" dt="2026-02-03T21:23:55.673" v="1707" actId="26606"/>
          <ac:spMkLst>
            <pc:docMk/>
            <pc:sldMk cId="4206967261" sldId="262"/>
            <ac:spMk id="16" creationId="{02EBFA83-D4DB-4CA0-B229-9E44634D7FE9}"/>
          </ac:spMkLst>
        </pc:spChg>
        <pc:spChg chg="add del">
          <ac:chgData name="mani kaur" userId="e67d3ee4a4f314ba" providerId="LiveId" clId="{2E1C81B5-5A8D-4D47-B0F1-1648099119EC}" dt="2026-02-03T21:23:55.673" v="1707" actId="26606"/>
          <ac:spMkLst>
            <pc:docMk/>
            <pc:sldMk cId="4206967261" sldId="262"/>
            <ac:spMk id="17" creationId="{26A515A1-4D80-430E-BE0A-71A290516A82}"/>
          </ac:spMkLst>
        </pc:spChg>
        <pc:spChg chg="add del">
          <ac:chgData name="mani kaur" userId="e67d3ee4a4f314ba" providerId="LiveId" clId="{2E1C81B5-5A8D-4D47-B0F1-1648099119EC}" dt="2026-02-03T21:23:58.129" v="1709" actId="26606"/>
          <ac:spMkLst>
            <pc:docMk/>
            <pc:sldMk cId="4206967261" sldId="262"/>
            <ac:spMk id="19" creationId="{B95B9BA8-1D69-4796-85F5-B6D0BD52354B}"/>
          </ac:spMkLst>
        </pc:spChg>
        <pc:grpChg chg="add del">
          <ac:chgData name="mani kaur" userId="e67d3ee4a4f314ba" providerId="LiveId" clId="{2E1C81B5-5A8D-4D47-B0F1-1648099119EC}" dt="2026-02-03T21:23:50.988" v="1705" actId="26606"/>
          <ac:grpSpMkLst>
            <pc:docMk/>
            <pc:sldMk cId="4206967261" sldId="262"/>
            <ac:grpSpMk id="9" creationId="{1FD67D68-9B83-C338-8342-3348D8F22347}"/>
          </ac:grpSpMkLst>
        </pc:grpChg>
        <pc:grpChg chg="add del">
          <ac:chgData name="mani kaur" userId="e67d3ee4a4f314ba" providerId="LiveId" clId="{2E1C81B5-5A8D-4D47-B0F1-1648099119EC}" dt="2026-02-03T21:23:58.129" v="1709" actId="26606"/>
          <ac:grpSpMkLst>
            <pc:docMk/>
            <pc:sldMk cId="4206967261" sldId="262"/>
            <ac:grpSpMk id="11" creationId="{D44E3F87-3D58-4B03-86B2-15A5C5B9C964}"/>
          </ac:grpSpMkLst>
        </pc:grpChg>
        <pc:grpChg chg="add">
          <ac:chgData name="mani kaur" userId="e67d3ee4a4f314ba" providerId="LiveId" clId="{2E1C81B5-5A8D-4D47-B0F1-1648099119EC}" dt="2026-02-03T21:23:58.129" v="1710" actId="26606"/>
          <ac:grpSpMkLst>
            <pc:docMk/>
            <pc:sldMk cId="4206967261" sldId="262"/>
            <ac:grpSpMk id="26" creationId="{1FD67D68-9B83-C338-8342-3348D8F22347}"/>
          </ac:grpSpMkLst>
        </pc:grpChg>
        <pc:picChg chg="add mod">
          <ac:chgData name="mani kaur" userId="e67d3ee4a4f314ba" providerId="LiveId" clId="{2E1C81B5-5A8D-4D47-B0F1-1648099119EC}" dt="2026-02-03T21:24:05.129" v="1712" actId="962"/>
          <ac:picMkLst>
            <pc:docMk/>
            <pc:sldMk cId="4206967261" sldId="262"/>
            <ac:picMk id="4" creationId="{15B96C82-2FC4-ED4B-1E80-1FDB2507714E}"/>
          </ac:picMkLst>
        </pc:picChg>
        <pc:picChg chg="add del">
          <ac:chgData name="mani kaur" userId="e67d3ee4a4f314ba" providerId="LiveId" clId="{2E1C81B5-5A8D-4D47-B0F1-1648099119EC}" dt="2026-02-03T21:23:55.673" v="1707" actId="26606"/>
          <ac:picMkLst>
            <pc:docMk/>
            <pc:sldMk cId="4206967261" sldId="262"/>
            <ac:picMk id="13" creationId="{B0DAC8FB-A162-44E3-A606-C855A03A5B09}"/>
          </ac:picMkLst>
        </pc:picChg>
      </pc:sldChg>
      <pc:sldChg chg="modSp new del mod">
        <pc:chgData name="mani kaur" userId="e67d3ee4a4f314ba" providerId="LiveId" clId="{2E1C81B5-5A8D-4D47-B0F1-1648099119EC}" dt="2026-02-03T21:27:04.389" v="1902" actId="2696"/>
        <pc:sldMkLst>
          <pc:docMk/>
          <pc:sldMk cId="262738881" sldId="263"/>
        </pc:sldMkLst>
        <pc:spChg chg="mod">
          <ac:chgData name="mani kaur" userId="e67d3ee4a4f314ba" providerId="LiveId" clId="{2E1C81B5-5A8D-4D47-B0F1-1648099119EC}" dt="2026-02-03T21:26:16.879" v="1849" actId="20577"/>
          <ac:spMkLst>
            <pc:docMk/>
            <pc:sldMk cId="262738881" sldId="263"/>
            <ac:spMk id="3" creationId="{C93D9E8B-0EF9-F41C-4719-9777FC958F2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0AE258-D109-4935-BBDA-EBCC245B266E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D6667FD-F69D-4D21-BAE7-66013C6C0C21}">
      <dgm:prSet/>
      <dgm:spPr/>
      <dgm:t>
        <a:bodyPr/>
        <a:lstStyle/>
        <a:p>
          <a:r>
            <a:rPr lang="en-GB"/>
            <a:t>Theory : Bowlby’s Attachment Theory.</a:t>
          </a:r>
          <a:endParaRPr lang="en-US"/>
        </a:p>
      </dgm:t>
    </dgm:pt>
    <dgm:pt modelId="{1D37D7D2-FD78-45FE-B74B-B79C9FF92642}" type="parTrans" cxnId="{9DF1E3F4-3E57-4A9C-BA33-C22F3BA89D24}">
      <dgm:prSet/>
      <dgm:spPr/>
      <dgm:t>
        <a:bodyPr/>
        <a:lstStyle/>
        <a:p>
          <a:endParaRPr lang="en-US"/>
        </a:p>
      </dgm:t>
    </dgm:pt>
    <dgm:pt modelId="{B15AAA17-274D-41CE-8686-67D47CD33850}" type="sibTrans" cxnId="{9DF1E3F4-3E57-4A9C-BA33-C22F3BA89D24}">
      <dgm:prSet/>
      <dgm:spPr/>
      <dgm:t>
        <a:bodyPr/>
        <a:lstStyle/>
        <a:p>
          <a:endParaRPr lang="en-US"/>
        </a:p>
      </dgm:t>
    </dgm:pt>
    <dgm:pt modelId="{85033F71-B679-45E8-BF4D-A59B51AAF566}">
      <dgm:prSet/>
      <dgm:spPr/>
      <dgm:t>
        <a:bodyPr/>
        <a:lstStyle/>
        <a:p>
          <a:r>
            <a:rPr lang="en-GB"/>
            <a:t>The “ secure base” : caregivers provide a safe foundation for a child to explore the world.</a:t>
          </a:r>
          <a:endParaRPr lang="en-US"/>
        </a:p>
      </dgm:t>
    </dgm:pt>
    <dgm:pt modelId="{08DBC830-54CB-4497-AC37-7FAFBD19C1CF}" type="parTrans" cxnId="{91679120-3E34-421B-9527-2E48CA0B4E86}">
      <dgm:prSet/>
      <dgm:spPr/>
      <dgm:t>
        <a:bodyPr/>
        <a:lstStyle/>
        <a:p>
          <a:endParaRPr lang="en-US"/>
        </a:p>
      </dgm:t>
    </dgm:pt>
    <dgm:pt modelId="{351C84D4-473B-413E-AAAD-165C44817CCC}" type="sibTrans" cxnId="{91679120-3E34-421B-9527-2E48CA0B4E86}">
      <dgm:prSet/>
      <dgm:spPr/>
      <dgm:t>
        <a:bodyPr/>
        <a:lstStyle/>
        <a:p>
          <a:endParaRPr lang="en-US"/>
        </a:p>
      </dgm:t>
    </dgm:pt>
    <dgm:pt modelId="{B67C607B-32AF-4928-82AB-4CD5332D4E8E}">
      <dgm:prSet/>
      <dgm:spPr/>
      <dgm:t>
        <a:bodyPr/>
        <a:lstStyle/>
        <a:p>
          <a:r>
            <a:rPr lang="en-GB"/>
            <a:t>Internal working model : A mental “blueprint” that shapes how we view all future relationships. </a:t>
          </a:r>
          <a:endParaRPr lang="en-US"/>
        </a:p>
      </dgm:t>
    </dgm:pt>
    <dgm:pt modelId="{378BF546-C00D-4B46-910C-0F10F079E357}" type="parTrans" cxnId="{69A8190F-5232-4711-B31C-C5AEF397DD95}">
      <dgm:prSet/>
      <dgm:spPr/>
      <dgm:t>
        <a:bodyPr/>
        <a:lstStyle/>
        <a:p>
          <a:endParaRPr lang="en-US"/>
        </a:p>
      </dgm:t>
    </dgm:pt>
    <dgm:pt modelId="{E96F491C-4BA0-494D-9059-26AFC7F1282D}" type="sibTrans" cxnId="{69A8190F-5232-4711-B31C-C5AEF397DD95}">
      <dgm:prSet/>
      <dgm:spPr/>
      <dgm:t>
        <a:bodyPr/>
        <a:lstStyle/>
        <a:p>
          <a:endParaRPr lang="en-US"/>
        </a:p>
      </dgm:t>
    </dgm:pt>
    <dgm:pt modelId="{73F1D40C-E990-4A08-BCCE-20ED53DBEA5C}">
      <dgm:prSet/>
      <dgm:spPr/>
      <dgm:t>
        <a:bodyPr/>
        <a:lstStyle/>
        <a:p>
          <a:r>
            <a:rPr lang="en-GB"/>
            <a:t>Relevance to jenny: Explains the impact of losing her father and role- reversal with her mother.</a:t>
          </a:r>
          <a:endParaRPr lang="en-US"/>
        </a:p>
      </dgm:t>
    </dgm:pt>
    <dgm:pt modelId="{C5F0E937-CBEB-4171-BB09-D73E2EAF9F32}" type="parTrans" cxnId="{F1DBE7A6-6214-44FE-9783-26EAA54C0E82}">
      <dgm:prSet/>
      <dgm:spPr/>
      <dgm:t>
        <a:bodyPr/>
        <a:lstStyle/>
        <a:p>
          <a:endParaRPr lang="en-US"/>
        </a:p>
      </dgm:t>
    </dgm:pt>
    <dgm:pt modelId="{D8788407-7585-48C5-890C-9CE4A25BE7FC}" type="sibTrans" cxnId="{F1DBE7A6-6214-44FE-9783-26EAA54C0E82}">
      <dgm:prSet/>
      <dgm:spPr/>
      <dgm:t>
        <a:bodyPr/>
        <a:lstStyle/>
        <a:p>
          <a:endParaRPr lang="en-US"/>
        </a:p>
      </dgm:t>
    </dgm:pt>
    <dgm:pt modelId="{F856B478-680A-436E-94CA-85CADBA6ED04}" type="pres">
      <dgm:prSet presAssocID="{D40AE258-D109-4935-BBDA-EBCC245B266E}" presName="matrix" presStyleCnt="0">
        <dgm:presLayoutVars>
          <dgm:chMax val="1"/>
          <dgm:dir/>
          <dgm:resizeHandles val="exact"/>
        </dgm:presLayoutVars>
      </dgm:prSet>
      <dgm:spPr/>
    </dgm:pt>
    <dgm:pt modelId="{4192B2D6-6E53-49A1-B1E4-EC3AD3EAB298}" type="pres">
      <dgm:prSet presAssocID="{D40AE258-D109-4935-BBDA-EBCC245B266E}" presName="axisShape" presStyleLbl="bgShp" presStyleIdx="0" presStyleCnt="1"/>
      <dgm:spPr/>
    </dgm:pt>
    <dgm:pt modelId="{FFDA2174-B4B8-443F-AC32-CB9263D4A6EB}" type="pres">
      <dgm:prSet presAssocID="{D40AE258-D109-4935-BBDA-EBCC245B266E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B048C0F-5474-4DD7-95E9-2BC0BB2703D9}" type="pres">
      <dgm:prSet presAssocID="{D40AE258-D109-4935-BBDA-EBCC245B266E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1C3AA8A-1959-4B21-A95B-AB2DE9BE5298}" type="pres">
      <dgm:prSet presAssocID="{D40AE258-D109-4935-BBDA-EBCC245B266E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7CA14E7-2476-4653-85FB-A5C92F6D43A1}" type="pres">
      <dgm:prSet presAssocID="{D40AE258-D109-4935-BBDA-EBCC245B266E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9A8190F-5232-4711-B31C-C5AEF397DD95}" srcId="{D40AE258-D109-4935-BBDA-EBCC245B266E}" destId="{B67C607B-32AF-4928-82AB-4CD5332D4E8E}" srcOrd="2" destOrd="0" parTransId="{378BF546-C00D-4B46-910C-0F10F079E357}" sibTransId="{E96F491C-4BA0-494D-9059-26AFC7F1282D}"/>
    <dgm:cxn modelId="{91679120-3E34-421B-9527-2E48CA0B4E86}" srcId="{D40AE258-D109-4935-BBDA-EBCC245B266E}" destId="{85033F71-B679-45E8-BF4D-A59B51AAF566}" srcOrd="1" destOrd="0" parTransId="{08DBC830-54CB-4497-AC37-7FAFBD19C1CF}" sibTransId="{351C84D4-473B-413E-AAAD-165C44817CCC}"/>
    <dgm:cxn modelId="{ED766B65-1777-4DBA-A293-962163E40E74}" type="presOf" srcId="{73F1D40C-E990-4A08-BCCE-20ED53DBEA5C}" destId="{97CA14E7-2476-4653-85FB-A5C92F6D43A1}" srcOrd="0" destOrd="0" presId="urn:microsoft.com/office/officeart/2005/8/layout/matrix2"/>
    <dgm:cxn modelId="{2C3D3275-C8C1-4E8D-8D27-40CEE7949DD7}" type="presOf" srcId="{1D6667FD-F69D-4D21-BAE7-66013C6C0C21}" destId="{FFDA2174-B4B8-443F-AC32-CB9263D4A6EB}" srcOrd="0" destOrd="0" presId="urn:microsoft.com/office/officeart/2005/8/layout/matrix2"/>
    <dgm:cxn modelId="{3FA37955-3680-49B9-922D-59D7B0F00695}" type="presOf" srcId="{85033F71-B679-45E8-BF4D-A59B51AAF566}" destId="{AB048C0F-5474-4DD7-95E9-2BC0BB2703D9}" srcOrd="0" destOrd="0" presId="urn:microsoft.com/office/officeart/2005/8/layout/matrix2"/>
    <dgm:cxn modelId="{8B117BA2-F0ED-4272-A5F7-0556E90DBEBB}" type="presOf" srcId="{B67C607B-32AF-4928-82AB-4CD5332D4E8E}" destId="{01C3AA8A-1959-4B21-A95B-AB2DE9BE5298}" srcOrd="0" destOrd="0" presId="urn:microsoft.com/office/officeart/2005/8/layout/matrix2"/>
    <dgm:cxn modelId="{F1DBE7A6-6214-44FE-9783-26EAA54C0E82}" srcId="{D40AE258-D109-4935-BBDA-EBCC245B266E}" destId="{73F1D40C-E990-4A08-BCCE-20ED53DBEA5C}" srcOrd="3" destOrd="0" parTransId="{C5F0E937-CBEB-4171-BB09-D73E2EAF9F32}" sibTransId="{D8788407-7585-48C5-890C-9CE4A25BE7FC}"/>
    <dgm:cxn modelId="{9DF1E3F4-3E57-4A9C-BA33-C22F3BA89D24}" srcId="{D40AE258-D109-4935-BBDA-EBCC245B266E}" destId="{1D6667FD-F69D-4D21-BAE7-66013C6C0C21}" srcOrd="0" destOrd="0" parTransId="{1D37D7D2-FD78-45FE-B74B-B79C9FF92642}" sibTransId="{B15AAA17-274D-41CE-8686-67D47CD33850}"/>
    <dgm:cxn modelId="{34C8B0FE-DE40-4EBB-8545-C27C613B921D}" type="presOf" srcId="{D40AE258-D109-4935-BBDA-EBCC245B266E}" destId="{F856B478-680A-436E-94CA-85CADBA6ED04}" srcOrd="0" destOrd="0" presId="urn:microsoft.com/office/officeart/2005/8/layout/matrix2"/>
    <dgm:cxn modelId="{76A373AC-B9C6-4533-956A-CA15DE38512F}" type="presParOf" srcId="{F856B478-680A-436E-94CA-85CADBA6ED04}" destId="{4192B2D6-6E53-49A1-B1E4-EC3AD3EAB298}" srcOrd="0" destOrd="0" presId="urn:microsoft.com/office/officeart/2005/8/layout/matrix2"/>
    <dgm:cxn modelId="{1EE38966-0C39-4F62-A71E-DFEFC08939F8}" type="presParOf" srcId="{F856B478-680A-436E-94CA-85CADBA6ED04}" destId="{FFDA2174-B4B8-443F-AC32-CB9263D4A6EB}" srcOrd="1" destOrd="0" presId="urn:microsoft.com/office/officeart/2005/8/layout/matrix2"/>
    <dgm:cxn modelId="{41784A29-4F87-4BF4-83C1-E6BD6416FD75}" type="presParOf" srcId="{F856B478-680A-436E-94CA-85CADBA6ED04}" destId="{AB048C0F-5474-4DD7-95E9-2BC0BB2703D9}" srcOrd="2" destOrd="0" presId="urn:microsoft.com/office/officeart/2005/8/layout/matrix2"/>
    <dgm:cxn modelId="{C247C99D-A593-456D-BD40-39FF8EE93AEA}" type="presParOf" srcId="{F856B478-680A-436E-94CA-85CADBA6ED04}" destId="{01C3AA8A-1959-4B21-A95B-AB2DE9BE5298}" srcOrd="3" destOrd="0" presId="urn:microsoft.com/office/officeart/2005/8/layout/matrix2"/>
    <dgm:cxn modelId="{843D7EAB-A0B7-4E30-94AF-949C0C844011}" type="presParOf" srcId="{F856B478-680A-436E-94CA-85CADBA6ED04}" destId="{97CA14E7-2476-4653-85FB-A5C92F6D43A1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92B2D6-6E53-49A1-B1E4-EC3AD3EAB298}">
      <dsp:nvSpPr>
        <dsp:cNvPr id="0" name=""/>
        <dsp:cNvSpPr/>
      </dsp:nvSpPr>
      <dsp:spPr>
        <a:xfrm>
          <a:off x="3367512" y="0"/>
          <a:ext cx="4192805" cy="419280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A2174-B4B8-443F-AC32-CB9263D4A6EB}">
      <dsp:nvSpPr>
        <dsp:cNvPr id="0" name=""/>
        <dsp:cNvSpPr/>
      </dsp:nvSpPr>
      <dsp:spPr>
        <a:xfrm>
          <a:off x="3640044" y="272532"/>
          <a:ext cx="1677122" cy="16771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Theory : Bowlby’s Attachment Theory.</a:t>
          </a:r>
          <a:endParaRPr lang="en-US" sz="1400" kern="1200"/>
        </a:p>
      </dsp:txBody>
      <dsp:txXfrm>
        <a:off x="3721914" y="354402"/>
        <a:ext cx="1513382" cy="1513382"/>
      </dsp:txXfrm>
    </dsp:sp>
    <dsp:sp modelId="{AB048C0F-5474-4DD7-95E9-2BC0BB2703D9}">
      <dsp:nvSpPr>
        <dsp:cNvPr id="0" name=""/>
        <dsp:cNvSpPr/>
      </dsp:nvSpPr>
      <dsp:spPr>
        <a:xfrm>
          <a:off x="5610662" y="272532"/>
          <a:ext cx="1677122" cy="16771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“ secure base” : caregivers provide a safe foundation for a child to explore the world.</a:t>
          </a:r>
          <a:endParaRPr lang="en-US" sz="1400" kern="1200"/>
        </a:p>
      </dsp:txBody>
      <dsp:txXfrm>
        <a:off x="5692532" y="354402"/>
        <a:ext cx="1513382" cy="1513382"/>
      </dsp:txXfrm>
    </dsp:sp>
    <dsp:sp modelId="{01C3AA8A-1959-4B21-A95B-AB2DE9BE5298}">
      <dsp:nvSpPr>
        <dsp:cNvPr id="0" name=""/>
        <dsp:cNvSpPr/>
      </dsp:nvSpPr>
      <dsp:spPr>
        <a:xfrm>
          <a:off x="3640044" y="2243150"/>
          <a:ext cx="1677122" cy="16771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Internal working model : A mental “blueprint” that shapes how we view all future relationships. </a:t>
          </a:r>
          <a:endParaRPr lang="en-US" sz="1400" kern="1200"/>
        </a:p>
      </dsp:txBody>
      <dsp:txXfrm>
        <a:off x="3721914" y="2325020"/>
        <a:ext cx="1513382" cy="1513382"/>
      </dsp:txXfrm>
    </dsp:sp>
    <dsp:sp modelId="{97CA14E7-2476-4653-85FB-A5C92F6D43A1}">
      <dsp:nvSpPr>
        <dsp:cNvPr id="0" name=""/>
        <dsp:cNvSpPr/>
      </dsp:nvSpPr>
      <dsp:spPr>
        <a:xfrm>
          <a:off x="5610662" y="2243150"/>
          <a:ext cx="1677122" cy="16771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Relevance to jenny: Explains the impact of losing her father and role- reversal with her mother.</a:t>
          </a:r>
          <a:endParaRPr lang="en-US" sz="1400" kern="1200"/>
        </a:p>
      </dsp:txBody>
      <dsp:txXfrm>
        <a:off x="5692532" y="2325020"/>
        <a:ext cx="1513382" cy="1513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C43946-C7AD-40D8-935D-36EB041A70DE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B353B9-B913-4034-B99D-4453848A2E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42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Jenny is currently 16-year-old but her journey as a career Beagan at age 11. After her father passed away. </a:t>
            </a:r>
          </a:p>
          <a:p>
            <a:r>
              <a:rPr lang="en-GB" dirty="0"/>
              <a:t>Her mother needs are two- fold support for mobility issues support for cognitive memory problems. </a:t>
            </a:r>
          </a:p>
          <a:p>
            <a:r>
              <a:rPr lang="en-GB" dirty="0"/>
              <a:t>My role is today to analyze how these last five years have influenced jenny’s psychological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353B9-B913-4034-B99D-4453848A2E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870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I am  moving on the theory. I have chosen Bowlby’s Attachment theory because it perfectly fits jenny’s life.</a:t>
            </a:r>
          </a:p>
          <a:p>
            <a:r>
              <a:rPr lang="en-GB" dirty="0"/>
              <a:t>Bowlby says children need a secure base to grow up healthy. For jenny her father was likely the base but his death </a:t>
            </a:r>
          </a:p>
          <a:p>
            <a:r>
              <a:rPr lang="en-GB" dirty="0"/>
              <a:t>Five years ago, took that away. Jenny’s mental map for relationship has shifted. Instead of being cares for she has become </a:t>
            </a:r>
          </a:p>
          <a:p>
            <a:r>
              <a:rPr lang="en-GB" dirty="0"/>
              <a:t>The caregiver. This creates intense emotional pressure.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353B9-B913-4034-B99D-4453848A2E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7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we now look at nature vs nurture biologically jenny is typical teenager. </a:t>
            </a:r>
          </a:p>
          <a:p>
            <a:r>
              <a:rPr lang="en-GB" dirty="0"/>
              <a:t>But her environment the nurture side is where the challenge lies. She had to face the trauma of losing</a:t>
            </a:r>
          </a:p>
          <a:p>
            <a:r>
              <a:rPr lang="en-GB" dirty="0"/>
              <a:t>A parent and the heavy weight of being a carer. This creates a conflict her nature wants her to be a teenager, but her environment force her to be an adult.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353B9-B913-4034-B99D-4453848A2E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304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help jenny we need a plan that covers everything. First respite care giver her a break from the physical work. </a:t>
            </a:r>
          </a:p>
          <a:p>
            <a:r>
              <a:rPr lang="en-GB" dirty="0"/>
              <a:t>Second young carer group stops her from feeling alone by meeting kinds in the same boat.</a:t>
            </a:r>
          </a:p>
          <a:p>
            <a:r>
              <a:rPr lang="en-GB" dirty="0"/>
              <a:t>Third Grief counselling helps her finally process losing her dad.</a:t>
            </a:r>
          </a:p>
          <a:p>
            <a:r>
              <a:rPr lang="en-GB" dirty="0"/>
              <a:t>This plans helps her stop being just full-time carer and lets her be a teenager again.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353B9-B913-4034-B99D-4453848A2E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994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Jenny has been through a lot in five years by using </a:t>
            </a:r>
            <a:r>
              <a:rPr lang="en-GB" dirty="0" err="1"/>
              <a:t>bowlbys</a:t>
            </a:r>
            <a:r>
              <a:rPr lang="en-GB" dirty="0"/>
              <a:t> theory we can see why she feels so pressured.</a:t>
            </a:r>
          </a:p>
          <a:p>
            <a:r>
              <a:rPr lang="en-GB" dirty="0"/>
              <a:t>If we give her the right community support now we can protect her future and help her grow up healthy.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353B9-B913-4034-B99D-4453848A2E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5233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353B9-B913-4034-B99D-4453848A2E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0936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FC166-02AC-C4C8-8A02-340649285F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995163-B8F6-20C2-157B-8E09FB6F7D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9F3A9-EE98-9D9C-8977-2D46FE799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0279D-7D65-9871-02A7-08B8EA9EB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DED09-1849-E0F5-31A5-36CF4B781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66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599F7-934C-4B69-938C-F2345376A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829E7-8699-E314-DEBB-AE634AF05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BFF67-7DD6-DECF-71F0-9E87D40AC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BA522-38D5-1C72-3240-B267E08DF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FE76D-AC3F-DBA3-25D7-E35BB736E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800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2ADE3-3F4E-16F3-97FD-29AAC255D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47615-92EE-A482-1690-EE414CBF2C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477D68-8528-D63B-3B53-EFDEC671F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A47DD-247B-09E2-AD97-4D9C965DA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7444C-07BB-A0EB-4B1E-60B3A20CD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650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3CCD-12C0-A0B8-A3FB-F2AFD93FE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D4CC5-43B0-D948-A50D-97AFC6FA62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936A33-0902-EB08-44DB-6983574BC7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E21D91-15DE-21A2-3C74-52B88B096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8981EA-6A0F-BDA7-5951-E3C92901F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CD30FE-A00F-4A96-A1A1-F470A073B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061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090E4-F136-84CE-0F62-868FE397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B6BCB7-D2C7-EE35-11C9-4F45DCB0B0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BCD07E-6CE8-39EE-1557-DF5B3479CE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83AD58-2C24-9A09-9BAA-E69F180C9A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1C571F-6052-0601-03BF-4DDBE1FD6A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0458F-04B3-A924-161F-A7CB20164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EFC29E-96CB-4BB7-2B7B-BE82819C4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BAB4E7-CEB7-94A5-EA8F-09794B7F3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24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33A11-1EDF-A348-C2D6-F67961B3A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90F46E-9F0D-9876-F6E8-84D4599BF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F4D63-423F-65EA-34EA-548A3AF33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F3BF50-FF3D-81A3-52B2-005241C78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198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9EE2FC-1289-866F-DED6-064155412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6440CD-D573-21FE-8359-A6444378E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67288-A498-643A-08F7-BFCED2130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118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FAEA-DB7E-2150-740B-FA8F143D3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C9751-4BD4-710E-8A65-65E110B0F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E77F8B-3DD4-015C-0A1C-E94A064B6E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E4A152-5DCA-5BF7-0AE4-3FB6E9585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75742-6956-DE32-F809-E42AA3030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4832EF-9C00-8D7E-572B-A32E3A879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80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AA017-C64C-401D-E803-A14A118CA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37BDC1-97F6-DE3B-AE83-12D76D9D50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29C53A-45B0-05A4-3712-7A7D2A9B0A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E40A42-8BCD-2AA6-3B88-BE265B695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B21EA7-8103-177F-6CD6-1851599A3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846DA7-CD01-881E-64A1-051906707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117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17D66-91D6-FE31-4D99-25699C338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CE2F0B-EF8A-6F99-CADF-788335553D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B38CD-A0EE-0D84-E1BD-067CDAF34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D319A-D3CF-D47A-9A72-CB9EB4414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A85FF-189D-622E-D1C0-474DBCEDD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23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D088FF-9302-DCA9-5F8E-E8B80A0445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5D2747-E942-2A73-E262-31EF1A6D84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BD6A36-B78B-086F-8BD8-568B12BDF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261AED-EEF1-C6EC-818F-AEC1D7F73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2BBD0-A034-3A9C-8AAE-B25E0B9F5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575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92A433-29AF-E215-E0F6-17E455447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F62056-17C2-3E2E-4663-D2DF986651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C089F-3AAF-374E-3D23-871D7946C8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EB0443-7639-40FA-AF1F-808910B6F147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2A00-B795-AD5A-D848-95F2921FB6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2EFB2-DBDA-400F-A919-2FB5626F75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78BC2E-8D80-450F-97D8-5FEA7C7F4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990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attachment.html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ers.org/about-caring/about-young-carers" TargetMode="External"/><Relationship Id="rId5" Type="http://schemas.openxmlformats.org/officeDocument/2006/relationships/hyperlink" Target="https://www.nhs.uk/conditions/social-care-and-support-guide/support-and-benefits-for-carers/help-for-young-carers/" TargetMode="External"/><Relationship Id="rId4" Type="http://schemas.openxmlformats.org/officeDocument/2006/relationships/hyperlink" Target="https://www.simplypsychology.org/naturevsnurtur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39D1C-7E92-3619-38E2-8B92DF7C04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0228" y="991643"/>
            <a:ext cx="10363200" cy="2306637"/>
          </a:xfrm>
        </p:spPr>
        <p:txBody>
          <a:bodyPr>
            <a:normAutofit fontScale="90000"/>
          </a:bodyPr>
          <a:lstStyle/>
          <a:p>
            <a:r>
              <a:rPr lang="en-GB" dirty="0"/>
              <a:t>A lifespan Approach to supporting jenny (16) Theoretical Application in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4D4816-7180-4514-5F48-AFD442E94D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Mandeep kaur </a:t>
            </a:r>
          </a:p>
          <a:p>
            <a:r>
              <a:rPr lang="en-GB"/>
              <a:t>Student ID- 2432909</a:t>
            </a:r>
          </a:p>
          <a:p>
            <a:r>
              <a:rPr lang="en-GB"/>
              <a:t>University of Wales Trinity saint David (UWTSD)</a:t>
            </a:r>
            <a:endParaRPr lang="en-GB" dirty="0"/>
          </a:p>
        </p:txBody>
      </p:sp>
      <p:pic>
        <p:nvPicPr>
          <p:cNvPr id="7" name="Picture 6" descr="A blue and orange logo&#10;&#10;AI-generated content may be incorrect.">
            <a:extLst>
              <a:ext uri="{FF2B5EF4-FFF2-40B4-BE49-F238E27FC236}">
                <a16:creationId xmlns:a16="http://schemas.microsoft.com/office/drawing/2014/main" id="{4E3DA8BC-44DF-4FA2-23EC-5C5226760B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7160" y="4209554"/>
            <a:ext cx="953311" cy="10482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2D9BA6-E4EE-A33E-52C3-2DF6DCC944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828" y="2522152"/>
            <a:ext cx="2474685" cy="185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119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0B8D8-8CDF-18C3-AD5B-607A645E6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Case study overview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DF164-6C8A-27F2-4848-63E8CC4A0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64971"/>
            <a:ext cx="4671622" cy="3428596"/>
          </a:xfrm>
        </p:spPr>
        <p:txBody>
          <a:bodyPr>
            <a:normAutofit/>
          </a:bodyPr>
          <a:lstStyle/>
          <a:p>
            <a:r>
              <a:rPr lang="en-GB" sz="1500" dirty="0"/>
              <a:t>Jenny’s Background : A 16-year-old who has been a young carer for the last 5 years.</a:t>
            </a:r>
          </a:p>
          <a:p>
            <a:r>
              <a:rPr lang="en-GB" sz="1500" dirty="0"/>
              <a:t>Family History : Assumed care duties following the death of her father.</a:t>
            </a:r>
          </a:p>
          <a:p>
            <a:r>
              <a:rPr lang="en-GB" sz="1500" dirty="0"/>
              <a:t>Mother’s Physical Needs : Limited mobility requiring help with cooking, cleaning and shopping. </a:t>
            </a:r>
          </a:p>
          <a:p>
            <a:r>
              <a:rPr lang="en-GB" sz="1500" dirty="0"/>
              <a:t>Mother’s cognitive/Emotional needs: Struggles with memory, forgetfulness, and low mood.</a:t>
            </a:r>
          </a:p>
          <a:p>
            <a:r>
              <a:rPr lang="en-GB" sz="1500" dirty="0"/>
              <a:t>Administrative Burden : Jenny handles administrative tasks in addition to physical chores.</a:t>
            </a:r>
          </a:p>
          <a:p>
            <a:endParaRPr lang="en-GB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5026D1-42E4-E872-6D50-F12E3184CB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984" r="10292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12287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9BAA0-F95E-A377-8063-9E6CA5DE0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Theoretical Framework: Bowlby’s Attachment Theory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6B779464-EE35-4D70-A490-981E69E329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138701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45396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6587E-6C5E-842D-9BFD-4C8C30A2B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/>
              <a:t>Nature vs Nurture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4A9B7-29BC-73A8-5CE0-881C95FC3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1700" dirty="0"/>
              <a:t>Nature (Biological) : jenny is 16-year-old; she is In a stage of significant adolescent brain and physical development. </a:t>
            </a:r>
          </a:p>
          <a:p>
            <a:r>
              <a:rPr lang="en-GB" sz="1700" dirty="0"/>
              <a:t>Nurture (Environmental) : Five years of caregiving responsibilities and the emotional impact of losing her father.</a:t>
            </a:r>
          </a:p>
          <a:p>
            <a:r>
              <a:rPr lang="en-GB" sz="1700" dirty="0"/>
              <a:t>The interaction : How environmental stress ( nature) can physically affect her biological health, such as sleep and energy levels.</a:t>
            </a:r>
          </a:p>
          <a:p>
            <a:r>
              <a:rPr lang="en-GB" sz="1700" dirty="0"/>
              <a:t>Role conflict : The tension between her biological needs as a teenager and her environmental role as an adult caregiving.</a:t>
            </a:r>
          </a:p>
          <a:p>
            <a:endParaRPr lang="en-GB" sz="17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screen shot of a poster&#10;&#10;AI-generated content may be incorrect.">
            <a:extLst>
              <a:ext uri="{FF2B5EF4-FFF2-40B4-BE49-F238E27FC236}">
                <a16:creationId xmlns:a16="http://schemas.microsoft.com/office/drawing/2014/main" id="{470E4707-4300-290C-8B37-549B40BAB5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5967" y="955077"/>
            <a:ext cx="4170530" cy="4979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774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51827-E74E-75CA-8CDD-96D13EEEE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Proposed community support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CC0C1-13F5-3B13-FE23-6FEA912C3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Respite care  : Professional help for her mother to give jenny time for school and rest.</a:t>
            </a:r>
          </a:p>
          <a:p>
            <a:r>
              <a:rPr lang="en-GB" sz="2000"/>
              <a:t>Young carers support group : Peer support to reduce her social isolation.</a:t>
            </a:r>
          </a:p>
          <a:p>
            <a:r>
              <a:rPr lang="en-GB" sz="2000"/>
              <a:t>Grief Counselling : To help her process the loss of her father.</a:t>
            </a:r>
          </a:p>
          <a:p>
            <a:r>
              <a:rPr lang="en-GB" sz="2000"/>
              <a:t>Administrative Support : Help with helps and appointments to reduce her daily stress. </a:t>
            </a:r>
            <a:br>
              <a:rPr lang="en-GB" sz="2000"/>
            </a:b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33135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aze with a person walking into it&#10;&#10;AI-generated content may be incorrect.">
            <a:extLst>
              <a:ext uri="{FF2B5EF4-FFF2-40B4-BE49-F238E27FC236}">
                <a16:creationId xmlns:a16="http://schemas.microsoft.com/office/drawing/2014/main" id="{0C868283-8CE9-3A9B-649E-6E2F8132EB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3" r="10067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16CEC-DB4A-8007-4722-08413ED66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130" y="34480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Conclusion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1764F-F2F6-3F0D-428F-CC0D3F10C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Summary : jenny has faced 5 years of isolation and role- reversal.</a:t>
            </a:r>
          </a:p>
          <a:p>
            <a:r>
              <a:rPr lang="en-GB" sz="2000"/>
              <a:t>Theory : Bowlby explains why her “ secure base” was shaken.</a:t>
            </a:r>
          </a:p>
          <a:p>
            <a:r>
              <a:rPr lang="en-GB" sz="2000"/>
              <a:t>Impact : Balance is needed between her nature ( teenager) and nurture (carer).</a:t>
            </a:r>
          </a:p>
          <a:p>
            <a:r>
              <a:rPr lang="en-GB" sz="2000"/>
              <a:t>Final Goal : Early intervention saves her future development.</a:t>
            </a:r>
          </a:p>
        </p:txBody>
      </p:sp>
    </p:spTree>
    <p:extLst>
      <p:ext uri="{BB962C8B-B14F-4D97-AF65-F5344CB8AC3E}">
        <p14:creationId xmlns:p14="http://schemas.microsoft.com/office/powerpoint/2010/main" val="1900667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35F4D-2816-E3D0-77E4-C56A93875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B2BEB-8468-A278-9B5B-3A4D188C8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anchor="t">
            <a:normAutofit/>
          </a:bodyPr>
          <a:lstStyle/>
          <a:p>
            <a:r>
              <a:rPr lang="en-GB" sz="1400" dirty="0"/>
              <a:t>Bowlby(1996)London : Hogarth press. </a:t>
            </a:r>
            <a:r>
              <a:rPr lang="en-GB" sz="1400" dirty="0">
                <a:hlinkClick r:id="rId3"/>
              </a:rPr>
              <a:t>https://www.simplypsychology.org/attachment.html</a:t>
            </a:r>
            <a:endParaRPr lang="en-GB" sz="1400" dirty="0"/>
          </a:p>
          <a:p>
            <a:r>
              <a:rPr lang="en-GB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McLeod, S.(2024)Nature vs nurture    </a:t>
            </a:r>
            <a:r>
              <a:rPr lang="en-GB" sz="1400" dirty="0">
                <a:solidFill>
                  <a:schemeClr val="tx2">
                    <a:lumMod val="50000"/>
                    <a:lumOff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https://www.simplypsychology.org/naturevsnurture.html</a:t>
            </a:r>
            <a:endParaRPr lang="en-GB" sz="14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r>
              <a:rPr lang="en-GB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(2023) Help for young carers.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>
                    <a:lumMod val="50000"/>
                    <a:lumOff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https://www.nhs.uk/conditions/social-care-and-support-guide/support-and-benefits-for-carers/help-for-young-carers/</a:t>
            </a:r>
            <a:endParaRPr lang="en-GB" sz="14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r>
              <a:rPr lang="en-GB" sz="1400" dirty="0"/>
              <a:t>Carers Trust (2024) About young carers.</a:t>
            </a:r>
          </a:p>
          <a:p>
            <a:pPr marL="0" indent="0">
              <a:buNone/>
            </a:pPr>
            <a:r>
              <a:rPr lang="en-GB" sz="1400" dirty="0">
                <a:hlinkClick r:id="rId6"/>
              </a:rPr>
              <a:t>https://carers.org/about-caring/about-young-carers</a:t>
            </a:r>
            <a:endParaRPr lang="en-GB" sz="1400" dirty="0"/>
          </a:p>
          <a:p>
            <a:endParaRPr lang="en-GB" sz="1400" dirty="0"/>
          </a:p>
        </p:txBody>
      </p:sp>
      <p:pic>
        <p:nvPicPr>
          <p:cNvPr id="4" name="Picture 3" descr="A notepad with a calculator and a keyboard&#10;&#10;AI-generated content may be incorrect.">
            <a:extLst>
              <a:ext uri="{FF2B5EF4-FFF2-40B4-BE49-F238E27FC236}">
                <a16:creationId xmlns:a16="http://schemas.microsoft.com/office/drawing/2014/main" id="{15B96C82-2FC4-ED4B-1E80-1FDB250771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1" y="1616222"/>
            <a:ext cx="5319062" cy="3550473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8D587EF-529A-5683-1AA2-E3275F632F5A}"/>
              </a:ext>
            </a:extLst>
          </p:cNvPr>
          <p:cNvSpPr txBox="1"/>
          <p:nvPr/>
        </p:nvSpPr>
        <p:spPr>
          <a:xfrm>
            <a:off x="2716007" y="5741356"/>
            <a:ext cx="445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Thank you for listening </a:t>
            </a:r>
          </a:p>
          <a:p>
            <a:r>
              <a:rPr lang="en-GB" dirty="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4206967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782</Words>
  <Application>Microsoft Office PowerPoint</Application>
  <PresentationFormat>Widescreen</PresentationFormat>
  <Paragraphs>61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A lifespan Approach to supporting jenny (16) Theoretical Application in social care </vt:lpstr>
      <vt:lpstr>Case study overview</vt:lpstr>
      <vt:lpstr>Theoretical Framework: Bowlby’s Attachment Theory </vt:lpstr>
      <vt:lpstr>Nature vs Nurture </vt:lpstr>
      <vt:lpstr>Proposed community support plan </vt:lpstr>
      <vt:lpstr>Conclusion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mani kaur</dc:creator>
  <cp:lastModifiedBy>mani kaur</cp:lastModifiedBy>
  <cp:revision>1</cp:revision>
  <dcterms:created xsi:type="dcterms:W3CDTF">2026-02-02T20:39:27Z</dcterms:created>
  <dcterms:modified xsi:type="dcterms:W3CDTF">2026-02-03T21:32:07Z</dcterms:modified>
</cp:coreProperties>
</file>