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56"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47" dt="2026-10-23T00:51:36.569"/>
  </p1510:revLst>
</p1510:revInfo>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778" autoAdjust="0"/>
    <p:restoredTop sz="94660"/>
  </p:normalViewPr>
  <p:slideViewPr>
    <p:cSldViewPr snapToGrid="0" snapToObjects="1">
      <p:cViewPr>
        <p:scale>
          <a:sx n="75" d="100"/>
          <a:sy n="75" d="100"/>
        </p:scale>
        <p:origin x="941" y="12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sbabanu Amanullah Khan (2538422)" userId="S::2538422@student.uwtsd.ac.uk::b381670e-0799-4eb5-b747-7b5a3ea0f62f" providerId="AD" clId="Web-{00000000-0000-0000-0000-000000000000}"/>
    <pc:docChg chg="addSld modSld sldOrd">
      <pc:chgData name="Misbabanu Amanullah Khan (2538422)" userId="S::2538422@student.uwtsd.ac.uk::b381670e-0799-4eb5-b747-7b5a3ea0f62f" providerId="AD" clId="Web-{00000000-0000-0000-0000-000000000000}" dt="2026-10-23T00:51:36.569" v="101"/>
      <pc:docMkLst>
        <pc:docMk/>
      </pc:docMkLst>
      <pc:sldChg chg="delSp modSp">
        <pc:chgData name="Misbabanu Amanullah Khan (2538422)" userId="S::2538422@student.uwtsd.ac.uk::b381670e-0799-4eb5-b747-7b5a3ea0f62f" providerId="AD" clId="Web-{00000000-0000-0000-0000-000000000000}" dt="2026-10-23T00:51:36.569" v="101"/>
        <pc:sldMkLst>
          <pc:docMk/>
          <pc:sldMk cId="0" sldId="256"/>
        </pc:sldMkLst>
        <pc:spChg chg="del">
          <ac:chgData name="Misbabanu Amanullah Khan (2538422)" userId="S::2538422@student.uwtsd.ac.uk::b381670e-0799-4eb5-b747-7b5a3ea0f62f" providerId="AD" clId="Web-{00000000-0000-0000-0000-000000000000}" dt="2026-10-23T00:43:16.304" v="36"/>
          <ac:spMkLst>
            <pc:docMk/>
            <pc:sldMk cId="0" sldId="256"/>
            <ac:spMk id="6" creationId="{00000000-0000-0000-0000-000000000000}"/>
          </ac:spMkLst>
        </pc:spChg>
        <pc:spChg chg="mod">
          <ac:chgData name="Misbabanu Amanullah Khan (2538422)" userId="S::2538422@student.uwtsd.ac.uk::b381670e-0799-4eb5-b747-7b5a3ea0f62f" providerId="AD" clId="Web-{00000000-0000-0000-0000-000000000000}" dt="2026-10-23T00:51:36.569" v="101"/>
          <ac:spMkLst>
            <pc:docMk/>
            <pc:sldMk cId="0" sldId="256"/>
            <ac:spMk id="10" creationId="{B4FE425E-F0DA-575A-BDAF-CBB5C0212754}"/>
          </ac:spMkLst>
        </pc:spChg>
        <pc:spChg chg="del">
          <ac:chgData name="Misbabanu Amanullah Khan (2538422)" userId="S::2538422@student.uwtsd.ac.uk::b381670e-0799-4eb5-b747-7b5a3ea0f62f" providerId="AD" clId="Web-{00000000-0000-0000-0000-000000000000}" dt="2026-10-23T00:43:07.350" v="34"/>
          <ac:spMkLst>
            <pc:docMk/>
            <pc:sldMk cId="0" sldId="256"/>
            <ac:spMk id="99" creationId="{00000000-0000-0000-0000-000000000000}"/>
          </ac:spMkLst>
        </pc:spChg>
        <pc:spChg chg="del">
          <ac:chgData name="Misbabanu Amanullah Khan (2538422)" userId="S::2538422@student.uwtsd.ac.uk::b381670e-0799-4eb5-b747-7b5a3ea0f62f" providerId="AD" clId="Web-{00000000-0000-0000-0000-000000000000}" dt="2026-10-23T00:43:10.351" v="35"/>
          <ac:spMkLst>
            <pc:docMk/>
            <pc:sldMk cId="0" sldId="256"/>
            <ac:spMk id="100" creationId="{00000000-0000-0000-0000-000000000000}"/>
          </ac:spMkLst>
        </pc:spChg>
        <pc:spChg chg="mod">
          <ac:chgData name="Misbabanu Amanullah Khan (2538422)" userId="S::2538422@student.uwtsd.ac.uk::b381670e-0799-4eb5-b747-7b5a3ea0f62f" providerId="AD" clId="Web-{00000000-0000-0000-0000-000000000000}" dt="2026-10-23T00:48:29.141" v="78"/>
          <ac:spMkLst>
            <pc:docMk/>
            <pc:sldMk cId="0" sldId="256"/>
            <ac:spMk id="101" creationId="{00000000-0000-0000-0000-000000000000}"/>
          </ac:spMkLst>
        </pc:spChg>
        <pc:spChg chg="mod">
          <ac:chgData name="Misbabanu Amanullah Khan (2538422)" userId="S::2538422@student.uwtsd.ac.uk::b381670e-0799-4eb5-b747-7b5a3ea0f62f" providerId="AD" clId="Web-{00000000-0000-0000-0000-000000000000}" dt="2026-10-23T00:47:55.171" v="71" actId="20577"/>
          <ac:spMkLst>
            <pc:docMk/>
            <pc:sldMk cId="0" sldId="256"/>
            <ac:spMk id="102" creationId="{00000000-0000-0000-0000-000000000000}"/>
          </ac:spMkLst>
        </pc:spChg>
        <pc:spChg chg="mod">
          <ac:chgData name="Misbabanu Amanullah Khan (2538422)" userId="S::2538422@student.uwtsd.ac.uk::b381670e-0799-4eb5-b747-7b5a3ea0f62f" providerId="AD" clId="Web-{00000000-0000-0000-0000-000000000000}" dt="2026-10-23T00:48:00.265" v="72"/>
          <ac:spMkLst>
            <pc:docMk/>
            <pc:sldMk cId="0" sldId="256"/>
            <ac:spMk id="103" creationId="{00000000-0000-0000-0000-000000000000}"/>
          </ac:spMkLst>
        </pc:spChg>
        <pc:spChg chg="mod">
          <ac:chgData name="Misbabanu Amanullah Khan (2538422)" userId="S::2538422@student.uwtsd.ac.uk::b381670e-0799-4eb5-b747-7b5a3ea0f62f" providerId="AD" clId="Web-{00000000-0000-0000-0000-000000000000}" dt="2026-10-23T00:48:08.812" v="73" actId="20577"/>
          <ac:spMkLst>
            <pc:docMk/>
            <pc:sldMk cId="0" sldId="256"/>
            <ac:spMk id="105" creationId="{00000000-0000-0000-0000-000000000000}"/>
          </ac:spMkLst>
        </pc:spChg>
        <pc:spChg chg="mod">
          <ac:chgData name="Misbabanu Amanullah Khan (2538422)" userId="S::2538422@student.uwtsd.ac.uk::b381670e-0799-4eb5-b747-7b5a3ea0f62f" providerId="AD" clId="Web-{00000000-0000-0000-0000-000000000000}" dt="2026-10-23T00:48:12.250" v="75" actId="20577"/>
          <ac:spMkLst>
            <pc:docMk/>
            <pc:sldMk cId="0" sldId="256"/>
            <ac:spMk id="106" creationId="{00000000-0000-0000-0000-000000000000}"/>
          </ac:spMkLst>
        </pc:spChg>
        <pc:spChg chg="mod">
          <ac:chgData name="Misbabanu Amanullah Khan (2538422)" userId="S::2538422@student.uwtsd.ac.uk::b381670e-0799-4eb5-b747-7b5a3ea0f62f" providerId="AD" clId="Web-{00000000-0000-0000-0000-000000000000}" dt="2026-10-23T00:48:43.938" v="80"/>
          <ac:spMkLst>
            <pc:docMk/>
            <pc:sldMk cId="0" sldId="256"/>
            <ac:spMk id="109" creationId="{00000000-0000-0000-0000-000000000000}"/>
          </ac:spMkLst>
        </pc:spChg>
        <pc:spChg chg="mod">
          <ac:chgData name="Misbabanu Amanullah Khan (2538422)" userId="S::2538422@student.uwtsd.ac.uk::b381670e-0799-4eb5-b747-7b5a3ea0f62f" providerId="AD" clId="Web-{00000000-0000-0000-0000-000000000000}" dt="2026-10-23T00:48:33.797" v="79"/>
          <ac:spMkLst>
            <pc:docMk/>
            <pc:sldMk cId="0" sldId="256"/>
            <ac:spMk id="110" creationId="{00000000-0000-0000-0000-000000000000}"/>
          </ac:spMkLst>
        </pc:spChg>
        <pc:spChg chg="mod">
          <ac:chgData name="Misbabanu Amanullah Khan (2538422)" userId="S::2538422@student.uwtsd.ac.uk::b381670e-0799-4eb5-b747-7b5a3ea0f62f" providerId="AD" clId="Web-{00000000-0000-0000-0000-000000000000}" dt="2026-10-23T00:49:07.579" v="84"/>
          <ac:spMkLst>
            <pc:docMk/>
            <pc:sldMk cId="0" sldId="256"/>
            <ac:spMk id="111" creationId="{00000000-0000-0000-0000-000000000000}"/>
          </ac:spMkLst>
        </pc:spChg>
        <pc:spChg chg="mod">
          <ac:chgData name="Misbabanu Amanullah Khan (2538422)" userId="S::2538422@student.uwtsd.ac.uk::b381670e-0799-4eb5-b747-7b5a3ea0f62f" providerId="AD" clId="Web-{00000000-0000-0000-0000-000000000000}" dt="2026-10-23T00:49:13.939" v="86" actId="20577"/>
          <ac:spMkLst>
            <pc:docMk/>
            <pc:sldMk cId="0" sldId="256"/>
            <ac:spMk id="112" creationId="{00000000-0000-0000-0000-000000000000}"/>
          </ac:spMkLst>
        </pc:spChg>
        <pc:spChg chg="mod">
          <ac:chgData name="Misbabanu Amanullah Khan (2538422)" userId="S::2538422@student.uwtsd.ac.uk::b381670e-0799-4eb5-b747-7b5a3ea0f62f" providerId="AD" clId="Web-{00000000-0000-0000-0000-000000000000}" dt="2026-10-23T00:49:32.721" v="87"/>
          <ac:spMkLst>
            <pc:docMk/>
            <pc:sldMk cId="0" sldId="256"/>
            <ac:spMk id="114" creationId="{00000000-0000-0000-0000-000000000000}"/>
          </ac:spMkLst>
        </pc:spChg>
        <pc:spChg chg="mod">
          <ac:chgData name="Misbabanu Amanullah Khan (2538422)" userId="S::2538422@student.uwtsd.ac.uk::b381670e-0799-4eb5-b747-7b5a3ea0f62f" providerId="AD" clId="Web-{00000000-0000-0000-0000-000000000000}" dt="2026-10-23T00:50:03.159" v="89" actId="20577"/>
          <ac:spMkLst>
            <pc:docMk/>
            <pc:sldMk cId="0" sldId="256"/>
            <ac:spMk id="115" creationId="{00000000-0000-0000-0000-000000000000}"/>
          </ac:spMkLst>
        </pc:spChg>
        <pc:spChg chg="mod">
          <ac:chgData name="Misbabanu Amanullah Khan (2538422)" userId="S::2538422@student.uwtsd.ac.uk::b381670e-0799-4eb5-b747-7b5a3ea0f62f" providerId="AD" clId="Web-{00000000-0000-0000-0000-000000000000}" dt="2026-10-23T00:50:10.112" v="90"/>
          <ac:spMkLst>
            <pc:docMk/>
            <pc:sldMk cId="0" sldId="256"/>
            <ac:spMk id="116" creationId="{00000000-0000-0000-0000-000000000000}"/>
          </ac:spMkLst>
        </pc:spChg>
        <pc:spChg chg="mod">
          <ac:chgData name="Misbabanu Amanullah Khan (2538422)" userId="S::2538422@student.uwtsd.ac.uk::b381670e-0799-4eb5-b747-7b5a3ea0f62f" providerId="AD" clId="Web-{00000000-0000-0000-0000-000000000000}" dt="2026-10-23T00:50:17.300" v="91"/>
          <ac:spMkLst>
            <pc:docMk/>
            <pc:sldMk cId="0" sldId="256"/>
            <ac:spMk id="117" creationId="{00000000-0000-0000-0000-000000000000}"/>
          </ac:spMkLst>
        </pc:spChg>
        <pc:spChg chg="mod">
          <ac:chgData name="Misbabanu Amanullah Khan (2538422)" userId="S::2538422@student.uwtsd.ac.uk::b381670e-0799-4eb5-b747-7b5a3ea0f62f" providerId="AD" clId="Web-{00000000-0000-0000-0000-000000000000}" dt="2026-10-23T00:50:25.207" v="92"/>
          <ac:spMkLst>
            <pc:docMk/>
            <pc:sldMk cId="0" sldId="256"/>
            <ac:spMk id="118" creationId="{00000000-0000-0000-0000-000000000000}"/>
          </ac:spMkLst>
        </pc:spChg>
        <pc:spChg chg="mod">
          <ac:chgData name="Misbabanu Amanullah Khan (2538422)" userId="S::2538422@student.uwtsd.ac.uk::b381670e-0799-4eb5-b747-7b5a3ea0f62f" providerId="AD" clId="Web-{00000000-0000-0000-0000-000000000000}" dt="2026-10-23T00:51:06.052" v="99"/>
          <ac:spMkLst>
            <pc:docMk/>
            <pc:sldMk cId="0" sldId="256"/>
            <ac:spMk id="119" creationId="{00000000-0000-0000-0000-000000000000}"/>
          </ac:spMkLst>
        </pc:spChg>
        <pc:spChg chg="mod">
          <ac:chgData name="Misbabanu Amanullah Khan (2538422)" userId="S::2538422@student.uwtsd.ac.uk::b381670e-0799-4eb5-b747-7b5a3ea0f62f" providerId="AD" clId="Web-{00000000-0000-0000-0000-000000000000}" dt="2026-10-23T00:50:51.520" v="98" actId="20577"/>
          <ac:spMkLst>
            <pc:docMk/>
            <pc:sldMk cId="0" sldId="256"/>
            <ac:spMk id="120" creationId="{00000000-0000-0000-0000-000000000000}"/>
          </ac:spMkLst>
        </pc:spChg>
        <pc:spChg chg="mod">
          <ac:chgData name="Misbabanu Amanullah Khan (2538422)" userId="S::2538422@student.uwtsd.ac.uk::b381670e-0799-4eb5-b747-7b5a3ea0f62f" providerId="AD" clId="Web-{00000000-0000-0000-0000-000000000000}" dt="2026-10-23T00:51:15.068" v="100"/>
          <ac:spMkLst>
            <pc:docMk/>
            <pc:sldMk cId="0" sldId="256"/>
            <ac:spMk id="122" creationId="{00000000-0000-0000-0000-000000000000}"/>
          </ac:spMkLst>
        </pc:spChg>
        <pc:spChg chg="mod">
          <ac:chgData name="Misbabanu Amanullah Khan (2538422)" userId="S::2538422@student.uwtsd.ac.uk::b381670e-0799-4eb5-b747-7b5a3ea0f62f" providerId="AD" clId="Web-{00000000-0000-0000-0000-000000000000}" dt="2026-10-23T00:48:18.484" v="76"/>
          <ac:spMkLst>
            <pc:docMk/>
            <pc:sldMk cId="0" sldId="256"/>
            <ac:spMk id="125" creationId="{00000000-0000-0000-0000-000000000000}"/>
          </ac:spMkLst>
        </pc:spChg>
        <pc:spChg chg="mod">
          <ac:chgData name="Misbabanu Amanullah Khan (2538422)" userId="S::2538422@student.uwtsd.ac.uk::b381670e-0799-4eb5-b747-7b5a3ea0f62f" providerId="AD" clId="Web-{00000000-0000-0000-0000-000000000000}" dt="2026-10-23T00:48:49.126" v="81"/>
          <ac:spMkLst>
            <pc:docMk/>
            <pc:sldMk cId="0" sldId="256"/>
            <ac:spMk id="127" creationId="{00000000-0000-0000-0000-000000000000}"/>
          </ac:spMkLst>
        </pc:spChg>
        <pc:spChg chg="mod">
          <ac:chgData name="Misbabanu Amanullah Khan (2538422)" userId="S::2538422@student.uwtsd.ac.uk::b381670e-0799-4eb5-b747-7b5a3ea0f62f" providerId="AD" clId="Web-{00000000-0000-0000-0000-000000000000}" dt="2026-10-23T00:48:54.110" v="82"/>
          <ac:spMkLst>
            <pc:docMk/>
            <pc:sldMk cId="0" sldId="256"/>
            <ac:spMk id="129" creationId="{00000000-0000-0000-0000-000000000000}"/>
          </ac:spMkLst>
        </pc:spChg>
        <pc:spChg chg="mod">
          <ac:chgData name="Misbabanu Amanullah Khan (2538422)" userId="S::2538422@student.uwtsd.ac.uk::b381670e-0799-4eb5-b747-7b5a3ea0f62f" providerId="AD" clId="Web-{00000000-0000-0000-0000-000000000000}" dt="2026-10-23T00:49:01.204" v="83"/>
          <ac:spMkLst>
            <pc:docMk/>
            <pc:sldMk cId="0" sldId="256"/>
            <ac:spMk id="131" creationId="{00000000-0000-0000-0000-000000000000}"/>
          </ac:spMkLst>
        </pc:spChg>
        <pc:spChg chg="mod">
          <ac:chgData name="Misbabanu Amanullah Khan (2538422)" userId="S::2538422@student.uwtsd.ac.uk::b381670e-0799-4eb5-b747-7b5a3ea0f62f" providerId="AD" clId="Web-{00000000-0000-0000-0000-000000000000}" dt="2026-10-23T00:50:31.597" v="93"/>
          <ac:spMkLst>
            <pc:docMk/>
            <pc:sldMk cId="0" sldId="256"/>
            <ac:spMk id="144" creationId="{00000000-0000-0000-0000-000000000000}"/>
          </ac:spMkLst>
        </pc:spChg>
        <pc:spChg chg="mod">
          <ac:chgData name="Misbabanu Amanullah Khan (2538422)" userId="S::2538422@student.uwtsd.ac.uk::b381670e-0799-4eb5-b747-7b5a3ea0f62f" providerId="AD" clId="Web-{00000000-0000-0000-0000-000000000000}" dt="2026-10-23T00:50:37.676" v="95" actId="20577"/>
          <ac:spMkLst>
            <pc:docMk/>
            <pc:sldMk cId="0" sldId="256"/>
            <ac:spMk id="146" creationId="{00000000-0000-0000-0000-000000000000}"/>
          </ac:spMkLst>
        </pc:spChg>
        <pc:spChg chg="mod">
          <ac:chgData name="Misbabanu Amanullah Khan (2538422)" userId="S::2538422@student.uwtsd.ac.uk::b381670e-0799-4eb5-b747-7b5a3ea0f62f" providerId="AD" clId="Web-{00000000-0000-0000-0000-000000000000}" dt="2026-10-23T00:50:43.551" v="96"/>
          <ac:spMkLst>
            <pc:docMk/>
            <pc:sldMk cId="0" sldId="256"/>
            <ac:spMk id="148" creationId="{00000000-0000-0000-0000-000000000000}"/>
          </ac:spMkLst>
        </pc:spChg>
        <pc:picChg chg="mod">
          <ac:chgData name="Misbabanu Amanullah Khan (2538422)" userId="S::2538422@student.uwtsd.ac.uk::b381670e-0799-4eb5-b747-7b5a3ea0f62f" providerId="AD" clId="Web-{00000000-0000-0000-0000-000000000000}" dt="2026-10-23T00:43:22.835" v="37" actId="14100"/>
          <ac:picMkLst>
            <pc:docMk/>
            <pc:sldMk cId="0" sldId="256"/>
            <ac:picMk id="178" creationId="{B441DBBD-56BF-6C53-DDA6-9625A68C58E0}"/>
          </ac:picMkLst>
        </pc:picChg>
      </pc:sldChg>
      <pc:sldChg chg="modSp new ord">
        <pc:chgData name="Misbabanu Amanullah Khan (2538422)" userId="S::2538422@student.uwtsd.ac.uk::b381670e-0799-4eb5-b747-7b5a3ea0f62f" providerId="AD" clId="Web-{00000000-0000-0000-0000-000000000000}" dt="2026-10-23T00:46:33.138" v="68"/>
        <pc:sldMkLst>
          <pc:docMk/>
          <pc:sldMk cId="3551825379" sldId="257"/>
        </pc:sldMkLst>
        <pc:spChg chg="mod">
          <ac:chgData name="Misbabanu Amanullah Khan (2538422)" userId="S::2538422@student.uwtsd.ac.uk::b381670e-0799-4eb5-b747-7b5a3ea0f62f" providerId="AD" clId="Web-{00000000-0000-0000-0000-000000000000}" dt="2026-10-23T00:46:24.903" v="67" actId="20577"/>
          <ac:spMkLst>
            <pc:docMk/>
            <pc:sldMk cId="3551825379" sldId="257"/>
            <ac:spMk id="2" creationId="{F81586AD-9A6C-6CE8-CCEF-2193FCC7085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3" Type="http://schemas.openxmlformats.org/officeDocument/2006/relationships/hyperlink" Target="https://doi.org/10.1080/17437199.2023.2173631?utm_source=chatgpt.com" TargetMode="External"/><Relationship Id="rId18" Type="http://schemas.openxmlformats.org/officeDocument/2006/relationships/hyperlink" Target="https://doi.org/10.3390/bs14020102?utm_source=chatgpt.com" TargetMode="External"/><Relationship Id="rId26" Type="http://schemas.openxmlformats.org/officeDocument/2006/relationships/hyperlink" Target="https://doi.org/10.1542/peds.2021-053852I?utm_source=chatgpt.com" TargetMode="External"/><Relationship Id="rId21" Type="http://schemas.openxmlformats.org/officeDocument/2006/relationships/hyperlink" Target="https://doi.org/10.2196/26779?utm_source=chatgpt.com" TargetMode="External"/><Relationship Id="rId34" Type="http://schemas.openxmlformats.org/officeDocument/2006/relationships/hyperlink" Target="https://www.who.int/news-room/events/detail/1986/11/21/default-calendar/first-international-conference-on-health-promotion?utm_source=chatgpt.com" TargetMode="External"/><Relationship Id="rId7" Type="http://schemas.openxmlformats.org/officeDocument/2006/relationships/image" Target="../media/image6.png"/><Relationship Id="rId12" Type="http://schemas.openxmlformats.org/officeDocument/2006/relationships/image" Target="../media/image11.jpeg"/><Relationship Id="rId17" Type="http://schemas.openxmlformats.org/officeDocument/2006/relationships/hyperlink" Target="https://www.gov.uk/government/publications/physical-activity-guidelines-children-and-young-people-5-to-18-years?utm_source=chatgpt.com" TargetMode="External"/><Relationship Id="rId25" Type="http://schemas.openxmlformats.org/officeDocument/2006/relationships/hyperlink" Target="https://digital.nhs.uk/data-and-information/publications/statistical/national-child-measurement-programme/2023-24-school-year?utm_source=chatgpt.com" TargetMode="External"/><Relationship Id="rId33" Type="http://schemas.openxmlformats.org/officeDocument/2006/relationships/hyperlink" Target="https://doi.org/10.2196/68151?utm_source=chatgpt.com" TargetMode="External"/><Relationship Id="rId38" Type="http://schemas.openxmlformats.org/officeDocument/2006/relationships/image" Target="../media/image13.png"/><Relationship Id="rId2" Type="http://schemas.openxmlformats.org/officeDocument/2006/relationships/image" Target="../media/image1.png"/><Relationship Id="rId16" Type="http://schemas.openxmlformats.org/officeDocument/2006/relationships/hyperlink" Target="https://doi.org/10.1136/bjsports-2020-102955?utm_source=chatgpt.com" TargetMode="External"/><Relationship Id="rId20" Type="http://schemas.openxmlformats.org/officeDocument/2006/relationships/hyperlink" Target="https://doi.org/10.1016/j.jesf.2024.09.002?utm_source=chatgpt.com" TargetMode="External"/><Relationship Id="rId29" Type="http://schemas.openxmlformats.org/officeDocument/2006/relationships/hyperlink" Target="https://doi.org/10.1371/journal.pone.0289831?utm_source=chatgpt.com" TargetMode="External"/><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jpeg"/><Relationship Id="rId24" Type="http://schemas.openxmlformats.org/officeDocument/2006/relationships/hyperlink" Target="https://doi.org/10.2196/42461?utm_source=chatgpt.com" TargetMode="External"/><Relationship Id="rId32" Type="http://schemas.openxmlformats.org/officeDocument/2006/relationships/hyperlink" Target="https://doi.org/10.2196/51478?utm_source=chatgpt.com" TargetMode="External"/><Relationship Id="rId37" Type="http://schemas.openxmlformats.org/officeDocument/2006/relationships/image" Target="../media/image12.png"/><Relationship Id="rId5" Type="http://schemas.openxmlformats.org/officeDocument/2006/relationships/image" Target="../media/image4.png"/><Relationship Id="rId15" Type="http://schemas.openxmlformats.org/officeDocument/2006/relationships/hyperlink" Target="https://doi.org/10.2196/35920?utm_source=chatgpt.com" TargetMode="External"/><Relationship Id="rId23" Type="http://schemas.openxmlformats.org/officeDocument/2006/relationships/hyperlink" Target="https://doi.org/10.1186/s12889-024-18043-6?utm_source=chatgpt.com" TargetMode="External"/><Relationship Id="rId28" Type="http://schemas.openxmlformats.org/officeDocument/2006/relationships/hyperlink" Target="https://doi.org/10.3390/jcm11164798?utm_source=chatgpt.com" TargetMode="External"/><Relationship Id="rId36" Type="http://schemas.openxmlformats.org/officeDocument/2006/relationships/hyperlink" Target="https://www.who.int/publications/i/item/9789240116870?utm_source=chatgpt.com" TargetMode="External"/><Relationship Id="rId10" Type="http://schemas.openxmlformats.org/officeDocument/2006/relationships/image" Target="../media/image9.jpeg"/><Relationship Id="rId19" Type="http://schemas.openxmlformats.org/officeDocument/2006/relationships/hyperlink" Target="https://doi.org/10.2196/22601?utm_source=chatgpt.com" TargetMode="External"/><Relationship Id="rId31" Type="http://schemas.openxmlformats.org/officeDocument/2006/relationships/hyperlink" Target="https://www.sportengland.org/research-and-data/data/active-lives/active-lives-data-tables?utm_source=chatgpt.com" TargetMode="External"/><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hyperlink" Target="https://doi.org/10.1016/S2589-7500(24)00139-0?utm_source=chatgpt.com" TargetMode="External"/><Relationship Id="rId22" Type="http://schemas.openxmlformats.org/officeDocument/2006/relationships/hyperlink" Target="https://doi.org/10.1186/1748-5908-6-42?utm_source=chatgpt.com" TargetMode="External"/><Relationship Id="rId27" Type="http://schemas.openxmlformats.org/officeDocument/2006/relationships/hyperlink" Target="https://www.ofcom.org.uk/media-use-and-attitudes/media-habits-children/children-and-parents-media-use-and-attitudes-report-2024?utm_source=chatgpt.com" TargetMode="External"/><Relationship Id="rId30" Type="http://schemas.openxmlformats.org/officeDocument/2006/relationships/hyperlink" Target="https://doi.org/10.2196/41649?utm_source=chatgpt.com" TargetMode="External"/><Relationship Id="rId35" Type="http://schemas.openxmlformats.org/officeDocument/2006/relationships/hyperlink" Target="https://www.who.int/publications/i/item/9789240015128?utm_source=chatgpt.com" TargetMode="External"/><Relationship Id="rId8" Type="http://schemas.openxmlformats.org/officeDocument/2006/relationships/image" Target="../media/image7.png"/><Relationship Id="rId3"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586AD-9A6C-6CE8-CCEF-2193FCC7085B}"/>
              </a:ext>
            </a:extLst>
          </p:cNvPr>
          <p:cNvSpPr>
            <a:spLocks noGrp="1"/>
          </p:cNvSpPr>
          <p:nvPr>
            <p:ph type="title"/>
          </p:nvPr>
        </p:nvSpPr>
        <p:spPr>
          <a:xfrm>
            <a:off x="457200" y="427038"/>
            <a:ext cx="11267440" cy="5979160"/>
          </a:xfrm>
        </p:spPr>
        <p:txBody>
          <a:bodyPr/>
          <a:lstStyle/>
          <a:p>
            <a:r>
              <a:rPr lang="en-GB" sz="2500" dirty="0">
                <a:latin typeface="Arial Nova"/>
                <a:ea typeface="Calibri"/>
                <a:cs typeface="Calibri"/>
              </a:rPr>
              <a:t>Name :Misbabanu Amanullah khan</a:t>
            </a:r>
            <a:br>
              <a:rPr lang="en-GB" sz="2500" dirty="0">
                <a:latin typeface="Arial Nova"/>
                <a:ea typeface="Calibri"/>
                <a:cs typeface="Calibri"/>
              </a:rPr>
            </a:br>
            <a:r>
              <a:rPr lang="en-GB" sz="2500" dirty="0">
                <a:latin typeface="Arial Nova"/>
                <a:ea typeface="Calibri"/>
                <a:cs typeface="Calibri"/>
              </a:rPr>
              <a:t>student number :2538422</a:t>
            </a:r>
            <a:br>
              <a:rPr lang="en-GB" sz="2500" dirty="0">
                <a:latin typeface="Arial Nova"/>
                <a:ea typeface="Calibri"/>
                <a:cs typeface="Calibri"/>
              </a:rPr>
            </a:br>
            <a:r>
              <a:rPr lang="en-GB" sz="2500" dirty="0">
                <a:latin typeface="Arial Nova"/>
                <a:ea typeface="Calibri"/>
                <a:cs typeface="Calibri"/>
              </a:rPr>
              <a:t>module code:LCHS7009</a:t>
            </a:r>
            <a:br>
              <a:rPr lang="en-GB" sz="2500" dirty="0">
                <a:latin typeface="Arial Nova"/>
                <a:ea typeface="Calibri"/>
                <a:cs typeface="Calibri"/>
              </a:rPr>
            </a:br>
            <a:r>
              <a:rPr lang="en-GB" sz="2500" dirty="0">
                <a:latin typeface="Arial Nova"/>
                <a:ea typeface="Calibri"/>
                <a:cs typeface="Calibri"/>
              </a:rPr>
              <a:t>module name  :Population health and digital health promotion </a:t>
            </a:r>
            <a:br>
              <a:rPr lang="en-GB" sz="2500" dirty="0">
                <a:latin typeface="Arial Nova"/>
                <a:ea typeface="Calibri"/>
                <a:cs typeface="Calibri"/>
              </a:rPr>
            </a:br>
            <a:r>
              <a:rPr lang="en-GB" sz="2500" dirty="0">
                <a:latin typeface="Arial Nova"/>
                <a:ea typeface="Calibri"/>
                <a:cs typeface="Calibri"/>
              </a:rPr>
              <a:t>lecturer name: </a:t>
            </a:r>
            <a:r>
              <a:rPr lang="en-GB" sz="2500" dirty="0" err="1">
                <a:latin typeface="Arial Nova"/>
                <a:ea typeface="Calibri"/>
                <a:cs typeface="Calibri"/>
              </a:rPr>
              <a:t>raheela</a:t>
            </a:r>
            <a:r>
              <a:rPr lang="en-GB" sz="2500" dirty="0">
                <a:latin typeface="Arial Nova"/>
                <a:ea typeface="Calibri"/>
                <a:cs typeface="Calibri"/>
              </a:rPr>
              <a:t> shaikh </a:t>
            </a:r>
            <a:br>
              <a:rPr lang="en-GB" sz="2500" dirty="0">
                <a:latin typeface="Arial Nova"/>
                <a:ea typeface="Calibri"/>
                <a:cs typeface="Calibri"/>
              </a:rPr>
            </a:br>
            <a:r>
              <a:rPr lang="en-GB" sz="2500" dirty="0">
                <a:latin typeface="Arial Nova"/>
                <a:ea typeface="Calibri"/>
                <a:cs typeface="Calibri"/>
              </a:rPr>
              <a:t>component 2 : poster </a:t>
            </a:r>
            <a:br>
              <a:rPr lang="en-GB" sz="2500" dirty="0">
                <a:latin typeface="Arial Nova"/>
                <a:ea typeface="Calibri"/>
                <a:cs typeface="Calibri"/>
              </a:rPr>
            </a:br>
            <a:endParaRPr lang="en-US" sz="25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5518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1F5F9"/>
        </a:solidFill>
        <a:effectLst/>
      </p:bgPr>
    </p:bg>
    <p:spTree>
      <p:nvGrpSpPr>
        <p:cNvPr id="1" name=""/>
        <p:cNvGrpSpPr/>
        <p:nvPr/>
      </p:nvGrpSpPr>
      <p:grpSpPr>
        <a:xfrm>
          <a:off x="0" y="0"/>
          <a:ext cx="0" cy="0"/>
          <a:chOff x="0" y="0"/>
          <a:chExt cx="0" cy="0"/>
        </a:xfrm>
      </p:grpSpPr>
      <p:sp>
        <p:nvSpPr>
          <p:cNvPr id="2" name="Rounded Rectangle 1"/>
          <p:cNvSpPr/>
          <p:nvPr/>
        </p:nvSpPr>
        <p:spPr>
          <a:xfrm>
            <a:off x="114300" y="731341"/>
            <a:ext cx="2940843" cy="381000"/>
          </a:xfrm>
          <a:prstGeom prst="roundRect">
            <a:avLst>
              <a:gd name="adj" fmla="val 75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3121818" y="731341"/>
            <a:ext cx="2940843" cy="381000"/>
          </a:xfrm>
          <a:prstGeom prst="roundRect">
            <a:avLst>
              <a:gd name="adj" fmla="val 75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6129337" y="731341"/>
            <a:ext cx="2940843" cy="381000"/>
          </a:xfrm>
          <a:prstGeom prst="roundRect">
            <a:avLst>
              <a:gd name="adj" fmla="val 75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114300" y="731341"/>
            <a:ext cx="28575" cy="381000"/>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3121818" y="731341"/>
            <a:ext cx="28575" cy="381000"/>
          </a:xfrm>
          <a:prstGeom prst="rect">
            <a:avLst/>
          </a:prstGeom>
          <a:solidFill>
            <a:srgbClr val="05966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6129337" y="731341"/>
            <a:ext cx="28575" cy="381000"/>
          </a:xfrm>
          <a:prstGeom prst="rect">
            <a:avLst/>
          </a:prstGeom>
          <a:solidFill>
            <a:srgbClr val="D9770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ounded Rectangle 10"/>
          <p:cNvSpPr/>
          <p:nvPr/>
        </p:nvSpPr>
        <p:spPr>
          <a:xfrm>
            <a:off x="114300" y="5535065"/>
            <a:ext cx="2940843" cy="1232111"/>
          </a:xfrm>
          <a:prstGeom prst="roundRect">
            <a:avLst>
              <a:gd name="adj" fmla="val 3130"/>
            </a:avLst>
          </a:prstGeom>
          <a:solidFill>
            <a:srgbClr val="FFFFFF"/>
          </a:solidFill>
          <a:ln w="9525">
            <a:solidFill>
              <a:srgbClr val="CBD5E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ounded Rectangle 11"/>
          <p:cNvSpPr/>
          <p:nvPr/>
        </p:nvSpPr>
        <p:spPr>
          <a:xfrm>
            <a:off x="3121818" y="5102423"/>
            <a:ext cx="2940843" cy="1664754"/>
          </a:xfrm>
          <a:prstGeom prst="roundRect">
            <a:avLst>
              <a:gd name="adj" fmla="val 3130"/>
            </a:avLst>
          </a:prstGeom>
          <a:solidFill>
            <a:srgbClr val="FFFFFF"/>
          </a:solidFill>
          <a:ln w="9525">
            <a:solidFill>
              <a:srgbClr val="CBD5E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ounded Rectangle 12"/>
          <p:cNvSpPr/>
          <p:nvPr/>
        </p:nvSpPr>
        <p:spPr>
          <a:xfrm>
            <a:off x="9136856" y="1159966"/>
            <a:ext cx="2940843" cy="1120143"/>
          </a:xfrm>
          <a:prstGeom prst="roundRect">
            <a:avLst>
              <a:gd name="adj" fmla="val 3302"/>
            </a:avLst>
          </a:prstGeom>
          <a:solidFill>
            <a:srgbClr val="FFFFFF"/>
          </a:solidFill>
          <a:ln w="9525">
            <a:solidFill>
              <a:srgbClr val="CBD5E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190500" y="1257121"/>
            <a:ext cx="2788443" cy="9525"/>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190500" y="2268616"/>
            <a:ext cx="2788443" cy="9525"/>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190500" y="4212431"/>
            <a:ext cx="2788443" cy="9525"/>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3198018" y="1340941"/>
            <a:ext cx="2788443" cy="9525"/>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3198018" y="2865387"/>
            <a:ext cx="2788443" cy="9525"/>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3198018" y="4430464"/>
            <a:ext cx="2788443" cy="567183"/>
          </a:xfrm>
          <a:prstGeom prst="rect">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6205537" y="1340941"/>
            <a:ext cx="2788443" cy="9525"/>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ectangle 22"/>
          <p:cNvSpPr/>
          <p:nvPr/>
        </p:nvSpPr>
        <p:spPr>
          <a:xfrm>
            <a:off x="6205537" y="2590948"/>
            <a:ext cx="2788443" cy="9525"/>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Rectangle 23"/>
          <p:cNvSpPr/>
          <p:nvPr/>
        </p:nvSpPr>
        <p:spPr>
          <a:xfrm>
            <a:off x="6205537" y="4724995"/>
            <a:ext cx="2788443" cy="9525"/>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9146381" y="1818715"/>
            <a:ext cx="2921793" cy="1238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9146381" y="1979116"/>
            <a:ext cx="2921793" cy="325040"/>
          </a:xfrm>
          <a:prstGeom prst="rect">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ectangle 26"/>
          <p:cNvSpPr/>
          <p:nvPr/>
        </p:nvSpPr>
        <p:spPr>
          <a:xfrm>
            <a:off x="9213056" y="2472832"/>
            <a:ext cx="2788443" cy="9525"/>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ectangle 27"/>
          <p:cNvSpPr/>
          <p:nvPr/>
        </p:nvSpPr>
        <p:spPr>
          <a:xfrm>
            <a:off x="9213056" y="3313390"/>
            <a:ext cx="2788443" cy="9525"/>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Rectangle 29"/>
          <p:cNvSpPr/>
          <p:nvPr/>
        </p:nvSpPr>
        <p:spPr>
          <a:xfrm>
            <a:off x="3198018" y="4430464"/>
            <a:ext cx="19050" cy="567183"/>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Rectangle 31"/>
          <p:cNvSpPr/>
          <p:nvPr/>
        </p:nvSpPr>
        <p:spPr>
          <a:xfrm>
            <a:off x="6205537" y="4767857"/>
            <a:ext cx="2788443" cy="297358"/>
          </a:xfrm>
          <a:prstGeom prst="rect">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Rectangle 32"/>
          <p:cNvSpPr/>
          <p:nvPr/>
        </p:nvSpPr>
        <p:spPr>
          <a:xfrm>
            <a:off x="6205537" y="5093791"/>
            <a:ext cx="2788443" cy="379362"/>
          </a:xfrm>
          <a:prstGeom prst="rect">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Rectangle 33"/>
          <p:cNvSpPr/>
          <p:nvPr/>
        </p:nvSpPr>
        <p:spPr>
          <a:xfrm>
            <a:off x="6205537" y="5288369"/>
            <a:ext cx="2788443" cy="297358"/>
          </a:xfrm>
          <a:prstGeom prst="rect">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Rectangle 34"/>
          <p:cNvSpPr/>
          <p:nvPr/>
        </p:nvSpPr>
        <p:spPr>
          <a:xfrm>
            <a:off x="9146381" y="1818715"/>
            <a:ext cx="1395263" cy="123825"/>
          </a:xfrm>
          <a:prstGeom prst="rect">
            <a:avLst/>
          </a:prstGeom>
          <a:solidFill>
            <a:srgbClr val="05966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Rectangle 35"/>
          <p:cNvSpPr/>
          <p:nvPr/>
        </p:nvSpPr>
        <p:spPr>
          <a:xfrm>
            <a:off x="10541644" y="1818715"/>
            <a:ext cx="662582" cy="123825"/>
          </a:xfrm>
          <a:prstGeom prst="rect">
            <a:avLst/>
          </a:prstGeom>
          <a:solidFill>
            <a:srgbClr val="D9770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Rectangle 36"/>
          <p:cNvSpPr/>
          <p:nvPr/>
        </p:nvSpPr>
        <p:spPr>
          <a:xfrm>
            <a:off x="11204227" y="1818715"/>
            <a:ext cx="863947" cy="123825"/>
          </a:xfrm>
          <a:prstGeom prst="rect">
            <a:avLst/>
          </a:prstGeom>
          <a:solidFill>
            <a:srgbClr val="DC262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Rectangle 37"/>
          <p:cNvSpPr/>
          <p:nvPr/>
        </p:nvSpPr>
        <p:spPr>
          <a:xfrm>
            <a:off x="9146381" y="1942540"/>
            <a:ext cx="2921793"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Rectangle 38"/>
          <p:cNvSpPr/>
          <p:nvPr/>
        </p:nvSpPr>
        <p:spPr>
          <a:xfrm>
            <a:off x="190500" y="4410075"/>
            <a:ext cx="892224"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Rectangle 39"/>
          <p:cNvSpPr/>
          <p:nvPr/>
        </p:nvSpPr>
        <p:spPr>
          <a:xfrm>
            <a:off x="1082724" y="4410075"/>
            <a:ext cx="780752"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Rectangle 40"/>
          <p:cNvSpPr/>
          <p:nvPr/>
        </p:nvSpPr>
        <p:spPr>
          <a:xfrm>
            <a:off x="1863476" y="4410075"/>
            <a:ext cx="1115466"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Rectangle 41"/>
          <p:cNvSpPr/>
          <p:nvPr/>
        </p:nvSpPr>
        <p:spPr>
          <a:xfrm>
            <a:off x="190500" y="4720232"/>
            <a:ext cx="892224"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3" name="Rectangle 42"/>
          <p:cNvSpPr/>
          <p:nvPr/>
        </p:nvSpPr>
        <p:spPr>
          <a:xfrm>
            <a:off x="1082724" y="4720232"/>
            <a:ext cx="780752"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Rectangle 43"/>
          <p:cNvSpPr/>
          <p:nvPr/>
        </p:nvSpPr>
        <p:spPr>
          <a:xfrm>
            <a:off x="1863476" y="4720232"/>
            <a:ext cx="1115466"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Rectangle 44"/>
          <p:cNvSpPr/>
          <p:nvPr/>
        </p:nvSpPr>
        <p:spPr>
          <a:xfrm>
            <a:off x="190500" y="5030390"/>
            <a:ext cx="892224"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Rectangle 45"/>
          <p:cNvSpPr/>
          <p:nvPr/>
        </p:nvSpPr>
        <p:spPr>
          <a:xfrm>
            <a:off x="1082724" y="5030390"/>
            <a:ext cx="780752"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7" name="Rectangle 46"/>
          <p:cNvSpPr/>
          <p:nvPr/>
        </p:nvSpPr>
        <p:spPr>
          <a:xfrm>
            <a:off x="1863476" y="5030390"/>
            <a:ext cx="1115466"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Rectangle 47"/>
          <p:cNvSpPr/>
          <p:nvPr/>
        </p:nvSpPr>
        <p:spPr>
          <a:xfrm>
            <a:off x="3198018" y="3757761"/>
            <a:ext cx="669131"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Rectangle 48"/>
          <p:cNvSpPr/>
          <p:nvPr/>
        </p:nvSpPr>
        <p:spPr>
          <a:xfrm>
            <a:off x="3867150" y="3757761"/>
            <a:ext cx="1059507"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Rectangle 49"/>
          <p:cNvSpPr/>
          <p:nvPr/>
        </p:nvSpPr>
        <p:spPr>
          <a:xfrm>
            <a:off x="4926657" y="3757761"/>
            <a:ext cx="1059805"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1" name="Rectangle 50"/>
          <p:cNvSpPr/>
          <p:nvPr/>
        </p:nvSpPr>
        <p:spPr>
          <a:xfrm>
            <a:off x="3198018" y="4067919"/>
            <a:ext cx="669131"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Rectangle 51"/>
          <p:cNvSpPr/>
          <p:nvPr/>
        </p:nvSpPr>
        <p:spPr>
          <a:xfrm>
            <a:off x="3867150" y="4067919"/>
            <a:ext cx="1059507"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3" name="Rectangle 52"/>
          <p:cNvSpPr/>
          <p:nvPr/>
        </p:nvSpPr>
        <p:spPr>
          <a:xfrm>
            <a:off x="4926657" y="4067919"/>
            <a:ext cx="1059805"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4" name="Rectangle 53"/>
          <p:cNvSpPr/>
          <p:nvPr/>
        </p:nvSpPr>
        <p:spPr>
          <a:xfrm>
            <a:off x="3198018" y="4378076"/>
            <a:ext cx="669131"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5" name="Rectangle 54"/>
          <p:cNvSpPr/>
          <p:nvPr/>
        </p:nvSpPr>
        <p:spPr>
          <a:xfrm>
            <a:off x="3867150" y="4378076"/>
            <a:ext cx="1059507"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6" name="Rectangle 55"/>
          <p:cNvSpPr/>
          <p:nvPr/>
        </p:nvSpPr>
        <p:spPr>
          <a:xfrm>
            <a:off x="4926657" y="4378076"/>
            <a:ext cx="1059805"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7" name="Rectangle 56"/>
          <p:cNvSpPr/>
          <p:nvPr/>
        </p:nvSpPr>
        <p:spPr>
          <a:xfrm>
            <a:off x="6205537" y="3581995"/>
            <a:ext cx="836414"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8" name="Rectangle 57"/>
          <p:cNvSpPr/>
          <p:nvPr/>
        </p:nvSpPr>
        <p:spPr>
          <a:xfrm>
            <a:off x="7041951" y="3581995"/>
            <a:ext cx="1952029"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9" name="Rectangle 58"/>
          <p:cNvSpPr/>
          <p:nvPr/>
        </p:nvSpPr>
        <p:spPr>
          <a:xfrm>
            <a:off x="6205537" y="3892153"/>
            <a:ext cx="836414"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0" name="Rectangle 59"/>
          <p:cNvSpPr/>
          <p:nvPr/>
        </p:nvSpPr>
        <p:spPr>
          <a:xfrm>
            <a:off x="7041951" y="3892153"/>
            <a:ext cx="1952029"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1" name="Rectangle 60"/>
          <p:cNvSpPr/>
          <p:nvPr/>
        </p:nvSpPr>
        <p:spPr>
          <a:xfrm>
            <a:off x="6205537" y="4202310"/>
            <a:ext cx="836414"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2" name="Rectangle 61"/>
          <p:cNvSpPr/>
          <p:nvPr/>
        </p:nvSpPr>
        <p:spPr>
          <a:xfrm>
            <a:off x="7041951" y="4202310"/>
            <a:ext cx="1952029"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3" name="Rectangle 62"/>
          <p:cNvSpPr/>
          <p:nvPr/>
        </p:nvSpPr>
        <p:spPr>
          <a:xfrm>
            <a:off x="6205537" y="4424957"/>
            <a:ext cx="836414"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4" name="Rectangle 63"/>
          <p:cNvSpPr/>
          <p:nvPr/>
        </p:nvSpPr>
        <p:spPr>
          <a:xfrm>
            <a:off x="7041951" y="4424957"/>
            <a:ext cx="1952029"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5" name="Rectangle 64"/>
          <p:cNvSpPr/>
          <p:nvPr/>
        </p:nvSpPr>
        <p:spPr>
          <a:xfrm>
            <a:off x="6205537" y="4804011"/>
            <a:ext cx="19050" cy="225050"/>
          </a:xfrm>
          <a:prstGeom prst="rect">
            <a:avLst/>
          </a:prstGeom>
          <a:solidFill>
            <a:srgbClr val="05966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6" name="Rectangle 65"/>
          <p:cNvSpPr/>
          <p:nvPr/>
        </p:nvSpPr>
        <p:spPr>
          <a:xfrm>
            <a:off x="6205537" y="5049392"/>
            <a:ext cx="19050" cy="254800"/>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7" name="Rectangle 66"/>
          <p:cNvSpPr/>
          <p:nvPr/>
        </p:nvSpPr>
        <p:spPr>
          <a:xfrm>
            <a:off x="6205537" y="5317600"/>
            <a:ext cx="19050" cy="238896"/>
          </a:xfrm>
          <a:prstGeom prst="rect">
            <a:avLst/>
          </a:prstGeom>
          <a:solidFill>
            <a:srgbClr val="D9770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8" name="Picture 67" descr="image.png"/>
          <p:cNvPicPr>
            <a:picLocks noChangeAspect="1"/>
          </p:cNvPicPr>
          <p:nvPr/>
        </p:nvPicPr>
        <p:blipFill>
          <a:blip r:embed="rId2"/>
          <a:stretch>
            <a:fillRect/>
          </a:stretch>
        </p:blipFill>
        <p:spPr>
          <a:xfrm>
            <a:off x="257175" y="142875"/>
            <a:ext cx="72479" cy="85725"/>
          </a:xfrm>
          <a:prstGeom prst="rect">
            <a:avLst/>
          </a:prstGeom>
        </p:spPr>
      </p:pic>
      <p:pic>
        <p:nvPicPr>
          <p:cNvPr id="70" name="Picture 69" descr="image.png"/>
          <p:cNvPicPr>
            <a:picLocks noChangeAspect="1"/>
          </p:cNvPicPr>
          <p:nvPr/>
        </p:nvPicPr>
        <p:blipFill>
          <a:blip r:embed="rId3"/>
          <a:stretch>
            <a:fillRect/>
          </a:stretch>
        </p:blipFill>
        <p:spPr>
          <a:xfrm>
            <a:off x="3131343" y="5111948"/>
            <a:ext cx="2921793" cy="800100"/>
          </a:xfrm>
          <a:prstGeom prst="rect">
            <a:avLst/>
          </a:prstGeom>
        </p:spPr>
      </p:pic>
      <p:pic>
        <p:nvPicPr>
          <p:cNvPr id="71" name="Picture 70" descr="image.png"/>
          <p:cNvPicPr>
            <a:picLocks noChangeAspect="1"/>
          </p:cNvPicPr>
          <p:nvPr/>
        </p:nvPicPr>
        <p:blipFill>
          <a:blip r:embed="rId4"/>
          <a:stretch>
            <a:fillRect/>
          </a:stretch>
        </p:blipFill>
        <p:spPr>
          <a:xfrm>
            <a:off x="9146381" y="731341"/>
            <a:ext cx="2921793" cy="1123950"/>
          </a:xfrm>
          <a:prstGeom prst="rect">
            <a:avLst/>
          </a:prstGeom>
        </p:spPr>
      </p:pic>
      <p:pic>
        <p:nvPicPr>
          <p:cNvPr id="72" name="Picture 71" descr="image.png"/>
          <p:cNvPicPr>
            <a:picLocks noChangeAspect="1"/>
          </p:cNvPicPr>
          <p:nvPr/>
        </p:nvPicPr>
        <p:blipFill>
          <a:blip r:embed="rId5"/>
          <a:stretch>
            <a:fillRect/>
          </a:stretch>
        </p:blipFill>
        <p:spPr>
          <a:xfrm>
            <a:off x="190500" y="1140440"/>
            <a:ext cx="73372" cy="90487"/>
          </a:xfrm>
          <a:prstGeom prst="rect">
            <a:avLst/>
          </a:prstGeom>
        </p:spPr>
      </p:pic>
      <p:pic>
        <p:nvPicPr>
          <p:cNvPr id="73" name="Picture 72" descr="image.png"/>
          <p:cNvPicPr>
            <a:picLocks noChangeAspect="1"/>
          </p:cNvPicPr>
          <p:nvPr/>
        </p:nvPicPr>
        <p:blipFill>
          <a:blip r:embed="rId5"/>
          <a:stretch>
            <a:fillRect/>
          </a:stretch>
        </p:blipFill>
        <p:spPr>
          <a:xfrm>
            <a:off x="190500" y="2099548"/>
            <a:ext cx="73372" cy="90487"/>
          </a:xfrm>
          <a:prstGeom prst="rect">
            <a:avLst/>
          </a:prstGeom>
        </p:spPr>
      </p:pic>
      <p:pic>
        <p:nvPicPr>
          <p:cNvPr id="74" name="Picture 73" descr="image.png"/>
          <p:cNvPicPr>
            <a:picLocks noChangeAspect="1"/>
          </p:cNvPicPr>
          <p:nvPr/>
        </p:nvPicPr>
        <p:blipFill>
          <a:blip r:embed="rId6"/>
          <a:stretch>
            <a:fillRect/>
          </a:stretch>
        </p:blipFill>
        <p:spPr>
          <a:xfrm>
            <a:off x="190500" y="4095750"/>
            <a:ext cx="73372" cy="90487"/>
          </a:xfrm>
          <a:prstGeom prst="rect">
            <a:avLst/>
          </a:prstGeom>
        </p:spPr>
      </p:pic>
      <p:pic>
        <p:nvPicPr>
          <p:cNvPr id="76" name="Picture 75" descr="image.png"/>
          <p:cNvPicPr>
            <a:picLocks noChangeAspect="1"/>
          </p:cNvPicPr>
          <p:nvPr/>
        </p:nvPicPr>
        <p:blipFill>
          <a:blip r:embed="rId7"/>
          <a:stretch>
            <a:fillRect/>
          </a:stretch>
        </p:blipFill>
        <p:spPr>
          <a:xfrm>
            <a:off x="3198018" y="1224260"/>
            <a:ext cx="73372" cy="90487"/>
          </a:xfrm>
          <a:prstGeom prst="rect">
            <a:avLst/>
          </a:prstGeom>
        </p:spPr>
      </p:pic>
      <p:pic>
        <p:nvPicPr>
          <p:cNvPr id="77" name="Picture 76" descr="image.png"/>
          <p:cNvPicPr>
            <a:picLocks noChangeAspect="1"/>
          </p:cNvPicPr>
          <p:nvPr/>
        </p:nvPicPr>
        <p:blipFill>
          <a:blip r:embed="rId7"/>
          <a:stretch>
            <a:fillRect/>
          </a:stretch>
        </p:blipFill>
        <p:spPr>
          <a:xfrm>
            <a:off x="3198018" y="2748706"/>
            <a:ext cx="73372" cy="90487"/>
          </a:xfrm>
          <a:prstGeom prst="rect">
            <a:avLst/>
          </a:prstGeom>
        </p:spPr>
      </p:pic>
      <p:pic>
        <p:nvPicPr>
          <p:cNvPr id="79" name="Picture 78" descr="image.png"/>
          <p:cNvPicPr>
            <a:picLocks noChangeAspect="1"/>
          </p:cNvPicPr>
          <p:nvPr/>
        </p:nvPicPr>
        <p:blipFill>
          <a:blip r:embed="rId8"/>
          <a:stretch>
            <a:fillRect/>
          </a:stretch>
        </p:blipFill>
        <p:spPr>
          <a:xfrm>
            <a:off x="6205537" y="1224260"/>
            <a:ext cx="73372" cy="90487"/>
          </a:xfrm>
          <a:prstGeom prst="rect">
            <a:avLst/>
          </a:prstGeom>
        </p:spPr>
      </p:pic>
      <p:pic>
        <p:nvPicPr>
          <p:cNvPr id="80" name="Picture 79" descr="image.png"/>
          <p:cNvPicPr>
            <a:picLocks noChangeAspect="1"/>
          </p:cNvPicPr>
          <p:nvPr/>
        </p:nvPicPr>
        <p:blipFill>
          <a:blip r:embed="rId8"/>
          <a:stretch>
            <a:fillRect/>
          </a:stretch>
        </p:blipFill>
        <p:spPr>
          <a:xfrm>
            <a:off x="6205537" y="2474267"/>
            <a:ext cx="73372" cy="90487"/>
          </a:xfrm>
          <a:prstGeom prst="rect">
            <a:avLst/>
          </a:prstGeom>
        </p:spPr>
      </p:pic>
      <p:pic>
        <p:nvPicPr>
          <p:cNvPr id="81" name="Picture 80" descr="image.png"/>
          <p:cNvPicPr>
            <a:picLocks noChangeAspect="1"/>
          </p:cNvPicPr>
          <p:nvPr/>
        </p:nvPicPr>
        <p:blipFill>
          <a:blip r:embed="rId8"/>
          <a:stretch>
            <a:fillRect/>
          </a:stretch>
        </p:blipFill>
        <p:spPr>
          <a:xfrm>
            <a:off x="6205537" y="4608314"/>
            <a:ext cx="73372" cy="90487"/>
          </a:xfrm>
          <a:prstGeom prst="rect">
            <a:avLst/>
          </a:prstGeom>
        </p:spPr>
      </p:pic>
      <p:pic>
        <p:nvPicPr>
          <p:cNvPr id="83" name="Picture 82" descr="image.png"/>
          <p:cNvPicPr>
            <a:picLocks noChangeAspect="1"/>
          </p:cNvPicPr>
          <p:nvPr/>
        </p:nvPicPr>
        <p:blipFill>
          <a:blip r:embed="rId9"/>
          <a:stretch>
            <a:fillRect/>
          </a:stretch>
        </p:blipFill>
        <p:spPr>
          <a:xfrm>
            <a:off x="9213056" y="2356150"/>
            <a:ext cx="73372" cy="90487"/>
          </a:xfrm>
          <a:prstGeom prst="rect">
            <a:avLst/>
          </a:prstGeom>
        </p:spPr>
      </p:pic>
      <p:pic>
        <p:nvPicPr>
          <p:cNvPr id="84" name="Picture 83" descr="image.png"/>
          <p:cNvPicPr>
            <a:picLocks noChangeAspect="1"/>
          </p:cNvPicPr>
          <p:nvPr/>
        </p:nvPicPr>
        <p:blipFill>
          <a:blip r:embed="rId9"/>
          <a:stretch>
            <a:fillRect/>
          </a:stretch>
        </p:blipFill>
        <p:spPr>
          <a:xfrm>
            <a:off x="9213056" y="3196709"/>
            <a:ext cx="73372" cy="90487"/>
          </a:xfrm>
          <a:prstGeom prst="rect">
            <a:avLst/>
          </a:prstGeom>
        </p:spPr>
      </p:pic>
      <p:graphicFrame>
        <p:nvGraphicFramePr>
          <p:cNvPr id="85" name="Table 84"/>
          <p:cNvGraphicFramePr>
            <a:graphicFrameLocks noGrp="1"/>
          </p:cNvGraphicFramePr>
          <p:nvPr>
            <p:extLst>
              <p:ext uri="{D42A27DB-BD31-4B8C-83A1-F6EECF244321}">
                <p14:modId xmlns:p14="http://schemas.microsoft.com/office/powerpoint/2010/main" val="1192074631"/>
              </p:ext>
            </p:extLst>
          </p:nvPr>
        </p:nvGraphicFramePr>
        <p:xfrm>
          <a:off x="256020" y="4280415"/>
          <a:ext cx="2592446" cy="965200"/>
        </p:xfrm>
        <a:graphic>
          <a:graphicData uri="http://schemas.openxmlformats.org/drawingml/2006/table">
            <a:tbl>
              <a:tblPr>
                <a:tableStyleId>{35758FB7-9AC5-4552-8A53-C91805E547FA}</a:tableStyleId>
              </a:tblPr>
              <a:tblGrid>
                <a:gridCol w="829510">
                  <a:extLst>
                    <a:ext uri="{9D8B030D-6E8A-4147-A177-3AD203B41FA5}">
                      <a16:colId xmlns:a16="http://schemas.microsoft.com/office/drawing/2014/main" val="20000"/>
                    </a:ext>
                  </a:extLst>
                </a:gridCol>
                <a:gridCol w="725875">
                  <a:extLst>
                    <a:ext uri="{9D8B030D-6E8A-4147-A177-3AD203B41FA5}">
                      <a16:colId xmlns:a16="http://schemas.microsoft.com/office/drawing/2014/main" val="20001"/>
                    </a:ext>
                  </a:extLst>
                </a:gridCol>
                <a:gridCol w="1037061">
                  <a:extLst>
                    <a:ext uri="{9D8B030D-6E8A-4147-A177-3AD203B41FA5}">
                      <a16:colId xmlns:a16="http://schemas.microsoft.com/office/drawing/2014/main" val="20002"/>
                    </a:ext>
                  </a:extLst>
                </a:gridCol>
              </a:tblGrid>
              <a:tr h="80765">
                <a:tc>
                  <a:txBody>
                    <a:bodyPr/>
                    <a:lstStyle/>
                    <a:p>
                      <a:pPr algn="ctr"/>
                      <a:r>
                        <a:rPr sz="500" b="1" u="none" dirty="0">
                          <a:solidFill>
                            <a:schemeClr val="tx1"/>
                          </a:solidFill>
                          <a:latin typeface="Times New Roman" panose="02020603050405020304" pitchFamily="18" charset="0"/>
                          <a:cs typeface="Times New Roman" panose="02020603050405020304" pitchFamily="18" charset="0"/>
                        </a:rPr>
                        <a:t>Domain</a:t>
                      </a:r>
                      <a:endParaRPr sz="500" b="1" i="0" u="none" dirty="0">
                        <a:solidFill>
                          <a:schemeClr val="tx1"/>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1" u="none" dirty="0">
                          <a:solidFill>
                            <a:schemeClr val="tx1"/>
                          </a:solidFill>
                          <a:latin typeface="Times New Roman" panose="02020603050405020304" pitchFamily="18" charset="0"/>
                          <a:cs typeface="Times New Roman" panose="02020603050405020304" pitchFamily="18" charset="0"/>
                        </a:rPr>
                        <a:t>Comparison</a:t>
                      </a:r>
                      <a:endParaRPr sz="500" b="1" i="0" u="none" dirty="0">
                        <a:solidFill>
                          <a:schemeClr val="tx1"/>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1" u="none" dirty="0">
                          <a:solidFill>
                            <a:schemeClr val="tx1"/>
                          </a:solidFill>
                          <a:latin typeface="Times New Roman" panose="02020603050405020304" pitchFamily="18" charset="0"/>
                          <a:cs typeface="Times New Roman" panose="02020603050405020304" pitchFamily="18" charset="0"/>
                        </a:rPr>
                        <a:t>Public Health Finding</a:t>
                      </a:r>
                      <a:endParaRPr sz="500" b="1" i="0" u="none" dirty="0">
                        <a:solidFill>
                          <a:schemeClr val="tx1"/>
                        </a:solidFill>
                        <a:latin typeface="Times New Roman" panose="02020603050405020304" pitchFamily="18" charset="0"/>
                        <a:cs typeface="Times New Roman" panose="02020603050405020304" pitchFamily="18" charset="0"/>
                      </a:endParaRPr>
                    </a:p>
                  </a:txBody>
                  <a:tcPr marL="63500" marR="63500" marT="25400" marB="25400" anchor="ctr"/>
                </a:tc>
                <a:extLst>
                  <a:ext uri="{0D108BD9-81ED-4DB2-BD59-A6C34878D82A}">
                    <a16:rowId xmlns:a16="http://schemas.microsoft.com/office/drawing/2014/main" val="10000"/>
                  </a:ext>
                </a:extLst>
              </a:tr>
              <a:tr h="136645">
                <a:tc>
                  <a:txBody>
                    <a:bodyPr/>
                    <a:lstStyle/>
                    <a:p>
                      <a:pPr algn="ctr"/>
                      <a:r>
                        <a:rPr sz="500" b="1" u="none" dirty="0">
                          <a:solidFill>
                            <a:schemeClr val="tx1"/>
                          </a:solidFill>
                          <a:latin typeface="Times New Roman" panose="02020603050405020304" pitchFamily="18" charset="0"/>
                          <a:cs typeface="Times New Roman" panose="02020603050405020304" pitchFamily="18" charset="0"/>
                        </a:rPr>
                        <a:t>Sex Disparity</a:t>
                      </a:r>
                      <a:endParaRPr sz="500" b="1" i="0" u="none" dirty="0">
                        <a:solidFill>
                          <a:schemeClr val="tx1"/>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1" u="none">
                          <a:solidFill>
                            <a:schemeClr val="tx1"/>
                          </a:solidFill>
                          <a:latin typeface="Times New Roman" panose="02020603050405020304" pitchFamily="18" charset="0"/>
                          <a:cs typeface="Times New Roman" panose="02020603050405020304" pitchFamily="18" charset="0"/>
                        </a:rPr>
                        <a:t>45% vs 51%</a:t>
                      </a:r>
                      <a:endParaRPr sz="500" b="1" i="0" u="none">
                        <a:solidFill>
                          <a:schemeClr val="tx1"/>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0" u="none" dirty="0">
                          <a:solidFill>
                            <a:schemeClr val="tx1"/>
                          </a:solidFill>
                          <a:latin typeface="Times New Roman" panose="02020603050405020304" pitchFamily="18" charset="0"/>
                          <a:cs typeface="Times New Roman" panose="02020603050405020304" pitchFamily="18" charset="0"/>
                        </a:rPr>
                        <a:t>Girls compared with boys meeting daily activity guideline (Sport England, 2024).</a:t>
                      </a:r>
                      <a:endParaRPr sz="500" b="0" i="0" u="none" dirty="0">
                        <a:solidFill>
                          <a:schemeClr val="tx1"/>
                        </a:solidFill>
                        <a:latin typeface="Times New Roman" panose="02020603050405020304" pitchFamily="18" charset="0"/>
                        <a:cs typeface="Times New Roman" panose="02020603050405020304" pitchFamily="18" charset="0"/>
                      </a:endParaRPr>
                    </a:p>
                  </a:txBody>
                  <a:tcPr marL="63500" marR="63500" marT="25400" marB="25400" anchor="ctr"/>
                </a:tc>
                <a:extLst>
                  <a:ext uri="{0D108BD9-81ED-4DB2-BD59-A6C34878D82A}">
                    <a16:rowId xmlns:a16="http://schemas.microsoft.com/office/drawing/2014/main" val="10001"/>
                  </a:ext>
                </a:extLst>
              </a:tr>
              <a:tr h="0">
                <a:tc>
                  <a:txBody>
                    <a:bodyPr/>
                    <a:lstStyle/>
                    <a:p>
                      <a:pPr algn="ctr"/>
                      <a:r>
                        <a:rPr sz="500" b="1" u="none">
                          <a:solidFill>
                            <a:schemeClr val="tx1"/>
                          </a:solidFill>
                          <a:latin typeface="Times New Roman" panose="02020603050405020304" pitchFamily="18" charset="0"/>
                          <a:cs typeface="Times New Roman" panose="02020603050405020304" pitchFamily="18" charset="0"/>
                        </a:rPr>
                        <a:t>Family Affluence</a:t>
                      </a:r>
                      <a:endParaRPr sz="500" b="1" i="0" u="none">
                        <a:solidFill>
                          <a:schemeClr val="tx1"/>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1" u="none">
                          <a:solidFill>
                            <a:schemeClr val="tx1"/>
                          </a:solidFill>
                          <a:latin typeface="Times New Roman" panose="02020603050405020304" pitchFamily="18" charset="0"/>
                          <a:cs typeface="Times New Roman" panose="02020603050405020304" pitchFamily="18" charset="0"/>
                        </a:rPr>
                        <a:t>45% vs 57%</a:t>
                      </a:r>
                      <a:endParaRPr sz="500" b="1" i="0" u="none">
                        <a:solidFill>
                          <a:schemeClr val="tx1"/>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0" u="none">
                          <a:solidFill>
                            <a:schemeClr val="tx1"/>
                          </a:solidFill>
                          <a:latin typeface="Times New Roman" panose="02020603050405020304" pitchFamily="18" charset="0"/>
                          <a:cs typeface="Times New Roman" panose="02020603050405020304" pitchFamily="18" charset="0"/>
                        </a:rPr>
                        <a:t>Low- vs high-affluence children achieving the guideline (Sport England, 2024).</a:t>
                      </a:r>
                      <a:endParaRPr sz="500" b="0" i="0" u="none">
                        <a:solidFill>
                          <a:schemeClr val="tx1"/>
                        </a:solidFill>
                        <a:latin typeface="Times New Roman" panose="02020603050405020304" pitchFamily="18" charset="0"/>
                        <a:cs typeface="Times New Roman" panose="02020603050405020304" pitchFamily="18" charset="0"/>
                      </a:endParaRPr>
                    </a:p>
                  </a:txBody>
                  <a:tcPr marL="63500" marR="63500" marT="25400" marB="25400" anchor="ctr"/>
                </a:tc>
                <a:extLst>
                  <a:ext uri="{0D108BD9-81ED-4DB2-BD59-A6C34878D82A}">
                    <a16:rowId xmlns:a16="http://schemas.microsoft.com/office/drawing/2014/main" val="10002"/>
                  </a:ext>
                </a:extLst>
              </a:tr>
              <a:tr h="0">
                <a:tc>
                  <a:txBody>
                    <a:bodyPr/>
                    <a:lstStyle/>
                    <a:p>
                      <a:pPr algn="ctr"/>
                      <a:r>
                        <a:rPr sz="500" b="1" u="none">
                          <a:solidFill>
                            <a:schemeClr val="tx1"/>
                          </a:solidFill>
                          <a:latin typeface="Times New Roman" panose="02020603050405020304" pitchFamily="18" charset="0"/>
                          <a:cs typeface="Times New Roman" panose="02020603050405020304" pitchFamily="18" charset="0"/>
                        </a:rPr>
                        <a:t>Deprivation Gap</a:t>
                      </a:r>
                      <a:endParaRPr sz="500" b="1" i="0" u="none">
                        <a:solidFill>
                          <a:schemeClr val="tx1"/>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1" u="none">
                          <a:solidFill>
                            <a:schemeClr val="tx1"/>
                          </a:solidFill>
                          <a:latin typeface="Times New Roman" panose="02020603050405020304" pitchFamily="18" charset="0"/>
                          <a:cs typeface="Times New Roman" panose="02020603050405020304" pitchFamily="18" charset="0"/>
                        </a:rPr>
                        <a:t>29.2% vs 13.0%</a:t>
                      </a:r>
                      <a:endParaRPr sz="500" b="1" i="0" u="none">
                        <a:solidFill>
                          <a:schemeClr val="tx1"/>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0" u="none" dirty="0">
                          <a:solidFill>
                            <a:schemeClr val="tx1"/>
                          </a:solidFill>
                          <a:latin typeface="Times New Roman" panose="02020603050405020304" pitchFamily="18" charset="0"/>
                          <a:cs typeface="Times New Roman" panose="02020603050405020304" pitchFamily="18" charset="0"/>
                        </a:rPr>
                        <a:t>Year 6 obesity prevalence in most- vs least-deprived deciles (NHS, 2025).</a:t>
                      </a:r>
                      <a:endParaRPr sz="500" b="0" i="0" u="none" dirty="0">
                        <a:solidFill>
                          <a:schemeClr val="tx1"/>
                        </a:solidFill>
                        <a:latin typeface="Times New Roman" panose="02020603050405020304" pitchFamily="18" charset="0"/>
                        <a:cs typeface="Times New Roman" panose="02020603050405020304" pitchFamily="18" charset="0"/>
                      </a:endParaRPr>
                    </a:p>
                  </a:txBody>
                  <a:tcPr marL="63500" marR="63500" marT="25400" marB="25400" anchor="ctr"/>
                </a:tc>
                <a:extLst>
                  <a:ext uri="{0D108BD9-81ED-4DB2-BD59-A6C34878D82A}">
                    <a16:rowId xmlns:a16="http://schemas.microsoft.com/office/drawing/2014/main" val="10003"/>
                  </a:ext>
                </a:extLst>
              </a:tr>
            </a:tbl>
          </a:graphicData>
        </a:graphic>
      </p:graphicFrame>
      <p:graphicFrame>
        <p:nvGraphicFramePr>
          <p:cNvPr id="86" name="Table 85"/>
          <p:cNvGraphicFramePr>
            <a:graphicFrameLocks noGrp="1"/>
          </p:cNvGraphicFramePr>
          <p:nvPr>
            <p:extLst>
              <p:ext uri="{D42A27DB-BD31-4B8C-83A1-F6EECF244321}">
                <p14:modId xmlns:p14="http://schemas.microsoft.com/office/powerpoint/2010/main" val="88224600"/>
              </p:ext>
            </p:extLst>
          </p:nvPr>
        </p:nvGraphicFramePr>
        <p:xfrm>
          <a:off x="3207543" y="3336282"/>
          <a:ext cx="2778917" cy="999180"/>
        </p:xfrm>
        <a:graphic>
          <a:graphicData uri="http://schemas.openxmlformats.org/drawingml/2006/table">
            <a:tbl>
              <a:tblPr>
                <a:tableStyleId>{284E427A-3D55-4303-BF80-6455036E1DE7}</a:tableStyleId>
              </a:tblPr>
              <a:tblGrid>
                <a:gridCol w="666845">
                  <a:extLst>
                    <a:ext uri="{9D8B030D-6E8A-4147-A177-3AD203B41FA5}">
                      <a16:colId xmlns:a16="http://schemas.microsoft.com/office/drawing/2014/main" val="20000"/>
                    </a:ext>
                  </a:extLst>
                </a:gridCol>
                <a:gridCol w="1055887">
                  <a:extLst>
                    <a:ext uri="{9D8B030D-6E8A-4147-A177-3AD203B41FA5}">
                      <a16:colId xmlns:a16="http://schemas.microsoft.com/office/drawing/2014/main" val="20001"/>
                    </a:ext>
                  </a:extLst>
                </a:gridCol>
                <a:gridCol w="1056185">
                  <a:extLst>
                    <a:ext uri="{9D8B030D-6E8A-4147-A177-3AD203B41FA5}">
                      <a16:colId xmlns:a16="http://schemas.microsoft.com/office/drawing/2014/main" val="20002"/>
                    </a:ext>
                  </a:extLst>
                </a:gridCol>
              </a:tblGrid>
              <a:tr h="160980">
                <a:tc>
                  <a:txBody>
                    <a:bodyPr/>
                    <a:lstStyle/>
                    <a:p>
                      <a:pPr algn="ctr"/>
                      <a:r>
                        <a:rPr sz="500" b="1" u="none">
                          <a:solidFill>
                            <a:srgbClr val="002060"/>
                          </a:solidFill>
                          <a:latin typeface="Times New Roman" panose="02020603050405020304" pitchFamily="18" charset="0"/>
                          <a:cs typeface="Times New Roman" panose="02020603050405020304" pitchFamily="18" charset="0"/>
                        </a:rPr>
                        <a:t>COM-B Part</a:t>
                      </a:r>
                      <a:endParaRPr sz="500" b="1" i="0" u="none">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1" u="none">
                          <a:solidFill>
                            <a:srgbClr val="002060"/>
                          </a:solidFill>
                          <a:latin typeface="Times New Roman" panose="02020603050405020304" pitchFamily="18" charset="0"/>
                          <a:cs typeface="Times New Roman" panose="02020603050405020304" pitchFamily="18" charset="0"/>
                        </a:rPr>
                        <a:t>Barrier to Address</a:t>
                      </a:r>
                      <a:endParaRPr sz="500" b="1" i="0" u="none">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1" u="none">
                          <a:solidFill>
                            <a:srgbClr val="002060"/>
                          </a:solidFill>
                          <a:latin typeface="Times New Roman" panose="02020603050405020304" pitchFamily="18" charset="0"/>
                          <a:cs typeface="Times New Roman" panose="02020603050405020304" pitchFamily="18" charset="0"/>
                        </a:rPr>
                        <a:t>App &amp; Real-World Response</a:t>
                      </a:r>
                      <a:endParaRPr sz="500" b="1" i="0" u="none">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extLst>
                  <a:ext uri="{0D108BD9-81ED-4DB2-BD59-A6C34878D82A}">
                    <a16:rowId xmlns:a16="http://schemas.microsoft.com/office/drawing/2014/main" val="10000"/>
                  </a:ext>
                </a:extLst>
              </a:tr>
              <a:tr h="197959">
                <a:tc>
                  <a:txBody>
                    <a:bodyPr/>
                    <a:lstStyle/>
                    <a:p>
                      <a:pPr algn="ctr"/>
                      <a:r>
                        <a:rPr sz="500" b="1" u="none">
                          <a:solidFill>
                            <a:srgbClr val="002060"/>
                          </a:solidFill>
                          <a:latin typeface="Times New Roman" panose="02020603050405020304" pitchFamily="18" charset="0"/>
                          <a:cs typeface="Times New Roman" panose="02020603050405020304" pitchFamily="18" charset="0"/>
                        </a:rPr>
                        <a:t>Capability</a:t>
                      </a:r>
                      <a:endParaRPr sz="500" b="1" i="0" u="none">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0" u="none">
                          <a:solidFill>
                            <a:srgbClr val="002060"/>
                          </a:solidFill>
                          <a:latin typeface="Times New Roman" panose="02020603050405020304" pitchFamily="18" charset="0"/>
                          <a:cs typeface="Times New Roman" panose="02020603050405020304" pitchFamily="18" charset="0"/>
                        </a:rPr>
                        <a:t>Child may not know what counts as physical activity.</a:t>
                      </a:r>
                      <a:endParaRPr sz="500" b="0" i="0" u="none">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0" u="none">
                          <a:solidFill>
                            <a:srgbClr val="002060"/>
                          </a:solidFill>
                          <a:latin typeface="Times New Roman" panose="02020603050405020304" pitchFamily="18" charset="0"/>
                          <a:cs typeface="Times New Roman" panose="02020603050405020304" pitchFamily="18" charset="0"/>
                        </a:rPr>
                        <a:t>Short age-appropriate examples, activity choices, and safe movement tips.</a:t>
                      </a:r>
                      <a:endParaRPr sz="500" b="0" i="0" u="none">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extLst>
                  <a:ext uri="{0D108BD9-81ED-4DB2-BD59-A6C34878D82A}">
                    <a16:rowId xmlns:a16="http://schemas.microsoft.com/office/drawing/2014/main" val="10001"/>
                  </a:ext>
                </a:extLst>
              </a:tr>
              <a:tr h="197959">
                <a:tc>
                  <a:txBody>
                    <a:bodyPr/>
                    <a:lstStyle/>
                    <a:p>
                      <a:pPr algn="ctr"/>
                      <a:r>
                        <a:rPr sz="500" b="1" u="none">
                          <a:solidFill>
                            <a:srgbClr val="002060"/>
                          </a:solidFill>
                          <a:latin typeface="Times New Roman" panose="02020603050405020304" pitchFamily="18" charset="0"/>
                          <a:cs typeface="Times New Roman" panose="02020603050405020304" pitchFamily="18" charset="0"/>
                        </a:rPr>
                        <a:t>Opportunity</a:t>
                      </a:r>
                      <a:endParaRPr sz="500" b="1" i="0" u="none">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0" u="none">
                          <a:solidFill>
                            <a:srgbClr val="002060"/>
                          </a:solidFill>
                          <a:latin typeface="Times New Roman" panose="02020603050405020304" pitchFamily="18" charset="0"/>
                          <a:cs typeface="Times New Roman" panose="02020603050405020304" pitchFamily="18" charset="0"/>
                        </a:rPr>
                        <a:t>No device, safe park, transport, or adult supervision.</a:t>
                      </a:r>
                      <a:endParaRPr sz="500" b="0" i="0" u="none">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0" u="none">
                          <a:solidFill>
                            <a:srgbClr val="002060"/>
                          </a:solidFill>
                          <a:latin typeface="Times New Roman" panose="02020603050405020304" pitchFamily="18" charset="0"/>
                          <a:cs typeface="Times New Roman" panose="02020603050405020304" pitchFamily="18" charset="0"/>
                        </a:rPr>
                        <a:t>School access, borrowed devices, offline activity cards, family/community play.</a:t>
                      </a:r>
                      <a:endParaRPr sz="500" b="0" i="0" u="none">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extLst>
                  <a:ext uri="{0D108BD9-81ED-4DB2-BD59-A6C34878D82A}">
                    <a16:rowId xmlns:a16="http://schemas.microsoft.com/office/drawing/2014/main" val="10002"/>
                  </a:ext>
                </a:extLst>
              </a:tr>
              <a:tr h="248411">
                <a:tc>
                  <a:txBody>
                    <a:bodyPr/>
                    <a:lstStyle/>
                    <a:p>
                      <a:pPr algn="ctr"/>
                      <a:r>
                        <a:rPr sz="500" b="1" u="none">
                          <a:solidFill>
                            <a:srgbClr val="002060"/>
                          </a:solidFill>
                          <a:latin typeface="Times New Roman" panose="02020603050405020304" pitchFamily="18" charset="0"/>
                          <a:cs typeface="Times New Roman" panose="02020603050405020304" pitchFamily="18" charset="0"/>
                        </a:rPr>
                        <a:t>Motivation</a:t>
                      </a:r>
                      <a:endParaRPr sz="500" b="1" i="0" u="none">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0" u="none">
                          <a:solidFill>
                            <a:srgbClr val="002060"/>
                          </a:solidFill>
                          <a:latin typeface="Times New Roman" panose="02020603050405020304" pitchFamily="18" charset="0"/>
                          <a:cs typeface="Times New Roman" panose="02020603050405020304" pitchFamily="18" charset="0"/>
                        </a:rPr>
                        <a:t>Low confidence, boredom, or targets that feel unattainable.</a:t>
                      </a:r>
                      <a:endParaRPr sz="500" b="0" i="0" u="none">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0" u="none" dirty="0">
                          <a:solidFill>
                            <a:srgbClr val="002060"/>
                          </a:solidFill>
                          <a:latin typeface="Times New Roman" panose="02020603050405020304" pitchFamily="18" charset="0"/>
                          <a:cs typeface="Times New Roman" panose="02020603050405020304" pitchFamily="18" charset="0"/>
                        </a:rPr>
                        <a:t>Child-chosen goals, encouraging feedback, milestone badges, optional team play.</a:t>
                      </a:r>
                      <a:endParaRPr sz="500" b="0" i="0" u="none" dirty="0">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extLst>
                  <a:ext uri="{0D108BD9-81ED-4DB2-BD59-A6C34878D82A}">
                    <a16:rowId xmlns:a16="http://schemas.microsoft.com/office/drawing/2014/main" val="10003"/>
                  </a:ext>
                </a:extLst>
              </a:tr>
            </a:tbl>
          </a:graphicData>
        </a:graphic>
      </p:graphicFrame>
      <p:graphicFrame>
        <p:nvGraphicFramePr>
          <p:cNvPr id="87" name="Table 86"/>
          <p:cNvGraphicFramePr>
            <a:graphicFrameLocks noGrp="1"/>
          </p:cNvGraphicFramePr>
          <p:nvPr>
            <p:extLst>
              <p:ext uri="{D42A27DB-BD31-4B8C-83A1-F6EECF244321}">
                <p14:modId xmlns:p14="http://schemas.microsoft.com/office/powerpoint/2010/main" val="2108051133"/>
              </p:ext>
            </p:extLst>
          </p:nvPr>
        </p:nvGraphicFramePr>
        <p:xfrm>
          <a:off x="6259812" y="3208950"/>
          <a:ext cx="2730150" cy="1218591"/>
        </p:xfrm>
        <a:graphic>
          <a:graphicData uri="http://schemas.openxmlformats.org/drawingml/2006/table">
            <a:tbl>
              <a:tblPr>
                <a:tableStyleId>{775DCB02-9BB8-47FD-8907-85C794F793BA}</a:tableStyleId>
              </a:tblPr>
              <a:tblGrid>
                <a:gridCol w="818928">
                  <a:extLst>
                    <a:ext uri="{9D8B030D-6E8A-4147-A177-3AD203B41FA5}">
                      <a16:colId xmlns:a16="http://schemas.microsoft.com/office/drawing/2014/main" val="20000"/>
                    </a:ext>
                  </a:extLst>
                </a:gridCol>
                <a:gridCol w="1911222">
                  <a:extLst>
                    <a:ext uri="{9D8B030D-6E8A-4147-A177-3AD203B41FA5}">
                      <a16:colId xmlns:a16="http://schemas.microsoft.com/office/drawing/2014/main" val="20001"/>
                    </a:ext>
                  </a:extLst>
                </a:gridCol>
              </a:tblGrid>
              <a:tr h="203360">
                <a:tc>
                  <a:txBody>
                    <a:bodyPr/>
                    <a:lstStyle/>
                    <a:p>
                      <a:pPr algn="ctr"/>
                      <a:r>
                        <a:rPr sz="500" b="1" u="none">
                          <a:solidFill>
                            <a:srgbClr val="002060"/>
                          </a:solidFill>
                          <a:latin typeface="Times New Roman" panose="02020603050405020304" pitchFamily="18" charset="0"/>
                          <a:cs typeface="Times New Roman" panose="02020603050405020304" pitchFamily="18" charset="0"/>
                        </a:rPr>
                        <a:t>Outcome Domain</a:t>
                      </a:r>
                      <a:endParaRPr sz="500" b="1" i="0" u="none">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1" u="none">
                          <a:solidFill>
                            <a:srgbClr val="002060"/>
                          </a:solidFill>
                          <a:latin typeface="Times New Roman" panose="02020603050405020304" pitchFamily="18" charset="0"/>
                          <a:cs typeface="Times New Roman" panose="02020603050405020304" pitchFamily="18" charset="0"/>
                        </a:rPr>
                        <a:t>Synthesised Findings from Empirical Reviews</a:t>
                      </a:r>
                      <a:endParaRPr sz="500" b="1" i="0" u="none">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extLst>
                  <a:ext uri="{0D108BD9-81ED-4DB2-BD59-A6C34878D82A}">
                    <a16:rowId xmlns:a16="http://schemas.microsoft.com/office/drawing/2014/main" val="10000"/>
                  </a:ext>
                </a:extLst>
              </a:tr>
              <a:tr h="253070">
                <a:tc>
                  <a:txBody>
                    <a:bodyPr/>
                    <a:lstStyle/>
                    <a:p>
                      <a:pPr algn="ctr"/>
                      <a:r>
                        <a:rPr sz="500" b="1" u="none" dirty="0">
                          <a:solidFill>
                            <a:srgbClr val="002060"/>
                          </a:solidFill>
                          <a:latin typeface="Times New Roman" panose="02020603050405020304" pitchFamily="18" charset="0"/>
                          <a:cs typeface="Times New Roman" panose="02020603050405020304" pitchFamily="18" charset="0"/>
                        </a:rPr>
                        <a:t>Positive Signal</a:t>
                      </a:r>
                      <a:endParaRPr sz="500" b="1" i="0" u="none" dirty="0">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0" u="none">
                          <a:solidFill>
                            <a:srgbClr val="002060"/>
                          </a:solidFill>
                          <a:latin typeface="Times New Roman" panose="02020603050405020304" pitchFamily="18" charset="0"/>
                          <a:cs typeface="Times New Roman" panose="02020603050405020304" pitchFamily="18" charset="0"/>
                        </a:rPr>
                        <a:t>Apps/trackers increase total daily steps and activity awareness via self-monitoring (He et al., 2021; Wang et al., 2024; Au et al., 2024).</a:t>
                      </a:r>
                      <a:endParaRPr sz="500" b="0" i="0" u="none">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extLst>
                  <a:ext uri="{0D108BD9-81ED-4DB2-BD59-A6C34878D82A}">
                    <a16:rowId xmlns:a16="http://schemas.microsoft.com/office/drawing/2014/main" val="10001"/>
                  </a:ext>
                </a:extLst>
              </a:tr>
              <a:tr h="253070">
                <a:tc>
                  <a:txBody>
                    <a:bodyPr/>
                    <a:lstStyle/>
                    <a:p>
                      <a:pPr algn="ctr"/>
                      <a:r>
                        <a:rPr sz="500" b="1" u="none">
                          <a:solidFill>
                            <a:srgbClr val="002060"/>
                          </a:solidFill>
                          <a:latin typeface="Times New Roman" panose="02020603050405020304" pitchFamily="18" charset="0"/>
                          <a:cs typeface="Times New Roman" panose="02020603050405020304" pitchFamily="18" charset="0"/>
                        </a:rPr>
                        <a:t>Mixed Outcomes</a:t>
                      </a:r>
                      <a:endParaRPr sz="500" b="1" i="0" u="none">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0" u="none">
                          <a:solidFill>
                            <a:srgbClr val="002060"/>
                          </a:solidFill>
                          <a:latin typeface="Times New Roman" panose="02020603050405020304" pitchFamily="18" charset="0"/>
                          <a:cs typeface="Times New Roman" panose="02020603050405020304" pitchFamily="18" charset="0"/>
                        </a:rPr>
                        <a:t>Inconsistent improvements in MVPA, aerobic fitness, and sustained long-term change (Baumann et al., 2022; Sequí-Domínguez et al., 2024).</a:t>
                      </a:r>
                      <a:endParaRPr sz="500" b="0" i="0" u="none">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extLst>
                  <a:ext uri="{0D108BD9-81ED-4DB2-BD59-A6C34878D82A}">
                    <a16:rowId xmlns:a16="http://schemas.microsoft.com/office/drawing/2014/main" val="10002"/>
                  </a:ext>
                </a:extLst>
              </a:tr>
              <a:tr h="253070">
                <a:tc>
                  <a:txBody>
                    <a:bodyPr/>
                    <a:lstStyle/>
                    <a:p>
                      <a:pPr algn="ctr"/>
                      <a:r>
                        <a:rPr sz="500" b="1" u="none">
                          <a:solidFill>
                            <a:srgbClr val="002060"/>
                          </a:solidFill>
                          <a:latin typeface="Times New Roman" panose="02020603050405020304" pitchFamily="18" charset="0"/>
                          <a:cs typeface="Times New Roman" panose="02020603050405020304" pitchFamily="18" charset="0"/>
                        </a:rPr>
                        <a:t>Implementation</a:t>
                      </a:r>
                      <a:endParaRPr sz="500" b="1" i="0" u="none">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0" u="none">
                          <a:solidFill>
                            <a:srgbClr val="002060"/>
                          </a:solidFill>
                          <a:latin typeface="Times New Roman" panose="02020603050405020304" pitchFamily="18" charset="0"/>
                          <a:cs typeface="Times New Roman" panose="02020603050405020304" pitchFamily="18" charset="0"/>
                        </a:rPr>
                        <a:t>Family support, peer encouragement, and accessible equipment matter as much as software (Seims et al., 2023; Rodríguez-González et al., 2022).</a:t>
                      </a:r>
                      <a:endParaRPr sz="500" b="0" i="0" u="none">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extLst>
                  <a:ext uri="{0D108BD9-81ED-4DB2-BD59-A6C34878D82A}">
                    <a16:rowId xmlns:a16="http://schemas.microsoft.com/office/drawing/2014/main" val="10003"/>
                  </a:ext>
                </a:extLst>
              </a:tr>
              <a:tr h="203361">
                <a:tc>
                  <a:txBody>
                    <a:bodyPr/>
                    <a:lstStyle/>
                    <a:p>
                      <a:pPr algn="ctr"/>
                      <a:r>
                        <a:rPr sz="500" b="1" u="none">
                          <a:solidFill>
                            <a:srgbClr val="002060"/>
                          </a:solidFill>
                          <a:latin typeface="Times New Roman" panose="02020603050405020304" pitchFamily="18" charset="0"/>
                          <a:cs typeface="Times New Roman" panose="02020603050405020304" pitchFamily="18" charset="0"/>
                        </a:rPr>
                        <a:t>Critical Stance</a:t>
                      </a:r>
                      <a:endParaRPr sz="500" b="1" i="0" u="none">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tc>
                  <a:txBody>
                    <a:bodyPr/>
                    <a:lstStyle/>
                    <a:p>
                      <a:pPr algn="ctr"/>
                      <a:r>
                        <a:rPr sz="500" b="0" u="none" dirty="0">
                          <a:solidFill>
                            <a:srgbClr val="002060"/>
                          </a:solidFill>
                          <a:latin typeface="Times New Roman" panose="02020603050405020304" pitchFamily="18" charset="0"/>
                          <a:cs typeface="Times New Roman" panose="02020603050405020304" pitchFamily="18" charset="0"/>
                        </a:rPr>
                        <a:t>Apps alone do NOT prevent obesity; weight is shaped by food, sleep, poverty, and built environments.</a:t>
                      </a:r>
                      <a:endParaRPr sz="500" b="0" i="0" u="none" dirty="0">
                        <a:solidFill>
                          <a:srgbClr val="002060"/>
                        </a:solidFill>
                        <a:latin typeface="Times New Roman" panose="02020603050405020304" pitchFamily="18" charset="0"/>
                        <a:cs typeface="Times New Roman" panose="02020603050405020304" pitchFamily="18" charset="0"/>
                      </a:endParaRPr>
                    </a:p>
                  </a:txBody>
                  <a:tcPr marL="63500" marR="63500" marT="25400" marB="25400" anchor="ctr"/>
                </a:tc>
                <a:extLst>
                  <a:ext uri="{0D108BD9-81ED-4DB2-BD59-A6C34878D82A}">
                    <a16:rowId xmlns:a16="http://schemas.microsoft.com/office/drawing/2014/main" val="10004"/>
                  </a:ext>
                </a:extLst>
              </a:tr>
            </a:tbl>
          </a:graphicData>
        </a:graphic>
      </p:graphicFrame>
      <p:sp>
        <p:nvSpPr>
          <p:cNvPr id="88" name="TextBox 87"/>
          <p:cNvSpPr txBox="1"/>
          <p:nvPr/>
        </p:nvSpPr>
        <p:spPr>
          <a:xfrm>
            <a:off x="128587" y="133349"/>
            <a:ext cx="9036844" cy="103875"/>
          </a:xfrm>
          <a:prstGeom prst="rect">
            <a:avLst/>
          </a:prstGeom>
          <a:solidFill>
            <a:schemeClr val="bg1"/>
          </a:solidFill>
        </p:spPr>
        <p:txBody>
          <a:bodyPr wrap="square" lIns="72479" tIns="0" rIns="0" bIns="0" anchor="t">
            <a:spAutoFit/>
          </a:bodyPr>
          <a:lstStyle/>
          <a:p>
            <a:pPr algn="ctr"/>
            <a:r>
              <a:rPr sz="675" b="1" i="0" u="none" dirty="0">
                <a:solidFill>
                  <a:srgbClr val="F59E0B"/>
                </a:solidFill>
                <a:latin typeface="Times New Roman"/>
              </a:rPr>
              <a:t>UNIVERSITY OF WALES TRINITY SAINT DAVID  |  MSC PUBLIC HEALTH AND SOCIAL CARE IN PRACTICE</a:t>
            </a:r>
          </a:p>
        </p:txBody>
      </p:sp>
      <p:sp>
        <p:nvSpPr>
          <p:cNvPr id="89" name="TextBox 88"/>
          <p:cNvSpPr txBox="1"/>
          <p:nvPr/>
        </p:nvSpPr>
        <p:spPr>
          <a:xfrm>
            <a:off x="9215735" y="133350"/>
            <a:ext cx="2781211" cy="129523"/>
          </a:xfrm>
          <a:prstGeom prst="rect">
            <a:avLst/>
          </a:prstGeom>
          <a:solidFill>
            <a:schemeClr val="accent5">
              <a:lumMod val="20000"/>
              <a:lumOff val="80000"/>
            </a:schemeClr>
          </a:solidFill>
        </p:spPr>
        <p:txBody>
          <a:bodyPr wrap="none" lIns="0" tIns="0" rIns="0" bIns="0" anchor="t">
            <a:spAutoFit/>
          </a:bodyPr>
          <a:lstStyle/>
          <a:p>
            <a:pPr algn="l">
              <a:lnSpc>
                <a:spcPct val="150000"/>
              </a:lnSpc>
              <a:spcBef>
                <a:spcPts val="600"/>
              </a:spcBef>
              <a:spcAft>
                <a:spcPts val="600"/>
              </a:spcAft>
            </a:pPr>
            <a:r>
              <a:rPr sz="637" b="0" i="0" u="none" dirty="0">
                <a:latin typeface="Times New Roman"/>
              </a:rPr>
              <a:t>LCHS7009 – Population Health &amp; Digital Health Promotion  |  </a:t>
            </a:r>
            <a:r>
              <a:rPr sz="637" b="1" i="0" u="none" dirty="0">
                <a:latin typeface="Times New Roman"/>
              </a:rPr>
              <a:t>Component 2 Poster</a:t>
            </a:r>
          </a:p>
        </p:txBody>
      </p:sp>
      <p:sp>
        <p:nvSpPr>
          <p:cNvPr id="90" name="TextBox 89"/>
          <p:cNvSpPr txBox="1"/>
          <p:nvPr/>
        </p:nvSpPr>
        <p:spPr>
          <a:xfrm>
            <a:off x="200025" y="840878"/>
            <a:ext cx="731043" cy="161925"/>
          </a:xfrm>
          <a:prstGeom prst="rect">
            <a:avLst/>
          </a:prstGeom>
          <a:noFill/>
        </p:spPr>
        <p:txBody>
          <a:bodyPr wrap="none" lIns="0" tIns="0" rIns="0" bIns="0" anchor="t">
            <a:spAutoFit/>
          </a:bodyPr>
          <a:lstStyle/>
          <a:p>
            <a:pPr algn="l">
              <a:lnSpc>
                <a:spcPts val="1275"/>
              </a:lnSpc>
            </a:pPr>
            <a:r>
              <a:rPr sz="1275" b="1" i="0" u="none">
                <a:solidFill>
                  <a:srgbClr val="0284C7"/>
                </a:solidFill>
                <a:latin typeface="Times New Roman"/>
              </a:rPr>
              <a:t>47.8%</a:t>
            </a:r>
          </a:p>
        </p:txBody>
      </p:sp>
      <p:sp>
        <p:nvSpPr>
          <p:cNvPr id="91" name="TextBox 90"/>
          <p:cNvSpPr txBox="1"/>
          <p:nvPr/>
        </p:nvSpPr>
        <p:spPr>
          <a:xfrm>
            <a:off x="702468" y="836562"/>
            <a:ext cx="2390775" cy="170557"/>
          </a:xfrm>
          <a:prstGeom prst="rect">
            <a:avLst/>
          </a:prstGeom>
          <a:noFill/>
        </p:spPr>
        <p:txBody>
          <a:bodyPr wrap="square" lIns="0" tIns="0" rIns="0" bIns="0" anchor="t">
            <a:spAutoFit/>
          </a:bodyPr>
          <a:lstStyle/>
          <a:p>
            <a:pPr algn="l">
              <a:lnSpc>
                <a:spcPts val="672"/>
              </a:lnSpc>
            </a:pPr>
            <a:r>
              <a:rPr sz="585" b="0" i="0" u="none">
                <a:solidFill>
                  <a:srgbClr val="334155"/>
                </a:solidFill>
                <a:latin typeface="Times New Roman"/>
              </a:rPr>
              <a:t>Of children aged 5–16 met the 60-min daily activity guideline in England </a:t>
            </a:r>
            <a:r>
              <a:rPr sz="585" b="0" i="1" u="none">
                <a:solidFill>
                  <a:srgbClr val="334155"/>
                </a:solidFill>
                <a:latin typeface="Times New Roman"/>
              </a:rPr>
              <a:t>(Sport England, 2024)</a:t>
            </a:r>
            <a:r>
              <a:rPr sz="585" b="0" i="0" u="none">
                <a:solidFill>
                  <a:srgbClr val="334155"/>
                </a:solidFill>
                <a:latin typeface="Times New Roman"/>
              </a:rPr>
              <a:t>.</a:t>
            </a:r>
          </a:p>
        </p:txBody>
      </p:sp>
      <p:sp>
        <p:nvSpPr>
          <p:cNvPr id="92" name="TextBox 91"/>
          <p:cNvSpPr txBox="1"/>
          <p:nvPr/>
        </p:nvSpPr>
        <p:spPr>
          <a:xfrm>
            <a:off x="3207543" y="759916"/>
            <a:ext cx="499764" cy="323850"/>
          </a:xfrm>
          <a:prstGeom prst="rect">
            <a:avLst/>
          </a:prstGeom>
          <a:noFill/>
        </p:spPr>
        <p:txBody>
          <a:bodyPr wrap="square" lIns="0" tIns="0" rIns="0" bIns="0" anchor="t">
            <a:spAutoFit/>
          </a:bodyPr>
          <a:lstStyle/>
          <a:p>
            <a:pPr algn="l">
              <a:lnSpc>
                <a:spcPts val="1275"/>
              </a:lnSpc>
            </a:pPr>
            <a:r>
              <a:rPr sz="1275" b="1" i="0" u="none">
                <a:solidFill>
                  <a:srgbClr val="059669"/>
                </a:solidFill>
                <a:latin typeface="Times New Roman"/>
              </a:rPr>
              <a:t>60 MIN</a:t>
            </a:r>
          </a:p>
        </p:txBody>
      </p:sp>
      <p:sp>
        <p:nvSpPr>
          <p:cNvPr id="93" name="TextBox 92"/>
          <p:cNvSpPr txBox="1"/>
          <p:nvPr/>
        </p:nvSpPr>
        <p:spPr>
          <a:xfrm>
            <a:off x="3669208" y="836562"/>
            <a:ext cx="2431553" cy="170557"/>
          </a:xfrm>
          <a:prstGeom prst="rect">
            <a:avLst/>
          </a:prstGeom>
          <a:noFill/>
        </p:spPr>
        <p:txBody>
          <a:bodyPr wrap="square" lIns="0" tIns="0" rIns="0" bIns="0" anchor="t">
            <a:spAutoFit/>
          </a:bodyPr>
          <a:lstStyle/>
          <a:p>
            <a:pPr algn="l">
              <a:lnSpc>
                <a:spcPts val="672"/>
              </a:lnSpc>
            </a:pPr>
            <a:r>
              <a:rPr sz="585" b="0" i="0" u="none">
                <a:solidFill>
                  <a:srgbClr val="334155"/>
                </a:solidFill>
                <a:latin typeface="Times New Roman"/>
              </a:rPr>
              <a:t>Average moderate-to-vigorous activity daily across the week for ages 5–18 </a:t>
            </a:r>
            <a:r>
              <a:rPr sz="585" b="0" i="1" u="none">
                <a:solidFill>
                  <a:srgbClr val="334155"/>
                </a:solidFill>
                <a:latin typeface="Times New Roman"/>
              </a:rPr>
              <a:t>(DHSC, 2026; WHO, 2020)</a:t>
            </a:r>
            <a:r>
              <a:rPr sz="585" b="0" i="0" u="none">
                <a:solidFill>
                  <a:srgbClr val="334155"/>
                </a:solidFill>
                <a:latin typeface="Times New Roman"/>
              </a:rPr>
              <a:t>.</a:t>
            </a:r>
          </a:p>
        </p:txBody>
      </p:sp>
      <p:sp>
        <p:nvSpPr>
          <p:cNvPr id="94" name="TextBox 93"/>
          <p:cNvSpPr txBox="1"/>
          <p:nvPr/>
        </p:nvSpPr>
        <p:spPr>
          <a:xfrm>
            <a:off x="6215062" y="759916"/>
            <a:ext cx="684162" cy="323850"/>
          </a:xfrm>
          <a:prstGeom prst="rect">
            <a:avLst/>
          </a:prstGeom>
          <a:noFill/>
        </p:spPr>
        <p:txBody>
          <a:bodyPr wrap="square" lIns="0" tIns="0" rIns="0" bIns="0" anchor="t">
            <a:spAutoFit/>
          </a:bodyPr>
          <a:lstStyle/>
          <a:p>
            <a:pPr algn="l">
              <a:lnSpc>
                <a:spcPts val="1275"/>
              </a:lnSpc>
            </a:pPr>
            <a:r>
              <a:rPr sz="1275" b="1" i="0" u="none">
                <a:solidFill>
                  <a:srgbClr val="D97706"/>
                </a:solidFill>
                <a:latin typeface="Times New Roman"/>
              </a:rPr>
              <a:t>45% vs 51%</a:t>
            </a:r>
          </a:p>
        </p:txBody>
      </p:sp>
      <p:sp>
        <p:nvSpPr>
          <p:cNvPr id="95" name="TextBox 94"/>
          <p:cNvSpPr txBox="1"/>
          <p:nvPr/>
        </p:nvSpPr>
        <p:spPr>
          <a:xfrm>
            <a:off x="6861125" y="836562"/>
            <a:ext cx="2247155" cy="170557"/>
          </a:xfrm>
          <a:prstGeom prst="rect">
            <a:avLst/>
          </a:prstGeom>
          <a:noFill/>
        </p:spPr>
        <p:txBody>
          <a:bodyPr wrap="square" lIns="0" tIns="0" rIns="0" bIns="0" anchor="t">
            <a:spAutoFit/>
          </a:bodyPr>
          <a:lstStyle/>
          <a:p>
            <a:pPr algn="l">
              <a:lnSpc>
                <a:spcPts val="672"/>
              </a:lnSpc>
            </a:pPr>
            <a:r>
              <a:rPr sz="585" b="0" i="0" u="none">
                <a:solidFill>
                  <a:srgbClr val="334155"/>
                </a:solidFill>
                <a:latin typeface="Times New Roman"/>
              </a:rPr>
              <a:t>Girls vs boys meeting daily activity guideline, indicating structural gender disparity </a:t>
            </a:r>
            <a:r>
              <a:rPr sz="585" b="0" i="1" u="none">
                <a:solidFill>
                  <a:srgbClr val="334155"/>
                </a:solidFill>
                <a:latin typeface="Times New Roman"/>
              </a:rPr>
              <a:t>(Sport England, 2024)</a:t>
            </a:r>
            <a:r>
              <a:rPr sz="585" b="0" i="0" u="none">
                <a:solidFill>
                  <a:srgbClr val="334155"/>
                </a:solidFill>
                <a:latin typeface="Times New Roman"/>
              </a:rPr>
              <a:t>.</a:t>
            </a:r>
          </a:p>
        </p:txBody>
      </p:sp>
      <p:sp>
        <p:nvSpPr>
          <p:cNvPr id="101" name="TextBox 100"/>
          <p:cNvSpPr txBox="1"/>
          <p:nvPr/>
        </p:nvSpPr>
        <p:spPr>
          <a:xfrm>
            <a:off x="311497" y="1129885"/>
            <a:ext cx="1436291" cy="121123"/>
          </a:xfrm>
          <a:prstGeom prst="rect">
            <a:avLst/>
          </a:prstGeom>
          <a:noFill/>
        </p:spPr>
        <p:txBody>
          <a:bodyPr wrap="none" lIns="0" tIns="0" rIns="0" bIns="0" anchor="ctr">
            <a:spAutoFit/>
          </a:bodyPr>
          <a:lstStyle/>
          <a:p>
            <a:pPr algn="l"/>
            <a:r>
              <a:rPr sz="787" b="1" i="0" u="none" dirty="0">
                <a:solidFill>
                  <a:srgbClr val="0A192F"/>
                </a:solidFill>
                <a:latin typeface="Arial Nova"/>
              </a:rPr>
              <a:t>1. BACKGROUND &amp; CONTEXT</a:t>
            </a:r>
          </a:p>
        </p:txBody>
      </p:sp>
      <p:sp>
        <p:nvSpPr>
          <p:cNvPr id="102" name="TextBox 101"/>
          <p:cNvSpPr txBox="1"/>
          <p:nvPr/>
        </p:nvSpPr>
        <p:spPr>
          <a:xfrm>
            <a:off x="190500" y="1299983"/>
            <a:ext cx="2883693" cy="403893"/>
          </a:xfrm>
          <a:prstGeom prst="rect">
            <a:avLst/>
          </a:prstGeom>
          <a:noFill/>
        </p:spPr>
        <p:txBody>
          <a:bodyPr wrap="square" lIns="0" tIns="0" rIns="0" bIns="0" anchor="t">
            <a:spAutoFit/>
          </a:bodyPr>
          <a:lstStyle/>
          <a:p>
            <a:pPr algn="just">
              <a:lnSpc>
                <a:spcPts val="777"/>
              </a:lnSpc>
            </a:pPr>
            <a:r>
              <a:rPr lang="en-US" sz="600" b="0" i="0" u="none" dirty="0">
                <a:solidFill>
                  <a:srgbClr val="334155"/>
                </a:solidFill>
                <a:latin typeface="Times New Roman"/>
              </a:rPr>
              <a:t>Physical </a:t>
            </a:r>
            <a:r>
              <a:rPr lang="en-US" sz="600" b="0" i="0" u="none" dirty="0">
                <a:solidFill>
                  <a:srgbClr val="334155"/>
                </a:solidFill>
                <a:latin typeface="Arial Nova"/>
              </a:rPr>
              <a:t>activity</a:t>
            </a:r>
            <a:r>
              <a:rPr lang="en-US" sz="600" b="0" i="0" u="none" dirty="0">
                <a:solidFill>
                  <a:srgbClr val="334155"/>
                </a:solidFill>
                <a:latin typeface="Times New Roman"/>
              </a:rPr>
              <a:t> improves heart, muscle and mental health, and supports learning (DHSC, 2026; Bull et al., 2020). UK guidance recommends that children aged 5–18 average at least 60 minutes of moderate-to-vigorous physical activity daily across the week, including muscle- and bone-strengthening activities (DHSC, 2026; WHO, 2020).</a:t>
            </a:r>
            <a:endParaRPr sz="600" b="0" i="0" u="none" dirty="0">
              <a:solidFill>
                <a:srgbClr val="334155"/>
              </a:solidFill>
              <a:latin typeface="Times New Roman"/>
            </a:endParaRPr>
          </a:p>
        </p:txBody>
      </p:sp>
      <p:sp>
        <p:nvSpPr>
          <p:cNvPr id="103" name="TextBox 102"/>
          <p:cNvSpPr txBox="1"/>
          <p:nvPr/>
        </p:nvSpPr>
        <p:spPr>
          <a:xfrm>
            <a:off x="179456" y="1750945"/>
            <a:ext cx="2883693" cy="403187"/>
          </a:xfrm>
          <a:prstGeom prst="rect">
            <a:avLst/>
          </a:prstGeom>
          <a:noFill/>
        </p:spPr>
        <p:txBody>
          <a:bodyPr wrap="square" lIns="0" tIns="0" rIns="0" bIns="0" anchor="t">
            <a:spAutoFit/>
          </a:bodyPr>
          <a:lstStyle/>
          <a:p>
            <a:pPr algn="l">
              <a:lnSpc>
                <a:spcPts val="777"/>
              </a:lnSpc>
            </a:pPr>
            <a:r>
              <a:rPr lang="en-US" sz="637" b="0" i="0" u="none" dirty="0">
                <a:solidFill>
                  <a:srgbClr val="334155"/>
                </a:solidFill>
                <a:latin typeface="Arial Nova"/>
              </a:rPr>
              <a:t>In England, 47.8% of 5–16-year-olds met activity guidelines in 2023–24, with lower participation among girls and less-affluent families. Obesity prevalence was 22.1% in Year 6 and 9.6% in Reception (Sport England, 2024; NHS England Digital, 2025).</a:t>
            </a:r>
            <a:endParaRPr sz="637" b="0" i="0" u="none" dirty="0">
              <a:solidFill>
                <a:srgbClr val="334155"/>
              </a:solidFill>
              <a:latin typeface="Arial Nova"/>
            </a:endParaRPr>
          </a:p>
        </p:txBody>
      </p:sp>
      <p:sp>
        <p:nvSpPr>
          <p:cNvPr id="104" name="TextBox 103"/>
          <p:cNvSpPr txBox="1"/>
          <p:nvPr/>
        </p:nvSpPr>
        <p:spPr>
          <a:xfrm>
            <a:off x="311497" y="2040016"/>
            <a:ext cx="2900831" cy="219075"/>
          </a:xfrm>
          <a:prstGeom prst="rect">
            <a:avLst/>
          </a:prstGeom>
          <a:noFill/>
        </p:spPr>
        <p:txBody>
          <a:bodyPr wrap="square" lIns="0" tIns="0" rIns="0" bIns="0" anchor="ctr">
            <a:spAutoFit/>
          </a:bodyPr>
          <a:lstStyle/>
          <a:p>
            <a:pPr algn="l"/>
            <a:r>
              <a:rPr sz="787" b="1" i="0" u="none" dirty="0">
                <a:solidFill>
                  <a:srgbClr val="0A192F"/>
                </a:solidFill>
                <a:latin typeface="Times New Roman"/>
              </a:rPr>
              <a:t>PROPOSED INTERVENTION: "MOVE MORE TOGETHER"</a:t>
            </a:r>
          </a:p>
        </p:txBody>
      </p:sp>
      <p:sp>
        <p:nvSpPr>
          <p:cNvPr id="105" name="TextBox 104"/>
          <p:cNvSpPr txBox="1"/>
          <p:nvPr/>
        </p:nvSpPr>
        <p:spPr>
          <a:xfrm>
            <a:off x="190500" y="2311479"/>
            <a:ext cx="2883693" cy="403893"/>
          </a:xfrm>
          <a:prstGeom prst="rect">
            <a:avLst/>
          </a:prstGeom>
          <a:noFill/>
        </p:spPr>
        <p:txBody>
          <a:bodyPr wrap="square" lIns="0" tIns="0" rIns="0" bIns="0" anchor="t">
            <a:spAutoFit/>
          </a:bodyPr>
          <a:lstStyle/>
          <a:p>
            <a:pPr algn="l">
              <a:lnSpc>
                <a:spcPts val="777"/>
              </a:lnSpc>
            </a:pPr>
            <a:r>
              <a:rPr sz="637" b="1" i="0" u="none" dirty="0">
                <a:solidFill>
                  <a:srgbClr val="334155"/>
                </a:solidFill>
                <a:latin typeface="Times New Roman"/>
              </a:rPr>
              <a:t>Move More Together</a:t>
            </a:r>
            <a:r>
              <a:rPr sz="637" b="0" i="0" u="none" dirty="0">
                <a:solidFill>
                  <a:srgbClr val="334155"/>
                </a:solidFill>
                <a:latin typeface="Times New Roman"/>
              </a:rPr>
              <a:t> is a proposed school- and family-linked digital activity app for ages 5–18. It enables children to select enjoyable movement goals, record active minutes/steps, receive positive non-punitive feedback, and join opt-in class or family challenges (active travel, dancing, playground games, cycling, sports).</a:t>
            </a:r>
          </a:p>
        </p:txBody>
      </p:sp>
      <p:sp>
        <p:nvSpPr>
          <p:cNvPr id="106" name="TextBox 105"/>
          <p:cNvSpPr txBox="1"/>
          <p:nvPr/>
        </p:nvSpPr>
        <p:spPr>
          <a:xfrm>
            <a:off x="190500" y="2739509"/>
            <a:ext cx="2883693" cy="300210"/>
          </a:xfrm>
          <a:prstGeom prst="rect">
            <a:avLst/>
          </a:prstGeom>
          <a:noFill/>
        </p:spPr>
        <p:txBody>
          <a:bodyPr wrap="square" lIns="0" tIns="0" rIns="0" bIns="0" anchor="t">
            <a:spAutoFit/>
          </a:bodyPr>
          <a:lstStyle/>
          <a:p>
            <a:pPr algn="l">
              <a:lnSpc>
                <a:spcPts val="777"/>
              </a:lnSpc>
            </a:pPr>
            <a:r>
              <a:rPr sz="600" b="0" i="1" u="none" dirty="0">
                <a:solidFill>
                  <a:srgbClr val="334155"/>
                </a:solidFill>
                <a:latin typeface="Times New Roman"/>
              </a:rPr>
              <a:t>Design Principle:</a:t>
            </a:r>
            <a:r>
              <a:rPr sz="600" b="0" i="0" u="none" dirty="0">
                <a:solidFill>
                  <a:srgbClr val="334155"/>
                </a:solidFill>
                <a:latin typeface="Times New Roman"/>
              </a:rPr>
              <a:t> Stimulates real-world movement rather than encouraging prolonged screen time. </a:t>
            </a:r>
            <a:r>
              <a:rPr sz="600" b="0" i="0" u="none" dirty="0">
                <a:solidFill>
                  <a:srgbClr val="334155"/>
                </a:solidFill>
                <a:latin typeface="Arial Nova"/>
              </a:rPr>
              <a:t>Synthesizes</a:t>
            </a:r>
            <a:r>
              <a:rPr sz="600" b="0" i="0" u="none" dirty="0">
                <a:solidFill>
                  <a:srgbClr val="334155"/>
                </a:solidFill>
                <a:latin typeface="Times New Roman"/>
              </a:rPr>
              <a:t> meta-analytic evidence on pediatric mHealth </a:t>
            </a:r>
            <a:r>
              <a:rPr sz="600" b="0" i="0" u="none" dirty="0" err="1">
                <a:solidFill>
                  <a:srgbClr val="334155"/>
                </a:solidFill>
                <a:latin typeface="Times New Roman"/>
              </a:rPr>
              <a:t>behaviour</a:t>
            </a:r>
            <a:r>
              <a:rPr sz="600" b="0" i="0" u="none" dirty="0">
                <a:solidFill>
                  <a:srgbClr val="334155"/>
                </a:solidFill>
                <a:latin typeface="Times New Roman"/>
              </a:rPr>
              <a:t> change (Wang et al., 2024; Au et al., 2024; Rodríguez-González et al., 2022).</a:t>
            </a:r>
          </a:p>
        </p:txBody>
      </p:sp>
      <p:sp>
        <p:nvSpPr>
          <p:cNvPr id="107" name="TextBox 106"/>
          <p:cNvSpPr txBox="1"/>
          <p:nvPr/>
        </p:nvSpPr>
        <p:spPr>
          <a:xfrm>
            <a:off x="311497" y="4065746"/>
            <a:ext cx="3532785" cy="114300"/>
          </a:xfrm>
          <a:prstGeom prst="rect">
            <a:avLst/>
          </a:prstGeom>
          <a:noFill/>
        </p:spPr>
        <p:txBody>
          <a:bodyPr wrap="none" lIns="0" tIns="0" rIns="0" bIns="0" anchor="ctr">
            <a:spAutoFit/>
          </a:bodyPr>
          <a:lstStyle/>
          <a:p>
            <a:pPr algn="l"/>
            <a:r>
              <a:rPr sz="787" b="1" i="0" u="none" dirty="0">
                <a:solidFill>
                  <a:srgbClr val="0A192F"/>
                </a:solidFill>
                <a:latin typeface="Times New Roman"/>
              </a:rPr>
              <a:t>EVIDENCE SNAPSHOT: UNEQUAL OPPORTUNITY</a:t>
            </a:r>
          </a:p>
        </p:txBody>
      </p:sp>
      <p:sp>
        <p:nvSpPr>
          <p:cNvPr id="108" name="TextBox 107"/>
          <p:cNvSpPr txBox="1"/>
          <p:nvPr/>
        </p:nvSpPr>
        <p:spPr>
          <a:xfrm>
            <a:off x="128587" y="5320447"/>
            <a:ext cx="2883693" cy="153888"/>
          </a:xfrm>
          <a:prstGeom prst="rect">
            <a:avLst/>
          </a:prstGeom>
          <a:noFill/>
        </p:spPr>
        <p:txBody>
          <a:bodyPr wrap="square" lIns="0" tIns="0" rIns="0" bIns="0" anchor="t">
            <a:spAutoFit/>
          </a:bodyPr>
          <a:lstStyle/>
          <a:p>
            <a:pPr algn="l"/>
            <a:r>
              <a:rPr sz="500" b="0" i="1" u="none" dirty="0">
                <a:solidFill>
                  <a:srgbClr val="64748B"/>
                </a:solidFill>
                <a:latin typeface="Times New Roman"/>
              </a:rPr>
              <a:t>Important caution:</a:t>
            </a:r>
            <a:r>
              <a:rPr sz="500" b="0" i="0" u="none" dirty="0">
                <a:solidFill>
                  <a:srgbClr val="64748B"/>
                </a:solidFill>
                <a:latin typeface="Times New Roman"/>
              </a:rPr>
              <a:t> Surveys cover differing age groups; inactivity correlates with but does not singularly cause obesity.</a:t>
            </a:r>
          </a:p>
        </p:txBody>
      </p:sp>
      <p:sp>
        <p:nvSpPr>
          <p:cNvPr id="109" name="TextBox 108"/>
          <p:cNvSpPr txBox="1"/>
          <p:nvPr/>
        </p:nvSpPr>
        <p:spPr>
          <a:xfrm>
            <a:off x="3319016" y="1213705"/>
            <a:ext cx="2287486" cy="121123"/>
          </a:xfrm>
          <a:prstGeom prst="rect">
            <a:avLst/>
          </a:prstGeom>
          <a:noFill/>
        </p:spPr>
        <p:txBody>
          <a:bodyPr wrap="none" lIns="0" tIns="0" rIns="0" bIns="0" anchor="ctr">
            <a:spAutoFit/>
          </a:bodyPr>
          <a:lstStyle/>
          <a:p>
            <a:pPr algn="l"/>
            <a:r>
              <a:rPr sz="787" b="1" i="0" u="none">
                <a:solidFill>
                  <a:srgbClr val="0A192F"/>
                </a:solidFill>
                <a:latin typeface="Arial Nova"/>
              </a:rPr>
              <a:t>2. HEALTH PROMOTION VALUES &amp; PRINCIPLES</a:t>
            </a:r>
          </a:p>
        </p:txBody>
      </p:sp>
      <p:sp>
        <p:nvSpPr>
          <p:cNvPr id="110" name="TextBox 109"/>
          <p:cNvSpPr txBox="1"/>
          <p:nvPr/>
        </p:nvSpPr>
        <p:spPr>
          <a:xfrm>
            <a:off x="3198018" y="1383803"/>
            <a:ext cx="2883693" cy="505779"/>
          </a:xfrm>
          <a:prstGeom prst="rect">
            <a:avLst/>
          </a:prstGeom>
          <a:noFill/>
        </p:spPr>
        <p:txBody>
          <a:bodyPr wrap="square" lIns="0" tIns="0" rIns="0" bIns="0" anchor="t">
            <a:spAutoFit/>
          </a:bodyPr>
          <a:lstStyle/>
          <a:p>
            <a:pPr algn="l">
              <a:lnSpc>
                <a:spcPts val="777"/>
              </a:lnSpc>
            </a:pPr>
            <a:r>
              <a:rPr sz="637" b="0" i="0" u="none">
                <a:solidFill>
                  <a:srgbClr val="334155"/>
                </a:solidFill>
                <a:latin typeface="Arial Nova"/>
              </a:rPr>
              <a:t>Health promotion empowers people to increase control over and improve health through supportive environments, participation, and equity, rather than blaming individuals (WHO, 1986; WHO, 2025). The app enables children to choose enjoyable activities and achievable goals, supported by schools, families, and community groups.</a:t>
            </a:r>
          </a:p>
        </p:txBody>
      </p:sp>
      <p:sp>
        <p:nvSpPr>
          <p:cNvPr id="111" name="TextBox 110"/>
          <p:cNvSpPr txBox="1"/>
          <p:nvPr/>
        </p:nvSpPr>
        <p:spPr>
          <a:xfrm>
            <a:off x="3319016" y="2738151"/>
            <a:ext cx="2122376" cy="121123"/>
          </a:xfrm>
          <a:prstGeom prst="rect">
            <a:avLst/>
          </a:prstGeom>
          <a:noFill/>
        </p:spPr>
        <p:txBody>
          <a:bodyPr wrap="none" lIns="0" tIns="0" rIns="0" bIns="0" anchor="ctr">
            <a:spAutoFit/>
          </a:bodyPr>
          <a:lstStyle/>
          <a:p>
            <a:pPr algn="l"/>
            <a:r>
              <a:rPr sz="787" b="1" i="0" u="none">
                <a:solidFill>
                  <a:srgbClr val="0A192F"/>
                </a:solidFill>
                <a:latin typeface="Arial Nova"/>
              </a:rPr>
              <a:t>3. BEHAVIOURAL CHANGE THEORY: COM-B</a:t>
            </a:r>
          </a:p>
        </p:txBody>
      </p:sp>
      <p:sp>
        <p:nvSpPr>
          <p:cNvPr id="112" name="TextBox 111"/>
          <p:cNvSpPr txBox="1"/>
          <p:nvPr/>
        </p:nvSpPr>
        <p:spPr>
          <a:xfrm>
            <a:off x="3198018" y="2908250"/>
            <a:ext cx="2883693" cy="300210"/>
          </a:xfrm>
          <a:prstGeom prst="rect">
            <a:avLst/>
          </a:prstGeom>
          <a:noFill/>
        </p:spPr>
        <p:txBody>
          <a:bodyPr wrap="square" lIns="0" tIns="0" rIns="0" bIns="0" anchor="t">
            <a:spAutoFit/>
          </a:bodyPr>
          <a:lstStyle/>
          <a:p>
            <a:pPr algn="l">
              <a:lnSpc>
                <a:spcPts val="777"/>
              </a:lnSpc>
            </a:pPr>
            <a:r>
              <a:rPr sz="600" b="0" i="0" u="none" dirty="0">
                <a:solidFill>
                  <a:srgbClr val="334155"/>
                </a:solidFill>
                <a:latin typeface="Times New Roman"/>
              </a:rPr>
              <a:t>The COM-B model establishes that </a:t>
            </a:r>
            <a:r>
              <a:rPr sz="600" b="0" i="0" u="none" dirty="0" err="1">
                <a:solidFill>
                  <a:srgbClr val="334155"/>
                </a:solidFill>
                <a:latin typeface="Times New Roman"/>
              </a:rPr>
              <a:t>behaviour</a:t>
            </a:r>
            <a:r>
              <a:rPr sz="600" b="0" i="0" u="none" dirty="0">
                <a:solidFill>
                  <a:srgbClr val="334155"/>
                </a:solidFill>
                <a:latin typeface="Times New Roman"/>
              </a:rPr>
              <a:t> is shaped by </a:t>
            </a:r>
            <a:r>
              <a:rPr sz="600" b="1" i="0" u="none" dirty="0">
                <a:solidFill>
                  <a:srgbClr val="334155"/>
                </a:solidFill>
                <a:latin typeface="Times New Roman"/>
              </a:rPr>
              <a:t>Capability</a:t>
            </a:r>
            <a:r>
              <a:rPr sz="600" b="0" i="0" u="none" dirty="0">
                <a:solidFill>
                  <a:srgbClr val="334155"/>
                </a:solidFill>
                <a:latin typeface="Times New Roman"/>
              </a:rPr>
              <a:t>, </a:t>
            </a:r>
            <a:r>
              <a:rPr sz="600" b="1" i="0" u="none" dirty="0">
                <a:solidFill>
                  <a:srgbClr val="334155"/>
                </a:solidFill>
                <a:latin typeface="Times New Roman"/>
              </a:rPr>
              <a:t>Opportunity</a:t>
            </a:r>
            <a:r>
              <a:rPr sz="600" b="0" i="0" u="none" dirty="0">
                <a:solidFill>
                  <a:srgbClr val="334155"/>
                </a:solidFill>
                <a:latin typeface="Times New Roman"/>
              </a:rPr>
              <a:t>, and </a:t>
            </a:r>
            <a:r>
              <a:rPr sz="600" b="1" i="0" u="none" dirty="0">
                <a:solidFill>
                  <a:srgbClr val="334155"/>
                </a:solidFill>
                <a:latin typeface="Arial Nova"/>
              </a:rPr>
              <a:t>Motivation</a:t>
            </a:r>
            <a:r>
              <a:rPr sz="600" b="0" i="0" u="none" dirty="0">
                <a:solidFill>
                  <a:srgbClr val="334155"/>
                </a:solidFill>
                <a:latin typeface="Times New Roman"/>
              </a:rPr>
              <a:t> (Michie, van Stralen and West, 2011). Apps cannot change </a:t>
            </a:r>
            <a:r>
              <a:rPr sz="600" b="0" i="0" u="none" dirty="0" err="1">
                <a:solidFill>
                  <a:srgbClr val="334155"/>
                </a:solidFill>
                <a:latin typeface="Times New Roman"/>
              </a:rPr>
              <a:t>behaviour</a:t>
            </a:r>
            <a:r>
              <a:rPr sz="600" b="0" i="0" u="none" dirty="0">
                <a:solidFill>
                  <a:srgbClr val="334155"/>
                </a:solidFill>
                <a:latin typeface="Times New Roman"/>
              </a:rPr>
              <a:t> through reminders alone; youth require physical skills, safe spaces, and personal motivation.</a:t>
            </a:r>
          </a:p>
        </p:txBody>
      </p:sp>
      <p:sp>
        <p:nvSpPr>
          <p:cNvPr id="113" name="TextBox 112"/>
          <p:cNvSpPr txBox="1"/>
          <p:nvPr/>
        </p:nvSpPr>
        <p:spPr>
          <a:xfrm>
            <a:off x="6326534" y="1217116"/>
            <a:ext cx="3532785" cy="114300"/>
          </a:xfrm>
          <a:prstGeom prst="rect">
            <a:avLst/>
          </a:prstGeom>
          <a:noFill/>
        </p:spPr>
        <p:txBody>
          <a:bodyPr wrap="none" lIns="0" tIns="0" rIns="0" bIns="0" anchor="ctr">
            <a:spAutoFit/>
          </a:bodyPr>
          <a:lstStyle/>
          <a:p>
            <a:pPr algn="l"/>
            <a:r>
              <a:rPr sz="787" b="1" i="0" u="none">
                <a:solidFill>
                  <a:srgbClr val="0A192F"/>
                </a:solidFill>
                <a:latin typeface="Times New Roman"/>
              </a:rPr>
              <a:t>DIGITAL HEALTH INEQUALITY: DESIGN IT OUT</a:t>
            </a:r>
          </a:p>
        </p:txBody>
      </p:sp>
      <p:sp>
        <p:nvSpPr>
          <p:cNvPr id="114" name="TextBox 113"/>
          <p:cNvSpPr txBox="1"/>
          <p:nvPr/>
        </p:nvSpPr>
        <p:spPr>
          <a:xfrm>
            <a:off x="6205537" y="1383803"/>
            <a:ext cx="2883693" cy="505779"/>
          </a:xfrm>
          <a:prstGeom prst="rect">
            <a:avLst/>
          </a:prstGeom>
          <a:noFill/>
        </p:spPr>
        <p:txBody>
          <a:bodyPr wrap="square" lIns="0" tIns="0" rIns="0" bIns="0" anchor="t">
            <a:spAutoFit/>
          </a:bodyPr>
          <a:lstStyle/>
          <a:p>
            <a:pPr algn="l">
              <a:lnSpc>
                <a:spcPts val="777"/>
              </a:lnSpc>
            </a:pPr>
            <a:r>
              <a:rPr sz="637" b="0" i="0" u="none">
                <a:solidFill>
                  <a:srgbClr val="334155"/>
                </a:solidFill>
                <a:latin typeface="Arial Nova"/>
              </a:rPr>
              <a:t>Digital interventions widen health inequalities if assuming every youth owns an updated smartphone, unlimited data, private space, and confident adult guidance. Ofcom (2024) documents marked disparities in children's digital access, alongside sport inequalities across affluence deciles (Sport England, 2024).</a:t>
            </a:r>
          </a:p>
        </p:txBody>
      </p:sp>
      <p:sp>
        <p:nvSpPr>
          <p:cNvPr id="115" name="TextBox 114"/>
          <p:cNvSpPr txBox="1"/>
          <p:nvPr/>
        </p:nvSpPr>
        <p:spPr>
          <a:xfrm>
            <a:off x="6205537" y="1811833"/>
            <a:ext cx="2883693" cy="402803"/>
          </a:xfrm>
          <a:prstGeom prst="rect">
            <a:avLst/>
          </a:prstGeom>
          <a:noFill/>
        </p:spPr>
        <p:txBody>
          <a:bodyPr wrap="square" lIns="0" tIns="0" rIns="0" bIns="0" anchor="t">
            <a:spAutoFit/>
          </a:bodyPr>
          <a:lstStyle/>
          <a:p>
            <a:pPr algn="l">
              <a:lnSpc>
                <a:spcPts val="777"/>
              </a:lnSpc>
            </a:pPr>
            <a:r>
              <a:rPr sz="600" b="0" i="1" u="none" dirty="0">
                <a:solidFill>
                  <a:srgbClr val="334155"/>
                </a:solidFill>
                <a:latin typeface="Times New Roman"/>
              </a:rPr>
              <a:t>Design Safeguards:</a:t>
            </a:r>
            <a:r>
              <a:rPr sz="600" b="0" i="0" u="none" dirty="0">
                <a:solidFill>
                  <a:srgbClr val="334155"/>
                </a:solidFill>
                <a:latin typeface="Times New Roman"/>
              </a:rPr>
              <a:t> Provide school device lending pools, low-data offline modes, printable activity cards, and no-device routes through PE. Utilize plain language and translations. Children must not share precise GPS location. Collect minimal data under clear consent, and strictly prohibit commercial weight-loss advertising (WHO, 2022).</a:t>
            </a:r>
          </a:p>
        </p:txBody>
      </p:sp>
      <p:sp>
        <p:nvSpPr>
          <p:cNvPr id="116" name="TextBox 115"/>
          <p:cNvSpPr txBox="1"/>
          <p:nvPr/>
        </p:nvSpPr>
        <p:spPr>
          <a:xfrm>
            <a:off x="6326534" y="2463712"/>
            <a:ext cx="2398092" cy="121123"/>
          </a:xfrm>
          <a:prstGeom prst="rect">
            <a:avLst/>
          </a:prstGeom>
          <a:noFill/>
        </p:spPr>
        <p:txBody>
          <a:bodyPr wrap="none" lIns="0" tIns="0" rIns="0" bIns="0" anchor="ctr">
            <a:spAutoFit/>
          </a:bodyPr>
          <a:lstStyle/>
          <a:p>
            <a:pPr algn="l"/>
            <a:r>
              <a:rPr sz="787" b="1" i="0" u="none">
                <a:solidFill>
                  <a:srgbClr val="0A192F"/>
                </a:solidFill>
                <a:latin typeface="Arial Nova"/>
              </a:rPr>
              <a:t>4. EXPECTED OUTCOMES: PROMISE WITH LIMITS</a:t>
            </a:r>
          </a:p>
        </p:txBody>
      </p:sp>
      <p:sp>
        <p:nvSpPr>
          <p:cNvPr id="117" name="TextBox 116"/>
          <p:cNvSpPr txBox="1"/>
          <p:nvPr/>
        </p:nvSpPr>
        <p:spPr>
          <a:xfrm>
            <a:off x="6205537" y="2633811"/>
            <a:ext cx="2883693" cy="608372"/>
          </a:xfrm>
          <a:prstGeom prst="rect">
            <a:avLst/>
          </a:prstGeom>
          <a:noFill/>
        </p:spPr>
        <p:txBody>
          <a:bodyPr wrap="square" lIns="0" tIns="0" rIns="0" bIns="0" anchor="t">
            <a:spAutoFit/>
          </a:bodyPr>
          <a:lstStyle/>
          <a:p>
            <a:pPr algn="l">
              <a:lnSpc>
                <a:spcPts val="777"/>
              </a:lnSpc>
            </a:pPr>
            <a:r>
              <a:rPr sz="637" b="0" i="0" u="none">
                <a:solidFill>
                  <a:srgbClr val="334155"/>
                </a:solidFill>
                <a:latin typeface="Arial Nova"/>
              </a:rPr>
              <a:t>Apps may enhance goal setting, daily steps, and total movement. A meta-analysis of 28 trials reported improved total activity and reduced sedentary behaviour, but fitness effects were mixed (Wang et al., 2024). Wearable trackers raised steps without significantly increasing MVPA (Au et al., 2024). Gamification yielded modest MVPA gains with unclear step longevity (Wang et al., 2025; Sequí-Domínguez et al., 2024).</a:t>
            </a:r>
          </a:p>
        </p:txBody>
      </p:sp>
      <p:sp>
        <p:nvSpPr>
          <p:cNvPr id="118" name="TextBox 117"/>
          <p:cNvSpPr txBox="1"/>
          <p:nvPr/>
        </p:nvSpPr>
        <p:spPr>
          <a:xfrm>
            <a:off x="6326534" y="4597759"/>
            <a:ext cx="1670329" cy="121123"/>
          </a:xfrm>
          <a:prstGeom prst="rect">
            <a:avLst/>
          </a:prstGeom>
          <a:noFill/>
        </p:spPr>
        <p:txBody>
          <a:bodyPr wrap="none" lIns="0" tIns="0" rIns="0" bIns="0" anchor="ctr">
            <a:spAutoFit/>
          </a:bodyPr>
          <a:lstStyle/>
          <a:p>
            <a:pPr algn="l"/>
            <a:r>
              <a:rPr sz="787" b="1" i="0" u="none">
                <a:solidFill>
                  <a:srgbClr val="0A192F"/>
                </a:solidFill>
                <a:latin typeface="Arial Nova"/>
              </a:rPr>
              <a:t>IMPLEMENTATION &amp; EVALUATION</a:t>
            </a:r>
          </a:p>
        </p:txBody>
      </p:sp>
      <p:sp>
        <p:nvSpPr>
          <p:cNvPr id="119" name="TextBox 118"/>
          <p:cNvSpPr txBox="1"/>
          <p:nvPr/>
        </p:nvSpPr>
        <p:spPr>
          <a:xfrm>
            <a:off x="9334053" y="2345596"/>
            <a:ext cx="1840247" cy="121123"/>
          </a:xfrm>
          <a:prstGeom prst="rect">
            <a:avLst/>
          </a:prstGeom>
          <a:noFill/>
        </p:spPr>
        <p:txBody>
          <a:bodyPr wrap="none" lIns="0" tIns="0" rIns="0" bIns="0" anchor="ctr">
            <a:spAutoFit/>
          </a:bodyPr>
          <a:lstStyle/>
          <a:p>
            <a:pPr algn="l"/>
            <a:r>
              <a:rPr sz="787" b="1" i="0" u="none">
                <a:solidFill>
                  <a:srgbClr val="0A192F"/>
                </a:solidFill>
                <a:latin typeface="Arial Nova"/>
              </a:rPr>
              <a:t>5. CONCLUSION: POLICY &amp; PRACTICE</a:t>
            </a:r>
          </a:p>
        </p:txBody>
      </p:sp>
      <p:sp>
        <p:nvSpPr>
          <p:cNvPr id="120" name="TextBox 119"/>
          <p:cNvSpPr txBox="1"/>
          <p:nvPr/>
        </p:nvSpPr>
        <p:spPr>
          <a:xfrm>
            <a:off x="9213056" y="2515694"/>
            <a:ext cx="2883693" cy="300210"/>
          </a:xfrm>
          <a:prstGeom prst="rect">
            <a:avLst/>
          </a:prstGeom>
          <a:noFill/>
        </p:spPr>
        <p:txBody>
          <a:bodyPr wrap="square" lIns="0" tIns="0" rIns="0" bIns="0" anchor="t">
            <a:spAutoFit/>
          </a:bodyPr>
          <a:lstStyle/>
          <a:p>
            <a:pPr algn="l">
              <a:lnSpc>
                <a:spcPts val="777"/>
              </a:lnSpc>
            </a:pPr>
            <a:r>
              <a:rPr sz="600" b="0" i="0" u="none" dirty="0">
                <a:solidFill>
                  <a:srgbClr val="334155"/>
                </a:solidFill>
                <a:latin typeface="Times New Roman"/>
              </a:rPr>
              <a:t>Digital activity apps offer valuable support when combined with school, family, and community </a:t>
            </a:r>
            <a:r>
              <a:rPr sz="600" b="0" i="0" u="none" dirty="0">
                <a:solidFill>
                  <a:srgbClr val="334155"/>
                </a:solidFill>
                <a:latin typeface="Arial Nova"/>
              </a:rPr>
              <a:t>ecosystems</a:t>
            </a:r>
            <a:r>
              <a:rPr sz="600" b="0" i="0" u="none" dirty="0">
                <a:solidFill>
                  <a:srgbClr val="334155"/>
                </a:solidFill>
                <a:latin typeface="Times New Roman"/>
              </a:rPr>
              <a:t>. They must </a:t>
            </a:r>
            <a:r>
              <a:rPr sz="600" b="1" i="0" u="none" dirty="0">
                <a:solidFill>
                  <a:srgbClr val="334155"/>
                </a:solidFill>
                <a:latin typeface="Times New Roman"/>
              </a:rPr>
              <a:t>never replace physical education, outdoor play, active transit, or safe public spaces</a:t>
            </a:r>
            <a:r>
              <a:rPr sz="600" b="0" i="0" u="none" dirty="0">
                <a:solidFill>
                  <a:srgbClr val="334155"/>
                </a:solidFill>
                <a:latin typeface="Times New Roman"/>
              </a:rPr>
              <a:t>.</a:t>
            </a:r>
          </a:p>
        </p:txBody>
      </p:sp>
      <p:sp>
        <p:nvSpPr>
          <p:cNvPr id="121" name="TextBox 120"/>
          <p:cNvSpPr txBox="1"/>
          <p:nvPr/>
        </p:nvSpPr>
        <p:spPr>
          <a:xfrm>
            <a:off x="9213056" y="2845051"/>
            <a:ext cx="2883693" cy="296019"/>
          </a:xfrm>
          <a:prstGeom prst="rect">
            <a:avLst/>
          </a:prstGeom>
          <a:noFill/>
        </p:spPr>
        <p:txBody>
          <a:bodyPr wrap="square" lIns="0" tIns="0" rIns="0" bIns="0" anchor="t">
            <a:spAutoFit/>
          </a:bodyPr>
          <a:lstStyle/>
          <a:p>
            <a:pPr algn="l">
              <a:lnSpc>
                <a:spcPts val="777"/>
              </a:lnSpc>
            </a:pPr>
            <a:r>
              <a:rPr sz="637" b="0" i="0" u="none">
                <a:solidFill>
                  <a:srgbClr val="334155"/>
                </a:solidFill>
                <a:latin typeface="Times New Roman"/>
              </a:rPr>
              <a:t>Authorities and schools should co-design apps with youth, fund non-digital alternatives, protect privacy, and evaluate outcomes disaggregated by sex, ethnicity, disability, and socioeconomic status before wider commissioning.</a:t>
            </a:r>
          </a:p>
        </p:txBody>
      </p:sp>
      <p:sp>
        <p:nvSpPr>
          <p:cNvPr id="122" name="TextBox 121"/>
          <p:cNvSpPr txBox="1"/>
          <p:nvPr/>
        </p:nvSpPr>
        <p:spPr>
          <a:xfrm>
            <a:off x="9334053" y="3189007"/>
            <a:ext cx="727763" cy="115416"/>
          </a:xfrm>
          <a:prstGeom prst="rect">
            <a:avLst/>
          </a:prstGeom>
          <a:noFill/>
        </p:spPr>
        <p:txBody>
          <a:bodyPr wrap="none" lIns="0" tIns="0" rIns="0" bIns="0" anchor="ctr">
            <a:spAutoFit/>
          </a:bodyPr>
          <a:lstStyle/>
          <a:p>
            <a:pPr algn="l"/>
            <a:r>
              <a:rPr lang="en-US" sz="750" b="1">
                <a:solidFill>
                  <a:srgbClr val="0A192F"/>
                </a:solidFill>
                <a:latin typeface="Arial Nova"/>
              </a:rPr>
              <a:t>REFFERENCES</a:t>
            </a:r>
            <a:r>
              <a:rPr sz="750" b="1" i="0" u="none" dirty="0">
                <a:solidFill>
                  <a:srgbClr val="0A192F"/>
                </a:solidFill>
                <a:latin typeface="Arial Nova"/>
              </a:rPr>
              <a:t> </a:t>
            </a:r>
          </a:p>
        </p:txBody>
      </p:sp>
      <p:sp>
        <p:nvSpPr>
          <p:cNvPr id="123" name="TextBox 122"/>
          <p:cNvSpPr txBox="1"/>
          <p:nvPr/>
        </p:nvSpPr>
        <p:spPr>
          <a:xfrm>
            <a:off x="931068" y="6427870"/>
            <a:ext cx="1397604" cy="76944"/>
          </a:xfrm>
          <a:prstGeom prst="rect">
            <a:avLst/>
          </a:prstGeom>
          <a:noFill/>
        </p:spPr>
        <p:txBody>
          <a:bodyPr wrap="square" lIns="0" tIns="0" rIns="0" bIns="0" anchor="t">
            <a:spAutoFit/>
          </a:bodyPr>
          <a:lstStyle/>
          <a:p>
            <a:pPr algn="ctr">
              <a:lnSpc>
                <a:spcPts val="637"/>
              </a:lnSpc>
            </a:pPr>
            <a:r>
              <a:rPr sz="540" b="1" i="0" u="none" dirty="0">
                <a:solidFill>
                  <a:srgbClr val="0A192F"/>
                </a:solidFill>
                <a:latin typeface="Times New Roman"/>
              </a:rPr>
              <a:t>Figure </a:t>
            </a:r>
            <a:r>
              <a:rPr lang="en-IN" sz="540" b="1" i="0" u="none" dirty="0">
                <a:solidFill>
                  <a:srgbClr val="0A192F"/>
                </a:solidFill>
                <a:latin typeface="Times New Roman"/>
              </a:rPr>
              <a:t>2</a:t>
            </a:r>
            <a:r>
              <a:rPr sz="540" b="1" i="0" u="none" dirty="0">
                <a:solidFill>
                  <a:srgbClr val="0A192F"/>
                </a:solidFill>
                <a:latin typeface="Times New Roman"/>
              </a:rPr>
              <a:t>. Active Travel &amp; School Movement</a:t>
            </a:r>
          </a:p>
        </p:txBody>
      </p:sp>
      <p:sp>
        <p:nvSpPr>
          <p:cNvPr id="124" name="TextBox 123"/>
          <p:cNvSpPr txBox="1"/>
          <p:nvPr/>
        </p:nvSpPr>
        <p:spPr>
          <a:xfrm>
            <a:off x="214900" y="6547060"/>
            <a:ext cx="3533179" cy="80813"/>
          </a:xfrm>
          <a:prstGeom prst="rect">
            <a:avLst/>
          </a:prstGeom>
          <a:noFill/>
        </p:spPr>
        <p:txBody>
          <a:bodyPr wrap="none" lIns="0" tIns="0" rIns="0" bIns="0" anchor="t">
            <a:spAutoFit/>
          </a:bodyPr>
          <a:lstStyle/>
          <a:p>
            <a:pPr algn="l">
              <a:lnSpc>
                <a:spcPts val="637"/>
              </a:lnSpc>
            </a:pPr>
            <a:r>
              <a:rPr sz="540" b="0" i="0" u="none" dirty="0">
                <a:solidFill>
                  <a:srgbClr val="475569"/>
                </a:solidFill>
                <a:latin typeface="Times New Roman"/>
              </a:rPr>
              <a:t>Children running to school, illustrating active travel and incidental movement during the school day.</a:t>
            </a:r>
          </a:p>
        </p:txBody>
      </p:sp>
      <p:sp>
        <p:nvSpPr>
          <p:cNvPr id="125" name="TextBox 124"/>
          <p:cNvSpPr txBox="1"/>
          <p:nvPr/>
        </p:nvSpPr>
        <p:spPr>
          <a:xfrm>
            <a:off x="166687" y="6633712"/>
            <a:ext cx="2921793" cy="72392"/>
          </a:xfrm>
          <a:prstGeom prst="rect">
            <a:avLst/>
          </a:prstGeom>
          <a:noFill/>
        </p:spPr>
        <p:txBody>
          <a:bodyPr wrap="square" lIns="0" tIns="0" rIns="0" bIns="0" anchor="t">
            <a:spAutoFit/>
          </a:bodyPr>
          <a:lstStyle/>
          <a:p>
            <a:pPr algn="ctr">
              <a:lnSpc>
                <a:spcPts val="575"/>
              </a:lnSpc>
            </a:pPr>
            <a:r>
              <a:rPr sz="487" b="1" i="0" u="none" dirty="0">
                <a:solidFill>
                  <a:srgbClr val="475569"/>
                </a:solidFill>
                <a:latin typeface="Arial Nova"/>
              </a:rPr>
              <a:t>Source:</a:t>
            </a:r>
            <a:r>
              <a:rPr sz="487" b="0" i="0" u="none" dirty="0">
                <a:solidFill>
                  <a:srgbClr val="475569"/>
                </a:solidFill>
                <a:latin typeface="Arial Nova"/>
              </a:rPr>
              <a:t> Bharti Foundation / Anurag Prashar &amp; Amit Bhatia (2008), Wikimedia Commons, Free Art </a:t>
            </a:r>
            <a:r>
              <a:rPr sz="487" b="0" i="0" u="none" dirty="0" err="1">
                <a:solidFill>
                  <a:srgbClr val="475569"/>
                </a:solidFill>
                <a:latin typeface="Arial Nova"/>
              </a:rPr>
              <a:t>Licence</a:t>
            </a:r>
            <a:r>
              <a:rPr sz="487" b="0" i="0" u="none" dirty="0">
                <a:solidFill>
                  <a:srgbClr val="475569"/>
                </a:solidFill>
                <a:latin typeface="Arial Nova"/>
              </a:rPr>
              <a:t>. </a:t>
            </a:r>
            <a:endParaRPr sz="487" b="0" i="0" u="none" dirty="0">
              <a:solidFill>
                <a:srgbClr val="075985"/>
              </a:solidFill>
              <a:latin typeface="Arial Nova"/>
            </a:endParaRPr>
          </a:p>
        </p:txBody>
      </p:sp>
      <p:sp>
        <p:nvSpPr>
          <p:cNvPr id="126" name="TextBox 125"/>
          <p:cNvSpPr txBox="1"/>
          <p:nvPr/>
        </p:nvSpPr>
        <p:spPr>
          <a:xfrm>
            <a:off x="3293268" y="1909363"/>
            <a:ext cx="28575" cy="95250"/>
          </a:xfrm>
          <a:prstGeom prst="rect">
            <a:avLst/>
          </a:prstGeom>
          <a:noFill/>
        </p:spPr>
        <p:txBody>
          <a:bodyPr wrap="none" lIns="0" tIns="0" rIns="0" bIns="0" anchor="t">
            <a:spAutoFit/>
          </a:bodyPr>
          <a:lstStyle/>
          <a:p>
            <a:pPr algn="l"/>
            <a:r>
              <a:rPr sz="600" b="0" i="0" u="none">
                <a:solidFill>
                  <a:srgbClr val="334155"/>
                </a:solidFill>
                <a:latin typeface="Times New Roman"/>
              </a:rPr>
              <a:t>•</a:t>
            </a:r>
          </a:p>
        </p:txBody>
      </p:sp>
      <p:sp>
        <p:nvSpPr>
          <p:cNvPr id="127" name="TextBox 126"/>
          <p:cNvSpPr txBox="1"/>
          <p:nvPr/>
        </p:nvSpPr>
        <p:spPr>
          <a:xfrm>
            <a:off x="3321843" y="1910506"/>
            <a:ext cx="2759868" cy="185737"/>
          </a:xfrm>
          <a:prstGeom prst="rect">
            <a:avLst/>
          </a:prstGeom>
          <a:noFill/>
        </p:spPr>
        <p:txBody>
          <a:bodyPr wrap="square" lIns="28575" tIns="0" rIns="0" bIns="0" anchor="t">
            <a:spAutoFit/>
          </a:bodyPr>
          <a:lstStyle/>
          <a:p>
            <a:pPr algn="l">
              <a:lnSpc>
                <a:spcPts val="732"/>
              </a:lnSpc>
            </a:pPr>
            <a:r>
              <a:rPr sz="600" b="1" i="0" u="none">
                <a:solidFill>
                  <a:srgbClr val="334155"/>
                </a:solidFill>
                <a:latin typeface="Arial Nova"/>
              </a:rPr>
              <a:t>Empowerment &amp; Co-Design:</a:t>
            </a:r>
            <a:r>
              <a:rPr sz="600" b="0" i="0" u="none">
                <a:solidFill>
                  <a:srgbClr val="334155"/>
                </a:solidFill>
                <a:latin typeface="Arial Nova"/>
              </a:rPr>
              <a:t> Children and parents collaboratively co-design features to match self-identified goals.</a:t>
            </a:r>
          </a:p>
        </p:txBody>
      </p:sp>
      <p:sp>
        <p:nvSpPr>
          <p:cNvPr id="128" name="TextBox 127"/>
          <p:cNvSpPr txBox="1"/>
          <p:nvPr/>
        </p:nvSpPr>
        <p:spPr>
          <a:xfrm>
            <a:off x="3293268" y="2095101"/>
            <a:ext cx="28575" cy="95250"/>
          </a:xfrm>
          <a:prstGeom prst="rect">
            <a:avLst/>
          </a:prstGeom>
          <a:noFill/>
        </p:spPr>
        <p:txBody>
          <a:bodyPr wrap="none" lIns="0" tIns="0" rIns="0" bIns="0" anchor="t">
            <a:spAutoFit/>
          </a:bodyPr>
          <a:lstStyle/>
          <a:p>
            <a:pPr algn="l"/>
            <a:r>
              <a:rPr sz="600" b="0" i="0" u="none">
                <a:solidFill>
                  <a:srgbClr val="334155"/>
                </a:solidFill>
                <a:latin typeface="Times New Roman"/>
              </a:rPr>
              <a:t>•</a:t>
            </a:r>
          </a:p>
        </p:txBody>
      </p:sp>
      <p:sp>
        <p:nvSpPr>
          <p:cNvPr id="129" name="TextBox 128"/>
          <p:cNvSpPr txBox="1"/>
          <p:nvPr/>
        </p:nvSpPr>
        <p:spPr>
          <a:xfrm>
            <a:off x="3321843" y="2096244"/>
            <a:ext cx="2759868" cy="185737"/>
          </a:xfrm>
          <a:prstGeom prst="rect">
            <a:avLst/>
          </a:prstGeom>
          <a:noFill/>
        </p:spPr>
        <p:txBody>
          <a:bodyPr wrap="square" lIns="28575" tIns="0" rIns="0" bIns="0" anchor="t">
            <a:spAutoFit/>
          </a:bodyPr>
          <a:lstStyle/>
          <a:p>
            <a:pPr algn="l">
              <a:lnSpc>
                <a:spcPts val="732"/>
              </a:lnSpc>
            </a:pPr>
            <a:r>
              <a:rPr sz="600" b="1" i="0" u="none">
                <a:solidFill>
                  <a:srgbClr val="334155"/>
                </a:solidFill>
                <a:latin typeface="Arial Nova"/>
              </a:rPr>
              <a:t>Inclusion:</a:t>
            </a:r>
            <a:r>
              <a:rPr sz="600" b="0" i="0" u="none">
                <a:solidFill>
                  <a:srgbClr val="334155"/>
                </a:solidFill>
                <a:latin typeface="Arial Nova"/>
              </a:rPr>
              <a:t> Options suit disabled children, varied cultures, motor abilities, and confidence levels.</a:t>
            </a:r>
          </a:p>
        </p:txBody>
      </p:sp>
      <p:sp>
        <p:nvSpPr>
          <p:cNvPr id="130" name="TextBox 129"/>
          <p:cNvSpPr txBox="1"/>
          <p:nvPr/>
        </p:nvSpPr>
        <p:spPr>
          <a:xfrm>
            <a:off x="3293268" y="2280838"/>
            <a:ext cx="28575" cy="95250"/>
          </a:xfrm>
          <a:prstGeom prst="rect">
            <a:avLst/>
          </a:prstGeom>
          <a:noFill/>
        </p:spPr>
        <p:txBody>
          <a:bodyPr wrap="none" lIns="0" tIns="0" rIns="0" bIns="0" anchor="t">
            <a:spAutoFit/>
          </a:bodyPr>
          <a:lstStyle/>
          <a:p>
            <a:pPr algn="l"/>
            <a:r>
              <a:rPr sz="600" b="0" i="0" u="none">
                <a:solidFill>
                  <a:srgbClr val="334155"/>
                </a:solidFill>
                <a:latin typeface="Times New Roman"/>
              </a:rPr>
              <a:t>•</a:t>
            </a:r>
          </a:p>
        </p:txBody>
      </p:sp>
      <p:sp>
        <p:nvSpPr>
          <p:cNvPr id="131" name="TextBox 130"/>
          <p:cNvSpPr txBox="1"/>
          <p:nvPr/>
        </p:nvSpPr>
        <p:spPr>
          <a:xfrm>
            <a:off x="3321843" y="2281981"/>
            <a:ext cx="2759868" cy="278606"/>
          </a:xfrm>
          <a:prstGeom prst="rect">
            <a:avLst/>
          </a:prstGeom>
          <a:noFill/>
        </p:spPr>
        <p:txBody>
          <a:bodyPr wrap="square" lIns="28575" tIns="0" rIns="0" bIns="0" anchor="t">
            <a:spAutoFit/>
          </a:bodyPr>
          <a:lstStyle/>
          <a:p>
            <a:pPr algn="l">
              <a:lnSpc>
                <a:spcPts val="732"/>
              </a:lnSpc>
            </a:pPr>
            <a:r>
              <a:rPr sz="600" b="1" i="0" u="none">
                <a:solidFill>
                  <a:srgbClr val="334155"/>
                </a:solidFill>
                <a:latin typeface="Arial Nova"/>
              </a:rPr>
              <a:t>Ecological Support:</a:t>
            </a:r>
            <a:r>
              <a:rPr sz="600" b="0" i="0" u="none">
                <a:solidFill>
                  <a:srgbClr val="334155"/>
                </a:solidFill>
                <a:latin typeface="Arial Nova"/>
              </a:rPr>
              <a:t> Complements curriculum PE, safe walking routes, and affordable local clubs without assuming device ownership or outdoor safety (Oh et al., 2022; Ofcom, 2024).</a:t>
            </a:r>
          </a:p>
        </p:txBody>
      </p:sp>
      <p:sp>
        <p:nvSpPr>
          <p:cNvPr id="132" name="TextBox 131"/>
          <p:cNvSpPr txBox="1"/>
          <p:nvPr/>
        </p:nvSpPr>
        <p:spPr>
          <a:xfrm>
            <a:off x="3264693" y="4459039"/>
            <a:ext cx="3342679" cy="85725"/>
          </a:xfrm>
          <a:prstGeom prst="rect">
            <a:avLst/>
          </a:prstGeom>
          <a:noFill/>
        </p:spPr>
        <p:txBody>
          <a:bodyPr wrap="none" lIns="0" tIns="0" rIns="0" bIns="0" anchor="t">
            <a:spAutoFit/>
          </a:bodyPr>
          <a:lstStyle/>
          <a:p>
            <a:pPr algn="l"/>
            <a:r>
              <a:rPr sz="585" b="1" i="0" u="none">
                <a:solidFill>
                  <a:srgbClr val="0A192F"/>
                </a:solidFill>
                <a:latin typeface="Times New Roman"/>
              </a:rPr>
              <a:t>Design Features Linked to Behaviour Change (BCTs):</a:t>
            </a:r>
          </a:p>
        </p:txBody>
      </p:sp>
      <p:sp>
        <p:nvSpPr>
          <p:cNvPr id="133" name="TextBox 132"/>
          <p:cNvSpPr txBox="1"/>
          <p:nvPr/>
        </p:nvSpPr>
        <p:spPr>
          <a:xfrm>
            <a:off x="3264693" y="4559051"/>
            <a:ext cx="2769393" cy="410021"/>
          </a:xfrm>
          <a:prstGeom prst="rect">
            <a:avLst/>
          </a:prstGeom>
          <a:noFill/>
        </p:spPr>
        <p:txBody>
          <a:bodyPr wrap="square" lIns="0" tIns="0" rIns="0" bIns="0" anchor="t">
            <a:spAutoFit/>
          </a:bodyPr>
          <a:lstStyle/>
          <a:p>
            <a:pPr algn="l">
              <a:lnSpc>
                <a:spcPts val="646"/>
              </a:lnSpc>
            </a:pPr>
            <a:r>
              <a:rPr sz="547" b="0" i="0" u="none" dirty="0">
                <a:solidFill>
                  <a:srgbClr val="334155"/>
                </a:solidFill>
                <a:latin typeface="Times New Roman"/>
              </a:rPr>
              <a:t>• </a:t>
            </a:r>
            <a:r>
              <a:rPr sz="547" b="0" i="1" u="none" dirty="0">
                <a:solidFill>
                  <a:srgbClr val="334155"/>
                </a:solidFill>
                <a:latin typeface="Times New Roman"/>
              </a:rPr>
              <a:t>Self-monitoring:</a:t>
            </a:r>
            <a:r>
              <a:rPr sz="547" b="0" i="0" u="none" dirty="0">
                <a:solidFill>
                  <a:srgbClr val="334155"/>
                </a:solidFill>
                <a:latin typeface="Times New Roman"/>
              </a:rPr>
              <a:t> Record minutes/steps without weight rankings.</a:t>
            </a:r>
            <a:r>
              <a:rPr dirty="0"/>
              <a:t>
</a:t>
            </a:r>
            <a:r>
              <a:rPr sz="547" b="0" i="0" u="none" dirty="0">
                <a:solidFill>
                  <a:srgbClr val="334155"/>
                </a:solidFill>
                <a:latin typeface="Times New Roman"/>
              </a:rPr>
              <a:t> • </a:t>
            </a:r>
            <a:r>
              <a:rPr sz="547" b="0" i="1" u="none" dirty="0">
                <a:solidFill>
                  <a:srgbClr val="334155"/>
                </a:solidFill>
                <a:latin typeface="Times New Roman"/>
              </a:rPr>
              <a:t>Goal setting:</a:t>
            </a:r>
            <a:r>
              <a:rPr sz="547" b="0" i="0" u="none" dirty="0">
                <a:solidFill>
                  <a:srgbClr val="334155"/>
                </a:solidFill>
                <a:latin typeface="Times New Roman"/>
              </a:rPr>
              <a:t> Realistic personal targets reviewed weekly.</a:t>
            </a:r>
            <a:r>
              <a:rPr dirty="0"/>
              <a:t>
</a:t>
            </a:r>
            <a:r>
              <a:rPr sz="547" b="0" i="0" u="none" dirty="0">
                <a:solidFill>
                  <a:srgbClr val="334155"/>
                </a:solidFill>
                <a:latin typeface="Times New Roman"/>
              </a:rPr>
              <a:t> • </a:t>
            </a:r>
            <a:r>
              <a:rPr sz="547" b="0" i="1" u="none" dirty="0">
                <a:solidFill>
                  <a:srgbClr val="334155"/>
                </a:solidFill>
                <a:latin typeface="Times New Roman"/>
              </a:rPr>
              <a:t>Social support:</a:t>
            </a:r>
            <a:r>
              <a:rPr sz="547" b="0" i="0" u="none" dirty="0">
                <a:solidFill>
                  <a:srgbClr val="334155"/>
                </a:solidFill>
                <a:latin typeface="Times New Roman"/>
              </a:rPr>
              <a:t> Opt-in class/family challenges with zero public shaming.</a:t>
            </a:r>
            <a:r>
              <a:rPr dirty="0"/>
              <a:t>
</a:t>
            </a:r>
            <a:r>
              <a:rPr sz="547" b="0" i="0" u="none" dirty="0">
                <a:solidFill>
                  <a:srgbClr val="334155"/>
                </a:solidFill>
                <a:latin typeface="Times New Roman"/>
              </a:rPr>
              <a:t> • </a:t>
            </a:r>
            <a:r>
              <a:rPr sz="547" b="0" i="1" u="none" dirty="0">
                <a:solidFill>
                  <a:srgbClr val="334155"/>
                </a:solidFill>
                <a:latin typeface="Times New Roman"/>
              </a:rPr>
              <a:t>Habit cues:</a:t>
            </a:r>
            <a:r>
              <a:rPr sz="547" b="0" i="0" u="none" dirty="0">
                <a:solidFill>
                  <a:srgbClr val="334155"/>
                </a:solidFill>
                <a:latin typeface="Times New Roman"/>
              </a:rPr>
              <a:t> Adjustable reminders following sedentary periods (Allcott-Watson et al., 2024; Lu et al., 2024; </a:t>
            </a:r>
            <a:r>
              <a:rPr sz="547" b="0" i="0" u="none" dirty="0" err="1">
                <a:solidFill>
                  <a:srgbClr val="334155"/>
                </a:solidFill>
                <a:latin typeface="Times New Roman"/>
              </a:rPr>
              <a:t>Mazeas</a:t>
            </a:r>
            <a:r>
              <a:rPr sz="547" b="0" i="0" u="none" dirty="0">
                <a:solidFill>
                  <a:srgbClr val="334155"/>
                </a:solidFill>
                <a:latin typeface="Times New Roman"/>
              </a:rPr>
              <a:t> et al., 2022; </a:t>
            </a:r>
            <a:r>
              <a:rPr sz="547" b="0" i="0" u="none" dirty="0" err="1">
                <a:solidFill>
                  <a:srgbClr val="334155"/>
                </a:solidFill>
                <a:latin typeface="Times New Roman"/>
              </a:rPr>
              <a:t>Gkintoni</a:t>
            </a:r>
            <a:r>
              <a:rPr sz="547" b="0" i="0" u="none" dirty="0">
                <a:solidFill>
                  <a:srgbClr val="334155"/>
                </a:solidFill>
                <a:latin typeface="Times New Roman"/>
              </a:rPr>
              <a:t> et al., 2024; Mo et al., 2024).</a:t>
            </a:r>
          </a:p>
        </p:txBody>
      </p:sp>
      <p:sp>
        <p:nvSpPr>
          <p:cNvPr id="134" name="TextBox 133"/>
          <p:cNvSpPr txBox="1"/>
          <p:nvPr/>
        </p:nvSpPr>
        <p:spPr>
          <a:xfrm>
            <a:off x="3961406" y="6412706"/>
            <a:ext cx="1325683" cy="76944"/>
          </a:xfrm>
          <a:prstGeom prst="rect">
            <a:avLst/>
          </a:prstGeom>
          <a:noFill/>
        </p:spPr>
        <p:txBody>
          <a:bodyPr wrap="square" lIns="0" tIns="0" rIns="0" bIns="0" anchor="t">
            <a:spAutoFit/>
          </a:bodyPr>
          <a:lstStyle/>
          <a:p>
            <a:pPr algn="ctr">
              <a:lnSpc>
                <a:spcPts val="637"/>
              </a:lnSpc>
            </a:pPr>
            <a:r>
              <a:rPr sz="540" b="1" i="0" u="none" dirty="0">
                <a:solidFill>
                  <a:srgbClr val="0A192F"/>
                </a:solidFill>
                <a:latin typeface="Times New Roman"/>
              </a:rPr>
              <a:t>Figure </a:t>
            </a:r>
            <a:r>
              <a:rPr lang="en-IN" sz="540" b="1" i="0" u="none" dirty="0">
                <a:solidFill>
                  <a:srgbClr val="0A192F"/>
                </a:solidFill>
                <a:latin typeface="Times New Roman"/>
              </a:rPr>
              <a:t>3</a:t>
            </a:r>
            <a:r>
              <a:rPr sz="540" b="1" i="0" u="none" dirty="0">
                <a:solidFill>
                  <a:srgbClr val="0A192F"/>
                </a:solidFill>
                <a:latin typeface="Times New Roman"/>
              </a:rPr>
              <a:t>. Official Physical Activity Guidance</a:t>
            </a:r>
          </a:p>
        </p:txBody>
      </p:sp>
      <p:sp>
        <p:nvSpPr>
          <p:cNvPr id="135" name="TextBox 134"/>
          <p:cNvSpPr txBox="1"/>
          <p:nvPr/>
        </p:nvSpPr>
        <p:spPr>
          <a:xfrm>
            <a:off x="3198018" y="6512792"/>
            <a:ext cx="3533179" cy="80813"/>
          </a:xfrm>
          <a:prstGeom prst="rect">
            <a:avLst/>
          </a:prstGeom>
          <a:noFill/>
        </p:spPr>
        <p:txBody>
          <a:bodyPr wrap="none" lIns="0" tIns="0" rIns="0" bIns="0" anchor="t">
            <a:spAutoFit/>
          </a:bodyPr>
          <a:lstStyle/>
          <a:p>
            <a:pPr algn="l">
              <a:lnSpc>
                <a:spcPts val="637"/>
              </a:lnSpc>
            </a:pPr>
            <a:r>
              <a:rPr sz="540" b="0" i="0" u="none" dirty="0">
                <a:solidFill>
                  <a:srgbClr val="475569"/>
                </a:solidFill>
                <a:latin typeface="Times New Roman"/>
              </a:rPr>
              <a:t>UK Chief Medical Officers' physical activity guidance for children and young people aged 5–18.</a:t>
            </a:r>
          </a:p>
        </p:txBody>
      </p:sp>
      <p:sp>
        <p:nvSpPr>
          <p:cNvPr id="136" name="TextBox 135"/>
          <p:cNvSpPr txBox="1"/>
          <p:nvPr/>
        </p:nvSpPr>
        <p:spPr>
          <a:xfrm>
            <a:off x="3198018" y="6605148"/>
            <a:ext cx="2788444" cy="72392"/>
          </a:xfrm>
          <a:prstGeom prst="rect">
            <a:avLst/>
          </a:prstGeom>
          <a:noFill/>
        </p:spPr>
        <p:txBody>
          <a:bodyPr wrap="square" lIns="0" tIns="0" rIns="0" bIns="0" anchor="t">
            <a:spAutoFit/>
          </a:bodyPr>
          <a:lstStyle/>
          <a:p>
            <a:pPr algn="ctr">
              <a:lnSpc>
                <a:spcPts val="575"/>
              </a:lnSpc>
            </a:pPr>
            <a:r>
              <a:rPr sz="487" b="1" i="0" u="none" dirty="0">
                <a:solidFill>
                  <a:srgbClr val="475569"/>
                </a:solidFill>
                <a:latin typeface="Times New Roman"/>
              </a:rPr>
              <a:t>Source:</a:t>
            </a:r>
            <a:r>
              <a:rPr sz="487" b="0" i="0" u="none" dirty="0">
                <a:solidFill>
                  <a:srgbClr val="475569"/>
                </a:solidFill>
                <a:latin typeface="Times New Roman"/>
              </a:rPr>
              <a:t> Department of Health and Social Care (2026), Crown copyright, Open Government </a:t>
            </a:r>
            <a:r>
              <a:rPr sz="487" b="0" i="0" u="none" dirty="0" err="1">
                <a:solidFill>
                  <a:srgbClr val="475569"/>
                </a:solidFill>
                <a:latin typeface="Times New Roman"/>
              </a:rPr>
              <a:t>Licence</a:t>
            </a:r>
            <a:r>
              <a:rPr sz="487" b="0" i="0" u="none" dirty="0">
                <a:solidFill>
                  <a:srgbClr val="475569"/>
                </a:solidFill>
                <a:latin typeface="Times New Roman"/>
              </a:rPr>
              <a:t>. </a:t>
            </a:r>
            <a:endParaRPr sz="487" b="0" i="0" u="none" dirty="0">
              <a:solidFill>
                <a:srgbClr val="075985"/>
              </a:solidFill>
              <a:latin typeface="Times New Roman"/>
            </a:endParaRPr>
          </a:p>
        </p:txBody>
      </p:sp>
      <p:sp>
        <p:nvSpPr>
          <p:cNvPr id="137" name="TextBox 136"/>
          <p:cNvSpPr txBox="1"/>
          <p:nvPr/>
        </p:nvSpPr>
        <p:spPr>
          <a:xfrm>
            <a:off x="8971973" y="1822779"/>
            <a:ext cx="1744079" cy="123825"/>
          </a:xfrm>
          <a:prstGeom prst="rect">
            <a:avLst/>
          </a:prstGeom>
          <a:noFill/>
        </p:spPr>
        <p:txBody>
          <a:bodyPr wrap="none" lIns="0" tIns="0" rIns="0" bIns="0" anchor="t">
            <a:spAutoFit/>
          </a:bodyPr>
          <a:lstStyle/>
          <a:p>
            <a:pPr algn="ctr">
              <a:lnSpc>
                <a:spcPts val="975"/>
              </a:lnSpc>
            </a:pPr>
            <a:r>
              <a:rPr sz="540" b="1" i="0" u="none" dirty="0">
                <a:solidFill>
                  <a:srgbClr val="FFFFFF"/>
                </a:solidFill>
                <a:latin typeface="Times New Roman"/>
              </a:rPr>
              <a:t>47.8% Active</a:t>
            </a:r>
          </a:p>
        </p:txBody>
      </p:sp>
      <p:sp>
        <p:nvSpPr>
          <p:cNvPr id="138" name="TextBox 137"/>
          <p:cNvSpPr txBox="1"/>
          <p:nvPr/>
        </p:nvSpPr>
        <p:spPr>
          <a:xfrm>
            <a:off x="10398769" y="1823795"/>
            <a:ext cx="948332" cy="123825"/>
          </a:xfrm>
          <a:prstGeom prst="rect">
            <a:avLst/>
          </a:prstGeom>
          <a:noFill/>
        </p:spPr>
        <p:txBody>
          <a:bodyPr wrap="none" lIns="0" tIns="0" rIns="0" bIns="0" anchor="t">
            <a:spAutoFit/>
          </a:bodyPr>
          <a:lstStyle/>
          <a:p>
            <a:pPr algn="ctr">
              <a:lnSpc>
                <a:spcPts val="975"/>
              </a:lnSpc>
            </a:pPr>
            <a:r>
              <a:rPr sz="540" b="1" i="0" u="none" dirty="0">
                <a:solidFill>
                  <a:srgbClr val="FFFFFF"/>
                </a:solidFill>
                <a:latin typeface="Times New Roman"/>
              </a:rPr>
              <a:t>22.7% Fairly</a:t>
            </a:r>
          </a:p>
        </p:txBody>
      </p:sp>
      <p:sp>
        <p:nvSpPr>
          <p:cNvPr id="139" name="TextBox 138"/>
          <p:cNvSpPr txBox="1"/>
          <p:nvPr/>
        </p:nvSpPr>
        <p:spPr>
          <a:xfrm>
            <a:off x="11070877" y="1823795"/>
            <a:ext cx="1130647" cy="123825"/>
          </a:xfrm>
          <a:prstGeom prst="rect">
            <a:avLst/>
          </a:prstGeom>
          <a:noFill/>
        </p:spPr>
        <p:txBody>
          <a:bodyPr wrap="none" lIns="0" tIns="0" rIns="0" bIns="0" anchor="t">
            <a:spAutoFit/>
          </a:bodyPr>
          <a:lstStyle/>
          <a:p>
            <a:pPr algn="ctr">
              <a:lnSpc>
                <a:spcPts val="975"/>
              </a:lnSpc>
            </a:pPr>
            <a:r>
              <a:rPr sz="540" b="1" i="0" u="none" dirty="0">
                <a:solidFill>
                  <a:srgbClr val="FFFFFF"/>
                </a:solidFill>
                <a:latin typeface="Times New Roman"/>
              </a:rPr>
              <a:t>29.6% Less</a:t>
            </a:r>
          </a:p>
        </p:txBody>
      </p:sp>
      <p:sp>
        <p:nvSpPr>
          <p:cNvPr id="140" name="TextBox 139"/>
          <p:cNvSpPr txBox="1"/>
          <p:nvPr/>
        </p:nvSpPr>
        <p:spPr>
          <a:xfrm>
            <a:off x="9194006" y="2005641"/>
            <a:ext cx="2807493" cy="76944"/>
          </a:xfrm>
          <a:prstGeom prst="rect">
            <a:avLst/>
          </a:prstGeom>
          <a:noFill/>
        </p:spPr>
        <p:txBody>
          <a:bodyPr wrap="square" lIns="0" tIns="0" rIns="0" bIns="0" anchor="t">
            <a:spAutoFit/>
          </a:bodyPr>
          <a:lstStyle/>
          <a:p>
            <a:pPr algn="ctr">
              <a:lnSpc>
                <a:spcPts val="637"/>
              </a:lnSpc>
            </a:pPr>
            <a:r>
              <a:rPr sz="540" b="1" i="0" u="none" dirty="0">
                <a:solidFill>
                  <a:srgbClr val="0A192F"/>
                </a:solidFill>
                <a:latin typeface="Times New Roman"/>
              </a:rPr>
              <a:t>Figure </a:t>
            </a:r>
            <a:r>
              <a:rPr lang="en-IN" sz="540" b="1" dirty="0">
                <a:solidFill>
                  <a:srgbClr val="0A192F"/>
                </a:solidFill>
                <a:latin typeface="Times New Roman"/>
              </a:rPr>
              <a:t>5</a:t>
            </a:r>
            <a:r>
              <a:rPr sz="540" b="1" i="0" u="none">
                <a:solidFill>
                  <a:srgbClr val="0A192F"/>
                </a:solidFill>
                <a:latin typeface="Times New Roman"/>
              </a:rPr>
              <a:t>. </a:t>
            </a:r>
            <a:r>
              <a:rPr sz="540" b="1" i="0" u="none" dirty="0">
                <a:solidFill>
                  <a:srgbClr val="0A192F"/>
                </a:solidFill>
                <a:latin typeface="Times New Roman"/>
              </a:rPr>
              <a:t>Sport England Activity-Level Distribution</a:t>
            </a:r>
          </a:p>
        </p:txBody>
      </p:sp>
      <p:sp>
        <p:nvSpPr>
          <p:cNvPr id="141" name="TextBox 140"/>
          <p:cNvSpPr txBox="1"/>
          <p:nvPr/>
        </p:nvSpPr>
        <p:spPr>
          <a:xfrm>
            <a:off x="9540443" y="2099645"/>
            <a:ext cx="2305118" cy="76944"/>
          </a:xfrm>
          <a:prstGeom prst="rect">
            <a:avLst/>
          </a:prstGeom>
          <a:noFill/>
        </p:spPr>
        <p:txBody>
          <a:bodyPr wrap="none" lIns="0" tIns="0" rIns="0" bIns="0" anchor="t">
            <a:spAutoFit/>
          </a:bodyPr>
          <a:lstStyle/>
          <a:p>
            <a:pPr algn="ctr">
              <a:lnSpc>
                <a:spcPts val="637"/>
              </a:lnSpc>
            </a:pPr>
            <a:r>
              <a:rPr sz="540" b="0" i="0" u="none" dirty="0">
                <a:solidFill>
                  <a:srgbClr val="475569"/>
                </a:solidFill>
                <a:latin typeface="Times New Roman"/>
              </a:rPr>
              <a:t>47.8% active (≥60 min/day), 22.7% fairly active, 29.6% less active (&lt;30 min/day).</a:t>
            </a:r>
          </a:p>
        </p:txBody>
      </p:sp>
      <p:sp>
        <p:nvSpPr>
          <p:cNvPr id="142" name="TextBox 141"/>
          <p:cNvSpPr txBox="1"/>
          <p:nvPr/>
        </p:nvSpPr>
        <p:spPr>
          <a:xfrm>
            <a:off x="9820774" y="2184567"/>
            <a:ext cx="1790555" cy="72392"/>
          </a:xfrm>
          <a:prstGeom prst="rect">
            <a:avLst/>
          </a:prstGeom>
          <a:noFill/>
        </p:spPr>
        <p:txBody>
          <a:bodyPr wrap="none" lIns="0" tIns="0" rIns="0" bIns="0" anchor="t">
            <a:spAutoFit/>
          </a:bodyPr>
          <a:lstStyle/>
          <a:p>
            <a:pPr algn="l">
              <a:lnSpc>
                <a:spcPts val="575"/>
              </a:lnSpc>
            </a:pPr>
            <a:r>
              <a:rPr sz="487" b="1" i="0" u="none" dirty="0">
                <a:solidFill>
                  <a:srgbClr val="475569"/>
                </a:solidFill>
                <a:latin typeface="Times New Roman"/>
              </a:rPr>
              <a:t>Source:</a:t>
            </a:r>
            <a:r>
              <a:rPr sz="487" b="0" i="0" u="none" dirty="0">
                <a:solidFill>
                  <a:srgbClr val="475569"/>
                </a:solidFill>
                <a:latin typeface="Times New Roman"/>
              </a:rPr>
              <a:t> Sport England (2024), Active Lives Children Survey 2023–24. </a:t>
            </a:r>
            <a:endParaRPr sz="487" b="0" i="0" u="none" dirty="0">
              <a:solidFill>
                <a:srgbClr val="075985"/>
              </a:solidFill>
              <a:latin typeface="Times New Roman"/>
            </a:endParaRPr>
          </a:p>
        </p:txBody>
      </p:sp>
      <p:sp>
        <p:nvSpPr>
          <p:cNvPr id="143" name="TextBox 142"/>
          <p:cNvSpPr txBox="1"/>
          <p:nvPr/>
        </p:nvSpPr>
        <p:spPr>
          <a:xfrm>
            <a:off x="6272212" y="4791670"/>
            <a:ext cx="2874169" cy="90025"/>
          </a:xfrm>
          <a:prstGeom prst="rect">
            <a:avLst/>
          </a:prstGeom>
          <a:noFill/>
        </p:spPr>
        <p:txBody>
          <a:bodyPr wrap="square" lIns="0" tIns="0" rIns="0" bIns="0" anchor="t">
            <a:spAutoFit/>
          </a:bodyPr>
          <a:lstStyle/>
          <a:p>
            <a:pPr algn="l"/>
            <a:r>
              <a:rPr sz="585" b="1" i="0" u="none" dirty="0">
                <a:solidFill>
                  <a:srgbClr val="065F46"/>
                </a:solidFill>
                <a:latin typeface="Times New Roman"/>
              </a:rPr>
              <a:t>School–Family Pilot (8–12 Weeks):</a:t>
            </a:r>
          </a:p>
        </p:txBody>
      </p:sp>
      <p:sp>
        <p:nvSpPr>
          <p:cNvPr id="144" name="TextBox 143"/>
          <p:cNvSpPr txBox="1"/>
          <p:nvPr/>
        </p:nvSpPr>
        <p:spPr>
          <a:xfrm>
            <a:off x="6272212" y="4877395"/>
            <a:ext cx="2769393" cy="153888"/>
          </a:xfrm>
          <a:prstGeom prst="rect">
            <a:avLst/>
          </a:prstGeom>
          <a:noFill/>
        </p:spPr>
        <p:txBody>
          <a:bodyPr wrap="square" lIns="0" tIns="0" rIns="0" bIns="0" anchor="t">
            <a:spAutoFit/>
          </a:bodyPr>
          <a:lstStyle/>
          <a:p>
            <a:pPr algn="l">
              <a:lnSpc>
                <a:spcPts val="646"/>
              </a:lnSpc>
            </a:pPr>
            <a:r>
              <a:rPr sz="547" b="0" i="0" u="none">
                <a:solidFill>
                  <a:srgbClr val="334155"/>
                </a:solidFill>
                <a:latin typeface="Arial Nova"/>
              </a:rPr>
              <a:t>Rollout across diverse schools; staff training; accessible activity choices; non-digital parallel routes for non-app users.</a:t>
            </a:r>
          </a:p>
        </p:txBody>
      </p:sp>
      <p:sp>
        <p:nvSpPr>
          <p:cNvPr id="145" name="TextBox 144"/>
          <p:cNvSpPr txBox="1"/>
          <p:nvPr/>
        </p:nvSpPr>
        <p:spPr>
          <a:xfrm>
            <a:off x="6272213" y="5046483"/>
            <a:ext cx="2836068" cy="90025"/>
          </a:xfrm>
          <a:prstGeom prst="rect">
            <a:avLst/>
          </a:prstGeom>
          <a:noFill/>
        </p:spPr>
        <p:txBody>
          <a:bodyPr wrap="square" lIns="0" tIns="0" rIns="0" bIns="0" anchor="t">
            <a:spAutoFit/>
          </a:bodyPr>
          <a:lstStyle/>
          <a:p>
            <a:pPr algn="l"/>
            <a:r>
              <a:rPr sz="585" b="1" i="0" u="none" dirty="0">
                <a:solidFill>
                  <a:srgbClr val="075985"/>
                </a:solidFill>
                <a:latin typeface="Times New Roman"/>
              </a:rPr>
              <a:t>Evaluation Measures:</a:t>
            </a:r>
          </a:p>
        </p:txBody>
      </p:sp>
      <p:sp>
        <p:nvSpPr>
          <p:cNvPr id="146" name="TextBox 145"/>
          <p:cNvSpPr txBox="1"/>
          <p:nvPr/>
        </p:nvSpPr>
        <p:spPr>
          <a:xfrm>
            <a:off x="6272212" y="5132208"/>
            <a:ext cx="2769393" cy="153888"/>
          </a:xfrm>
          <a:prstGeom prst="rect">
            <a:avLst/>
          </a:prstGeom>
          <a:noFill/>
        </p:spPr>
        <p:txBody>
          <a:bodyPr wrap="square" lIns="0" tIns="0" rIns="0" bIns="0" anchor="t">
            <a:spAutoFit/>
          </a:bodyPr>
          <a:lstStyle/>
          <a:p>
            <a:pPr algn="l">
              <a:lnSpc>
                <a:spcPts val="646"/>
              </a:lnSpc>
            </a:pPr>
            <a:r>
              <a:rPr sz="500" b="0" i="0" u="none" dirty="0">
                <a:solidFill>
                  <a:srgbClr val="334155"/>
                </a:solidFill>
                <a:latin typeface="Times New Roman"/>
              </a:rPr>
              <a:t>Assess weekly activity minutes, sedentary time, validated PAQ-C/A questionnaires, and sample </a:t>
            </a:r>
            <a:r>
              <a:rPr sz="500" b="0" i="0" u="none" dirty="0" err="1">
                <a:solidFill>
                  <a:srgbClr val="334155"/>
                </a:solidFill>
                <a:latin typeface="Arial Nova"/>
              </a:rPr>
              <a:t>pedometry</a:t>
            </a:r>
            <a:r>
              <a:rPr sz="500" b="0" i="0" u="none" dirty="0">
                <a:solidFill>
                  <a:srgbClr val="334155"/>
                </a:solidFill>
                <a:latin typeface="Times New Roman"/>
              </a:rPr>
              <a:t> at baseline, post-pilot, and 3-month follow-up (Nasruddin et al., 2023; Lu et al., 2024).</a:t>
            </a:r>
          </a:p>
        </p:txBody>
      </p:sp>
      <p:sp>
        <p:nvSpPr>
          <p:cNvPr id="147" name="TextBox 146"/>
          <p:cNvSpPr txBox="1"/>
          <p:nvPr/>
        </p:nvSpPr>
        <p:spPr>
          <a:xfrm>
            <a:off x="6272213" y="5312182"/>
            <a:ext cx="2717750" cy="90025"/>
          </a:xfrm>
          <a:prstGeom prst="rect">
            <a:avLst/>
          </a:prstGeom>
          <a:noFill/>
        </p:spPr>
        <p:txBody>
          <a:bodyPr wrap="square" lIns="0" tIns="0" rIns="0" bIns="0" anchor="t">
            <a:spAutoFit/>
          </a:bodyPr>
          <a:lstStyle/>
          <a:p>
            <a:pPr algn="l"/>
            <a:r>
              <a:rPr sz="585" b="1" i="0" u="none" dirty="0">
                <a:solidFill>
                  <a:srgbClr val="92400E"/>
                </a:solidFill>
                <a:latin typeface="Times New Roman"/>
              </a:rPr>
              <a:t>Safeguards &amp; Success Criteria:</a:t>
            </a:r>
          </a:p>
        </p:txBody>
      </p:sp>
      <p:sp>
        <p:nvSpPr>
          <p:cNvPr id="148" name="TextBox 147"/>
          <p:cNvSpPr txBox="1"/>
          <p:nvPr/>
        </p:nvSpPr>
        <p:spPr>
          <a:xfrm>
            <a:off x="6272212" y="5397906"/>
            <a:ext cx="2769393" cy="153888"/>
          </a:xfrm>
          <a:prstGeom prst="rect">
            <a:avLst/>
          </a:prstGeom>
          <a:noFill/>
        </p:spPr>
        <p:txBody>
          <a:bodyPr wrap="square" lIns="0" tIns="0" rIns="0" bIns="0" anchor="t">
            <a:spAutoFit/>
          </a:bodyPr>
          <a:lstStyle/>
          <a:p>
            <a:pPr algn="l">
              <a:lnSpc>
                <a:spcPts val="646"/>
              </a:lnSpc>
            </a:pPr>
            <a:r>
              <a:rPr sz="547" b="0" i="0" u="none" dirty="0">
                <a:solidFill>
                  <a:srgbClr val="334155"/>
                </a:solidFill>
                <a:latin typeface="Arial Nova"/>
              </a:rPr>
              <a:t>Success judged by sustained participation across girls, lower-income deciles, and disabled youth—not download totals alone (WHO, 2025; Ofcom, 2024).</a:t>
            </a:r>
          </a:p>
        </p:txBody>
      </p:sp>
      <p:pic>
        <p:nvPicPr>
          <p:cNvPr id="175" name="Picture 174">
            <a:extLst>
              <a:ext uri="{FF2B5EF4-FFF2-40B4-BE49-F238E27FC236}">
                <a16:creationId xmlns:a16="http://schemas.microsoft.com/office/drawing/2014/main" id="{7B3B5EEA-E594-66AF-C7B8-163858904168}"/>
              </a:ext>
            </a:extLst>
          </p:cNvPr>
          <p:cNvPicPr>
            <a:picLocks noChangeAspect="1"/>
          </p:cNvPicPr>
          <p:nvPr/>
        </p:nvPicPr>
        <p:blipFill>
          <a:blip r:embed="rId10"/>
          <a:stretch>
            <a:fillRect/>
          </a:stretch>
        </p:blipFill>
        <p:spPr>
          <a:xfrm>
            <a:off x="286732" y="5589359"/>
            <a:ext cx="2584594" cy="775239"/>
          </a:xfrm>
          <a:prstGeom prst="rect">
            <a:avLst/>
          </a:prstGeom>
        </p:spPr>
      </p:pic>
      <p:pic>
        <p:nvPicPr>
          <p:cNvPr id="176" name="Picture 175">
            <a:extLst>
              <a:ext uri="{FF2B5EF4-FFF2-40B4-BE49-F238E27FC236}">
                <a16:creationId xmlns:a16="http://schemas.microsoft.com/office/drawing/2014/main" id="{B423F64A-C56B-FC03-1F9A-AB68D31CFF8E}"/>
              </a:ext>
            </a:extLst>
          </p:cNvPr>
          <p:cNvPicPr>
            <a:picLocks noChangeAspect="1"/>
          </p:cNvPicPr>
          <p:nvPr/>
        </p:nvPicPr>
        <p:blipFill>
          <a:blip r:embed="rId11"/>
          <a:stretch>
            <a:fillRect/>
          </a:stretch>
        </p:blipFill>
        <p:spPr>
          <a:xfrm>
            <a:off x="3867149" y="5117603"/>
            <a:ext cx="1379221" cy="1272167"/>
          </a:xfrm>
          <a:prstGeom prst="rect">
            <a:avLst/>
          </a:prstGeom>
        </p:spPr>
      </p:pic>
      <p:pic>
        <p:nvPicPr>
          <p:cNvPr id="178" name="Picture 177">
            <a:extLst>
              <a:ext uri="{FF2B5EF4-FFF2-40B4-BE49-F238E27FC236}">
                <a16:creationId xmlns:a16="http://schemas.microsoft.com/office/drawing/2014/main" id="{B441DBBD-56BF-6C53-DDA6-9625A68C58E0}"/>
              </a:ext>
            </a:extLst>
          </p:cNvPr>
          <p:cNvPicPr>
            <a:picLocks noChangeAspect="1"/>
          </p:cNvPicPr>
          <p:nvPr/>
        </p:nvPicPr>
        <p:blipFill>
          <a:blip r:embed="rId12"/>
          <a:stretch>
            <a:fillRect/>
          </a:stretch>
        </p:blipFill>
        <p:spPr>
          <a:xfrm>
            <a:off x="9155906" y="469213"/>
            <a:ext cx="2911633" cy="1337945"/>
          </a:xfrm>
          <a:prstGeom prst="rect">
            <a:avLst/>
          </a:prstGeom>
        </p:spPr>
      </p:pic>
      <p:sp>
        <p:nvSpPr>
          <p:cNvPr id="187" name="TextBox 186">
            <a:extLst>
              <a:ext uri="{FF2B5EF4-FFF2-40B4-BE49-F238E27FC236}">
                <a16:creationId xmlns:a16="http://schemas.microsoft.com/office/drawing/2014/main" id="{7EA924E0-DA3A-42E7-FF76-4319B521146E}"/>
              </a:ext>
            </a:extLst>
          </p:cNvPr>
          <p:cNvSpPr txBox="1"/>
          <p:nvPr/>
        </p:nvSpPr>
        <p:spPr>
          <a:xfrm>
            <a:off x="9146381" y="3321605"/>
            <a:ext cx="2940843" cy="3600986"/>
          </a:xfrm>
          <a:prstGeom prst="rect">
            <a:avLst/>
          </a:prstGeom>
          <a:noFill/>
        </p:spPr>
        <p:txBody>
          <a:bodyPr wrap="square" rtlCol="0">
            <a:spAutoFit/>
          </a:bodyPr>
          <a:lstStyle/>
          <a:p>
            <a:pPr algn="just"/>
            <a:r>
              <a:rPr lang="en-IN" sz="380" dirty="0">
                <a:latin typeface="Times New Roman" panose="02020603050405020304" pitchFamily="18" charset="0"/>
                <a:cs typeface="Times New Roman" panose="02020603050405020304" pitchFamily="18" charset="0"/>
              </a:rPr>
              <a:t>1. Allcott-Watson, H., Chater, A., Troop, N. and Howlett, N. (2024) ‘A systematic review of interventions targeting physical activity and/or healthy eating behaviours in adolescents: practice and training’, Health Psychology Review, 18(1), pp. 117–140. Available at: </a:t>
            </a:r>
            <a:r>
              <a:rPr lang="en-IN" sz="380" dirty="0">
                <a:latin typeface="Times New Roman" panose="02020603050405020304" pitchFamily="18" charset="0"/>
                <a:cs typeface="Times New Roman" panose="02020603050405020304" pitchFamily="18" charset="0"/>
                <a:hlinkClick r:id="rId13"/>
              </a:rPr>
              <a:t>https://doi.org/10.1080/17437199.2023.2173631</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2. Au, W.W. et al. (2024) ‘Effect of wearable activity trackers on physical activity in children and adolescents: a systematic review and meta-analysis’, The Lancet Digital Health, 6(9), pp. e625–e639. Available at: </a:t>
            </a:r>
            <a:r>
              <a:rPr lang="en-IN" sz="380" dirty="0">
                <a:latin typeface="Times New Roman" panose="02020603050405020304" pitchFamily="18" charset="0"/>
                <a:cs typeface="Times New Roman" panose="02020603050405020304" pitchFamily="18" charset="0"/>
                <a:hlinkClick r:id="rId14"/>
              </a:rPr>
              <a:t>https://doi.org/10.1016/S2589-7500(24)00139-0</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3. Baumann, H., Fiedler, J., Wunsch, K., Woll, A. and Wollesen, B. (2022) ‘mHealth interventions to reduce physical inactivity and sedentary </a:t>
            </a:r>
            <a:r>
              <a:rPr lang="en-IN" sz="380" dirty="0" err="1">
                <a:latin typeface="Times New Roman" panose="02020603050405020304" pitchFamily="18" charset="0"/>
                <a:cs typeface="Times New Roman" panose="02020603050405020304" pitchFamily="18" charset="0"/>
              </a:rPr>
              <a:t>behavior</a:t>
            </a:r>
            <a:r>
              <a:rPr lang="en-IN" sz="380" dirty="0">
                <a:latin typeface="Times New Roman" panose="02020603050405020304" pitchFamily="18" charset="0"/>
                <a:cs typeface="Times New Roman" panose="02020603050405020304" pitchFamily="18" charset="0"/>
              </a:rPr>
              <a:t> in children and adolescents: systematic review and meta-analysis of randomized controlled trials’, JMIR mHealth and </a:t>
            </a:r>
            <a:r>
              <a:rPr lang="en-IN" sz="380" dirty="0" err="1">
                <a:latin typeface="Times New Roman" panose="02020603050405020304" pitchFamily="18" charset="0"/>
                <a:cs typeface="Times New Roman" panose="02020603050405020304" pitchFamily="18" charset="0"/>
              </a:rPr>
              <a:t>uHealth</a:t>
            </a:r>
            <a:r>
              <a:rPr lang="en-IN" sz="380" dirty="0">
                <a:latin typeface="Times New Roman" panose="02020603050405020304" pitchFamily="18" charset="0"/>
                <a:cs typeface="Times New Roman" panose="02020603050405020304" pitchFamily="18" charset="0"/>
              </a:rPr>
              <a:t>, 10(5), e35920. Available at: </a:t>
            </a:r>
            <a:r>
              <a:rPr lang="en-IN" sz="380" dirty="0">
                <a:latin typeface="Times New Roman" panose="02020603050405020304" pitchFamily="18" charset="0"/>
                <a:cs typeface="Times New Roman" panose="02020603050405020304" pitchFamily="18" charset="0"/>
                <a:hlinkClick r:id="rId15"/>
              </a:rPr>
              <a:t>https://doi.org/10.2196/35920</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4. Bull, F.C. et al. (2020) ‘World Health Organization 2020 guidelines on physical activity and sedentary behaviour’, British Journal of Sports Medicine, 54(24), pp. 1451–1462. Available at: </a:t>
            </a:r>
            <a:r>
              <a:rPr lang="en-IN" sz="380" dirty="0">
                <a:latin typeface="Times New Roman" panose="02020603050405020304" pitchFamily="18" charset="0"/>
                <a:cs typeface="Times New Roman" panose="02020603050405020304" pitchFamily="18" charset="0"/>
                <a:hlinkClick r:id="rId16"/>
              </a:rPr>
              <a:t>https://doi.org/10.1136/bjsports-2020-102955</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5. Department of Health and Social Care (2026) Physical activity guidelines: children and young people (5 to 18 years). GOV.UK. Available at: </a:t>
            </a:r>
            <a:r>
              <a:rPr lang="en-IN" sz="380" dirty="0">
                <a:latin typeface="Times New Roman" panose="02020603050405020304" pitchFamily="18" charset="0"/>
                <a:cs typeface="Times New Roman" panose="02020603050405020304" pitchFamily="18" charset="0"/>
                <a:hlinkClick r:id="rId17"/>
              </a:rPr>
              <a:t>https://www.gov.uk/government/publications/physical-activity-guidelines-children-and-young-people-5-to-18-years</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6. </a:t>
            </a:r>
            <a:r>
              <a:rPr lang="en-IN" sz="380" dirty="0" err="1">
                <a:latin typeface="Times New Roman" panose="02020603050405020304" pitchFamily="18" charset="0"/>
                <a:cs typeface="Times New Roman" panose="02020603050405020304" pitchFamily="18" charset="0"/>
              </a:rPr>
              <a:t>Gkintoni</a:t>
            </a:r>
            <a:r>
              <a:rPr lang="en-IN" sz="380" dirty="0">
                <a:latin typeface="Times New Roman" panose="02020603050405020304" pitchFamily="18" charset="0"/>
                <a:cs typeface="Times New Roman" panose="02020603050405020304" pitchFamily="18" charset="0"/>
              </a:rPr>
              <a:t>, E., </a:t>
            </a:r>
            <a:r>
              <a:rPr lang="en-IN" sz="380" dirty="0" err="1">
                <a:latin typeface="Times New Roman" panose="02020603050405020304" pitchFamily="18" charset="0"/>
                <a:cs typeface="Times New Roman" panose="02020603050405020304" pitchFamily="18" charset="0"/>
              </a:rPr>
              <a:t>Vantaraki</a:t>
            </a:r>
            <a:r>
              <a:rPr lang="en-IN" sz="380" dirty="0">
                <a:latin typeface="Times New Roman" panose="02020603050405020304" pitchFamily="18" charset="0"/>
                <a:cs typeface="Times New Roman" panose="02020603050405020304" pitchFamily="18" charset="0"/>
              </a:rPr>
              <a:t>, F., </a:t>
            </a:r>
            <a:r>
              <a:rPr lang="en-IN" sz="380" dirty="0" err="1">
                <a:latin typeface="Times New Roman" panose="02020603050405020304" pitchFamily="18" charset="0"/>
                <a:cs typeface="Times New Roman" panose="02020603050405020304" pitchFamily="18" charset="0"/>
              </a:rPr>
              <a:t>Skoulidi</a:t>
            </a:r>
            <a:r>
              <a:rPr lang="en-IN" sz="380" dirty="0">
                <a:latin typeface="Times New Roman" panose="02020603050405020304" pitchFamily="18" charset="0"/>
                <a:cs typeface="Times New Roman" panose="02020603050405020304" pitchFamily="18" charset="0"/>
              </a:rPr>
              <a:t>, C., </a:t>
            </a:r>
            <a:r>
              <a:rPr lang="en-IN" sz="380" dirty="0" err="1">
                <a:latin typeface="Times New Roman" panose="02020603050405020304" pitchFamily="18" charset="0"/>
                <a:cs typeface="Times New Roman" panose="02020603050405020304" pitchFamily="18" charset="0"/>
              </a:rPr>
              <a:t>Anastassopoulos</a:t>
            </a:r>
            <a:r>
              <a:rPr lang="en-IN" sz="380" dirty="0">
                <a:latin typeface="Times New Roman" panose="02020603050405020304" pitchFamily="18" charset="0"/>
                <a:cs typeface="Times New Roman" panose="02020603050405020304" pitchFamily="18" charset="0"/>
              </a:rPr>
              <a:t>, P. and </a:t>
            </a:r>
            <a:r>
              <a:rPr lang="en-IN" sz="380" dirty="0" err="1">
                <a:latin typeface="Times New Roman" panose="02020603050405020304" pitchFamily="18" charset="0"/>
                <a:cs typeface="Times New Roman" panose="02020603050405020304" pitchFamily="18" charset="0"/>
              </a:rPr>
              <a:t>Vantarakis</a:t>
            </a:r>
            <a:r>
              <a:rPr lang="en-IN" sz="380" dirty="0">
                <a:latin typeface="Times New Roman" panose="02020603050405020304" pitchFamily="18" charset="0"/>
                <a:cs typeface="Times New Roman" panose="02020603050405020304" pitchFamily="18" charset="0"/>
              </a:rPr>
              <a:t>, A. (2024) ‘Promoting physical and mental health among children and adolescents via gamification—A conceptual systematic review’, </a:t>
            </a:r>
            <a:r>
              <a:rPr lang="en-IN" sz="380" dirty="0" err="1">
                <a:latin typeface="Times New Roman" panose="02020603050405020304" pitchFamily="18" charset="0"/>
                <a:cs typeface="Times New Roman" panose="02020603050405020304" pitchFamily="18" charset="0"/>
              </a:rPr>
              <a:t>Behavioral</a:t>
            </a:r>
            <a:r>
              <a:rPr lang="en-IN" sz="380" dirty="0">
                <a:latin typeface="Times New Roman" panose="02020603050405020304" pitchFamily="18" charset="0"/>
                <a:cs typeface="Times New Roman" panose="02020603050405020304" pitchFamily="18" charset="0"/>
              </a:rPr>
              <a:t> Sciences, 14(2), article 102. Available at: </a:t>
            </a:r>
            <a:r>
              <a:rPr lang="en-IN" sz="380" dirty="0">
                <a:latin typeface="Times New Roman" panose="02020603050405020304" pitchFamily="18" charset="0"/>
                <a:cs typeface="Times New Roman" panose="02020603050405020304" pitchFamily="18" charset="0"/>
                <a:hlinkClick r:id="rId18"/>
              </a:rPr>
              <a:t>https://doi.org/10.3390/bs14020102</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7. He, Z. et al. (2021) ‘Effects of smartphone-based interventions on physical activity in children and adolescents: systematic review and meta-analysis’, JMIR mHealth and </a:t>
            </a:r>
            <a:r>
              <a:rPr lang="en-IN" sz="380" dirty="0" err="1">
                <a:latin typeface="Times New Roman" panose="02020603050405020304" pitchFamily="18" charset="0"/>
                <a:cs typeface="Times New Roman" panose="02020603050405020304" pitchFamily="18" charset="0"/>
              </a:rPr>
              <a:t>uHealth</a:t>
            </a:r>
            <a:r>
              <a:rPr lang="en-IN" sz="380" dirty="0">
                <a:latin typeface="Times New Roman" panose="02020603050405020304" pitchFamily="18" charset="0"/>
                <a:cs typeface="Times New Roman" panose="02020603050405020304" pitchFamily="18" charset="0"/>
              </a:rPr>
              <a:t>, 9(2), e22601. Available at: </a:t>
            </a:r>
            <a:r>
              <a:rPr lang="en-IN" sz="380" dirty="0">
                <a:latin typeface="Times New Roman" panose="02020603050405020304" pitchFamily="18" charset="0"/>
                <a:cs typeface="Times New Roman" panose="02020603050405020304" pitchFamily="18" charset="0"/>
                <a:hlinkClick r:id="rId19"/>
              </a:rPr>
              <a:t>https://doi.org/10.2196/22601</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8. Lu, N., Lau, P.W.C., Song, H., Zhang, Y., Ghani, R.B.A. and Wang, C. (2024) ‘The effect of electronic health (eHealth) interventions for promoting physical activity self-efficacy in children: a systematic review and meta-analysis’, Journal of Exercise Science &amp; Fitness, 22(4), pp. 417–428. Available at: </a:t>
            </a:r>
            <a:r>
              <a:rPr lang="en-IN" sz="380" dirty="0">
                <a:latin typeface="Times New Roman" panose="02020603050405020304" pitchFamily="18" charset="0"/>
                <a:cs typeface="Times New Roman" panose="02020603050405020304" pitchFamily="18" charset="0"/>
                <a:hlinkClick r:id="rId20"/>
              </a:rPr>
              <a:t>https://doi.org/10.1016/j.jesf.2024.09.002</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9. </a:t>
            </a:r>
            <a:r>
              <a:rPr lang="en-IN" sz="380" dirty="0" err="1">
                <a:latin typeface="Times New Roman" panose="02020603050405020304" pitchFamily="18" charset="0"/>
                <a:cs typeface="Times New Roman" panose="02020603050405020304" pitchFamily="18" charset="0"/>
              </a:rPr>
              <a:t>Mazeas</a:t>
            </a:r>
            <a:r>
              <a:rPr lang="en-IN" sz="380" dirty="0">
                <a:latin typeface="Times New Roman" panose="02020603050405020304" pitchFamily="18" charset="0"/>
                <a:cs typeface="Times New Roman" panose="02020603050405020304" pitchFamily="18" charset="0"/>
              </a:rPr>
              <a:t>, A., Duclos, M., Pereira, B. and </a:t>
            </a:r>
            <a:r>
              <a:rPr lang="en-IN" sz="380" dirty="0" err="1">
                <a:latin typeface="Times New Roman" panose="02020603050405020304" pitchFamily="18" charset="0"/>
                <a:cs typeface="Times New Roman" panose="02020603050405020304" pitchFamily="18" charset="0"/>
              </a:rPr>
              <a:t>Chalabaev</a:t>
            </a:r>
            <a:r>
              <a:rPr lang="en-IN" sz="380" dirty="0">
                <a:latin typeface="Times New Roman" panose="02020603050405020304" pitchFamily="18" charset="0"/>
                <a:cs typeface="Times New Roman" panose="02020603050405020304" pitchFamily="18" charset="0"/>
              </a:rPr>
              <a:t>, A. (2022) ‘Evaluating the effectiveness of gamification on physical activity: systematic review and meta-analysis of randomized controlled trials’, Journal of Medical Internet Research, 24(1), e26779. Available at: </a:t>
            </a:r>
            <a:r>
              <a:rPr lang="en-IN" sz="380" dirty="0">
                <a:latin typeface="Times New Roman" panose="02020603050405020304" pitchFamily="18" charset="0"/>
                <a:cs typeface="Times New Roman" panose="02020603050405020304" pitchFamily="18" charset="0"/>
                <a:hlinkClick r:id="rId21"/>
              </a:rPr>
              <a:t>https://doi.org/10.2196/26779</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10. Michie, S., van Stralen, M.M. and West, R. (2011) ‘The behaviour change wheel: a new method for characterising and designing behaviour change interventions’, Implementation Science, 6, article 42. Available at: </a:t>
            </a:r>
            <a:r>
              <a:rPr lang="en-IN" sz="380" dirty="0">
                <a:latin typeface="Times New Roman" panose="02020603050405020304" pitchFamily="18" charset="0"/>
                <a:cs typeface="Times New Roman" panose="02020603050405020304" pitchFamily="18" charset="0"/>
                <a:hlinkClick r:id="rId22"/>
              </a:rPr>
              <a:t>https://doi.org/10.1186/1748-5908-6-42</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11. Mo, W., </a:t>
            </a:r>
            <a:r>
              <a:rPr lang="en-IN" sz="380" dirty="0" err="1">
                <a:latin typeface="Times New Roman" panose="02020603050405020304" pitchFamily="18" charset="0"/>
                <a:cs typeface="Times New Roman" panose="02020603050405020304" pitchFamily="18" charset="0"/>
              </a:rPr>
              <a:t>Saibon</a:t>
            </a:r>
            <a:r>
              <a:rPr lang="en-IN" sz="380" dirty="0">
                <a:latin typeface="Times New Roman" panose="02020603050405020304" pitchFamily="18" charset="0"/>
                <a:cs typeface="Times New Roman" panose="02020603050405020304" pitchFamily="18" charset="0"/>
              </a:rPr>
              <a:t>, J.B., Li, Y., Li, J. and He, Y. (2024) ‘Effects of game-based physical education program on enjoyment in children and adolescents: a systematic review and meta-analysis’, BMC Public Health, 24, article 517. Available at: </a:t>
            </a:r>
            <a:r>
              <a:rPr lang="en-IN" sz="380" dirty="0">
                <a:latin typeface="Times New Roman" panose="02020603050405020304" pitchFamily="18" charset="0"/>
                <a:cs typeface="Times New Roman" panose="02020603050405020304" pitchFamily="18" charset="0"/>
                <a:hlinkClick r:id="rId23"/>
              </a:rPr>
              <a:t>https://doi.org/10.1186/s12889-024-18043-6</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12. Nasruddin, N.I.N., Murphy, J. and Armstrong, M.E.G. (2023) ‘Physical activity surveillance in children and adolescents using smartphone technology: systematic review’, JMIR </a:t>
            </a:r>
            <a:r>
              <a:rPr lang="en-IN" sz="380" dirty="0" err="1">
                <a:latin typeface="Times New Roman" panose="02020603050405020304" pitchFamily="18" charset="0"/>
                <a:cs typeface="Times New Roman" panose="02020603050405020304" pitchFamily="18" charset="0"/>
              </a:rPr>
              <a:t>Pediatrics</a:t>
            </a:r>
            <a:r>
              <a:rPr lang="en-IN" sz="380" dirty="0">
                <a:latin typeface="Times New Roman" panose="02020603050405020304" pitchFamily="18" charset="0"/>
                <a:cs typeface="Times New Roman" panose="02020603050405020304" pitchFamily="18" charset="0"/>
              </a:rPr>
              <a:t> and Parenting, 6, e42461. Available at: </a:t>
            </a:r>
            <a:r>
              <a:rPr lang="en-IN" sz="380" dirty="0">
                <a:latin typeface="Times New Roman" panose="02020603050405020304" pitchFamily="18" charset="0"/>
                <a:cs typeface="Times New Roman" panose="02020603050405020304" pitchFamily="18" charset="0"/>
                <a:hlinkClick r:id="rId24"/>
              </a:rPr>
              <a:t>https://doi.org/10.2196/42461</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13. NHS England Digital (2025) National Child Measurement Programme, England, 2023/24 school year. Available at: </a:t>
            </a:r>
            <a:r>
              <a:rPr lang="en-IN" sz="380" dirty="0">
                <a:latin typeface="Times New Roman" panose="02020603050405020304" pitchFamily="18" charset="0"/>
                <a:cs typeface="Times New Roman" panose="02020603050405020304" pitchFamily="18" charset="0"/>
                <a:hlinkClick r:id="rId25"/>
              </a:rPr>
              <a:t>https://digital.nhs.uk/data-and-information/publications/statistical/national-child-measurement-programme/2023-24-school-year</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14. Oh, C., Carducci, B., </a:t>
            </a:r>
            <a:r>
              <a:rPr lang="en-IN" sz="380" dirty="0" err="1">
                <a:latin typeface="Times New Roman" panose="02020603050405020304" pitchFamily="18" charset="0"/>
                <a:cs typeface="Times New Roman" panose="02020603050405020304" pitchFamily="18" charset="0"/>
              </a:rPr>
              <a:t>Vaivada</a:t>
            </a:r>
            <a:r>
              <a:rPr lang="en-IN" sz="380" dirty="0">
                <a:latin typeface="Times New Roman" panose="02020603050405020304" pitchFamily="18" charset="0"/>
                <a:cs typeface="Times New Roman" panose="02020603050405020304" pitchFamily="18" charset="0"/>
              </a:rPr>
              <a:t>, T. and Bhutta, Z.A. (2022) ‘Interventions to promote physical activity and healthy digital media use in children and adolescents: a systematic review’, </a:t>
            </a:r>
            <a:r>
              <a:rPr lang="en-IN" sz="380" dirty="0" err="1">
                <a:latin typeface="Times New Roman" panose="02020603050405020304" pitchFamily="18" charset="0"/>
                <a:cs typeface="Times New Roman" panose="02020603050405020304" pitchFamily="18" charset="0"/>
              </a:rPr>
              <a:t>Pediatrics</a:t>
            </a:r>
            <a:r>
              <a:rPr lang="en-IN" sz="380" dirty="0">
                <a:latin typeface="Times New Roman" panose="02020603050405020304" pitchFamily="18" charset="0"/>
                <a:cs typeface="Times New Roman" panose="02020603050405020304" pitchFamily="18" charset="0"/>
              </a:rPr>
              <a:t>, 149(Supplement 5), e2021053852I. Available at: </a:t>
            </a:r>
            <a:r>
              <a:rPr lang="en-IN" sz="380" dirty="0">
                <a:latin typeface="Times New Roman" panose="02020603050405020304" pitchFamily="18" charset="0"/>
                <a:cs typeface="Times New Roman" panose="02020603050405020304" pitchFamily="18" charset="0"/>
                <a:hlinkClick r:id="rId26"/>
              </a:rPr>
              <a:t>https://doi.org/10.1542/peds.2021-053852I</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15. Ofcom (2024) Children and parents: media use and attitudes report 2024. Available at: </a:t>
            </a:r>
            <a:r>
              <a:rPr lang="en-IN" sz="380" dirty="0">
                <a:latin typeface="Times New Roman" panose="02020603050405020304" pitchFamily="18" charset="0"/>
                <a:cs typeface="Times New Roman" panose="02020603050405020304" pitchFamily="18" charset="0"/>
                <a:hlinkClick r:id="rId27"/>
              </a:rPr>
              <a:t>https://www.ofcom.org.uk/media-use-and-attitudes/media-habits-children/children-and-parents-media-use-and-attitudes-report-2024</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16. Rodríguez-González, P., Hassan, M.A. and Gao, Z. (2022) ‘Effects of family-based interventions using mobile apps on youth’s physical activity: a systematic review’, Journal of Clinical Medicine, 11(16), article 4798. Available at: </a:t>
            </a:r>
            <a:r>
              <a:rPr lang="en-IN" sz="380" dirty="0">
                <a:latin typeface="Times New Roman" panose="02020603050405020304" pitchFamily="18" charset="0"/>
                <a:cs typeface="Times New Roman" panose="02020603050405020304" pitchFamily="18" charset="0"/>
                <a:hlinkClick r:id="rId28"/>
              </a:rPr>
              <a:t>https://doi.org/10.3390/jcm11164798</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17. Seims, A.L., Hall, J., Bingham, D.D., Creaser, A., Christoforou, A., Barber, S. and Daly-Smith, A. (2023) ‘Interventions targeting children and young people’s physical activity </a:t>
            </a:r>
            <a:r>
              <a:rPr lang="en-IN" sz="380" dirty="0" err="1">
                <a:latin typeface="Times New Roman" panose="02020603050405020304" pitchFamily="18" charset="0"/>
                <a:cs typeface="Times New Roman" panose="02020603050405020304" pitchFamily="18" charset="0"/>
              </a:rPr>
              <a:t>behavior</a:t>
            </a:r>
            <a:r>
              <a:rPr lang="en-IN" sz="380" dirty="0">
                <a:latin typeface="Times New Roman" panose="02020603050405020304" pitchFamily="18" charset="0"/>
                <a:cs typeface="Times New Roman" panose="02020603050405020304" pitchFamily="18" charset="0"/>
              </a:rPr>
              <a:t> at home: a systematic review’, PLOS ONE, 18(8), e0289831. Available at: </a:t>
            </a:r>
            <a:r>
              <a:rPr lang="en-IN" sz="380" dirty="0">
                <a:latin typeface="Times New Roman" panose="02020603050405020304" pitchFamily="18" charset="0"/>
                <a:cs typeface="Times New Roman" panose="02020603050405020304" pitchFamily="18" charset="0"/>
                <a:hlinkClick r:id="rId29"/>
              </a:rPr>
              <a:t>https://doi.org/10.1371/journal.pone.0289831</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18. </a:t>
            </a:r>
            <a:r>
              <a:rPr lang="en-IN" sz="380" dirty="0" err="1">
                <a:latin typeface="Times New Roman" panose="02020603050405020304" pitchFamily="18" charset="0"/>
                <a:cs typeface="Times New Roman" panose="02020603050405020304" pitchFamily="18" charset="0"/>
              </a:rPr>
              <a:t>Sequí</a:t>
            </a:r>
            <a:r>
              <a:rPr lang="en-IN" sz="380" dirty="0">
                <a:latin typeface="Times New Roman" panose="02020603050405020304" pitchFamily="18" charset="0"/>
                <a:cs typeface="Times New Roman" panose="02020603050405020304" pitchFamily="18" charset="0"/>
              </a:rPr>
              <a:t>-Domínguez, I., Cavero-Redondo, I., Álvarez-Bueno, C., López-Gil, J.F., Martínez-Vizcaíno, V. and Pascual-Morena, C. (2024) ‘Effectiveness of eHealth interventions promoting physical activity in children and adolescents: systematic review and meta-analysis’, Journal of Medical Internet Research, 26, e41649. Available at: </a:t>
            </a:r>
            <a:r>
              <a:rPr lang="en-IN" sz="380" dirty="0">
                <a:latin typeface="Times New Roman" panose="02020603050405020304" pitchFamily="18" charset="0"/>
                <a:cs typeface="Times New Roman" panose="02020603050405020304" pitchFamily="18" charset="0"/>
                <a:hlinkClick r:id="rId30"/>
              </a:rPr>
              <a:t>https://doi.org/10.2196/41649</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19. Sport England (2024) Active Lives Children and Young People Survey: academic year 2023–24 report. Available at: </a:t>
            </a:r>
            <a:r>
              <a:rPr lang="en-IN" sz="380" dirty="0">
                <a:latin typeface="Times New Roman" panose="02020603050405020304" pitchFamily="18" charset="0"/>
                <a:cs typeface="Times New Roman" panose="02020603050405020304" pitchFamily="18" charset="0"/>
                <a:hlinkClick r:id="rId31"/>
              </a:rPr>
              <a:t>https://www.sportengland.org/research-and-data/data/active-lives/active-lives-data-tables</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20. Wang, J.-W., Zhu, Z., Shuling, Z., Fan, J., Jin, Y., Gao, Z.-L., Chen, W.-D. and Li, X. (2024) ‘Effectiveness of mHealth app-based interventions for increasing physical activity and improving physical fitness in children and adolescents: systematic review and meta-analysis’, JMIR mHealth and </a:t>
            </a:r>
            <a:r>
              <a:rPr lang="en-IN" sz="380" dirty="0" err="1">
                <a:latin typeface="Times New Roman" panose="02020603050405020304" pitchFamily="18" charset="0"/>
                <a:cs typeface="Times New Roman" panose="02020603050405020304" pitchFamily="18" charset="0"/>
              </a:rPr>
              <a:t>uHealth</a:t>
            </a:r>
            <a:r>
              <a:rPr lang="en-IN" sz="380" dirty="0">
                <a:latin typeface="Times New Roman" panose="02020603050405020304" pitchFamily="18" charset="0"/>
                <a:cs typeface="Times New Roman" panose="02020603050405020304" pitchFamily="18" charset="0"/>
              </a:rPr>
              <a:t>, 12, e51478. Available at: </a:t>
            </a:r>
            <a:r>
              <a:rPr lang="en-IN" sz="380" dirty="0">
                <a:latin typeface="Times New Roman" panose="02020603050405020304" pitchFamily="18" charset="0"/>
                <a:cs typeface="Times New Roman" panose="02020603050405020304" pitchFamily="18" charset="0"/>
                <a:hlinkClick r:id="rId32"/>
              </a:rPr>
              <a:t>https://doi.org/10.2196/51478</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21. Wang, M., Xu, J., Zhou, X., Li, X. and Zheng, Y. (2025) ‘Effectiveness of gamification interventions to improve physical activity and sedentary </a:t>
            </a:r>
            <a:r>
              <a:rPr lang="en-IN" sz="380" dirty="0" err="1">
                <a:latin typeface="Times New Roman" panose="02020603050405020304" pitchFamily="18" charset="0"/>
                <a:cs typeface="Times New Roman" panose="02020603050405020304" pitchFamily="18" charset="0"/>
              </a:rPr>
              <a:t>behavior</a:t>
            </a:r>
            <a:r>
              <a:rPr lang="en-IN" sz="380" dirty="0">
                <a:latin typeface="Times New Roman" panose="02020603050405020304" pitchFamily="18" charset="0"/>
                <a:cs typeface="Times New Roman" panose="02020603050405020304" pitchFamily="18" charset="0"/>
              </a:rPr>
              <a:t> in children and adolescents: systematic review and meta-analysis’, JMIR Serious Games, 13, e68151. Available at: </a:t>
            </a:r>
            <a:r>
              <a:rPr lang="en-IN" sz="380" dirty="0">
                <a:latin typeface="Times New Roman" panose="02020603050405020304" pitchFamily="18" charset="0"/>
                <a:cs typeface="Times New Roman" panose="02020603050405020304" pitchFamily="18" charset="0"/>
                <a:hlinkClick r:id="rId33"/>
              </a:rPr>
              <a:t>https://doi.org/10.2196/68151</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22. World Health Organization (1986) Ottawa Charter for Health Promotion. Available at: </a:t>
            </a:r>
            <a:r>
              <a:rPr lang="en-IN" sz="380" dirty="0">
                <a:latin typeface="Times New Roman" panose="02020603050405020304" pitchFamily="18" charset="0"/>
                <a:cs typeface="Times New Roman" panose="02020603050405020304" pitchFamily="18" charset="0"/>
                <a:hlinkClick r:id="rId34"/>
              </a:rPr>
              <a:t>https://www.who.int/news-room/events/detail/1986/11/21/default-calendar/first-international-conference-on-health-promotion</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23. World Health Organization (2020) WHO guidelines on physical activity and sedentary behaviour. Geneva: World Health Organization. Available at: </a:t>
            </a:r>
            <a:r>
              <a:rPr lang="en-IN" sz="380" dirty="0">
                <a:latin typeface="Times New Roman" panose="02020603050405020304" pitchFamily="18" charset="0"/>
                <a:cs typeface="Times New Roman" panose="02020603050405020304" pitchFamily="18" charset="0"/>
                <a:hlinkClick r:id="rId35"/>
              </a:rPr>
              <a:t>https://www.who.int/publications/i/item/9789240015128</a:t>
            </a:r>
            <a:endParaRPr lang="en-IN" sz="380" dirty="0">
              <a:latin typeface="Times New Roman" panose="02020603050405020304" pitchFamily="18" charset="0"/>
              <a:cs typeface="Times New Roman" panose="02020603050405020304" pitchFamily="18" charset="0"/>
            </a:endParaRPr>
          </a:p>
          <a:p>
            <a:pPr algn="just"/>
            <a:r>
              <a:rPr lang="en-IN" sz="380" dirty="0">
                <a:latin typeface="Times New Roman" panose="02020603050405020304" pitchFamily="18" charset="0"/>
                <a:cs typeface="Times New Roman" panose="02020603050405020304" pitchFamily="18" charset="0"/>
              </a:rPr>
              <a:t>24. World Health Organization (2025) Global strategy on digital health 2020–2027. Geneva: World Health Organization. Available at: </a:t>
            </a:r>
            <a:r>
              <a:rPr lang="en-IN" sz="380" dirty="0">
                <a:latin typeface="Times New Roman" panose="02020603050405020304" pitchFamily="18" charset="0"/>
                <a:cs typeface="Times New Roman" panose="02020603050405020304" pitchFamily="18" charset="0"/>
                <a:hlinkClick r:id="rId36"/>
              </a:rPr>
              <a:t>https://www.who.int/publications/i/item/9789240116870</a:t>
            </a:r>
            <a:endParaRPr lang="en-IN" sz="380" dirty="0">
              <a:latin typeface="Times New Roman" panose="02020603050405020304" pitchFamily="18" charset="0"/>
              <a:cs typeface="Times New Roman" panose="02020603050405020304" pitchFamily="18" charset="0"/>
            </a:endParaRPr>
          </a:p>
          <a:p>
            <a:pPr algn="just"/>
            <a:endParaRPr lang="en-IN" sz="38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7A724CE1-CB7E-D9C1-2C1E-BAD1CE777010}"/>
              </a:ext>
            </a:extLst>
          </p:cNvPr>
          <p:cNvSpPr/>
          <p:nvPr/>
        </p:nvSpPr>
        <p:spPr>
          <a:xfrm>
            <a:off x="142875" y="302419"/>
            <a:ext cx="8927305" cy="381000"/>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IN"/>
          </a:p>
        </p:txBody>
      </p:sp>
      <p:sp>
        <p:nvSpPr>
          <p:cNvPr id="10" name="TextBox 9">
            <a:extLst>
              <a:ext uri="{FF2B5EF4-FFF2-40B4-BE49-F238E27FC236}">
                <a16:creationId xmlns:a16="http://schemas.microsoft.com/office/drawing/2014/main" id="{B4FE425E-F0DA-575A-BDAF-CBB5C0212754}"/>
              </a:ext>
            </a:extLst>
          </p:cNvPr>
          <p:cNvSpPr txBox="1"/>
          <p:nvPr/>
        </p:nvSpPr>
        <p:spPr>
          <a:xfrm>
            <a:off x="214900" y="330755"/>
            <a:ext cx="8798130" cy="584775"/>
          </a:xfrm>
          <a:prstGeom prst="rect">
            <a:avLst/>
          </a:prstGeom>
          <a:noFill/>
        </p:spPr>
        <p:txBody>
          <a:bodyPr wrap="square" lIns="91440" tIns="45720" rIns="91440" bIns="45720" rtlCol="0" anchor="t">
            <a:spAutoFit/>
          </a:bodyPr>
          <a:lstStyle/>
          <a:p>
            <a:pPr algn="ctr"/>
            <a:r>
              <a:rPr lang="en-US" sz="1400" b="1" dirty="0">
                <a:solidFill>
                  <a:srgbClr val="002060"/>
                </a:solidFill>
                <a:latin typeface="Arial Nova"/>
                <a:cs typeface="Times New Roman"/>
              </a:rPr>
              <a:t> Digital Technology</a:t>
            </a:r>
            <a:r>
              <a:rPr lang="en-US" sz="1400" b="1">
                <a:solidFill>
                  <a:srgbClr val="002060"/>
                </a:solidFill>
                <a:latin typeface="Arial Nova"/>
                <a:cs typeface="Times New Roman"/>
              </a:rPr>
              <a:t> In Managing To Reduce Physical Inactivity In children/adult 5-18 years</a:t>
            </a:r>
            <a:endParaRPr lang="en-US" sz="1400" b="1" dirty="0">
              <a:solidFill>
                <a:srgbClr val="002060"/>
              </a:solidFill>
              <a:latin typeface="Arial Nova"/>
              <a:cs typeface="Times New Roman" panose="02020603050405020304" pitchFamily="18" charset="0"/>
            </a:endParaRPr>
          </a:p>
          <a:p>
            <a:endParaRPr lang="en-IN" dirty="0">
              <a:latin typeface="Arial Nova"/>
            </a:endParaRPr>
          </a:p>
        </p:txBody>
      </p:sp>
      <p:pic>
        <p:nvPicPr>
          <p:cNvPr id="21" name="Picture 20">
            <a:extLst>
              <a:ext uri="{FF2B5EF4-FFF2-40B4-BE49-F238E27FC236}">
                <a16:creationId xmlns:a16="http://schemas.microsoft.com/office/drawing/2014/main" id="{219ED3CA-7643-4F43-5462-0B737703D879}"/>
              </a:ext>
            </a:extLst>
          </p:cNvPr>
          <p:cNvPicPr>
            <a:picLocks noChangeAspect="1"/>
          </p:cNvPicPr>
          <p:nvPr/>
        </p:nvPicPr>
        <p:blipFill>
          <a:blip r:embed="rId37"/>
          <a:stretch>
            <a:fillRect/>
          </a:stretch>
        </p:blipFill>
        <p:spPr>
          <a:xfrm>
            <a:off x="746760" y="3065145"/>
            <a:ext cx="1695904" cy="794383"/>
          </a:xfrm>
          <a:prstGeom prst="rect">
            <a:avLst/>
          </a:prstGeom>
        </p:spPr>
      </p:pic>
      <p:sp>
        <p:nvSpPr>
          <p:cNvPr id="31" name="TextBox 30">
            <a:extLst>
              <a:ext uri="{FF2B5EF4-FFF2-40B4-BE49-F238E27FC236}">
                <a16:creationId xmlns:a16="http://schemas.microsoft.com/office/drawing/2014/main" id="{86D4766D-0E57-4E64-9562-BE942B4139F3}"/>
              </a:ext>
            </a:extLst>
          </p:cNvPr>
          <p:cNvSpPr txBox="1"/>
          <p:nvPr/>
        </p:nvSpPr>
        <p:spPr>
          <a:xfrm>
            <a:off x="128587" y="3821430"/>
            <a:ext cx="2902743" cy="323165"/>
          </a:xfrm>
          <a:prstGeom prst="rect">
            <a:avLst/>
          </a:prstGeom>
          <a:noFill/>
        </p:spPr>
        <p:txBody>
          <a:bodyPr wrap="square" rtlCol="0">
            <a:spAutoFit/>
          </a:bodyPr>
          <a:lstStyle/>
          <a:p>
            <a:pPr algn="ctr"/>
            <a:r>
              <a:rPr lang="en-US" sz="500" b="1" dirty="0">
                <a:latin typeface="Times New Roman" panose="02020603050405020304" pitchFamily="18" charset="0"/>
                <a:cs typeface="Times New Roman" panose="02020603050405020304" pitchFamily="18" charset="0"/>
              </a:rPr>
              <a:t>Figure 1: Move More Together Digital Activity App.</a:t>
            </a:r>
            <a:endParaRPr lang="en-IN" sz="500" b="1" dirty="0">
              <a:latin typeface="Times New Roman" panose="02020603050405020304" pitchFamily="18" charset="0"/>
              <a:cs typeface="Times New Roman" panose="02020603050405020304" pitchFamily="18" charset="0"/>
            </a:endParaRPr>
          </a:p>
          <a:p>
            <a:pPr algn="ctr"/>
            <a:r>
              <a:rPr lang="en-IN" sz="500" dirty="0">
                <a:latin typeface="Times New Roman" panose="02020603050405020304" pitchFamily="18" charset="0"/>
                <a:cs typeface="Times New Roman" panose="02020603050405020304" pitchFamily="18" charset="0"/>
              </a:rPr>
              <a:t>Source: Self-developed.</a:t>
            </a:r>
          </a:p>
          <a:p>
            <a:pPr algn="ctr"/>
            <a:endParaRPr lang="en-IN" sz="500" dirty="0">
              <a:latin typeface="Times New Roman" panose="02020603050405020304" pitchFamily="18" charset="0"/>
              <a:cs typeface="Times New Roman" panose="02020603050405020304" pitchFamily="18" charset="0"/>
            </a:endParaRPr>
          </a:p>
        </p:txBody>
      </p:sp>
      <p:pic>
        <p:nvPicPr>
          <p:cNvPr id="78" name="Picture 77">
            <a:extLst>
              <a:ext uri="{FF2B5EF4-FFF2-40B4-BE49-F238E27FC236}">
                <a16:creationId xmlns:a16="http://schemas.microsoft.com/office/drawing/2014/main" id="{4D0C1C7B-B7B2-E0EA-ACF4-7121D58BFA3E}"/>
              </a:ext>
            </a:extLst>
          </p:cNvPr>
          <p:cNvPicPr>
            <a:picLocks noChangeAspect="1"/>
          </p:cNvPicPr>
          <p:nvPr/>
        </p:nvPicPr>
        <p:blipFill>
          <a:blip r:embed="rId38"/>
          <a:stretch>
            <a:fillRect/>
          </a:stretch>
        </p:blipFill>
        <p:spPr>
          <a:xfrm>
            <a:off x="6731197" y="5585727"/>
            <a:ext cx="1508602" cy="952290"/>
          </a:xfrm>
          <a:prstGeom prst="rect">
            <a:avLst/>
          </a:prstGeom>
        </p:spPr>
      </p:pic>
      <p:sp>
        <p:nvSpPr>
          <p:cNvPr id="96" name="TextBox 95">
            <a:extLst>
              <a:ext uri="{FF2B5EF4-FFF2-40B4-BE49-F238E27FC236}">
                <a16:creationId xmlns:a16="http://schemas.microsoft.com/office/drawing/2014/main" id="{1306076B-61E7-AF50-9535-B2677204EC9B}"/>
              </a:ext>
            </a:extLst>
          </p:cNvPr>
          <p:cNvSpPr txBox="1"/>
          <p:nvPr/>
        </p:nvSpPr>
        <p:spPr>
          <a:xfrm>
            <a:off x="6096000" y="6530920"/>
            <a:ext cx="2974180" cy="246221"/>
          </a:xfrm>
          <a:prstGeom prst="rect">
            <a:avLst/>
          </a:prstGeom>
          <a:noFill/>
        </p:spPr>
        <p:txBody>
          <a:bodyPr wrap="square">
            <a:spAutoFit/>
          </a:bodyPr>
          <a:lstStyle/>
          <a:p>
            <a:pPr algn="ctr">
              <a:buNone/>
            </a:pPr>
            <a:r>
              <a:rPr lang="en-IN" sz="500" b="1" dirty="0">
                <a:latin typeface="Times New Roman" panose="02020603050405020304" pitchFamily="18" charset="0"/>
                <a:cs typeface="Times New Roman" panose="02020603050405020304" pitchFamily="18" charset="0"/>
              </a:rPr>
              <a:t>Figure 4: Year 6 Obesity Prevalence, England (2023/24).</a:t>
            </a:r>
          </a:p>
          <a:p>
            <a:pPr algn="ctr">
              <a:buNone/>
            </a:pPr>
            <a:r>
              <a:rPr lang="en-IN" sz="500" dirty="0">
                <a:latin typeface="Times New Roman" panose="02020603050405020304" pitchFamily="18" charset="0"/>
                <a:cs typeface="Times New Roman" panose="02020603050405020304" pitchFamily="18" charset="0"/>
              </a:rPr>
              <a:t>Source: NHS England Digital (2025), National Child Measurement Programme, 2023/24.</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82</TotalTime>
  <Words>2859</Words>
  <Application>Microsoft Office PowerPoint</Application>
  <PresentationFormat>Widescreen</PresentationFormat>
  <Paragraphs>121</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Name :Misbabanu Amanullah khan student number :2538422 module code:LCHS7009 module name  :Population health and digital health promotion  lecturer name: raheela shaikh  component 2 : poster   </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revision>49</cp:revision>
  <dcterms:created xsi:type="dcterms:W3CDTF">2013-01-27T09:14:16Z</dcterms:created>
  <dcterms:modified xsi:type="dcterms:W3CDTF">2026-10-23T00:51:37Z</dcterms:modified>
  <cp:category/>
</cp:coreProperties>
</file>