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9" r:id="rId3"/>
    <p:sldId id="271" r:id="rId4"/>
    <p:sldId id="257" r:id="rId5"/>
    <p:sldId id="277" r:id="rId6"/>
    <p:sldId id="258" r:id="rId7"/>
    <p:sldId id="259" r:id="rId8"/>
    <p:sldId id="260" r:id="rId9"/>
    <p:sldId id="261" r:id="rId10"/>
    <p:sldId id="262" r:id="rId11"/>
    <p:sldId id="263" r:id="rId12"/>
    <p:sldId id="264" r:id="rId13"/>
    <p:sldId id="265" r:id="rId14"/>
    <p:sldId id="266" r:id="rId15"/>
    <p:sldId id="267" r:id="rId16"/>
    <p:sldId id="268" r:id="rId17"/>
    <p:sldId id="272" r:id="rId18"/>
    <p:sldId id="273" r:id="rId19"/>
    <p:sldId id="274" r:id="rId20"/>
    <p:sldId id="275" r:id="rId21"/>
    <p:sldId id="276" r:id="rId22"/>
    <p:sldId id="445" r:id="rId23"/>
    <p:sldId id="290" r:id="rId24"/>
    <p:sldId id="30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30AF1D-9187-42C9-96FF-56319ED0387B}" v="4" dt="2022-10-26T18:13:27.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4530AF1D-9187-42C9-96FF-56319ED0387B}"/>
    <pc:docChg chg="undo custSel addSld modSld">
      <pc:chgData name="Deborah Jenkins" userId="ac63fa33-6124-48d0-9978-55082d96bee9" providerId="ADAL" clId="{4530AF1D-9187-42C9-96FF-56319ED0387B}" dt="2022-10-26T18:25:26.460" v="381" actId="27636"/>
      <pc:docMkLst>
        <pc:docMk/>
      </pc:docMkLst>
      <pc:sldChg chg="addSp modSp mod setBg">
        <pc:chgData name="Deborah Jenkins" userId="ac63fa33-6124-48d0-9978-55082d96bee9" providerId="ADAL" clId="{4530AF1D-9187-42C9-96FF-56319ED0387B}" dt="2022-10-26T18:10:34.960" v="102" actId="113"/>
        <pc:sldMkLst>
          <pc:docMk/>
          <pc:sldMk cId="0" sldId="446"/>
        </pc:sldMkLst>
        <pc:spChg chg="mod">
          <ac:chgData name="Deborah Jenkins" userId="ac63fa33-6124-48d0-9978-55082d96bee9" providerId="ADAL" clId="{4530AF1D-9187-42C9-96FF-56319ED0387B}" dt="2022-10-26T18:09:55.422" v="86" actId="26606"/>
          <ac:spMkLst>
            <pc:docMk/>
            <pc:sldMk cId="0" sldId="446"/>
            <ac:spMk id="2" creationId="{00000000-0000-0000-0000-000000000000}"/>
          </ac:spMkLst>
        </pc:spChg>
        <pc:spChg chg="mod">
          <ac:chgData name="Deborah Jenkins" userId="ac63fa33-6124-48d0-9978-55082d96bee9" providerId="ADAL" clId="{4530AF1D-9187-42C9-96FF-56319ED0387B}" dt="2022-10-26T18:10:34.960" v="102" actId="113"/>
          <ac:spMkLst>
            <pc:docMk/>
            <pc:sldMk cId="0" sldId="446"/>
            <ac:spMk id="3" creationId="{00000000-0000-0000-0000-000000000000}"/>
          </ac:spMkLst>
        </pc:spChg>
        <pc:spChg chg="add">
          <ac:chgData name="Deborah Jenkins" userId="ac63fa33-6124-48d0-9978-55082d96bee9" providerId="ADAL" clId="{4530AF1D-9187-42C9-96FF-56319ED0387B}" dt="2022-10-26T18:09:55.422" v="86" actId="26606"/>
          <ac:spMkLst>
            <pc:docMk/>
            <pc:sldMk cId="0" sldId="446"/>
            <ac:spMk id="8" creationId="{777A147A-9ED8-46B4-8660-1B3C2AA880B5}"/>
          </ac:spMkLst>
        </pc:spChg>
        <pc:spChg chg="add">
          <ac:chgData name="Deborah Jenkins" userId="ac63fa33-6124-48d0-9978-55082d96bee9" providerId="ADAL" clId="{4530AF1D-9187-42C9-96FF-56319ED0387B}" dt="2022-10-26T18:09:55.422" v="86" actId="26606"/>
          <ac:spMkLst>
            <pc:docMk/>
            <pc:sldMk cId="0" sldId="446"/>
            <ac:spMk id="10" creationId="{5D6C15A0-C087-4593-8414-2B4EC1CDC3DE}"/>
          </ac:spMkLst>
        </pc:spChg>
      </pc:sldChg>
      <pc:sldChg chg="addSp modSp mod setBg">
        <pc:chgData name="Deborah Jenkins" userId="ac63fa33-6124-48d0-9978-55082d96bee9" providerId="ADAL" clId="{4530AF1D-9187-42C9-96FF-56319ED0387B}" dt="2022-10-26T18:10:21.824" v="99" actId="27636"/>
        <pc:sldMkLst>
          <pc:docMk/>
          <pc:sldMk cId="0" sldId="447"/>
        </pc:sldMkLst>
        <pc:spChg chg="mod">
          <ac:chgData name="Deborah Jenkins" userId="ac63fa33-6124-48d0-9978-55082d96bee9" providerId="ADAL" clId="{4530AF1D-9187-42C9-96FF-56319ED0387B}" dt="2022-10-26T18:09:58.040" v="87" actId="26606"/>
          <ac:spMkLst>
            <pc:docMk/>
            <pc:sldMk cId="0" sldId="447"/>
            <ac:spMk id="2" creationId="{00000000-0000-0000-0000-000000000000}"/>
          </ac:spMkLst>
        </pc:spChg>
        <pc:spChg chg="mod">
          <ac:chgData name="Deborah Jenkins" userId="ac63fa33-6124-48d0-9978-55082d96bee9" providerId="ADAL" clId="{4530AF1D-9187-42C9-96FF-56319ED0387B}" dt="2022-10-26T18:10:21.824" v="99" actId="27636"/>
          <ac:spMkLst>
            <pc:docMk/>
            <pc:sldMk cId="0" sldId="447"/>
            <ac:spMk id="3" creationId="{00000000-0000-0000-0000-000000000000}"/>
          </ac:spMkLst>
        </pc:spChg>
        <pc:spChg chg="add">
          <ac:chgData name="Deborah Jenkins" userId="ac63fa33-6124-48d0-9978-55082d96bee9" providerId="ADAL" clId="{4530AF1D-9187-42C9-96FF-56319ED0387B}" dt="2022-10-26T18:09:58.040" v="87" actId="26606"/>
          <ac:spMkLst>
            <pc:docMk/>
            <pc:sldMk cId="0" sldId="447"/>
            <ac:spMk id="8" creationId="{777A147A-9ED8-46B4-8660-1B3C2AA880B5}"/>
          </ac:spMkLst>
        </pc:spChg>
        <pc:spChg chg="add">
          <ac:chgData name="Deborah Jenkins" userId="ac63fa33-6124-48d0-9978-55082d96bee9" providerId="ADAL" clId="{4530AF1D-9187-42C9-96FF-56319ED0387B}" dt="2022-10-26T18:09:58.040" v="87" actId="26606"/>
          <ac:spMkLst>
            <pc:docMk/>
            <pc:sldMk cId="0" sldId="447"/>
            <ac:spMk id="10" creationId="{5D6C15A0-C087-4593-8414-2B4EC1CDC3DE}"/>
          </ac:spMkLst>
        </pc:spChg>
      </pc:sldChg>
      <pc:sldChg chg="addSp delSp modSp mod setBg">
        <pc:chgData name="Deborah Jenkins" userId="ac63fa33-6124-48d0-9978-55082d96bee9" providerId="ADAL" clId="{4530AF1D-9187-42C9-96FF-56319ED0387B}" dt="2022-10-26T18:10:27.039" v="100" actId="12"/>
        <pc:sldMkLst>
          <pc:docMk/>
          <pc:sldMk cId="0" sldId="448"/>
        </pc:sldMkLst>
        <pc:spChg chg="mod">
          <ac:chgData name="Deborah Jenkins" userId="ac63fa33-6124-48d0-9978-55082d96bee9" providerId="ADAL" clId="{4530AF1D-9187-42C9-96FF-56319ED0387B}" dt="2022-10-26T18:10:04.563" v="92" actId="26606"/>
          <ac:spMkLst>
            <pc:docMk/>
            <pc:sldMk cId="0" sldId="448"/>
            <ac:spMk id="2" creationId="{00000000-0000-0000-0000-000000000000}"/>
          </ac:spMkLst>
        </pc:spChg>
        <pc:spChg chg="mod">
          <ac:chgData name="Deborah Jenkins" userId="ac63fa33-6124-48d0-9978-55082d96bee9" providerId="ADAL" clId="{4530AF1D-9187-42C9-96FF-56319ED0387B}" dt="2022-10-26T18:10:27.039" v="100" actId="12"/>
          <ac:spMkLst>
            <pc:docMk/>
            <pc:sldMk cId="0" sldId="448"/>
            <ac:spMk id="3" creationId="{00000000-0000-0000-0000-000000000000}"/>
          </ac:spMkLst>
        </pc:spChg>
        <pc:spChg chg="add del">
          <ac:chgData name="Deborah Jenkins" userId="ac63fa33-6124-48d0-9978-55082d96bee9" providerId="ADAL" clId="{4530AF1D-9187-42C9-96FF-56319ED0387B}" dt="2022-10-26T18:10:02.890" v="89" actId="26606"/>
          <ac:spMkLst>
            <pc:docMk/>
            <pc:sldMk cId="0" sldId="448"/>
            <ac:spMk id="8" creationId="{777A147A-9ED8-46B4-8660-1B3C2AA880B5}"/>
          </ac:spMkLst>
        </pc:spChg>
        <pc:spChg chg="add del">
          <ac:chgData name="Deborah Jenkins" userId="ac63fa33-6124-48d0-9978-55082d96bee9" providerId="ADAL" clId="{4530AF1D-9187-42C9-96FF-56319ED0387B}" dt="2022-10-26T18:10:02.890" v="89" actId="26606"/>
          <ac:spMkLst>
            <pc:docMk/>
            <pc:sldMk cId="0" sldId="448"/>
            <ac:spMk id="10" creationId="{5D6C15A0-C087-4593-8414-2B4EC1CDC3DE}"/>
          </ac:spMkLst>
        </pc:spChg>
        <pc:spChg chg="add del">
          <ac:chgData name="Deborah Jenkins" userId="ac63fa33-6124-48d0-9978-55082d96bee9" providerId="ADAL" clId="{4530AF1D-9187-42C9-96FF-56319ED0387B}" dt="2022-10-26T18:10:04.563" v="91" actId="26606"/>
          <ac:spMkLst>
            <pc:docMk/>
            <pc:sldMk cId="0" sldId="448"/>
            <ac:spMk id="12" creationId="{100EDD19-6802-4EC3-95CE-CFFAB042CFD6}"/>
          </ac:spMkLst>
        </pc:spChg>
        <pc:spChg chg="add del">
          <ac:chgData name="Deborah Jenkins" userId="ac63fa33-6124-48d0-9978-55082d96bee9" providerId="ADAL" clId="{4530AF1D-9187-42C9-96FF-56319ED0387B}" dt="2022-10-26T18:10:04.563" v="91" actId="26606"/>
          <ac:spMkLst>
            <pc:docMk/>
            <pc:sldMk cId="0" sldId="448"/>
            <ac:spMk id="13" creationId="{DB17E863-922E-4C26-BD64-E8FD41D28661}"/>
          </ac:spMkLst>
        </pc:spChg>
        <pc:spChg chg="add">
          <ac:chgData name="Deborah Jenkins" userId="ac63fa33-6124-48d0-9978-55082d96bee9" providerId="ADAL" clId="{4530AF1D-9187-42C9-96FF-56319ED0387B}" dt="2022-10-26T18:10:04.563" v="92" actId="26606"/>
          <ac:spMkLst>
            <pc:docMk/>
            <pc:sldMk cId="0" sldId="448"/>
            <ac:spMk id="15" creationId="{777A147A-9ED8-46B4-8660-1B3C2AA880B5}"/>
          </ac:spMkLst>
        </pc:spChg>
        <pc:spChg chg="add">
          <ac:chgData name="Deborah Jenkins" userId="ac63fa33-6124-48d0-9978-55082d96bee9" providerId="ADAL" clId="{4530AF1D-9187-42C9-96FF-56319ED0387B}" dt="2022-10-26T18:10:04.563" v="92" actId="26606"/>
          <ac:spMkLst>
            <pc:docMk/>
            <pc:sldMk cId="0" sldId="448"/>
            <ac:spMk id="16" creationId="{5D6C15A0-C087-4593-8414-2B4EC1CDC3DE}"/>
          </ac:spMkLst>
        </pc:spChg>
      </pc:sldChg>
      <pc:sldChg chg="addSp modSp mod setBg">
        <pc:chgData name="Deborah Jenkins" userId="ac63fa33-6124-48d0-9978-55082d96bee9" providerId="ADAL" clId="{4530AF1D-9187-42C9-96FF-56319ED0387B}" dt="2022-10-26T18:22:21.662" v="153" actId="1076"/>
        <pc:sldMkLst>
          <pc:docMk/>
          <pc:sldMk cId="0" sldId="449"/>
        </pc:sldMkLst>
        <pc:spChg chg="mod">
          <ac:chgData name="Deborah Jenkins" userId="ac63fa33-6124-48d0-9978-55082d96bee9" providerId="ADAL" clId="{4530AF1D-9187-42C9-96FF-56319ED0387B}" dt="2022-10-26T18:22:19.143" v="152" actId="1076"/>
          <ac:spMkLst>
            <pc:docMk/>
            <pc:sldMk cId="0" sldId="449"/>
            <ac:spMk id="2" creationId="{00000000-0000-0000-0000-000000000000}"/>
          </ac:spMkLst>
        </pc:spChg>
        <pc:spChg chg="mod">
          <ac:chgData name="Deborah Jenkins" userId="ac63fa33-6124-48d0-9978-55082d96bee9" providerId="ADAL" clId="{4530AF1D-9187-42C9-96FF-56319ED0387B}" dt="2022-10-26T18:11:01.571" v="103" actId="26606"/>
          <ac:spMkLst>
            <pc:docMk/>
            <pc:sldMk cId="0" sldId="449"/>
            <ac:spMk id="3" creationId="{00000000-0000-0000-0000-000000000000}"/>
          </ac:spMkLst>
        </pc:spChg>
        <pc:spChg chg="add">
          <ac:chgData name="Deborah Jenkins" userId="ac63fa33-6124-48d0-9978-55082d96bee9" providerId="ADAL" clId="{4530AF1D-9187-42C9-96FF-56319ED0387B}" dt="2022-10-26T18:11:01.571" v="103" actId="26606"/>
          <ac:spMkLst>
            <pc:docMk/>
            <pc:sldMk cId="0" sldId="449"/>
            <ac:spMk id="8" creationId="{777A147A-9ED8-46B4-8660-1B3C2AA880B5}"/>
          </ac:spMkLst>
        </pc:spChg>
        <pc:spChg chg="add">
          <ac:chgData name="Deborah Jenkins" userId="ac63fa33-6124-48d0-9978-55082d96bee9" providerId="ADAL" clId="{4530AF1D-9187-42C9-96FF-56319ED0387B}" dt="2022-10-26T18:11:01.571" v="103" actId="26606"/>
          <ac:spMkLst>
            <pc:docMk/>
            <pc:sldMk cId="0" sldId="449"/>
            <ac:spMk id="10" creationId="{5D6C15A0-C087-4593-8414-2B4EC1CDC3DE}"/>
          </ac:spMkLst>
        </pc:spChg>
        <pc:picChg chg="add mod">
          <ac:chgData name="Deborah Jenkins" userId="ac63fa33-6124-48d0-9978-55082d96bee9" providerId="ADAL" clId="{4530AF1D-9187-42C9-96FF-56319ED0387B}" dt="2022-10-26T18:22:21.662" v="153" actId="1076"/>
          <ac:picMkLst>
            <pc:docMk/>
            <pc:sldMk cId="0" sldId="449"/>
            <ac:picMk id="4" creationId="{370F4F9A-DD59-94DF-A71D-6C90A91D58FD}"/>
          </ac:picMkLst>
        </pc:picChg>
      </pc:sldChg>
      <pc:sldChg chg="addSp modSp mod setBg">
        <pc:chgData name="Deborah Jenkins" userId="ac63fa33-6124-48d0-9978-55082d96bee9" providerId="ADAL" clId="{4530AF1D-9187-42C9-96FF-56319ED0387B}" dt="2022-10-26T18:12:50.122" v="142" actId="27636"/>
        <pc:sldMkLst>
          <pc:docMk/>
          <pc:sldMk cId="0" sldId="450"/>
        </pc:sldMkLst>
        <pc:spChg chg="mod">
          <ac:chgData name="Deborah Jenkins" userId="ac63fa33-6124-48d0-9978-55082d96bee9" providerId="ADAL" clId="{4530AF1D-9187-42C9-96FF-56319ED0387B}" dt="2022-10-26T18:12:48.229" v="140" actId="14100"/>
          <ac:spMkLst>
            <pc:docMk/>
            <pc:sldMk cId="0" sldId="450"/>
            <ac:spMk id="2" creationId="{00000000-0000-0000-0000-000000000000}"/>
          </ac:spMkLst>
        </pc:spChg>
        <pc:spChg chg="mod">
          <ac:chgData name="Deborah Jenkins" userId="ac63fa33-6124-48d0-9978-55082d96bee9" providerId="ADAL" clId="{4530AF1D-9187-42C9-96FF-56319ED0387B}" dt="2022-10-26T18:12:50.122" v="142" actId="27636"/>
          <ac:spMkLst>
            <pc:docMk/>
            <pc:sldMk cId="0" sldId="450"/>
            <ac:spMk id="3" creationId="{00000000-0000-0000-0000-000000000000}"/>
          </ac:spMkLst>
        </pc:spChg>
        <pc:spChg chg="add">
          <ac:chgData name="Deborah Jenkins" userId="ac63fa33-6124-48d0-9978-55082d96bee9" providerId="ADAL" clId="{4530AF1D-9187-42C9-96FF-56319ED0387B}" dt="2022-10-26T18:12:37.547" v="133" actId="26606"/>
          <ac:spMkLst>
            <pc:docMk/>
            <pc:sldMk cId="0" sldId="450"/>
            <ac:spMk id="9" creationId="{DB304A14-32D0-4873-B914-423ED7B8DAFD}"/>
          </ac:spMkLst>
        </pc:spChg>
        <pc:spChg chg="add">
          <ac:chgData name="Deborah Jenkins" userId="ac63fa33-6124-48d0-9978-55082d96bee9" providerId="ADAL" clId="{4530AF1D-9187-42C9-96FF-56319ED0387B}" dt="2022-10-26T18:12:37.547" v="133" actId="26606"/>
          <ac:spMkLst>
            <pc:docMk/>
            <pc:sldMk cId="0" sldId="450"/>
            <ac:spMk id="11" creationId="{1D460C86-854F-4FB3-ABC2-E823D8FEB9DB}"/>
          </ac:spMkLst>
        </pc:spChg>
        <pc:spChg chg="add">
          <ac:chgData name="Deborah Jenkins" userId="ac63fa33-6124-48d0-9978-55082d96bee9" providerId="ADAL" clId="{4530AF1D-9187-42C9-96FF-56319ED0387B}" dt="2022-10-26T18:12:37.547" v="133" actId="26606"/>
          <ac:spMkLst>
            <pc:docMk/>
            <pc:sldMk cId="0" sldId="450"/>
            <ac:spMk id="13" creationId="{BB48116A-278A-4CC5-89D3-9DE8E8FF1245}"/>
          </ac:spMkLst>
        </pc:spChg>
        <pc:picChg chg="add mod">
          <ac:chgData name="Deborah Jenkins" userId="ac63fa33-6124-48d0-9978-55082d96bee9" providerId="ADAL" clId="{4530AF1D-9187-42C9-96FF-56319ED0387B}" dt="2022-10-26T18:12:44.471" v="136" actId="27614"/>
          <ac:picMkLst>
            <pc:docMk/>
            <pc:sldMk cId="0" sldId="450"/>
            <ac:picMk id="4" creationId="{9578846C-641E-A3F5-52C7-2D4224B97ABB}"/>
          </ac:picMkLst>
        </pc:picChg>
      </pc:sldChg>
      <pc:sldChg chg="addSp delSp modSp new mod modAnim">
        <pc:chgData name="Deborah Jenkins" userId="ac63fa33-6124-48d0-9978-55082d96bee9" providerId="ADAL" clId="{4530AF1D-9187-42C9-96FF-56319ED0387B}" dt="2022-10-26T18:07:55.500" v="17" actId="14100"/>
        <pc:sldMkLst>
          <pc:docMk/>
          <pc:sldMk cId="920745634" sldId="451"/>
        </pc:sldMkLst>
        <pc:spChg chg="mod">
          <ac:chgData name="Deborah Jenkins" userId="ac63fa33-6124-48d0-9978-55082d96bee9" providerId="ADAL" clId="{4530AF1D-9187-42C9-96FF-56319ED0387B}" dt="2022-10-26T18:07:53.844" v="16" actId="14100"/>
          <ac:spMkLst>
            <pc:docMk/>
            <pc:sldMk cId="920745634" sldId="451"/>
            <ac:spMk id="2" creationId="{55CFE64A-1771-CBE6-83F9-E6B09E097B2E}"/>
          </ac:spMkLst>
        </pc:spChg>
        <pc:spChg chg="del">
          <ac:chgData name="Deborah Jenkins" userId="ac63fa33-6124-48d0-9978-55082d96bee9" providerId="ADAL" clId="{4530AF1D-9187-42C9-96FF-56319ED0387B}" dt="2022-10-26T18:07:09.046" v="9"/>
          <ac:spMkLst>
            <pc:docMk/>
            <pc:sldMk cId="920745634" sldId="451"/>
            <ac:spMk id="3" creationId="{A65C070C-E252-39C4-C07D-69EA2192E278}"/>
          </ac:spMkLst>
        </pc:spChg>
        <pc:picChg chg="add mod">
          <ac:chgData name="Deborah Jenkins" userId="ac63fa33-6124-48d0-9978-55082d96bee9" providerId="ADAL" clId="{4530AF1D-9187-42C9-96FF-56319ED0387B}" dt="2022-10-26T18:07:55.500" v="17" actId="14100"/>
          <ac:picMkLst>
            <pc:docMk/>
            <pc:sldMk cId="920745634" sldId="451"/>
            <ac:picMk id="4" creationId="{592DA4F1-B6AE-432D-9A40-FA3D841F0308}"/>
          </ac:picMkLst>
        </pc:picChg>
      </pc:sldChg>
      <pc:sldChg chg="addSp delSp modSp new mod setBg">
        <pc:chgData name="Deborah Jenkins" userId="ac63fa33-6124-48d0-9978-55082d96bee9" providerId="ADAL" clId="{4530AF1D-9187-42C9-96FF-56319ED0387B}" dt="2022-10-26T18:25:26.460" v="381" actId="27636"/>
        <pc:sldMkLst>
          <pc:docMk/>
          <pc:sldMk cId="1230708034" sldId="452"/>
        </pc:sldMkLst>
        <pc:spChg chg="mod">
          <ac:chgData name="Deborah Jenkins" userId="ac63fa33-6124-48d0-9978-55082d96bee9" providerId="ADAL" clId="{4530AF1D-9187-42C9-96FF-56319ED0387B}" dt="2022-10-26T18:25:20.561" v="378" actId="26606"/>
          <ac:spMkLst>
            <pc:docMk/>
            <pc:sldMk cId="1230708034" sldId="452"/>
            <ac:spMk id="2" creationId="{2EDF3579-23D0-BD9F-D0DC-293421CD04F8}"/>
          </ac:spMkLst>
        </pc:spChg>
        <pc:spChg chg="mod">
          <ac:chgData name="Deborah Jenkins" userId="ac63fa33-6124-48d0-9978-55082d96bee9" providerId="ADAL" clId="{4530AF1D-9187-42C9-96FF-56319ED0387B}" dt="2022-10-26T18:25:26.460" v="381" actId="27636"/>
          <ac:spMkLst>
            <pc:docMk/>
            <pc:sldMk cId="1230708034" sldId="452"/>
            <ac:spMk id="3" creationId="{4CE999A4-7AF9-0A68-4D06-E3E2915B4705}"/>
          </ac:spMkLst>
        </pc:spChg>
        <pc:spChg chg="add del">
          <ac:chgData name="Deborah Jenkins" userId="ac63fa33-6124-48d0-9978-55082d96bee9" providerId="ADAL" clId="{4530AF1D-9187-42C9-96FF-56319ED0387B}" dt="2022-10-26T18:25:20.561" v="377" actId="26606"/>
          <ac:spMkLst>
            <pc:docMk/>
            <pc:sldMk cId="1230708034" sldId="452"/>
            <ac:spMk id="8" creationId="{100EDD19-6802-4EC3-95CE-CFFAB042CFD6}"/>
          </ac:spMkLst>
        </pc:spChg>
        <pc:spChg chg="add">
          <ac:chgData name="Deborah Jenkins" userId="ac63fa33-6124-48d0-9978-55082d96bee9" providerId="ADAL" clId="{4530AF1D-9187-42C9-96FF-56319ED0387B}" dt="2022-10-26T18:25:20.561" v="378" actId="26606"/>
          <ac:spMkLst>
            <pc:docMk/>
            <pc:sldMk cId="1230708034" sldId="452"/>
            <ac:spMk id="9" creationId="{2C61293E-6EBE-43EF-A52C-9BEBFD7679D4}"/>
          </ac:spMkLst>
        </pc:spChg>
        <pc:spChg chg="add del">
          <ac:chgData name="Deborah Jenkins" userId="ac63fa33-6124-48d0-9978-55082d96bee9" providerId="ADAL" clId="{4530AF1D-9187-42C9-96FF-56319ED0387B}" dt="2022-10-26T18:25:20.561" v="377" actId="26606"/>
          <ac:spMkLst>
            <pc:docMk/>
            <pc:sldMk cId="1230708034" sldId="452"/>
            <ac:spMk id="10" creationId="{DB17E863-922E-4C26-BD64-E8FD41D28661}"/>
          </ac:spMkLst>
        </pc:spChg>
        <pc:spChg chg="add">
          <ac:chgData name="Deborah Jenkins" userId="ac63fa33-6124-48d0-9978-55082d96bee9" providerId="ADAL" clId="{4530AF1D-9187-42C9-96FF-56319ED0387B}" dt="2022-10-26T18:25:20.561" v="378" actId="26606"/>
          <ac:spMkLst>
            <pc:docMk/>
            <pc:sldMk cId="1230708034" sldId="452"/>
            <ac:spMk id="11" creationId="{21540236-BFD5-4A9D-8840-4703E7F76825}"/>
          </ac:spMkLst>
        </pc:spChg>
        <pc:picChg chg="add">
          <ac:chgData name="Deborah Jenkins" userId="ac63fa33-6124-48d0-9978-55082d96bee9" providerId="ADAL" clId="{4530AF1D-9187-42C9-96FF-56319ED0387B}" dt="2022-10-26T18:25:20.561" v="378" actId="26606"/>
          <ac:picMkLst>
            <pc:docMk/>
            <pc:sldMk cId="1230708034" sldId="452"/>
            <ac:picMk id="5" creationId="{75F4919B-F745-9F83-41CF-3A32D7FD7BA7}"/>
          </ac:picMkLst>
        </pc:picChg>
      </pc:sldChg>
    </pc:docChg>
  </pc:docChgLst>
  <pc:docChgLst>
    <pc:chgData name="Deborah Jenkins" userId="3cd02ba5-e528-4585-978d-4fde2b47730a" providerId="ADAL" clId="{4530AF1D-9187-42C9-96FF-56319ED0387B}"/>
    <pc:docChg chg="delSld">
      <pc:chgData name="Deborah Jenkins" userId="3cd02ba5-e528-4585-978d-4fde2b47730a" providerId="ADAL" clId="{4530AF1D-9187-42C9-96FF-56319ED0387B}" dt="2022-10-27T11:13:14.939" v="0" actId="2696"/>
      <pc:docMkLst>
        <pc:docMk/>
      </pc:docMkLst>
      <pc:sldChg chg="del">
        <pc:chgData name="Deborah Jenkins" userId="3cd02ba5-e528-4585-978d-4fde2b47730a" providerId="ADAL" clId="{4530AF1D-9187-42C9-96FF-56319ED0387B}" dt="2022-10-27T11:13:14.939" v="0" actId="2696"/>
        <pc:sldMkLst>
          <pc:docMk/>
          <pc:sldMk cId="0" sldId="446"/>
        </pc:sldMkLst>
      </pc:sldChg>
      <pc:sldChg chg="del">
        <pc:chgData name="Deborah Jenkins" userId="3cd02ba5-e528-4585-978d-4fde2b47730a" providerId="ADAL" clId="{4530AF1D-9187-42C9-96FF-56319ED0387B}" dt="2022-10-27T11:13:14.939" v="0" actId="2696"/>
        <pc:sldMkLst>
          <pc:docMk/>
          <pc:sldMk cId="0" sldId="447"/>
        </pc:sldMkLst>
      </pc:sldChg>
      <pc:sldChg chg="del">
        <pc:chgData name="Deborah Jenkins" userId="3cd02ba5-e528-4585-978d-4fde2b47730a" providerId="ADAL" clId="{4530AF1D-9187-42C9-96FF-56319ED0387B}" dt="2022-10-27T11:13:14.939" v="0" actId="2696"/>
        <pc:sldMkLst>
          <pc:docMk/>
          <pc:sldMk cId="0" sldId="448"/>
        </pc:sldMkLst>
      </pc:sldChg>
      <pc:sldChg chg="del">
        <pc:chgData name="Deborah Jenkins" userId="3cd02ba5-e528-4585-978d-4fde2b47730a" providerId="ADAL" clId="{4530AF1D-9187-42C9-96FF-56319ED0387B}" dt="2022-10-27T11:13:14.939" v="0" actId="2696"/>
        <pc:sldMkLst>
          <pc:docMk/>
          <pc:sldMk cId="0" sldId="449"/>
        </pc:sldMkLst>
      </pc:sldChg>
      <pc:sldChg chg="del">
        <pc:chgData name="Deborah Jenkins" userId="3cd02ba5-e528-4585-978d-4fde2b47730a" providerId="ADAL" clId="{4530AF1D-9187-42C9-96FF-56319ED0387B}" dt="2022-10-27T11:13:14.939" v="0" actId="2696"/>
        <pc:sldMkLst>
          <pc:docMk/>
          <pc:sldMk cId="0" sldId="450"/>
        </pc:sldMkLst>
      </pc:sldChg>
      <pc:sldChg chg="del">
        <pc:chgData name="Deborah Jenkins" userId="3cd02ba5-e528-4585-978d-4fde2b47730a" providerId="ADAL" clId="{4530AF1D-9187-42C9-96FF-56319ED0387B}" dt="2022-10-27T11:13:14.939" v="0" actId="2696"/>
        <pc:sldMkLst>
          <pc:docMk/>
          <pc:sldMk cId="920745634" sldId="451"/>
        </pc:sldMkLst>
      </pc:sldChg>
      <pc:sldChg chg="del">
        <pc:chgData name="Deborah Jenkins" userId="3cd02ba5-e528-4585-978d-4fde2b47730a" providerId="ADAL" clId="{4530AF1D-9187-42C9-96FF-56319ED0387B}" dt="2022-10-27T11:13:14.939" v="0" actId="2696"/>
        <pc:sldMkLst>
          <pc:docMk/>
          <pc:sldMk cId="1230708034" sldId="45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CB8BD-1834-4EE6-903F-05572999CBE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534B94B-A1A3-44B6-937F-A9DFFDA7C174}">
      <dgm:prSet/>
      <dgm:spPr/>
      <dgm:t>
        <a:bodyPr/>
        <a:lstStyle/>
        <a:p>
          <a:r>
            <a:rPr lang="en-GB"/>
            <a:t>UK Tourism Management </a:t>
          </a:r>
          <a:endParaRPr lang="en-US"/>
        </a:p>
      </dgm:t>
    </dgm:pt>
    <dgm:pt modelId="{B4488F72-707A-46EC-BACC-C8970DF8EF64}" type="parTrans" cxnId="{B6D9FE8D-36E0-4A1D-899B-1B8FA70D75C1}">
      <dgm:prSet/>
      <dgm:spPr/>
      <dgm:t>
        <a:bodyPr/>
        <a:lstStyle/>
        <a:p>
          <a:endParaRPr lang="en-US"/>
        </a:p>
      </dgm:t>
    </dgm:pt>
    <dgm:pt modelId="{59BFD59B-FAA8-42C0-AADF-1DFD03062A0B}" type="sibTrans" cxnId="{B6D9FE8D-36E0-4A1D-899B-1B8FA70D75C1}">
      <dgm:prSet/>
      <dgm:spPr/>
      <dgm:t>
        <a:bodyPr/>
        <a:lstStyle/>
        <a:p>
          <a:endParaRPr lang="en-US"/>
        </a:p>
      </dgm:t>
    </dgm:pt>
    <dgm:pt modelId="{726BE878-EE22-4BDB-8A29-EBE7EB1C321D}">
      <dgm:prSet/>
      <dgm:spPr/>
      <dgm:t>
        <a:bodyPr/>
        <a:lstStyle/>
        <a:p>
          <a:r>
            <a:rPr lang="en-GB"/>
            <a:t>UK Tourism Impacts – Social, Economic and Environmental. </a:t>
          </a:r>
          <a:endParaRPr lang="en-US"/>
        </a:p>
      </dgm:t>
    </dgm:pt>
    <dgm:pt modelId="{6451AC57-E84B-492E-99EA-EBEA8DD7F5E5}" type="parTrans" cxnId="{46F72EAA-4F6C-4BF0-A628-3BBD2DB96BA8}">
      <dgm:prSet/>
      <dgm:spPr/>
      <dgm:t>
        <a:bodyPr/>
        <a:lstStyle/>
        <a:p>
          <a:endParaRPr lang="en-US"/>
        </a:p>
      </dgm:t>
    </dgm:pt>
    <dgm:pt modelId="{D95ED38A-F7C6-4792-8E1E-831936C1B917}" type="sibTrans" cxnId="{46F72EAA-4F6C-4BF0-A628-3BBD2DB96BA8}">
      <dgm:prSet/>
      <dgm:spPr/>
      <dgm:t>
        <a:bodyPr/>
        <a:lstStyle/>
        <a:p>
          <a:endParaRPr lang="en-US"/>
        </a:p>
      </dgm:t>
    </dgm:pt>
    <dgm:pt modelId="{9C725A28-5B04-4914-ABB3-B398E07CA9BE}" type="pres">
      <dgm:prSet presAssocID="{E69CB8BD-1834-4EE6-903F-05572999CBE1}" presName="vert0" presStyleCnt="0">
        <dgm:presLayoutVars>
          <dgm:dir/>
          <dgm:animOne val="branch"/>
          <dgm:animLvl val="lvl"/>
        </dgm:presLayoutVars>
      </dgm:prSet>
      <dgm:spPr/>
    </dgm:pt>
    <dgm:pt modelId="{D59044A8-1EAE-451E-88D3-984F20F2D4E8}" type="pres">
      <dgm:prSet presAssocID="{0534B94B-A1A3-44B6-937F-A9DFFDA7C174}" presName="thickLine" presStyleLbl="alignNode1" presStyleIdx="0" presStyleCnt="2"/>
      <dgm:spPr/>
    </dgm:pt>
    <dgm:pt modelId="{260553F8-A189-4D91-9F7D-6DEC15704252}" type="pres">
      <dgm:prSet presAssocID="{0534B94B-A1A3-44B6-937F-A9DFFDA7C174}" presName="horz1" presStyleCnt="0"/>
      <dgm:spPr/>
    </dgm:pt>
    <dgm:pt modelId="{8AA8B561-3F34-4FAA-B92F-D6B50B94E4C5}" type="pres">
      <dgm:prSet presAssocID="{0534B94B-A1A3-44B6-937F-A9DFFDA7C174}" presName="tx1" presStyleLbl="revTx" presStyleIdx="0" presStyleCnt="2"/>
      <dgm:spPr/>
    </dgm:pt>
    <dgm:pt modelId="{B323AAA5-CCDF-4AEF-9713-AB90E1C36FAB}" type="pres">
      <dgm:prSet presAssocID="{0534B94B-A1A3-44B6-937F-A9DFFDA7C174}" presName="vert1" presStyleCnt="0"/>
      <dgm:spPr/>
    </dgm:pt>
    <dgm:pt modelId="{17EDA1C1-0C97-4B0D-B039-104F410C6E77}" type="pres">
      <dgm:prSet presAssocID="{726BE878-EE22-4BDB-8A29-EBE7EB1C321D}" presName="thickLine" presStyleLbl="alignNode1" presStyleIdx="1" presStyleCnt="2"/>
      <dgm:spPr/>
    </dgm:pt>
    <dgm:pt modelId="{87500091-2FD3-4DC0-836D-4535FA609930}" type="pres">
      <dgm:prSet presAssocID="{726BE878-EE22-4BDB-8A29-EBE7EB1C321D}" presName="horz1" presStyleCnt="0"/>
      <dgm:spPr/>
    </dgm:pt>
    <dgm:pt modelId="{11236ECA-D41C-4AFB-A671-E801F2902EC1}" type="pres">
      <dgm:prSet presAssocID="{726BE878-EE22-4BDB-8A29-EBE7EB1C321D}" presName="tx1" presStyleLbl="revTx" presStyleIdx="1" presStyleCnt="2"/>
      <dgm:spPr/>
    </dgm:pt>
    <dgm:pt modelId="{AA668888-6657-492A-A7B7-7AD81BE8E18D}" type="pres">
      <dgm:prSet presAssocID="{726BE878-EE22-4BDB-8A29-EBE7EB1C321D}" presName="vert1" presStyleCnt="0"/>
      <dgm:spPr/>
    </dgm:pt>
  </dgm:ptLst>
  <dgm:cxnLst>
    <dgm:cxn modelId="{2685E731-453F-4D2D-9A85-09155A1576C5}" type="presOf" srcId="{0534B94B-A1A3-44B6-937F-A9DFFDA7C174}" destId="{8AA8B561-3F34-4FAA-B92F-D6B50B94E4C5}" srcOrd="0" destOrd="0" presId="urn:microsoft.com/office/officeart/2008/layout/LinedList"/>
    <dgm:cxn modelId="{9A529462-75CE-40B2-AFF7-3E89981E050B}" type="presOf" srcId="{E69CB8BD-1834-4EE6-903F-05572999CBE1}" destId="{9C725A28-5B04-4914-ABB3-B398E07CA9BE}" srcOrd="0" destOrd="0" presId="urn:microsoft.com/office/officeart/2008/layout/LinedList"/>
    <dgm:cxn modelId="{B6D9FE8D-36E0-4A1D-899B-1B8FA70D75C1}" srcId="{E69CB8BD-1834-4EE6-903F-05572999CBE1}" destId="{0534B94B-A1A3-44B6-937F-A9DFFDA7C174}" srcOrd="0" destOrd="0" parTransId="{B4488F72-707A-46EC-BACC-C8970DF8EF64}" sibTransId="{59BFD59B-FAA8-42C0-AADF-1DFD03062A0B}"/>
    <dgm:cxn modelId="{46F72EAA-4F6C-4BF0-A628-3BBD2DB96BA8}" srcId="{E69CB8BD-1834-4EE6-903F-05572999CBE1}" destId="{726BE878-EE22-4BDB-8A29-EBE7EB1C321D}" srcOrd="1" destOrd="0" parTransId="{6451AC57-E84B-492E-99EA-EBEA8DD7F5E5}" sibTransId="{D95ED38A-F7C6-4792-8E1E-831936C1B917}"/>
    <dgm:cxn modelId="{DD4C5AE4-7013-4180-A2E2-37154363109F}" type="presOf" srcId="{726BE878-EE22-4BDB-8A29-EBE7EB1C321D}" destId="{11236ECA-D41C-4AFB-A671-E801F2902EC1}" srcOrd="0" destOrd="0" presId="urn:microsoft.com/office/officeart/2008/layout/LinedList"/>
    <dgm:cxn modelId="{B8F161AA-34A3-467F-AFF5-095A9427F042}" type="presParOf" srcId="{9C725A28-5B04-4914-ABB3-B398E07CA9BE}" destId="{D59044A8-1EAE-451E-88D3-984F20F2D4E8}" srcOrd="0" destOrd="0" presId="urn:microsoft.com/office/officeart/2008/layout/LinedList"/>
    <dgm:cxn modelId="{0EB5FDB0-C414-40FC-B7FE-26C7DB0418CE}" type="presParOf" srcId="{9C725A28-5B04-4914-ABB3-B398E07CA9BE}" destId="{260553F8-A189-4D91-9F7D-6DEC15704252}" srcOrd="1" destOrd="0" presId="urn:microsoft.com/office/officeart/2008/layout/LinedList"/>
    <dgm:cxn modelId="{676DA774-23D4-45F1-80A9-B78077AC1669}" type="presParOf" srcId="{260553F8-A189-4D91-9F7D-6DEC15704252}" destId="{8AA8B561-3F34-4FAA-B92F-D6B50B94E4C5}" srcOrd="0" destOrd="0" presId="urn:microsoft.com/office/officeart/2008/layout/LinedList"/>
    <dgm:cxn modelId="{EF7EB603-AB86-4688-8339-8E89F0B92DF2}" type="presParOf" srcId="{260553F8-A189-4D91-9F7D-6DEC15704252}" destId="{B323AAA5-CCDF-4AEF-9713-AB90E1C36FAB}" srcOrd="1" destOrd="0" presId="urn:microsoft.com/office/officeart/2008/layout/LinedList"/>
    <dgm:cxn modelId="{4196721E-DE33-4AA1-96A9-CA67DC867D03}" type="presParOf" srcId="{9C725A28-5B04-4914-ABB3-B398E07CA9BE}" destId="{17EDA1C1-0C97-4B0D-B039-104F410C6E77}" srcOrd="2" destOrd="0" presId="urn:microsoft.com/office/officeart/2008/layout/LinedList"/>
    <dgm:cxn modelId="{C4CE409E-DE0E-4C6F-B178-EF53DC247A7F}" type="presParOf" srcId="{9C725A28-5B04-4914-ABB3-B398E07CA9BE}" destId="{87500091-2FD3-4DC0-836D-4535FA609930}" srcOrd="3" destOrd="0" presId="urn:microsoft.com/office/officeart/2008/layout/LinedList"/>
    <dgm:cxn modelId="{542F4615-F659-4354-A31E-7BFB9161353C}" type="presParOf" srcId="{87500091-2FD3-4DC0-836D-4535FA609930}" destId="{11236ECA-D41C-4AFB-A671-E801F2902EC1}" srcOrd="0" destOrd="0" presId="urn:microsoft.com/office/officeart/2008/layout/LinedList"/>
    <dgm:cxn modelId="{D29DB2FF-3D1A-4A52-8A52-83248A178F66}" type="presParOf" srcId="{87500091-2FD3-4DC0-836D-4535FA609930}" destId="{AA668888-6657-492A-A7B7-7AD81BE8E1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044A8-1EAE-451E-88D3-984F20F2D4E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A8B561-3F34-4FAA-B92F-D6B50B94E4C5}">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UK Tourism Management </a:t>
          </a:r>
          <a:endParaRPr lang="en-US" sz="5500" kern="1200"/>
        </a:p>
      </dsp:txBody>
      <dsp:txXfrm>
        <a:off x="0" y="0"/>
        <a:ext cx="6900512" cy="2768070"/>
      </dsp:txXfrm>
    </dsp:sp>
    <dsp:sp modelId="{17EDA1C1-0C97-4B0D-B039-104F410C6E77}">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236ECA-D41C-4AFB-A671-E801F2902EC1}">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UK Tourism Impacts – Social, Economic and Environmental. </a:t>
          </a:r>
          <a:endParaRPr lang="en-US" sz="55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6962C0-6AE8-4607-94E9-C4FE0A723666}" type="datetimeFigureOut">
              <a:rPr lang="en-GB" smtClean="0"/>
              <a:t>27/10/2022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DCA09-2ACB-4276-8030-0B12F4C21D92}" type="slidenum">
              <a:rPr lang="en-GB" smtClean="0"/>
              <a:t>‹#›</a:t>
            </a:fld>
            <a:endParaRPr lang="en-GB"/>
          </a:p>
        </p:txBody>
      </p:sp>
    </p:spTree>
    <p:extLst>
      <p:ext uri="{BB962C8B-B14F-4D97-AF65-F5344CB8AC3E}">
        <p14:creationId xmlns:p14="http://schemas.microsoft.com/office/powerpoint/2010/main" val="2908630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has the preparation gone for your assignment any questions??</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144111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6A19B-8FEC-B39A-700A-BDF2CB48E3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011FD0-9543-863E-D238-2FFE1EE546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18E37E-995E-C55C-40F0-1CA11A5EBA74}"/>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5" name="Footer Placeholder 4">
            <a:extLst>
              <a:ext uri="{FF2B5EF4-FFF2-40B4-BE49-F238E27FC236}">
                <a16:creationId xmlns:a16="http://schemas.microsoft.com/office/drawing/2014/main" id="{B9F05B75-0652-7652-3D60-3F5BADD10F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C3C2A-3026-D901-91A3-8B470ECFA4D7}"/>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267173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5BCA-FCE0-D50E-013A-C866B3863B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08B955-E889-AF04-03EE-E839E22508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D5E8B1-EE5A-B22F-49B4-CB4D4452E2C4}"/>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5" name="Footer Placeholder 4">
            <a:extLst>
              <a:ext uri="{FF2B5EF4-FFF2-40B4-BE49-F238E27FC236}">
                <a16:creationId xmlns:a16="http://schemas.microsoft.com/office/drawing/2014/main" id="{41DEAF59-71DB-F294-B8BE-F47245BE23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D872F-6827-5AFF-6FDE-3A9E2C153582}"/>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2634943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DD48-1CA2-9C86-E10C-76C54AF7B2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704853-7F95-4A5B-E5AA-C226DB0041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0158A8-13AE-E0E0-EA98-890C42C425E7}"/>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5" name="Footer Placeholder 4">
            <a:extLst>
              <a:ext uri="{FF2B5EF4-FFF2-40B4-BE49-F238E27FC236}">
                <a16:creationId xmlns:a16="http://schemas.microsoft.com/office/drawing/2014/main" id="{2A694267-1919-9157-CEC4-A5FE0A9CE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291AA9-CAA7-5E00-60A8-61DD70DDE41C}"/>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3563276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B078-418A-248F-8FC7-1E6C4818B4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546ED5-00A0-035D-4537-0F55493442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D27610-8D16-4E96-FAD9-4D66CDEBA7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BA8453-EE19-42AB-A893-30B8FE338E5E}"/>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6" name="Footer Placeholder 5">
            <a:extLst>
              <a:ext uri="{FF2B5EF4-FFF2-40B4-BE49-F238E27FC236}">
                <a16:creationId xmlns:a16="http://schemas.microsoft.com/office/drawing/2014/main" id="{82F54CD2-3313-969C-B60C-4FBEAA5460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4C272-2CDA-6EE1-E500-F0C63F1DEF28}"/>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2197482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9D481-C640-A80A-834D-29FEBE8447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3B11C5-B1C2-2F63-5F07-1A27495B8D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9CDCA6-09D5-18ED-AB98-F5FBEEB93D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7064AE-5A7A-020C-CC49-81D5D905A0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D28616-7FCE-449C-1D80-E432E904E0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1D80C2-A45F-64CB-B1B8-27F3DEA47F12}"/>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8" name="Footer Placeholder 7">
            <a:extLst>
              <a:ext uri="{FF2B5EF4-FFF2-40B4-BE49-F238E27FC236}">
                <a16:creationId xmlns:a16="http://schemas.microsoft.com/office/drawing/2014/main" id="{C29635FD-2220-DC5F-18CA-B8E77BDEB6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CB9033-B4CD-EB86-B495-FB9991A753EC}"/>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478372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77A49-A351-30B6-BED4-02B81CD6E5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B3D7A1-7F6A-A46E-2872-554754FDF12F}"/>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4" name="Footer Placeholder 3">
            <a:extLst>
              <a:ext uri="{FF2B5EF4-FFF2-40B4-BE49-F238E27FC236}">
                <a16:creationId xmlns:a16="http://schemas.microsoft.com/office/drawing/2014/main" id="{49D687CB-E7E1-3552-8826-90F4743311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CCD3C8-FE94-6C9D-18F4-AE9B07341519}"/>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2173150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17534B-1E57-905D-AB51-3F687F15F9E0}"/>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3" name="Footer Placeholder 2">
            <a:extLst>
              <a:ext uri="{FF2B5EF4-FFF2-40B4-BE49-F238E27FC236}">
                <a16:creationId xmlns:a16="http://schemas.microsoft.com/office/drawing/2014/main" id="{B1A92761-F24C-CAA4-9079-9A8B4AB2CA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832E13-13ED-BF0D-ED55-33F5A744857C}"/>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3768022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E6FD9-9E21-453C-BAFC-2630A4F06C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48D5EE-2287-EDC3-854C-857176161D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EF422F-AFEC-A217-F461-DBE9B7DEFB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0A9348-19DB-47A3-B59E-42E69110B97F}"/>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6" name="Footer Placeholder 5">
            <a:extLst>
              <a:ext uri="{FF2B5EF4-FFF2-40B4-BE49-F238E27FC236}">
                <a16:creationId xmlns:a16="http://schemas.microsoft.com/office/drawing/2014/main" id="{4835003D-EF5E-EE2B-4B81-07E57BA3F8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8979E-8CC4-638F-4A41-1DFBE2CDCCB4}"/>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3077458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85D17-F97F-021A-9EB2-F75219B8CD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F1100C-8860-48FD-4D7D-B2A8B15639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DD6E47-3E5D-48B9-F748-5FA3848B32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58B1A5-CBD6-4DEB-4AB8-337F918BE310}"/>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6" name="Footer Placeholder 5">
            <a:extLst>
              <a:ext uri="{FF2B5EF4-FFF2-40B4-BE49-F238E27FC236}">
                <a16:creationId xmlns:a16="http://schemas.microsoft.com/office/drawing/2014/main" id="{8FB6F033-2625-9D1B-A3D7-BE500AB65A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9B206D-7382-EDA8-69EC-7D764832F232}"/>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2901151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FF3F-DCA4-5A4E-0653-18C0B0B385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AFBF29-32B8-983B-5B53-2935EFDFF8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FCA0B8-9DB0-7E47-AB7C-18CBC23C467F}"/>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5" name="Footer Placeholder 4">
            <a:extLst>
              <a:ext uri="{FF2B5EF4-FFF2-40B4-BE49-F238E27FC236}">
                <a16:creationId xmlns:a16="http://schemas.microsoft.com/office/drawing/2014/main" id="{96DF1B03-CDDA-A732-19AB-C0DD2F6AE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D4EED2-DFD6-8719-9CA7-0D54DBEE1877}"/>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456763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C8E8A9-4115-990F-8C57-8C54D2209C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0D04F3-0CEF-0E82-E36C-5D61AE95A5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43E5A8-F486-6FD7-C373-BB6878CD1656}"/>
              </a:ext>
            </a:extLst>
          </p:cNvPr>
          <p:cNvSpPr>
            <a:spLocks noGrp="1"/>
          </p:cNvSpPr>
          <p:nvPr>
            <p:ph type="dt" sz="half" idx="10"/>
          </p:nvPr>
        </p:nvSpPr>
        <p:spPr/>
        <p:txBody>
          <a:bodyPr/>
          <a:lstStyle/>
          <a:p>
            <a:fld id="{9F057681-03C6-4794-93B2-F4914BF67879}" type="datetimeFigureOut">
              <a:rPr lang="en-GB" smtClean="0"/>
              <a:t>27/10/2022</a:t>
            </a:fld>
            <a:endParaRPr lang="en-GB"/>
          </a:p>
        </p:txBody>
      </p:sp>
      <p:sp>
        <p:nvSpPr>
          <p:cNvPr id="5" name="Footer Placeholder 4">
            <a:extLst>
              <a:ext uri="{FF2B5EF4-FFF2-40B4-BE49-F238E27FC236}">
                <a16:creationId xmlns:a16="http://schemas.microsoft.com/office/drawing/2014/main" id="{EA191DBB-5B20-0FE5-5694-D9C5617395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32CA1-CA71-5852-F736-8A5A30CF86AA}"/>
              </a:ext>
            </a:extLst>
          </p:cNvPr>
          <p:cNvSpPr>
            <a:spLocks noGrp="1"/>
          </p:cNvSpPr>
          <p:nvPr>
            <p:ph type="sldNum" sz="quarter" idx="12"/>
          </p:nvPr>
        </p:nvSpPr>
        <p:spPr/>
        <p:txBody>
          <a:bodyPr/>
          <a:lstStyle/>
          <a:p>
            <a:fld id="{BF70021C-6A90-4212-8C7C-1F8C1D2F86DD}" type="slidenum">
              <a:rPr lang="en-GB" smtClean="0"/>
              <a:t>‹#›</a:t>
            </a:fld>
            <a:endParaRPr lang="en-GB"/>
          </a:p>
        </p:txBody>
      </p:sp>
    </p:spTree>
    <p:extLst>
      <p:ext uri="{BB962C8B-B14F-4D97-AF65-F5344CB8AC3E}">
        <p14:creationId xmlns:p14="http://schemas.microsoft.com/office/powerpoint/2010/main" val="2909859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60475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86D73B-041D-E4B2-9CEA-2C93967F9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2E113F-F056-0400-E051-C761187CC2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6F8C4A-E924-8172-CC6D-91CAC48DDE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057681-03C6-4794-93B2-F4914BF67879}" type="datetimeFigureOut">
              <a:rPr lang="en-GB" smtClean="0"/>
              <a:t>27/10/2022</a:t>
            </a:fld>
            <a:endParaRPr lang="en-GB"/>
          </a:p>
        </p:txBody>
      </p:sp>
      <p:sp>
        <p:nvSpPr>
          <p:cNvPr id="5" name="Footer Placeholder 4">
            <a:extLst>
              <a:ext uri="{FF2B5EF4-FFF2-40B4-BE49-F238E27FC236}">
                <a16:creationId xmlns:a16="http://schemas.microsoft.com/office/drawing/2014/main" id="{95C33B6A-0A76-19DA-8AD5-B75051170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BBA3F0-E7F7-8BF7-47F0-1FF45E6743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70021C-6A90-4212-8C7C-1F8C1D2F86DD}" type="slidenum">
              <a:rPr lang="en-GB" smtClean="0"/>
              <a:t>‹#›</a:t>
            </a:fld>
            <a:endParaRPr lang="en-GB"/>
          </a:p>
        </p:txBody>
      </p:sp>
    </p:spTree>
    <p:extLst>
      <p:ext uri="{BB962C8B-B14F-4D97-AF65-F5344CB8AC3E}">
        <p14:creationId xmlns:p14="http://schemas.microsoft.com/office/powerpoint/2010/main" val="3290863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1634371"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www.bbc.co.uk/bitesize/topics/zcmfb9q/articles/znspn9q"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blackpool-connectivity-and-tourism-a-lffn-case-study/blackpool-connectivity-and-tourism-case-study" TargetMode="External"/><Relationship Id="rId2" Type="http://schemas.openxmlformats.org/officeDocument/2006/relationships/hyperlink" Target="https://www.lakedistrict.gov.uk/learning/factstourism/impactsoftouris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ons.gov.uk/censu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visitbritain.org/sites/default/files/vb-corporate/vb_new_insights_to_understand_international_travellers_mindset_29.06.22.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77D3E1-203D-78DB-2EE3-FBF65BD715E5}"/>
              </a:ext>
            </a:extLst>
          </p:cNvPr>
          <p:cNvSpPr>
            <a:spLocks noGrp="1"/>
          </p:cNvSpPr>
          <p:nvPr>
            <p:ph type="ctrTitle"/>
          </p:nvPr>
        </p:nvSpPr>
        <p:spPr>
          <a:xfrm>
            <a:off x="638882" y="639193"/>
            <a:ext cx="3571810" cy="3573516"/>
          </a:xfrm>
        </p:spPr>
        <p:txBody>
          <a:bodyPr>
            <a:normAutofit/>
          </a:bodyPr>
          <a:lstStyle/>
          <a:p>
            <a:pPr algn="l"/>
            <a:r>
              <a:rPr lang="en-GB" sz="6100"/>
              <a:t>UK Tourism &amp; Leisure Industry </a:t>
            </a:r>
          </a:p>
        </p:txBody>
      </p:sp>
      <p:sp>
        <p:nvSpPr>
          <p:cNvPr id="3" name="Subtitle 2">
            <a:extLst>
              <a:ext uri="{FF2B5EF4-FFF2-40B4-BE49-F238E27FC236}">
                <a16:creationId xmlns:a16="http://schemas.microsoft.com/office/drawing/2014/main" id="{931D16EB-5540-8E10-0963-16C86182DC01}"/>
              </a:ext>
            </a:extLst>
          </p:cNvPr>
          <p:cNvSpPr>
            <a:spLocks noGrp="1"/>
          </p:cNvSpPr>
          <p:nvPr>
            <p:ph type="subTitle" idx="1"/>
          </p:nvPr>
        </p:nvSpPr>
        <p:spPr>
          <a:xfrm>
            <a:off x="638882" y="4631161"/>
            <a:ext cx="3571810" cy="1559327"/>
          </a:xfrm>
        </p:spPr>
        <p:txBody>
          <a:bodyPr>
            <a:normAutofit/>
          </a:bodyPr>
          <a:lstStyle/>
          <a:p>
            <a:pPr algn="l"/>
            <a:r>
              <a:rPr lang="en-GB" dirty="0"/>
              <a:t>Week 4</a:t>
            </a:r>
            <a:endParaRPr lang="en-GB"/>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water, outdoor, sky, boat&#10;&#10;Description automatically generated">
            <a:extLst>
              <a:ext uri="{FF2B5EF4-FFF2-40B4-BE49-F238E27FC236}">
                <a16:creationId xmlns:a16="http://schemas.microsoft.com/office/drawing/2014/main" id="{DE66B71A-30FD-6146-815B-92FC38CDFE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296" y="1007406"/>
            <a:ext cx="7214616" cy="4815756"/>
          </a:xfrm>
          <a:prstGeom prst="rect">
            <a:avLst/>
          </a:prstGeom>
        </p:spPr>
      </p:pic>
    </p:spTree>
    <p:extLst>
      <p:ext uri="{BB962C8B-B14F-4D97-AF65-F5344CB8AC3E}">
        <p14:creationId xmlns:p14="http://schemas.microsoft.com/office/powerpoint/2010/main" val="231391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F8018-748E-4EC0-CA02-086353E68E72}"/>
              </a:ext>
            </a:extLst>
          </p:cNvPr>
          <p:cNvSpPr>
            <a:spLocks noGrp="1"/>
          </p:cNvSpPr>
          <p:nvPr>
            <p:ph type="title"/>
          </p:nvPr>
        </p:nvSpPr>
        <p:spPr>
          <a:xfrm>
            <a:off x="635000" y="640823"/>
            <a:ext cx="3418659" cy="5583148"/>
          </a:xfrm>
        </p:spPr>
        <p:txBody>
          <a:bodyPr anchor="ctr">
            <a:normAutofit/>
          </a:bodyPr>
          <a:lstStyle/>
          <a:p>
            <a:r>
              <a:rPr lang="en-GB" sz="5400"/>
              <a:t>This week…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B3D019-2EEA-E93D-8A07-007501A08E53}"/>
              </a:ext>
            </a:extLst>
          </p:cNvPr>
          <p:cNvGraphicFramePr>
            <a:graphicFrameLocks noGrp="1"/>
          </p:cNvGraphicFramePr>
          <p:nvPr>
            <p:ph idx="1"/>
            <p:extLst>
              <p:ext uri="{D42A27DB-BD31-4B8C-83A1-F6EECF244321}">
                <p14:modId xmlns:p14="http://schemas.microsoft.com/office/powerpoint/2010/main" val="16675708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6954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53DA-91DE-6507-4523-6D2BE118642B}"/>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316BF749-223C-AE1F-F0DE-17BAB11B51DC}"/>
              </a:ext>
            </a:extLst>
          </p:cNvPr>
          <p:cNvSpPr>
            <a:spLocks noGrp="1"/>
          </p:cNvSpPr>
          <p:nvPr>
            <p:ph sz="half" idx="1"/>
          </p:nvPr>
        </p:nvSpPr>
        <p:spPr/>
        <p:txBody>
          <a:bodyPr>
            <a:normAutofit fontScale="92500" lnSpcReduction="20000"/>
          </a:bodyPr>
          <a:lstStyle/>
          <a:p>
            <a:r>
              <a:rPr lang="en-GB" dirty="0"/>
              <a:t>Segments of the tourism market </a:t>
            </a:r>
          </a:p>
          <a:p>
            <a:pPr>
              <a:buFont typeface="Wingdings" panose="05000000000000000000" pitchFamily="2" charset="2"/>
              <a:buChar char="ü"/>
            </a:pPr>
            <a:r>
              <a:rPr lang="en-GB" dirty="0"/>
              <a:t>VFR</a:t>
            </a:r>
          </a:p>
          <a:p>
            <a:pPr>
              <a:buFont typeface="Wingdings" panose="05000000000000000000" pitchFamily="2" charset="2"/>
              <a:buChar char="ü"/>
            </a:pPr>
            <a:r>
              <a:rPr lang="en-GB" dirty="0"/>
              <a:t>Leisure</a:t>
            </a:r>
          </a:p>
          <a:p>
            <a:pPr>
              <a:buFont typeface="Wingdings" panose="05000000000000000000" pitchFamily="2" charset="2"/>
              <a:buChar char="ü"/>
            </a:pPr>
            <a:r>
              <a:rPr lang="en-GB" dirty="0"/>
              <a:t>Business </a:t>
            </a:r>
          </a:p>
          <a:p>
            <a:r>
              <a:rPr lang="en-GB" dirty="0"/>
              <a:t>New one ?</a:t>
            </a:r>
          </a:p>
          <a:p>
            <a:pPr>
              <a:buFont typeface="Wingdings" panose="05000000000000000000" pitchFamily="2" charset="2"/>
              <a:buChar char="ü"/>
            </a:pPr>
            <a:r>
              <a:rPr lang="en-GB" dirty="0"/>
              <a:t>BUZZSEEKER</a:t>
            </a:r>
          </a:p>
          <a:p>
            <a:r>
              <a:rPr lang="en-GB" dirty="0"/>
              <a:t>Industry groups and bodies </a:t>
            </a:r>
          </a:p>
          <a:p>
            <a:pPr>
              <a:buFont typeface="Wingdings" panose="05000000000000000000" pitchFamily="2" charset="2"/>
              <a:buChar char="ü"/>
            </a:pPr>
            <a:r>
              <a:rPr lang="en-GB" dirty="0"/>
              <a:t>UKHOSPITALITY</a:t>
            </a:r>
          </a:p>
          <a:p>
            <a:pPr>
              <a:buFont typeface="Wingdings" panose="05000000000000000000" pitchFamily="2" charset="2"/>
              <a:buChar char="ü"/>
            </a:pPr>
            <a:r>
              <a:rPr lang="en-GB" dirty="0"/>
              <a:t>BETA</a:t>
            </a:r>
          </a:p>
          <a:p>
            <a:pPr>
              <a:buFont typeface="Wingdings" panose="05000000000000000000" pitchFamily="2" charset="2"/>
              <a:buChar char="ü"/>
            </a:pPr>
            <a:r>
              <a:rPr lang="en-GB" dirty="0"/>
              <a:t>ABTA</a:t>
            </a:r>
          </a:p>
          <a:p>
            <a:endParaRPr lang="en-GB" dirty="0"/>
          </a:p>
        </p:txBody>
      </p:sp>
      <p:sp>
        <p:nvSpPr>
          <p:cNvPr id="4" name="Content Placeholder 3">
            <a:extLst>
              <a:ext uri="{FF2B5EF4-FFF2-40B4-BE49-F238E27FC236}">
                <a16:creationId xmlns:a16="http://schemas.microsoft.com/office/drawing/2014/main" id="{22832B79-2931-3E44-9A07-FB77EF4CCCD0}"/>
              </a:ext>
            </a:extLst>
          </p:cNvPr>
          <p:cNvSpPr>
            <a:spLocks noGrp="1"/>
          </p:cNvSpPr>
          <p:nvPr>
            <p:ph sz="half" idx="2"/>
          </p:nvPr>
        </p:nvSpPr>
        <p:spPr/>
        <p:txBody>
          <a:bodyPr>
            <a:normAutofit fontScale="92500" lnSpcReduction="20000"/>
          </a:bodyPr>
          <a:lstStyle/>
          <a:p>
            <a:r>
              <a:rPr lang="en-GB" dirty="0"/>
              <a:t>Changes to visitor experiences and expectations </a:t>
            </a:r>
          </a:p>
          <a:p>
            <a:r>
              <a:rPr lang="en-GB" dirty="0"/>
              <a:t>Cultural tourism </a:t>
            </a:r>
          </a:p>
          <a:p>
            <a:r>
              <a:rPr lang="en-GB" dirty="0"/>
              <a:t>Ecotourism</a:t>
            </a:r>
          </a:p>
          <a:p>
            <a:r>
              <a:rPr lang="en-GB" dirty="0"/>
              <a:t>Rural Tourism </a:t>
            </a:r>
          </a:p>
          <a:p>
            <a:endParaRPr lang="en-GB" dirty="0"/>
          </a:p>
          <a:p>
            <a:r>
              <a:rPr lang="en-GB" dirty="0"/>
              <a:t>Future of tourism </a:t>
            </a:r>
          </a:p>
          <a:p>
            <a:pPr>
              <a:buFont typeface="Wingdings" panose="05000000000000000000" pitchFamily="2" charset="2"/>
              <a:buChar char="ü"/>
            </a:pPr>
            <a:r>
              <a:rPr lang="en-GB" dirty="0"/>
              <a:t>Virtual</a:t>
            </a:r>
          </a:p>
          <a:p>
            <a:pPr>
              <a:buFont typeface="Wingdings" panose="05000000000000000000" pitchFamily="2" charset="2"/>
              <a:buChar char="ü"/>
            </a:pPr>
            <a:r>
              <a:rPr lang="en-GB" dirty="0" err="1"/>
              <a:t>EcoTourism</a:t>
            </a:r>
            <a:r>
              <a:rPr lang="en-GB" dirty="0"/>
              <a:t> – sustainability</a:t>
            </a:r>
          </a:p>
          <a:p>
            <a:endParaRPr lang="en-GB" dirty="0"/>
          </a:p>
        </p:txBody>
      </p:sp>
    </p:spTree>
    <p:extLst>
      <p:ext uri="{BB962C8B-B14F-4D97-AF65-F5344CB8AC3E}">
        <p14:creationId xmlns:p14="http://schemas.microsoft.com/office/powerpoint/2010/main" val="3360493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8BCD5-7A74-A6D6-B8D6-0E28DAECFE58}"/>
              </a:ext>
            </a:extLst>
          </p:cNvPr>
          <p:cNvSpPr>
            <a:spLocks noGrp="1"/>
          </p:cNvSpPr>
          <p:nvPr>
            <p:ph type="title"/>
          </p:nvPr>
        </p:nvSpPr>
        <p:spPr>
          <a:xfrm>
            <a:off x="686834" y="1153572"/>
            <a:ext cx="3200400" cy="4461163"/>
          </a:xfrm>
        </p:spPr>
        <p:txBody>
          <a:bodyPr>
            <a:normAutofit/>
          </a:bodyPr>
          <a:lstStyle/>
          <a:p>
            <a:br>
              <a:rPr lang="en-GB" sz="3400">
                <a:solidFill>
                  <a:srgbClr val="FFFFFF"/>
                </a:solidFill>
              </a:rPr>
            </a:br>
            <a:r>
              <a:rPr lang="en-GB" sz="3400">
                <a:solidFill>
                  <a:srgbClr val="FFFFFF"/>
                </a:solidFill>
              </a:rPr>
              <a:t>Impacts and Issues of tourism</a:t>
            </a:r>
            <a:br>
              <a:rPr lang="en-GB" sz="3400">
                <a:solidFill>
                  <a:srgbClr val="FFFFFF"/>
                </a:solidFill>
              </a:rPr>
            </a:br>
            <a:r>
              <a:rPr lang="en-GB" sz="3400">
                <a:solidFill>
                  <a:srgbClr val="FFFFFF"/>
                </a:solidFill>
              </a:rPr>
              <a:t>What are the main </a:t>
            </a:r>
            <a:r>
              <a:rPr lang="en-GB" sz="3400" b="1">
                <a:solidFill>
                  <a:srgbClr val="FFFFFF"/>
                </a:solidFill>
              </a:rPr>
              <a:t>IMPACT AREAS ?</a:t>
            </a:r>
            <a:br>
              <a:rPr lang="en-GB" sz="3400" b="1">
                <a:solidFill>
                  <a:srgbClr val="FFFFFF"/>
                </a:solidFill>
              </a:rPr>
            </a:br>
            <a:br>
              <a:rPr lang="en-GB" sz="3400">
                <a:solidFill>
                  <a:srgbClr val="FFFFFF"/>
                </a:solidFill>
              </a:rPr>
            </a:b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DAF9A4-7C22-17A5-6F6F-AA053D7DADA7}"/>
              </a:ext>
            </a:extLst>
          </p:cNvPr>
          <p:cNvSpPr>
            <a:spLocks noGrp="1"/>
          </p:cNvSpPr>
          <p:nvPr>
            <p:ph idx="1"/>
          </p:nvPr>
        </p:nvSpPr>
        <p:spPr>
          <a:xfrm>
            <a:off x="4447308" y="591344"/>
            <a:ext cx="6906491" cy="6134825"/>
          </a:xfrm>
        </p:spPr>
        <p:txBody>
          <a:bodyPr anchor="ctr">
            <a:normAutofit fontScale="92500"/>
          </a:bodyPr>
          <a:lstStyle/>
          <a:p>
            <a:pPr>
              <a:lnSpc>
                <a:spcPct val="110000"/>
              </a:lnSpc>
            </a:pPr>
            <a:r>
              <a:rPr lang="en-GB" sz="2000" dirty="0"/>
              <a:t>What are the </a:t>
            </a:r>
            <a:r>
              <a:rPr lang="en-GB" sz="2000" b="1" dirty="0"/>
              <a:t>three major impacts </a:t>
            </a:r>
            <a:r>
              <a:rPr lang="en-GB" sz="2000" dirty="0"/>
              <a:t>areas of tourism?</a:t>
            </a:r>
          </a:p>
          <a:p>
            <a:pPr>
              <a:lnSpc>
                <a:spcPct val="110000"/>
              </a:lnSpc>
            </a:pPr>
            <a:r>
              <a:rPr lang="en-GB" sz="2000" dirty="0"/>
              <a:t>Tourism can generate positive or negative impacts under three main categories: </a:t>
            </a:r>
            <a:r>
              <a:rPr lang="en-GB" sz="2000" b="1" dirty="0"/>
              <a:t>economic, social, and environmental</a:t>
            </a:r>
            <a:r>
              <a:rPr lang="en-GB" sz="2000" dirty="0"/>
              <a:t>.</a:t>
            </a:r>
          </a:p>
          <a:p>
            <a:pPr>
              <a:lnSpc>
                <a:spcPct val="110000"/>
              </a:lnSpc>
            </a:pPr>
            <a:r>
              <a:rPr lang="en-GB" sz="2000" dirty="0"/>
              <a:t>Positive effects of tourism:</a:t>
            </a:r>
          </a:p>
          <a:p>
            <a:pPr>
              <a:lnSpc>
                <a:spcPct val="110000"/>
              </a:lnSpc>
            </a:pPr>
            <a:r>
              <a:rPr lang="en-GB" sz="2000" dirty="0"/>
              <a:t>Amenities built for tourists such as health centres or infrastructure such as roads, water and sewerage systems can also benefit locals leading to a higher standard of living .</a:t>
            </a:r>
          </a:p>
          <a:p>
            <a:pPr>
              <a:lnSpc>
                <a:spcPct val="110000"/>
              </a:lnSpc>
            </a:pPr>
            <a:r>
              <a:rPr lang="en-GB" sz="2000" dirty="0"/>
              <a:t>visiting other countries provides an opportunity for tourists to meet new people and discover new places.</a:t>
            </a:r>
          </a:p>
          <a:p>
            <a:pPr>
              <a:lnSpc>
                <a:spcPct val="110000"/>
              </a:lnSpc>
            </a:pPr>
            <a:r>
              <a:rPr lang="en-GB" sz="2000" dirty="0"/>
              <a:t>Three main negative impacts of tourism?</a:t>
            </a:r>
          </a:p>
          <a:p>
            <a:pPr>
              <a:lnSpc>
                <a:spcPct val="110000"/>
              </a:lnSpc>
            </a:pPr>
            <a:r>
              <a:rPr lang="en-GB" sz="2000" dirty="0"/>
              <a:t>Tourism puts enormous stress on </a:t>
            </a:r>
            <a:r>
              <a:rPr lang="en-GB" sz="2000" b="1" dirty="0"/>
              <a:t>local land use</a:t>
            </a:r>
            <a:r>
              <a:rPr lang="en-GB" sz="2000" dirty="0"/>
              <a:t>, and can </a:t>
            </a:r>
            <a:r>
              <a:rPr lang="en-GB" sz="2000" b="1" dirty="0"/>
              <a:t>lead to soil erosion, increased pollution, natural habitat loss, and more pressure on endangered species</a:t>
            </a:r>
            <a:r>
              <a:rPr lang="en-GB" sz="2000" dirty="0"/>
              <a:t>. These effects can gradually destroy the </a:t>
            </a:r>
            <a:r>
              <a:rPr lang="en-GB" sz="2000" b="1" dirty="0"/>
              <a:t>environmental resources</a:t>
            </a:r>
            <a:r>
              <a:rPr lang="en-GB" sz="2000" dirty="0"/>
              <a:t> on which tourism itself depends.</a:t>
            </a:r>
          </a:p>
          <a:p>
            <a:pPr>
              <a:lnSpc>
                <a:spcPct val="110000"/>
              </a:lnSpc>
            </a:pPr>
            <a:r>
              <a:rPr lang="en-GB" sz="2000" dirty="0">
                <a:hlinkClick r:id="rId2"/>
              </a:rPr>
              <a:t>https://www.bbc.co.uk/bitesize/topics/zcmfb9q/articles/znspn9q</a:t>
            </a:r>
            <a:endParaRPr lang="en-GB" sz="2000" dirty="0"/>
          </a:p>
          <a:p>
            <a:endParaRPr lang="en-GB" sz="1800" dirty="0"/>
          </a:p>
        </p:txBody>
      </p:sp>
    </p:spTree>
    <p:extLst>
      <p:ext uri="{BB962C8B-B14F-4D97-AF65-F5344CB8AC3E}">
        <p14:creationId xmlns:p14="http://schemas.microsoft.com/office/powerpoint/2010/main" val="1317953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AB8AA-7FA9-0D56-E767-DB6EE9B92FB2}"/>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Case studies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3BB0D4-B6A0-8086-6D06-FFAFA0C21D76}"/>
              </a:ext>
            </a:extLst>
          </p:cNvPr>
          <p:cNvSpPr>
            <a:spLocks noGrp="1"/>
          </p:cNvSpPr>
          <p:nvPr>
            <p:ph idx="1"/>
          </p:nvPr>
        </p:nvSpPr>
        <p:spPr>
          <a:xfrm>
            <a:off x="4447308" y="591344"/>
            <a:ext cx="6906491" cy="5585619"/>
          </a:xfrm>
        </p:spPr>
        <p:txBody>
          <a:bodyPr anchor="ctr">
            <a:normAutofit/>
          </a:bodyPr>
          <a:lstStyle/>
          <a:p>
            <a:endParaRPr lang="en-GB" sz="2600"/>
          </a:p>
          <a:p>
            <a:r>
              <a:rPr lang="en-GB" sz="2600"/>
              <a:t>Provide Examples you may know of .......</a:t>
            </a:r>
          </a:p>
          <a:p>
            <a:r>
              <a:rPr lang="en-GB" sz="2600"/>
              <a:t>What measures can be introduced to accentuate positive impacts and limit negative impacts.</a:t>
            </a:r>
          </a:p>
          <a:p>
            <a:r>
              <a:rPr lang="en-GB" sz="2600"/>
              <a:t>Where possible , try to relate all examples back to the. UK (Cases</a:t>
            </a:r>
          </a:p>
          <a:p>
            <a:r>
              <a:rPr lang="en-GB" sz="2600">
                <a:hlinkClick r:id="rId2"/>
              </a:rPr>
              <a:t>https://www.lakedistrict.gov.uk/learning/factstourism/impactsoftourism</a:t>
            </a:r>
            <a:endParaRPr lang="en-GB" sz="2600"/>
          </a:p>
          <a:p>
            <a:r>
              <a:rPr lang="en-GB" sz="2600">
                <a:hlinkClick r:id="rId3"/>
              </a:rPr>
              <a:t>https://www.gov.uk/government/publications/blackpool-connectivity-and-tourism-a-lffn-case-study/blackpool-connectivity-and-tourism-case-study</a:t>
            </a:r>
            <a:endParaRPr lang="en-GB" sz="2600"/>
          </a:p>
          <a:p>
            <a:endParaRPr lang="en-GB" sz="2600"/>
          </a:p>
        </p:txBody>
      </p:sp>
    </p:spTree>
    <p:extLst>
      <p:ext uri="{BB962C8B-B14F-4D97-AF65-F5344CB8AC3E}">
        <p14:creationId xmlns:p14="http://schemas.microsoft.com/office/powerpoint/2010/main" val="370739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0C644B-FC38-B83A-FF0C-3C259A68FF24}"/>
              </a:ext>
            </a:extLst>
          </p:cNvPr>
          <p:cNvSpPr>
            <a:spLocks noGrp="1"/>
          </p:cNvSpPr>
          <p:nvPr>
            <p:ph type="title"/>
          </p:nvPr>
        </p:nvSpPr>
        <p:spPr>
          <a:xfrm>
            <a:off x="686834" y="1153572"/>
            <a:ext cx="3200400" cy="4461163"/>
          </a:xfrm>
        </p:spPr>
        <p:txBody>
          <a:bodyPr>
            <a:normAutofit/>
          </a:bodyPr>
          <a:lstStyle/>
          <a:p>
            <a:r>
              <a:rPr lang="en-GB">
                <a:solidFill>
                  <a:srgbClr val="FFFFFF"/>
                </a:solidFill>
              </a:rPr>
              <a:t>Impacts and Issues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41C758-D86D-5758-6541-AB4496595537}"/>
              </a:ext>
            </a:extLst>
          </p:cNvPr>
          <p:cNvSpPr>
            <a:spLocks noGrp="1"/>
          </p:cNvSpPr>
          <p:nvPr>
            <p:ph idx="1"/>
          </p:nvPr>
        </p:nvSpPr>
        <p:spPr>
          <a:xfrm>
            <a:off x="4447308" y="591344"/>
            <a:ext cx="6906491" cy="5585619"/>
          </a:xfrm>
        </p:spPr>
        <p:txBody>
          <a:bodyPr anchor="ctr">
            <a:normAutofit/>
          </a:bodyPr>
          <a:lstStyle/>
          <a:p>
            <a:pPr>
              <a:lnSpc>
                <a:spcPct val="100000"/>
              </a:lnSpc>
            </a:pPr>
            <a:r>
              <a:rPr lang="en-GB" dirty="0"/>
              <a:t>Due to the size and scale of the Tourism industry, it is inevitable that there will be global impacts and issues.</a:t>
            </a:r>
          </a:p>
          <a:p>
            <a:pPr>
              <a:lnSpc>
                <a:spcPct val="100000"/>
              </a:lnSpc>
            </a:pPr>
            <a:r>
              <a:rPr lang="en-GB" dirty="0"/>
              <a:t>Issues and impacts can be both POSITIVE AND NEGATIVE!</a:t>
            </a:r>
          </a:p>
          <a:p>
            <a:pPr>
              <a:lnSpc>
                <a:spcPct val="100000"/>
              </a:lnSpc>
            </a:pPr>
            <a:r>
              <a:rPr lang="en-GB" dirty="0"/>
              <a:t>Key Impact areas : Social , Economic , Environmental.</a:t>
            </a:r>
          </a:p>
        </p:txBody>
      </p:sp>
    </p:spTree>
    <p:extLst>
      <p:ext uri="{BB962C8B-B14F-4D97-AF65-F5344CB8AC3E}">
        <p14:creationId xmlns:p14="http://schemas.microsoft.com/office/powerpoint/2010/main" val="782138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B516A5E-4946-3B5E-7D84-04CE007D0715}"/>
              </a:ext>
            </a:extLst>
          </p:cNvPr>
          <p:cNvSpPr>
            <a:spLocks noGrp="1"/>
          </p:cNvSpPr>
          <p:nvPr>
            <p:ph type="title"/>
          </p:nvPr>
        </p:nvSpPr>
        <p:spPr>
          <a:xfrm>
            <a:off x="838200" y="365126"/>
            <a:ext cx="5393361" cy="706438"/>
          </a:xfrm>
        </p:spPr>
        <p:txBody>
          <a:bodyPr>
            <a:normAutofit fontScale="90000"/>
          </a:bodyPr>
          <a:lstStyle/>
          <a:p>
            <a:r>
              <a:rPr lang="en-GB" sz="3600" dirty="0"/>
              <a:t>Impacts and Issues.</a:t>
            </a:r>
            <a:br>
              <a:rPr lang="en-GB" sz="3600" dirty="0"/>
            </a:br>
            <a:endParaRPr lang="en-GB" sz="3600" dirty="0"/>
          </a:p>
        </p:txBody>
      </p:sp>
      <p:sp>
        <p:nvSpPr>
          <p:cNvPr id="3" name="Content Placeholder 2">
            <a:extLst>
              <a:ext uri="{FF2B5EF4-FFF2-40B4-BE49-F238E27FC236}">
                <a16:creationId xmlns:a16="http://schemas.microsoft.com/office/drawing/2014/main" id="{51400D93-D71C-6124-F59F-1D5705B70882}"/>
              </a:ext>
            </a:extLst>
          </p:cNvPr>
          <p:cNvSpPr>
            <a:spLocks noGrp="1"/>
          </p:cNvSpPr>
          <p:nvPr>
            <p:ph idx="1"/>
          </p:nvPr>
        </p:nvSpPr>
        <p:spPr>
          <a:xfrm>
            <a:off x="104335" y="921124"/>
            <a:ext cx="6582215" cy="5779713"/>
          </a:xfrm>
        </p:spPr>
        <p:txBody>
          <a:bodyPr>
            <a:noAutofit/>
          </a:bodyPr>
          <a:lstStyle/>
          <a:p>
            <a:r>
              <a:rPr lang="en-GB" sz="2000" b="1" dirty="0"/>
              <a:t>SOCIAL IMPACTS</a:t>
            </a:r>
          </a:p>
          <a:p>
            <a:r>
              <a:rPr lang="en-GB" sz="2000" b="1" dirty="0"/>
              <a:t>Positive:</a:t>
            </a:r>
          </a:p>
          <a:p>
            <a:r>
              <a:rPr lang="en-GB" sz="2000" dirty="0"/>
              <a:t>1) Reinforcement and Re-Establishment of Cultures / Traditions</a:t>
            </a:r>
          </a:p>
          <a:p>
            <a:r>
              <a:rPr lang="en-GB" sz="2000" dirty="0"/>
              <a:t>2) Revitalisation of Crafts</a:t>
            </a:r>
          </a:p>
          <a:p>
            <a:r>
              <a:rPr lang="en-GB" sz="2000" dirty="0"/>
              <a:t>3) Raising Morale / Self-Esteem – strengthening communities</a:t>
            </a:r>
          </a:p>
          <a:p>
            <a:r>
              <a:rPr lang="en-GB" sz="2000" dirty="0"/>
              <a:t>4) Creation of Jobs / Developing Transferable Skills</a:t>
            </a:r>
          </a:p>
          <a:p>
            <a:r>
              <a:rPr lang="en-GB" sz="2000" dirty="0"/>
              <a:t>5) Educational Awareness – cultures / new practices</a:t>
            </a:r>
          </a:p>
          <a:p>
            <a:r>
              <a:rPr lang="en-GB" sz="2000" dirty="0"/>
              <a:t>6) Health / Fitness / Developing Skills</a:t>
            </a:r>
          </a:p>
          <a:p>
            <a:r>
              <a:rPr lang="en-GB" sz="2000" dirty="0"/>
              <a:t>7) Bringing Together of Communities / People</a:t>
            </a:r>
          </a:p>
          <a:p>
            <a:r>
              <a:rPr lang="en-GB" sz="2000" dirty="0"/>
              <a:t>8) Cultural Awareness / Diversity</a:t>
            </a:r>
          </a:p>
          <a:p>
            <a:r>
              <a:rPr lang="en-GB" sz="2000" dirty="0"/>
              <a:t>9) Community Involvement – stakeholder responsibilities</a:t>
            </a:r>
          </a:p>
          <a:p>
            <a:r>
              <a:rPr lang="en-GB" sz="2000" dirty="0"/>
              <a:t>10) Development of New ‘communal’ facilities</a:t>
            </a:r>
          </a:p>
          <a:p>
            <a:r>
              <a:rPr lang="en-GB" sz="2000" dirty="0"/>
              <a:t>11) Exchange of Cultures – Host / Visitor Relationship</a:t>
            </a:r>
          </a:p>
        </p:txBody>
      </p:sp>
      <p:pic>
        <p:nvPicPr>
          <p:cNvPr id="4" name="Picture 3">
            <a:extLst>
              <a:ext uri="{FF2B5EF4-FFF2-40B4-BE49-F238E27FC236}">
                <a16:creationId xmlns:a16="http://schemas.microsoft.com/office/drawing/2014/main" id="{40EA18D6-48C4-9355-744B-370836CB83DD}"/>
              </a:ext>
            </a:extLst>
          </p:cNvPr>
          <p:cNvPicPr>
            <a:picLocks noChangeAspect="1"/>
          </p:cNvPicPr>
          <p:nvPr/>
        </p:nvPicPr>
        <p:blipFill rotWithShape="1">
          <a:blip r:embed="rId2"/>
          <a:srcRect l="12465" r="31286"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6806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2641D-0D5D-E6E9-B9CA-E861FC56C106}"/>
              </a:ext>
            </a:extLst>
          </p:cNvPr>
          <p:cNvSpPr>
            <a:spLocks noGrp="1"/>
          </p:cNvSpPr>
          <p:nvPr>
            <p:ph type="title"/>
          </p:nvPr>
        </p:nvSpPr>
        <p:spPr>
          <a:xfrm>
            <a:off x="4965430" y="629268"/>
            <a:ext cx="6586491" cy="1286160"/>
          </a:xfrm>
        </p:spPr>
        <p:txBody>
          <a:bodyPr anchor="b">
            <a:normAutofit/>
          </a:bodyPr>
          <a:lstStyle/>
          <a:p>
            <a:r>
              <a:rPr lang="en-GB" sz="3600" dirty="0"/>
              <a:t>SOCIAL IMPACTS</a:t>
            </a:r>
            <a:r>
              <a:rPr lang="en-GB" sz="4100" dirty="0"/>
              <a:t>.</a:t>
            </a:r>
            <a:br>
              <a:rPr lang="en-GB" sz="4100" dirty="0"/>
            </a:br>
            <a:endParaRPr lang="en-GB" sz="4100" dirty="0"/>
          </a:p>
        </p:txBody>
      </p:sp>
      <p:sp>
        <p:nvSpPr>
          <p:cNvPr id="3" name="Content Placeholder 2">
            <a:extLst>
              <a:ext uri="{FF2B5EF4-FFF2-40B4-BE49-F238E27FC236}">
                <a16:creationId xmlns:a16="http://schemas.microsoft.com/office/drawing/2014/main" id="{E66BE702-56F3-7714-BE24-DE06F6C423AB}"/>
              </a:ext>
            </a:extLst>
          </p:cNvPr>
          <p:cNvSpPr>
            <a:spLocks noGrp="1"/>
          </p:cNvSpPr>
          <p:nvPr>
            <p:ph idx="1"/>
          </p:nvPr>
        </p:nvSpPr>
        <p:spPr>
          <a:xfrm>
            <a:off x="5080934" y="2157910"/>
            <a:ext cx="6586489" cy="4641187"/>
          </a:xfrm>
        </p:spPr>
        <p:txBody>
          <a:bodyPr>
            <a:noAutofit/>
          </a:bodyPr>
          <a:lstStyle/>
          <a:p>
            <a:pPr>
              <a:lnSpc>
                <a:spcPct val="100000"/>
              </a:lnSpc>
            </a:pPr>
            <a:r>
              <a:rPr lang="en-GB" sz="2000" dirty="0"/>
              <a:t>Positive Exchange of Cultures</a:t>
            </a:r>
          </a:p>
          <a:p>
            <a:pPr>
              <a:lnSpc>
                <a:spcPct val="100000"/>
              </a:lnSpc>
            </a:pPr>
            <a:r>
              <a:rPr lang="en-GB" sz="2000" dirty="0"/>
              <a:t>Seen as an exchange of attitudes, values and cultures.</a:t>
            </a:r>
          </a:p>
          <a:p>
            <a:pPr>
              <a:lnSpc>
                <a:spcPct val="100000"/>
              </a:lnSpc>
            </a:pPr>
            <a:r>
              <a:rPr lang="en-GB" sz="2000" dirty="0"/>
              <a:t>Particularly evidenced within the tourism industry.</a:t>
            </a:r>
          </a:p>
          <a:p>
            <a:pPr>
              <a:lnSpc>
                <a:spcPct val="100000"/>
              </a:lnSpc>
            </a:pPr>
            <a:r>
              <a:rPr lang="en-GB" sz="2000" dirty="0"/>
              <a:t>“Tourism is a social cultural event for the traveller and the host. Part</a:t>
            </a:r>
          </a:p>
          <a:p>
            <a:pPr>
              <a:lnSpc>
                <a:spcPct val="100000"/>
              </a:lnSpc>
            </a:pPr>
            <a:r>
              <a:rPr lang="en-GB" sz="2000" dirty="0"/>
              <a:t>of travels attraction is the opportunity to see different areas of the</a:t>
            </a:r>
          </a:p>
          <a:p>
            <a:pPr>
              <a:lnSpc>
                <a:spcPct val="100000"/>
              </a:lnSpc>
            </a:pPr>
            <a:r>
              <a:rPr lang="en-GB" sz="2000" dirty="0"/>
              <a:t>world and observe foreign cultures and ways of life” Murphy (1995 P117)</a:t>
            </a:r>
          </a:p>
          <a:p>
            <a:pPr>
              <a:lnSpc>
                <a:spcPct val="100000"/>
              </a:lnSpc>
            </a:pPr>
            <a:r>
              <a:rPr lang="en-GB" sz="2000" dirty="0"/>
              <a:t>“Travel is the language of peace” Mahatma </a:t>
            </a:r>
            <a:r>
              <a:rPr lang="en-GB" sz="2000" dirty="0" err="1"/>
              <a:t>Ghandi</a:t>
            </a:r>
            <a:r>
              <a:rPr lang="en-GB" sz="2000" dirty="0"/>
              <a:t> (cited by Theobald 1994</a:t>
            </a:r>
          </a:p>
        </p:txBody>
      </p:sp>
      <p:pic>
        <p:nvPicPr>
          <p:cNvPr id="5" name="Picture 4" descr="hand holding ball">
            <a:extLst>
              <a:ext uri="{FF2B5EF4-FFF2-40B4-BE49-F238E27FC236}">
                <a16:creationId xmlns:a16="http://schemas.microsoft.com/office/drawing/2014/main" id="{3AFD6158-9B7D-7AD1-D27A-DBF5E4E5BCBA}"/>
              </a:ext>
            </a:extLst>
          </p:cNvPr>
          <p:cNvPicPr>
            <a:picLocks noChangeAspect="1"/>
          </p:cNvPicPr>
          <p:nvPr/>
        </p:nvPicPr>
        <p:blipFill rotWithShape="1">
          <a:blip r:embed="rId2"/>
          <a:srcRect l="29402" r="2564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BC02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1731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E2A4E-71C2-26F1-0A28-253995163021}"/>
              </a:ext>
            </a:extLst>
          </p:cNvPr>
          <p:cNvSpPr>
            <a:spLocks noGrp="1"/>
          </p:cNvSpPr>
          <p:nvPr>
            <p:ph type="title"/>
          </p:nvPr>
        </p:nvSpPr>
        <p:spPr>
          <a:xfrm>
            <a:off x="630936" y="639520"/>
            <a:ext cx="3429000" cy="1719072"/>
          </a:xfrm>
        </p:spPr>
        <p:txBody>
          <a:bodyPr anchor="b">
            <a:normAutofit/>
          </a:bodyPr>
          <a:lstStyle/>
          <a:p>
            <a:r>
              <a:rPr lang="en-GB" sz="3800" dirty="0"/>
              <a:t>SOCIAL IMPACTS.</a:t>
            </a:r>
            <a:br>
              <a:rPr lang="en-GB" sz="3800" dirty="0"/>
            </a:br>
            <a:endParaRPr lang="en-GB" sz="3800" dirty="0"/>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15B061-8334-EBF6-6472-A10C89073AA5}"/>
              </a:ext>
            </a:extLst>
          </p:cNvPr>
          <p:cNvSpPr>
            <a:spLocks noGrp="1"/>
          </p:cNvSpPr>
          <p:nvPr>
            <p:ph idx="1"/>
          </p:nvPr>
        </p:nvSpPr>
        <p:spPr>
          <a:xfrm>
            <a:off x="630936" y="2807208"/>
            <a:ext cx="3429000" cy="3410712"/>
          </a:xfrm>
        </p:spPr>
        <p:txBody>
          <a:bodyPr anchor="t">
            <a:normAutofit/>
          </a:bodyPr>
          <a:lstStyle/>
          <a:p>
            <a:r>
              <a:rPr lang="en-GB" sz="2000" b="1" dirty="0"/>
              <a:t>If a ‘host / visitor’ relationship (exchange) is unevenly </a:t>
            </a:r>
          </a:p>
          <a:p>
            <a:r>
              <a:rPr lang="en-GB" sz="2000" b="1" dirty="0"/>
              <a:t>distributed then this can greatly affect the level of </a:t>
            </a:r>
          </a:p>
          <a:p>
            <a:r>
              <a:rPr lang="en-GB" sz="2000" b="1" dirty="0"/>
              <a:t>impact ( + / -)</a:t>
            </a:r>
          </a:p>
          <a:p>
            <a:r>
              <a:rPr lang="en-GB" sz="2000" b="1" dirty="0"/>
              <a:t>EG: 1) </a:t>
            </a:r>
            <a:r>
              <a:rPr lang="en-GB" sz="2000" b="1" dirty="0" err="1"/>
              <a:t>Doxey’s</a:t>
            </a:r>
            <a:r>
              <a:rPr lang="en-GB" sz="2000" b="1" dirty="0"/>
              <a:t> </a:t>
            </a:r>
            <a:r>
              <a:rPr lang="en-GB" sz="2000" b="1" dirty="0" err="1"/>
              <a:t>Irridex</a:t>
            </a:r>
            <a:endParaRPr lang="en-GB" sz="2000" b="1" dirty="0"/>
          </a:p>
          <a:p>
            <a:r>
              <a:rPr lang="en-GB" sz="2000" b="1" dirty="0"/>
              <a:t>2) Mulligan’s </a:t>
            </a:r>
            <a:r>
              <a:rPr lang="en-GB" sz="2000" b="1" dirty="0" err="1"/>
              <a:t>Irridex</a:t>
            </a:r>
            <a:r>
              <a:rPr lang="en-GB" sz="2000" b="1" dirty="0"/>
              <a:t> – Curiosity / Acceptance / Annoyance / Antagonism</a:t>
            </a:r>
          </a:p>
        </p:txBody>
      </p:sp>
      <p:pic>
        <p:nvPicPr>
          <p:cNvPr id="4" name="Picture 3" descr="Table&#10;&#10;Description automatically generated">
            <a:extLst>
              <a:ext uri="{FF2B5EF4-FFF2-40B4-BE49-F238E27FC236}">
                <a16:creationId xmlns:a16="http://schemas.microsoft.com/office/drawing/2014/main" id="{28965EE6-A20D-3CB8-635D-71FCAA7EEE7F}"/>
              </a:ext>
            </a:extLst>
          </p:cNvPr>
          <p:cNvPicPr>
            <a:picLocks noChangeAspect="1"/>
          </p:cNvPicPr>
          <p:nvPr/>
        </p:nvPicPr>
        <p:blipFill>
          <a:blip r:embed="rId2"/>
          <a:stretch>
            <a:fillRect/>
          </a:stretch>
        </p:blipFill>
        <p:spPr>
          <a:xfrm>
            <a:off x="4289619" y="915859"/>
            <a:ext cx="7739427" cy="5204765"/>
          </a:xfrm>
          <a:prstGeom prst="rect">
            <a:avLst/>
          </a:prstGeom>
        </p:spPr>
      </p:pic>
    </p:spTree>
    <p:extLst>
      <p:ext uri="{BB962C8B-B14F-4D97-AF65-F5344CB8AC3E}">
        <p14:creationId xmlns:p14="http://schemas.microsoft.com/office/powerpoint/2010/main" val="4280304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81798-478E-FBE0-979D-BFC0256C2AC4}"/>
              </a:ext>
            </a:extLst>
          </p:cNvPr>
          <p:cNvSpPr>
            <a:spLocks noGrp="1"/>
          </p:cNvSpPr>
          <p:nvPr>
            <p:ph type="title"/>
          </p:nvPr>
        </p:nvSpPr>
        <p:spPr>
          <a:xfrm>
            <a:off x="841248" y="548640"/>
            <a:ext cx="3600860" cy="5431536"/>
          </a:xfrm>
        </p:spPr>
        <p:txBody>
          <a:bodyPr>
            <a:normAutofit/>
          </a:bodyPr>
          <a:lstStyle/>
          <a:p>
            <a:r>
              <a:rPr lang="en-GB" sz="3600" dirty="0"/>
              <a:t>SOCIAL IMPACTS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AAB4FF-DE94-975C-7C79-717251CADD3D}"/>
              </a:ext>
            </a:extLst>
          </p:cNvPr>
          <p:cNvSpPr>
            <a:spLocks noGrp="1"/>
          </p:cNvSpPr>
          <p:nvPr>
            <p:ph idx="1"/>
          </p:nvPr>
        </p:nvSpPr>
        <p:spPr>
          <a:xfrm>
            <a:off x="4793408" y="159404"/>
            <a:ext cx="6557346" cy="6370422"/>
          </a:xfrm>
        </p:spPr>
        <p:txBody>
          <a:bodyPr anchor="ctr">
            <a:normAutofit/>
          </a:bodyPr>
          <a:lstStyle/>
          <a:p>
            <a:pPr>
              <a:lnSpc>
                <a:spcPct val="110000"/>
              </a:lnSpc>
            </a:pPr>
            <a:r>
              <a:rPr lang="en-GB" sz="2000" b="1" dirty="0"/>
              <a:t>Negative:</a:t>
            </a:r>
          </a:p>
          <a:p>
            <a:pPr>
              <a:lnSpc>
                <a:spcPct val="110000"/>
              </a:lnSpc>
            </a:pPr>
            <a:r>
              <a:rPr lang="en-GB" sz="2000" dirty="0"/>
              <a:t>1) Debasement of Cultures / Traditions – loss of </a:t>
            </a:r>
          </a:p>
          <a:p>
            <a:pPr>
              <a:lnSpc>
                <a:spcPct val="110000"/>
              </a:lnSpc>
            </a:pPr>
            <a:r>
              <a:rPr lang="en-GB" sz="2000" dirty="0"/>
              <a:t>authenticity</a:t>
            </a:r>
          </a:p>
          <a:p>
            <a:pPr>
              <a:lnSpc>
                <a:spcPct val="110000"/>
              </a:lnSpc>
            </a:pPr>
            <a:r>
              <a:rPr lang="en-GB" sz="2000" dirty="0"/>
              <a:t>2) Erosion / Dilution of Community Values</a:t>
            </a:r>
          </a:p>
          <a:p>
            <a:pPr>
              <a:lnSpc>
                <a:spcPct val="110000"/>
              </a:lnSpc>
            </a:pPr>
            <a:r>
              <a:rPr lang="en-GB" sz="2000" dirty="0"/>
              <a:t>3) Provision of LARGELY Seasonal / Basic Jobs</a:t>
            </a:r>
          </a:p>
          <a:p>
            <a:pPr>
              <a:lnSpc>
                <a:spcPct val="110000"/>
              </a:lnSpc>
            </a:pPr>
            <a:r>
              <a:rPr lang="en-GB" sz="2000" dirty="0"/>
              <a:t>4) Erosion of Language</a:t>
            </a:r>
          </a:p>
          <a:p>
            <a:pPr>
              <a:lnSpc>
                <a:spcPct val="110000"/>
              </a:lnSpc>
            </a:pPr>
            <a:r>
              <a:rPr lang="en-GB" sz="2000" dirty="0"/>
              <a:t>5) Minimal or No Effect on Regional Employment Levels.</a:t>
            </a:r>
          </a:p>
          <a:p>
            <a:pPr>
              <a:lnSpc>
                <a:spcPct val="110000"/>
              </a:lnSpc>
            </a:pPr>
            <a:r>
              <a:rPr lang="en-GB" sz="2000" dirty="0"/>
              <a:t>6) Changes in Religious Beliefs + Values</a:t>
            </a:r>
          </a:p>
          <a:p>
            <a:pPr>
              <a:lnSpc>
                <a:spcPct val="110000"/>
              </a:lnSpc>
            </a:pPr>
            <a:r>
              <a:rPr lang="en-GB" sz="2000" dirty="0"/>
              <a:t>7) Changes in ‘Local’ Societal Consumption – Fashions /          Trends / Foods.... </a:t>
            </a:r>
          </a:p>
          <a:p>
            <a:pPr>
              <a:lnSpc>
                <a:spcPct val="110000"/>
              </a:lnSpc>
            </a:pPr>
            <a:r>
              <a:rPr lang="en-GB" sz="2000" dirty="0"/>
              <a:t>8) Disruption to ‘local’ Activities</a:t>
            </a:r>
          </a:p>
          <a:p>
            <a:pPr>
              <a:lnSpc>
                <a:spcPct val="110000"/>
              </a:lnSpc>
            </a:pPr>
            <a:r>
              <a:rPr lang="en-GB" sz="2000" dirty="0"/>
              <a:t>9) Standardisation of Principles / Practices</a:t>
            </a:r>
          </a:p>
          <a:p>
            <a:pPr>
              <a:lnSpc>
                <a:spcPct val="110000"/>
              </a:lnSpc>
            </a:pPr>
            <a:r>
              <a:rPr lang="en-GB" sz="2000" dirty="0"/>
              <a:t>10) Structure Changes - adaptation to tourist demands</a:t>
            </a:r>
          </a:p>
          <a:p>
            <a:pPr>
              <a:lnSpc>
                <a:spcPct val="110000"/>
              </a:lnSpc>
            </a:pPr>
            <a:r>
              <a:rPr lang="en-GB" sz="2000" dirty="0"/>
              <a:t>11) Culture Clashes – ethics / anti –social behaviour </a:t>
            </a:r>
          </a:p>
          <a:p>
            <a:endParaRPr lang="en-GB" sz="1900" dirty="0"/>
          </a:p>
        </p:txBody>
      </p:sp>
      <p:pic>
        <p:nvPicPr>
          <p:cNvPr id="4" name="Picture 3">
            <a:extLst>
              <a:ext uri="{FF2B5EF4-FFF2-40B4-BE49-F238E27FC236}">
                <a16:creationId xmlns:a16="http://schemas.microsoft.com/office/drawing/2014/main" id="{8F88F19F-A040-682C-C6C5-DAAACDFB5339}"/>
              </a:ext>
            </a:extLst>
          </p:cNvPr>
          <p:cNvPicPr>
            <a:picLocks noChangeAspect="1"/>
          </p:cNvPicPr>
          <p:nvPr/>
        </p:nvPicPr>
        <p:blipFill>
          <a:blip r:embed="rId2"/>
          <a:stretch>
            <a:fillRect/>
          </a:stretch>
        </p:blipFill>
        <p:spPr>
          <a:xfrm>
            <a:off x="537057" y="3890962"/>
            <a:ext cx="4062412" cy="2031206"/>
          </a:xfrm>
          <a:prstGeom prst="ellipse">
            <a:avLst/>
          </a:prstGeom>
          <a:ln>
            <a:noFill/>
          </a:ln>
          <a:effectLst>
            <a:softEdge rad="112500"/>
          </a:effectLst>
        </p:spPr>
      </p:pic>
    </p:spTree>
    <p:extLst>
      <p:ext uri="{BB962C8B-B14F-4D97-AF65-F5344CB8AC3E}">
        <p14:creationId xmlns:p14="http://schemas.microsoft.com/office/powerpoint/2010/main" val="3005200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C6DEC3-F388-4322-AA58-A672634C4C1B}"/>
              </a:ext>
            </a:extLst>
          </p:cNvPr>
          <p:cNvPicPr>
            <a:picLocks noChangeAspect="1"/>
          </p:cNvPicPr>
          <p:nvPr/>
        </p:nvPicPr>
        <p:blipFill rotWithShape="1">
          <a:blip r:embed="rId2"/>
          <a:srcRect l="12115" t="182" r="24800" b="-1"/>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7F949A-D9DA-D08F-2E9A-DE5E1F5AC6B6}"/>
              </a:ext>
            </a:extLst>
          </p:cNvPr>
          <p:cNvSpPr>
            <a:spLocks noGrp="1"/>
          </p:cNvSpPr>
          <p:nvPr>
            <p:ph type="title"/>
          </p:nvPr>
        </p:nvSpPr>
        <p:spPr>
          <a:xfrm>
            <a:off x="424815" y="155789"/>
            <a:ext cx="5076037" cy="580645"/>
          </a:xfrm>
        </p:spPr>
        <p:txBody>
          <a:bodyPr anchor="b">
            <a:normAutofit fontScale="90000"/>
          </a:bodyPr>
          <a:lstStyle/>
          <a:p>
            <a:r>
              <a:rPr lang="en-GB" sz="3600" dirty="0"/>
              <a:t>Environmental Impacts.</a:t>
            </a:r>
          </a:p>
        </p:txBody>
      </p:sp>
      <p:sp>
        <p:nvSpPr>
          <p:cNvPr id="26" name="Rectangle 2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B8EDAD-AB75-2E27-74B5-913FB6D670C3}"/>
              </a:ext>
            </a:extLst>
          </p:cNvPr>
          <p:cNvSpPr>
            <a:spLocks noGrp="1"/>
          </p:cNvSpPr>
          <p:nvPr>
            <p:ph idx="1"/>
          </p:nvPr>
        </p:nvSpPr>
        <p:spPr>
          <a:xfrm>
            <a:off x="337435" y="1785394"/>
            <a:ext cx="4865275" cy="4023646"/>
          </a:xfrm>
        </p:spPr>
        <p:txBody>
          <a:bodyPr anchor="t">
            <a:normAutofit/>
          </a:bodyPr>
          <a:lstStyle/>
          <a:p>
            <a:pPr>
              <a:lnSpc>
                <a:spcPct val="100000"/>
              </a:lnSpc>
            </a:pPr>
            <a:r>
              <a:rPr lang="en-GB" sz="2000" b="1" dirty="0"/>
              <a:t>SYMBIOTIC RELATIONSHIP </a:t>
            </a:r>
            <a:r>
              <a:rPr lang="en-GB" sz="2000" dirty="0"/>
              <a:t>= between Tourism and the Environment Interdependency.</a:t>
            </a:r>
          </a:p>
          <a:p>
            <a:pPr>
              <a:lnSpc>
                <a:spcPct val="100000"/>
              </a:lnSpc>
            </a:pPr>
            <a:r>
              <a:rPr lang="en-GB" sz="2000" dirty="0"/>
              <a:t>For tourism to exist there needs to be an ‘aesthetically  pleasing’ natural environment.</a:t>
            </a:r>
          </a:p>
          <a:p>
            <a:pPr>
              <a:lnSpc>
                <a:spcPct val="100000"/>
              </a:lnSpc>
            </a:pPr>
            <a:r>
              <a:rPr lang="en-GB" sz="2000" dirty="0"/>
              <a:t>For a ‘quality’ environment to exist, often this relies upon the funding generation from tourism activity</a:t>
            </a:r>
          </a:p>
        </p:txBody>
      </p:sp>
    </p:spTree>
    <p:extLst>
      <p:ext uri="{BB962C8B-B14F-4D97-AF65-F5344CB8AC3E}">
        <p14:creationId xmlns:p14="http://schemas.microsoft.com/office/powerpoint/2010/main" val="2737327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54FCC1-9CE0-4F7E-3D3A-1546AA40F401}"/>
              </a:ext>
            </a:extLst>
          </p:cNvPr>
          <p:cNvPicPr>
            <a:picLocks noChangeAspect="1"/>
          </p:cNvPicPr>
          <p:nvPr/>
        </p:nvPicPr>
        <p:blipFill rotWithShape="1">
          <a:blip r:embed="rId2"/>
          <a:srcRect l="6185" t="6612" r="15022"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82D35B-BE4E-00F7-08F3-FFBFA752749D}"/>
              </a:ext>
            </a:extLst>
          </p:cNvPr>
          <p:cNvSpPr>
            <a:spLocks noGrp="1"/>
          </p:cNvSpPr>
          <p:nvPr>
            <p:ph type="title"/>
          </p:nvPr>
        </p:nvSpPr>
        <p:spPr>
          <a:xfrm>
            <a:off x="287750" y="51431"/>
            <a:ext cx="5808250" cy="658368"/>
          </a:xfrm>
        </p:spPr>
        <p:txBody>
          <a:bodyPr anchor="b">
            <a:normAutofit/>
          </a:bodyPr>
          <a:lstStyle/>
          <a:p>
            <a:r>
              <a:rPr lang="en-GB" sz="3600" b="1" dirty="0"/>
              <a:t>ENVIRONMENTAL IMPACTS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419DC4-81AD-D64C-07CE-36804F1B6677}"/>
              </a:ext>
            </a:extLst>
          </p:cNvPr>
          <p:cNvSpPr>
            <a:spLocks noGrp="1"/>
          </p:cNvSpPr>
          <p:nvPr>
            <p:ph idx="1"/>
          </p:nvPr>
        </p:nvSpPr>
        <p:spPr>
          <a:xfrm>
            <a:off x="337434" y="1657228"/>
            <a:ext cx="7258432" cy="4937515"/>
          </a:xfrm>
        </p:spPr>
        <p:txBody>
          <a:bodyPr anchor="t">
            <a:normAutofit/>
          </a:bodyPr>
          <a:lstStyle/>
          <a:p>
            <a:r>
              <a:rPr lang="en-GB" sz="2000" b="1" dirty="0"/>
              <a:t>Positive:</a:t>
            </a:r>
          </a:p>
          <a:p>
            <a:pPr marL="0" indent="0">
              <a:buNone/>
            </a:pPr>
            <a:r>
              <a:rPr lang="en-GB" sz="2000" dirty="0"/>
              <a:t>1) Symbiotic Relationship promoting sustainability themes</a:t>
            </a:r>
          </a:p>
          <a:p>
            <a:pPr marL="0" indent="0">
              <a:buNone/>
            </a:pPr>
            <a:r>
              <a:rPr lang="en-GB" sz="2000" dirty="0"/>
              <a:t>2) Aesthetic Improvements</a:t>
            </a:r>
          </a:p>
          <a:p>
            <a:pPr marL="0" indent="0">
              <a:buNone/>
            </a:pPr>
            <a:r>
              <a:rPr lang="en-GB" sz="2000" dirty="0"/>
              <a:t>3) Attraction of Inward Investment for ‘Local’ Structural Changes</a:t>
            </a:r>
          </a:p>
          <a:p>
            <a:pPr marL="0" indent="0">
              <a:buNone/>
            </a:pPr>
            <a:r>
              <a:rPr lang="en-GB" sz="2000" dirty="0"/>
              <a:t>4) Increased Environmental Awareness (</a:t>
            </a:r>
            <a:r>
              <a:rPr lang="en-GB" sz="2000" dirty="0" err="1"/>
              <a:t>eg</a:t>
            </a:r>
            <a:r>
              <a:rPr lang="en-GB" sz="2000" dirty="0"/>
              <a:t>; from sustainable </a:t>
            </a:r>
          </a:p>
          <a:p>
            <a:pPr marL="0" indent="0">
              <a:buNone/>
            </a:pPr>
            <a:r>
              <a:rPr lang="en-GB" sz="2000" dirty="0"/>
              <a:t>tourism types)</a:t>
            </a:r>
          </a:p>
          <a:p>
            <a:pPr marL="0" indent="0">
              <a:buNone/>
            </a:pPr>
            <a:r>
              <a:rPr lang="en-GB" sz="2000" dirty="0"/>
              <a:t>5) Contributes to Preservation (</a:t>
            </a:r>
            <a:r>
              <a:rPr lang="en-GB" sz="2000" dirty="0" err="1"/>
              <a:t>eg</a:t>
            </a:r>
            <a:r>
              <a:rPr lang="en-GB" sz="2000" dirty="0"/>
              <a:t>; Historic Buildings / Open Spaces.</a:t>
            </a:r>
          </a:p>
          <a:p>
            <a:pPr marL="0" indent="0">
              <a:buNone/>
            </a:pPr>
            <a:r>
              <a:rPr lang="en-GB" sz="2000" dirty="0"/>
              <a:t>6) Creation of Conservation Areas – Zoning / AONBs / SSSIs / National Parks.</a:t>
            </a:r>
          </a:p>
          <a:p>
            <a:pPr marL="0" indent="0">
              <a:buNone/>
            </a:pPr>
            <a:r>
              <a:rPr lang="en-GB" sz="2000" dirty="0"/>
              <a:t>7) Advanced / Improved Infrastructure</a:t>
            </a:r>
          </a:p>
          <a:p>
            <a:pPr marL="0" indent="0">
              <a:buNone/>
            </a:pPr>
            <a:r>
              <a:rPr lang="en-GB" sz="2000" dirty="0"/>
              <a:t>8) Enforced Regulations / Checks- EIAs</a:t>
            </a:r>
          </a:p>
          <a:p>
            <a:endParaRPr lang="en-GB" sz="800" dirty="0"/>
          </a:p>
        </p:txBody>
      </p:sp>
    </p:spTree>
    <p:extLst>
      <p:ext uri="{BB962C8B-B14F-4D97-AF65-F5344CB8AC3E}">
        <p14:creationId xmlns:p14="http://schemas.microsoft.com/office/powerpoint/2010/main" val="1348365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FE2C9A-C13D-0F01-14BF-6528A2BF639C}"/>
              </a:ext>
            </a:extLst>
          </p:cNvPr>
          <p:cNvPicPr>
            <a:picLocks noChangeAspect="1"/>
          </p:cNvPicPr>
          <p:nvPr/>
        </p:nvPicPr>
        <p:blipFill rotWithShape="1">
          <a:blip r:embed="rId2"/>
          <a:srcRect l="12732" t="1621" r="3640"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CF3852-9DB8-BBAF-D840-79771EEA8F75}"/>
              </a:ext>
            </a:extLst>
          </p:cNvPr>
          <p:cNvSpPr>
            <a:spLocks noGrp="1"/>
          </p:cNvSpPr>
          <p:nvPr>
            <p:ph type="title"/>
          </p:nvPr>
        </p:nvSpPr>
        <p:spPr>
          <a:xfrm>
            <a:off x="305791" y="185662"/>
            <a:ext cx="4429506" cy="598933"/>
          </a:xfrm>
        </p:spPr>
        <p:txBody>
          <a:bodyPr anchor="b">
            <a:normAutofit/>
          </a:bodyPr>
          <a:lstStyle/>
          <a:p>
            <a:r>
              <a:rPr lang="en-GB" sz="2800" b="1" dirty="0"/>
              <a:t>ENVIRONMENTAL IMPACTS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8F92738-8628-5C3B-99ED-81B869E47D10}"/>
              </a:ext>
            </a:extLst>
          </p:cNvPr>
          <p:cNvSpPr>
            <a:spLocks noGrp="1"/>
          </p:cNvSpPr>
          <p:nvPr>
            <p:ph idx="1"/>
          </p:nvPr>
        </p:nvSpPr>
        <p:spPr>
          <a:xfrm>
            <a:off x="258853" y="1671280"/>
            <a:ext cx="8237126" cy="5186709"/>
          </a:xfrm>
        </p:spPr>
        <p:txBody>
          <a:bodyPr anchor="t">
            <a:noAutofit/>
          </a:bodyPr>
          <a:lstStyle/>
          <a:p>
            <a:pPr marL="0" indent="0">
              <a:lnSpc>
                <a:spcPct val="100000"/>
              </a:lnSpc>
              <a:buNone/>
            </a:pPr>
            <a:r>
              <a:rPr lang="en-GB" sz="2000" b="1" dirty="0"/>
              <a:t>Negative:</a:t>
            </a:r>
          </a:p>
          <a:p>
            <a:pPr marL="0" indent="0">
              <a:lnSpc>
                <a:spcPct val="100000"/>
              </a:lnSpc>
              <a:buNone/>
            </a:pPr>
            <a:r>
              <a:rPr lang="en-GB" sz="2000" dirty="0"/>
              <a:t>1) Environmental Degradation</a:t>
            </a:r>
          </a:p>
          <a:p>
            <a:pPr marL="0" indent="0">
              <a:lnSpc>
                <a:spcPct val="100000"/>
              </a:lnSpc>
              <a:buNone/>
            </a:pPr>
            <a:r>
              <a:rPr lang="en-GB" sz="2000" dirty="0"/>
              <a:t>2) Physical Erosion – trampling</a:t>
            </a:r>
          </a:p>
          <a:p>
            <a:pPr marL="0" indent="0">
              <a:lnSpc>
                <a:spcPct val="100000"/>
              </a:lnSpc>
              <a:buNone/>
            </a:pPr>
            <a:r>
              <a:rPr lang="en-GB" sz="2000" dirty="0"/>
              <a:t>3) Destructive Influences on Wildlife / Natural Resources –</a:t>
            </a:r>
          </a:p>
          <a:p>
            <a:pPr marL="0" indent="0">
              <a:lnSpc>
                <a:spcPct val="100000"/>
              </a:lnSpc>
              <a:buNone/>
            </a:pPr>
            <a:r>
              <a:rPr lang="en-GB" sz="2000" dirty="0"/>
              <a:t>habitat loss, feeding + breeding patterns</a:t>
            </a:r>
          </a:p>
          <a:p>
            <a:pPr marL="0" indent="0">
              <a:lnSpc>
                <a:spcPct val="100000"/>
              </a:lnSpc>
              <a:buNone/>
            </a:pPr>
            <a:r>
              <a:rPr lang="en-GB" sz="2000" dirty="0"/>
              <a:t>4) Pollution – noise, littering, air</a:t>
            </a:r>
          </a:p>
          <a:p>
            <a:pPr marL="0" indent="0">
              <a:lnSpc>
                <a:spcPct val="100000"/>
              </a:lnSpc>
              <a:buNone/>
            </a:pPr>
            <a:r>
              <a:rPr lang="en-GB" sz="2000" dirty="0"/>
              <a:t>5) Overloading of Infrastructure</a:t>
            </a:r>
          </a:p>
          <a:p>
            <a:pPr marL="0" indent="0">
              <a:lnSpc>
                <a:spcPct val="100000"/>
              </a:lnSpc>
              <a:buNone/>
            </a:pPr>
            <a:r>
              <a:rPr lang="en-GB" sz="2000" dirty="0"/>
              <a:t>6) Visual Intrusion</a:t>
            </a:r>
          </a:p>
          <a:p>
            <a:pPr marL="0" indent="0">
              <a:lnSpc>
                <a:spcPct val="100000"/>
              </a:lnSpc>
              <a:buNone/>
            </a:pPr>
            <a:r>
              <a:rPr lang="en-GB" sz="2000" dirty="0"/>
              <a:t>7) Natural Resources - Poor Quality</a:t>
            </a:r>
          </a:p>
          <a:p>
            <a:pPr marL="0" indent="0">
              <a:lnSpc>
                <a:spcPct val="100000"/>
              </a:lnSpc>
              <a:buNone/>
            </a:pPr>
            <a:r>
              <a:rPr lang="en-GB" sz="2000" dirty="0"/>
              <a:t>8) Urban Sprawl – loss of green belt + alteration of habitats</a:t>
            </a:r>
          </a:p>
          <a:p>
            <a:pPr marL="0" indent="0">
              <a:lnSpc>
                <a:spcPct val="100000"/>
              </a:lnSpc>
              <a:buNone/>
            </a:pPr>
            <a:r>
              <a:rPr lang="en-GB" sz="2000" dirty="0"/>
              <a:t>9) Congestion</a:t>
            </a:r>
          </a:p>
          <a:p>
            <a:pPr marL="0" indent="0">
              <a:lnSpc>
                <a:spcPct val="100000"/>
              </a:lnSpc>
              <a:buNone/>
            </a:pPr>
            <a:r>
              <a:rPr lang="en-GB" sz="2000" dirty="0"/>
              <a:t>10) Changes in Planning Laws / Applications – poor regulations.</a:t>
            </a:r>
          </a:p>
        </p:txBody>
      </p:sp>
    </p:spTree>
    <p:extLst>
      <p:ext uri="{BB962C8B-B14F-4D97-AF65-F5344CB8AC3E}">
        <p14:creationId xmlns:p14="http://schemas.microsoft.com/office/powerpoint/2010/main" val="2327919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3B0D5FD-81AA-3B2C-3CB9-4B21811DD287}"/>
              </a:ext>
            </a:extLst>
          </p:cNvPr>
          <p:cNvSpPr>
            <a:spLocks noGrp="1"/>
          </p:cNvSpPr>
          <p:nvPr>
            <p:ph type="title"/>
          </p:nvPr>
        </p:nvSpPr>
        <p:spPr>
          <a:xfrm>
            <a:off x="64294" y="365125"/>
            <a:ext cx="6161408" cy="620713"/>
          </a:xfrm>
        </p:spPr>
        <p:txBody>
          <a:bodyPr>
            <a:normAutofit fontScale="90000"/>
          </a:bodyPr>
          <a:lstStyle/>
          <a:p>
            <a:r>
              <a:rPr lang="en-GB" dirty="0"/>
              <a:t>ECONOMIC IMPACTS</a:t>
            </a:r>
          </a:p>
        </p:txBody>
      </p:sp>
      <p:sp>
        <p:nvSpPr>
          <p:cNvPr id="3" name="Content Placeholder 2">
            <a:extLst>
              <a:ext uri="{FF2B5EF4-FFF2-40B4-BE49-F238E27FC236}">
                <a16:creationId xmlns:a16="http://schemas.microsoft.com/office/drawing/2014/main" id="{E905A09B-8523-F2A3-A0E2-C671E7E99616}"/>
              </a:ext>
            </a:extLst>
          </p:cNvPr>
          <p:cNvSpPr>
            <a:spLocks noGrp="1"/>
          </p:cNvSpPr>
          <p:nvPr>
            <p:ph idx="1"/>
          </p:nvPr>
        </p:nvSpPr>
        <p:spPr>
          <a:xfrm>
            <a:off x="178594" y="1295416"/>
            <a:ext cx="7033114" cy="5562584"/>
          </a:xfrm>
        </p:spPr>
        <p:txBody>
          <a:bodyPr>
            <a:noAutofit/>
          </a:bodyPr>
          <a:lstStyle/>
          <a:p>
            <a:pPr marL="0" indent="0">
              <a:buNone/>
            </a:pPr>
            <a:r>
              <a:rPr lang="en-GB" sz="2000" b="1" dirty="0"/>
              <a:t>Positive:</a:t>
            </a:r>
          </a:p>
          <a:p>
            <a:pPr marL="0" indent="0">
              <a:buNone/>
            </a:pPr>
            <a:r>
              <a:rPr lang="en-GB" sz="2000" dirty="0"/>
              <a:t>1) Creation of Jobs – Employment Generation</a:t>
            </a:r>
          </a:p>
          <a:p>
            <a:pPr marL="0" indent="0">
              <a:buNone/>
            </a:pPr>
            <a:r>
              <a:rPr lang="en-GB" sz="2000" dirty="0"/>
              <a:t>2) Attraction of Inward Investment</a:t>
            </a:r>
          </a:p>
          <a:p>
            <a:pPr marL="0" indent="0">
              <a:buNone/>
            </a:pPr>
            <a:r>
              <a:rPr lang="en-GB" sz="2000" dirty="0"/>
              <a:t>3) Promotion of Local Region</a:t>
            </a:r>
          </a:p>
          <a:p>
            <a:pPr marL="0" indent="0">
              <a:buNone/>
            </a:pPr>
            <a:r>
              <a:rPr lang="en-GB" sz="2000" dirty="0"/>
              <a:t>4) Contribution to Local Economy – Multiplier Effect</a:t>
            </a:r>
          </a:p>
          <a:p>
            <a:pPr marL="0" indent="0">
              <a:buNone/>
            </a:pPr>
            <a:r>
              <a:rPr lang="en-GB" sz="2000" dirty="0"/>
              <a:t>5) Raise Reputation / Recognition of Area – attraction of further business</a:t>
            </a:r>
          </a:p>
          <a:p>
            <a:pPr marL="0" indent="0">
              <a:buNone/>
            </a:pPr>
            <a:r>
              <a:rPr lang="en-GB" sz="2000" dirty="0"/>
              <a:t>6) Secondary Spend</a:t>
            </a:r>
          </a:p>
          <a:p>
            <a:pPr marL="0" indent="0">
              <a:buNone/>
            </a:pPr>
            <a:r>
              <a:rPr lang="en-GB" sz="2000" dirty="0"/>
              <a:t>7) Diversification</a:t>
            </a:r>
          </a:p>
          <a:p>
            <a:pPr marL="0" indent="0">
              <a:buNone/>
            </a:pPr>
            <a:r>
              <a:rPr lang="en-GB" sz="2000" dirty="0"/>
              <a:t>8) ’Local’ Profits – Reinvestment Opportunities</a:t>
            </a:r>
          </a:p>
          <a:p>
            <a:pPr marL="0" indent="0">
              <a:buNone/>
            </a:pPr>
            <a:r>
              <a:rPr lang="en-GB" sz="2000" dirty="0"/>
              <a:t>9) Increase in Property Values – Levels of Affluence</a:t>
            </a:r>
          </a:p>
          <a:p>
            <a:pPr marL="0" indent="0">
              <a:buNone/>
            </a:pPr>
            <a:r>
              <a:rPr lang="en-GB" sz="2000" dirty="0"/>
              <a:t>10) Greater Standards of Living</a:t>
            </a:r>
          </a:p>
          <a:p>
            <a:pPr marL="0" indent="0">
              <a:buNone/>
            </a:pPr>
            <a:r>
              <a:rPr lang="en-GB" sz="2000" dirty="0"/>
              <a:t>11) Linkages with Other Sector Types – Economic Linkages</a:t>
            </a:r>
          </a:p>
          <a:p>
            <a:pPr marL="0" indent="0">
              <a:buNone/>
            </a:pPr>
            <a:r>
              <a:rPr lang="en-GB" sz="2000" dirty="0"/>
              <a:t>12) Technology Influences</a:t>
            </a:r>
          </a:p>
        </p:txBody>
      </p:sp>
      <p:pic>
        <p:nvPicPr>
          <p:cNvPr id="4" name="Picture 3">
            <a:extLst>
              <a:ext uri="{FF2B5EF4-FFF2-40B4-BE49-F238E27FC236}">
                <a16:creationId xmlns:a16="http://schemas.microsoft.com/office/drawing/2014/main" id="{358F0A3B-56DD-75F8-68EF-D0E4D69E3412}"/>
              </a:ext>
            </a:extLst>
          </p:cNvPr>
          <p:cNvPicPr>
            <a:picLocks noChangeAspect="1"/>
          </p:cNvPicPr>
          <p:nvPr/>
        </p:nvPicPr>
        <p:blipFill rotWithShape="1">
          <a:blip r:embed="rId2"/>
          <a:srcRect l="23119" r="20550"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1081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75009BF-7F2B-91BF-402F-E8F31D831C86}"/>
              </a:ext>
            </a:extLst>
          </p:cNvPr>
          <p:cNvSpPr>
            <a:spLocks noGrp="1"/>
          </p:cNvSpPr>
          <p:nvPr>
            <p:ph type="title"/>
          </p:nvPr>
        </p:nvSpPr>
        <p:spPr>
          <a:xfrm>
            <a:off x="838200" y="365125"/>
            <a:ext cx="5387502" cy="1325563"/>
          </a:xfrm>
        </p:spPr>
        <p:txBody>
          <a:bodyPr>
            <a:normAutofit/>
          </a:bodyPr>
          <a:lstStyle/>
          <a:p>
            <a:r>
              <a:rPr lang="en-GB" dirty="0"/>
              <a:t>ECONOMIC IMPACTS</a:t>
            </a:r>
          </a:p>
        </p:txBody>
      </p:sp>
      <p:sp>
        <p:nvSpPr>
          <p:cNvPr id="3" name="Content Placeholder 2">
            <a:extLst>
              <a:ext uri="{FF2B5EF4-FFF2-40B4-BE49-F238E27FC236}">
                <a16:creationId xmlns:a16="http://schemas.microsoft.com/office/drawing/2014/main" id="{60E11245-6E45-E790-DB06-044A8AE1E58B}"/>
              </a:ext>
            </a:extLst>
          </p:cNvPr>
          <p:cNvSpPr>
            <a:spLocks noGrp="1"/>
          </p:cNvSpPr>
          <p:nvPr>
            <p:ph idx="1"/>
          </p:nvPr>
        </p:nvSpPr>
        <p:spPr>
          <a:xfrm>
            <a:off x="838200" y="1825625"/>
            <a:ext cx="5387502" cy="4351338"/>
          </a:xfrm>
        </p:spPr>
        <p:txBody>
          <a:bodyPr>
            <a:normAutofit/>
          </a:bodyPr>
          <a:lstStyle/>
          <a:p>
            <a:pPr marL="0" indent="0">
              <a:buNone/>
            </a:pPr>
            <a:r>
              <a:rPr lang="en-GB" sz="2000" b="1"/>
              <a:t>Negative:</a:t>
            </a:r>
          </a:p>
          <a:p>
            <a:pPr marL="0" indent="0">
              <a:buNone/>
            </a:pPr>
            <a:r>
              <a:rPr lang="en-GB" sz="2000"/>
              <a:t>1) Leakages</a:t>
            </a:r>
          </a:p>
          <a:p>
            <a:pPr marL="0" indent="0">
              <a:buNone/>
            </a:pPr>
            <a:r>
              <a:rPr lang="en-GB" sz="2000"/>
              <a:t>2) Limited Employment – Seasonal / Female Labour / Minimum Wage.</a:t>
            </a:r>
          </a:p>
          <a:p>
            <a:pPr marL="0" indent="0">
              <a:buNone/>
            </a:pPr>
            <a:r>
              <a:rPr lang="en-GB" sz="2000"/>
              <a:t>3) Over-Reliance on ‘Outside’ Investors.</a:t>
            </a:r>
          </a:p>
          <a:p>
            <a:pPr marL="0" indent="0">
              <a:buNone/>
            </a:pPr>
            <a:r>
              <a:rPr lang="en-GB" sz="2000"/>
              <a:t>4) Infrastructure Costs</a:t>
            </a:r>
          </a:p>
          <a:p>
            <a:pPr marL="0" indent="0">
              <a:buNone/>
            </a:pPr>
            <a:r>
              <a:rPr lang="en-GB" sz="2000"/>
              <a:t>5) Increased Price of Living - second homes.</a:t>
            </a:r>
          </a:p>
          <a:p>
            <a:pPr marL="0" indent="0">
              <a:buNone/>
            </a:pPr>
            <a:r>
              <a:rPr lang="en-GB" sz="2000"/>
              <a:t>6) Subject To Many Instabilities </a:t>
            </a:r>
          </a:p>
          <a:p>
            <a:pPr marL="0" indent="0">
              <a:buNone/>
            </a:pPr>
            <a:r>
              <a:rPr lang="en-GB" sz="2000"/>
              <a:t>7) Short Term Gains </a:t>
            </a:r>
          </a:p>
          <a:p>
            <a:pPr marL="0" indent="0">
              <a:buNone/>
            </a:pPr>
            <a:r>
              <a:rPr lang="en-GB" sz="2000"/>
              <a:t>8) Monopolisation / Globalisation / Massification / Commodification.</a:t>
            </a:r>
          </a:p>
        </p:txBody>
      </p:sp>
      <p:pic>
        <p:nvPicPr>
          <p:cNvPr id="4" name="Picture 3">
            <a:extLst>
              <a:ext uri="{FF2B5EF4-FFF2-40B4-BE49-F238E27FC236}">
                <a16:creationId xmlns:a16="http://schemas.microsoft.com/office/drawing/2014/main" id="{F0A37A0A-6C9F-C960-07B5-41F3C688E136}"/>
              </a:ext>
            </a:extLst>
          </p:cNvPr>
          <p:cNvPicPr>
            <a:picLocks noChangeAspect="1"/>
          </p:cNvPicPr>
          <p:nvPr/>
        </p:nvPicPr>
        <p:blipFill rotWithShape="1">
          <a:blip r:embed="rId2"/>
          <a:srcRect l="28696" r="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5521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16A7D7-DACB-8918-7C09-9E0E061ED17B}"/>
              </a:ext>
            </a:extLst>
          </p:cNvPr>
          <p:cNvPicPr>
            <a:picLocks noChangeAspect="1"/>
          </p:cNvPicPr>
          <p:nvPr/>
        </p:nvPicPr>
        <p:blipFill>
          <a:blip r:embed="rId2"/>
          <a:stretch>
            <a:fillRect/>
          </a:stretch>
        </p:blipFill>
        <p:spPr>
          <a:xfrm>
            <a:off x="7808118" y="371476"/>
            <a:ext cx="3286126" cy="1050130"/>
          </a:xfrm>
          <a:prstGeom prst="rect">
            <a:avLst/>
          </a:prstGeom>
        </p:spPr>
      </p:pic>
      <p:sp>
        <p:nvSpPr>
          <p:cNvPr id="3" name="Content Placeholder 2">
            <a:extLst>
              <a:ext uri="{FF2B5EF4-FFF2-40B4-BE49-F238E27FC236}">
                <a16:creationId xmlns:a16="http://schemas.microsoft.com/office/drawing/2014/main" id="{00351E1A-4861-C632-F942-068F94B4D610}"/>
              </a:ext>
            </a:extLst>
          </p:cNvPr>
          <p:cNvSpPr>
            <a:spLocks noGrp="1"/>
          </p:cNvSpPr>
          <p:nvPr>
            <p:ph idx="1"/>
          </p:nvPr>
        </p:nvSpPr>
        <p:spPr>
          <a:xfrm>
            <a:off x="152400" y="1726404"/>
            <a:ext cx="10515600" cy="4486277"/>
          </a:xfrm>
        </p:spPr>
        <p:txBody>
          <a:bodyPr>
            <a:normAutofit fontScale="62500" lnSpcReduction="20000"/>
          </a:bodyPr>
          <a:lstStyle/>
          <a:p>
            <a:pPr marL="0" indent="0">
              <a:buNone/>
            </a:pPr>
            <a:r>
              <a:rPr lang="en-GB" b="1" dirty="0"/>
              <a:t>Census</a:t>
            </a:r>
          </a:p>
          <a:p>
            <a:r>
              <a:rPr lang="en-GB" dirty="0"/>
              <a:t>The census takes place every 10 years. It gives us a picture of all the people and households in England and Wales.</a:t>
            </a:r>
          </a:p>
          <a:p>
            <a:r>
              <a:rPr lang="en-GB" dirty="0"/>
              <a:t>There was a correct to the figures originally published </a:t>
            </a:r>
          </a:p>
          <a:p>
            <a:pPr marL="0" indent="0">
              <a:buNone/>
            </a:pPr>
            <a:endParaRPr lang="en-GB" dirty="0"/>
          </a:p>
          <a:p>
            <a:pPr marL="0" indent="0">
              <a:buNone/>
            </a:pPr>
            <a:r>
              <a:rPr lang="en-GB" dirty="0"/>
              <a:t>16 August 2022 11:00</a:t>
            </a:r>
          </a:p>
          <a:p>
            <a:endParaRPr lang="en-GB" dirty="0"/>
          </a:p>
          <a:p>
            <a:pPr marL="0" indent="0">
              <a:buNone/>
            </a:pPr>
            <a:r>
              <a:rPr lang="en-GB" dirty="0"/>
              <a:t>‘</a:t>
            </a:r>
            <a:r>
              <a:rPr lang="en-GB" i="1" dirty="0"/>
              <a:t>We have identified an issue with data collected from the International Passenger Survey (IPS) in 2021, linked to challenges collecting and publishing consistent data during the pandemic.</a:t>
            </a:r>
          </a:p>
          <a:p>
            <a:pPr marL="0" indent="0">
              <a:buNone/>
            </a:pPr>
            <a:r>
              <a:rPr lang="en-GB" i="1" dirty="0"/>
              <a:t>After correcting this issue, total visits to the UK by Overseas' residents show an increase from 6.2 million to 6.4 million. The number of nights has fallen from 99.3 million to 93.5 million and spend has also fallen from £5.8 billion to £5.6 billion. </a:t>
            </a:r>
          </a:p>
          <a:p>
            <a:pPr marL="0" indent="0">
              <a:buNone/>
            </a:pPr>
            <a:r>
              <a:rPr lang="en-GB" i="1" dirty="0"/>
              <a:t>UK residents made 19.1 million visits abroad in 2021, which is unchanged, the number of nights increased from 336.9 million to 340.9 million.</a:t>
            </a:r>
          </a:p>
          <a:p>
            <a:pPr marL="0" indent="0">
              <a:buNone/>
            </a:pPr>
            <a:r>
              <a:rPr lang="en-GB" i="1" dirty="0"/>
              <a:t>There are however, bigger impacts to visitor and spend data at individual country level. These errors have been corrected within the relevant data tables’.</a:t>
            </a:r>
          </a:p>
        </p:txBody>
      </p:sp>
      <p:sp>
        <p:nvSpPr>
          <p:cNvPr id="8" name="TextBox 7">
            <a:extLst>
              <a:ext uri="{FF2B5EF4-FFF2-40B4-BE49-F238E27FC236}">
                <a16:creationId xmlns:a16="http://schemas.microsoft.com/office/drawing/2014/main" id="{C184743B-DA12-F432-6C43-7304AC6A7FBE}"/>
              </a:ext>
            </a:extLst>
          </p:cNvPr>
          <p:cNvSpPr txBox="1"/>
          <p:nvPr/>
        </p:nvSpPr>
        <p:spPr>
          <a:xfrm>
            <a:off x="668971" y="746918"/>
            <a:ext cx="6095064" cy="646331"/>
          </a:xfrm>
          <a:prstGeom prst="rect">
            <a:avLst/>
          </a:prstGeom>
          <a:noFill/>
        </p:spPr>
        <p:txBody>
          <a:bodyPr wrap="square">
            <a:spAutoFit/>
          </a:bodyPr>
          <a:lstStyle/>
          <a:p>
            <a:r>
              <a:rPr lang="en-GB" dirty="0">
                <a:hlinkClick r:id="rId3"/>
              </a:rPr>
              <a:t>https://www.ons.gov.uk/census</a:t>
            </a:r>
            <a:endParaRPr lang="en-GB" dirty="0"/>
          </a:p>
          <a:p>
            <a:endParaRPr lang="en-GB" dirty="0"/>
          </a:p>
        </p:txBody>
      </p:sp>
    </p:spTree>
    <p:extLst>
      <p:ext uri="{BB962C8B-B14F-4D97-AF65-F5344CB8AC3E}">
        <p14:creationId xmlns:p14="http://schemas.microsoft.com/office/powerpoint/2010/main" val="4133552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F2BED95-6BF3-570D-5631-B6663F933CE7}"/>
              </a:ext>
            </a:extLst>
          </p:cNvPr>
          <p:cNvSpPr>
            <a:spLocks noGrp="1"/>
          </p:cNvSpPr>
          <p:nvPr>
            <p:ph type="title"/>
          </p:nvPr>
        </p:nvSpPr>
        <p:spPr>
          <a:xfrm>
            <a:off x="264875" y="80553"/>
            <a:ext cx="6969919" cy="1325563"/>
          </a:xfrm>
        </p:spPr>
        <p:txBody>
          <a:bodyPr>
            <a:normAutofit/>
          </a:bodyPr>
          <a:lstStyle/>
          <a:p>
            <a:r>
              <a:rPr lang="en-GB" sz="3400" b="1" dirty="0"/>
              <a:t>Overseas travel and tourism: May 2022 provisional results</a:t>
            </a:r>
          </a:p>
        </p:txBody>
      </p:sp>
      <p:sp>
        <p:nvSpPr>
          <p:cNvPr id="3" name="Content Placeholder 2">
            <a:extLst>
              <a:ext uri="{FF2B5EF4-FFF2-40B4-BE49-F238E27FC236}">
                <a16:creationId xmlns:a16="http://schemas.microsoft.com/office/drawing/2014/main" id="{AE9F44F6-9CD2-B456-2FFE-F561BA2457D1}"/>
              </a:ext>
            </a:extLst>
          </p:cNvPr>
          <p:cNvSpPr>
            <a:spLocks noGrp="1"/>
          </p:cNvSpPr>
          <p:nvPr>
            <p:ph idx="1"/>
          </p:nvPr>
        </p:nvSpPr>
        <p:spPr>
          <a:xfrm>
            <a:off x="109538" y="1406115"/>
            <a:ext cx="6634162" cy="5562583"/>
          </a:xfrm>
        </p:spPr>
        <p:txBody>
          <a:bodyPr>
            <a:normAutofit/>
          </a:bodyPr>
          <a:lstStyle/>
          <a:p>
            <a:pPr>
              <a:lnSpc>
                <a:spcPct val="100000"/>
              </a:lnSpc>
            </a:pPr>
            <a:r>
              <a:rPr lang="en-GB" sz="1800" dirty="0"/>
              <a:t>There were </a:t>
            </a:r>
            <a:r>
              <a:rPr lang="en-GB" sz="1800" b="1" dirty="0"/>
              <a:t>2.7 million visits to the UK </a:t>
            </a:r>
            <a:r>
              <a:rPr lang="en-GB" sz="1800" dirty="0"/>
              <a:t>by overseas visitors in May 2022; this compares with just </a:t>
            </a:r>
            <a:r>
              <a:rPr lang="en-GB" sz="1800" b="1" dirty="0"/>
              <a:t>86,000 visits by air in May 2021</a:t>
            </a:r>
            <a:r>
              <a:rPr lang="en-GB" sz="1800" dirty="0"/>
              <a:t> when there were some travel restrictions in place.</a:t>
            </a:r>
          </a:p>
          <a:p>
            <a:pPr>
              <a:lnSpc>
                <a:spcPct val="100000"/>
              </a:lnSpc>
            </a:pPr>
            <a:r>
              <a:rPr lang="en-GB" sz="1800" dirty="0"/>
              <a:t>Overseas visitors' visits to the UK in May 2022 were significantly lower than pre-coronavirus (COVID-19) pandemic levels, down </a:t>
            </a:r>
            <a:r>
              <a:rPr lang="en-GB" sz="1800" b="1" dirty="0"/>
              <a:t>21% from 3.4 million </a:t>
            </a:r>
            <a:r>
              <a:rPr lang="en-GB" sz="1800" dirty="0"/>
              <a:t>in May 2019.</a:t>
            </a:r>
          </a:p>
          <a:p>
            <a:pPr>
              <a:lnSpc>
                <a:spcPct val="100000"/>
              </a:lnSpc>
            </a:pPr>
            <a:r>
              <a:rPr lang="en-GB" sz="1800" dirty="0"/>
              <a:t>Overseas residents spent </a:t>
            </a:r>
            <a:r>
              <a:rPr lang="en-GB" sz="1800" b="1" dirty="0"/>
              <a:t>£2.1 billion </a:t>
            </a:r>
            <a:r>
              <a:rPr lang="en-GB" sz="1800" dirty="0"/>
              <a:t>in the UK in April 2022.</a:t>
            </a:r>
          </a:p>
          <a:p>
            <a:pPr>
              <a:lnSpc>
                <a:spcPct val="100000"/>
              </a:lnSpc>
            </a:pPr>
            <a:r>
              <a:rPr lang="en-GB" sz="1800" dirty="0"/>
              <a:t>UK residents made </a:t>
            </a:r>
            <a:r>
              <a:rPr lang="en-GB" sz="1800" b="1" dirty="0"/>
              <a:t>6.0 million visits overseas </a:t>
            </a:r>
            <a:r>
              <a:rPr lang="en-GB" sz="1800" dirty="0"/>
              <a:t>in May 2022; this compares with </a:t>
            </a:r>
            <a:r>
              <a:rPr lang="en-GB" sz="1800" b="1" dirty="0"/>
              <a:t>287,000 visits by air in May 2021</a:t>
            </a:r>
            <a:r>
              <a:rPr lang="en-GB" sz="1800" dirty="0"/>
              <a:t>.</a:t>
            </a:r>
          </a:p>
          <a:p>
            <a:pPr>
              <a:lnSpc>
                <a:spcPct val="100000"/>
              </a:lnSpc>
            </a:pPr>
            <a:r>
              <a:rPr lang="en-GB" sz="1800" dirty="0"/>
              <a:t>UK residents' visits </a:t>
            </a:r>
            <a:r>
              <a:rPr lang="en-GB" sz="1800" b="1" dirty="0"/>
              <a:t>overseas in May 2022 were lower than in May 2019</a:t>
            </a:r>
            <a:r>
              <a:rPr lang="en-GB" sz="1800" dirty="0"/>
              <a:t>, when there were 8.2 million visits overseas by UK residents (27% decrease).</a:t>
            </a:r>
          </a:p>
          <a:p>
            <a:pPr>
              <a:lnSpc>
                <a:spcPct val="100000"/>
              </a:lnSpc>
            </a:pPr>
            <a:r>
              <a:rPr lang="en-GB" sz="1800" dirty="0"/>
              <a:t>UK residents spent </a:t>
            </a:r>
            <a:r>
              <a:rPr lang="en-GB" sz="1800" b="1" dirty="0"/>
              <a:t>£4.7 billion while overseas </a:t>
            </a:r>
            <a:r>
              <a:rPr lang="en-GB" sz="1800" dirty="0"/>
              <a:t>in May 2022.</a:t>
            </a:r>
          </a:p>
        </p:txBody>
      </p:sp>
      <p:pic>
        <p:nvPicPr>
          <p:cNvPr id="5" name="Picture 4">
            <a:extLst>
              <a:ext uri="{FF2B5EF4-FFF2-40B4-BE49-F238E27FC236}">
                <a16:creationId xmlns:a16="http://schemas.microsoft.com/office/drawing/2014/main" id="{3E18CD37-187B-446B-8EF1-6E9F8FB22120}"/>
              </a:ext>
            </a:extLst>
          </p:cNvPr>
          <p:cNvPicPr>
            <a:picLocks noChangeAspect="1"/>
          </p:cNvPicPr>
          <p:nvPr/>
        </p:nvPicPr>
        <p:blipFill rotWithShape="1">
          <a:blip r:embed="rId2"/>
          <a:srcRect l="10350" r="19046" b="-2"/>
          <a:stretch/>
        </p:blipFill>
        <p:spPr>
          <a:xfrm>
            <a:off x="6701964" y="1295416"/>
            <a:ext cx="5490035" cy="5482031"/>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2692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833D4-2EB6-B4EE-FAE8-BBC521228AC0}"/>
              </a:ext>
            </a:extLst>
          </p:cNvPr>
          <p:cNvSpPr>
            <a:spLocks noGrp="1"/>
          </p:cNvSpPr>
          <p:nvPr>
            <p:ph type="title"/>
          </p:nvPr>
        </p:nvSpPr>
        <p:spPr>
          <a:xfrm>
            <a:off x="92094" y="84635"/>
            <a:ext cx="6527487" cy="857815"/>
          </a:xfrm>
        </p:spPr>
        <p:txBody>
          <a:bodyPr>
            <a:normAutofit fontScale="90000"/>
          </a:bodyPr>
          <a:lstStyle/>
          <a:p>
            <a:r>
              <a:rPr lang="en-GB" sz="3600" dirty="0"/>
              <a:t>Trends in visits to the UK by overseas residents</a:t>
            </a:r>
          </a:p>
        </p:txBody>
      </p:sp>
      <p:sp>
        <p:nvSpPr>
          <p:cNvPr id="3" name="Content Placeholder 2">
            <a:extLst>
              <a:ext uri="{FF2B5EF4-FFF2-40B4-BE49-F238E27FC236}">
                <a16:creationId xmlns:a16="http://schemas.microsoft.com/office/drawing/2014/main" id="{112E55C4-4B40-1A85-E562-E8036031BA50}"/>
              </a:ext>
            </a:extLst>
          </p:cNvPr>
          <p:cNvSpPr>
            <a:spLocks noGrp="1"/>
          </p:cNvSpPr>
          <p:nvPr>
            <p:ph idx="1"/>
          </p:nvPr>
        </p:nvSpPr>
        <p:spPr>
          <a:xfrm>
            <a:off x="209900" y="1104747"/>
            <a:ext cx="6527487" cy="5582154"/>
          </a:xfrm>
        </p:spPr>
        <p:txBody>
          <a:bodyPr>
            <a:normAutofit lnSpcReduction="10000"/>
          </a:bodyPr>
          <a:lstStyle/>
          <a:p>
            <a:pPr>
              <a:lnSpc>
                <a:spcPct val="100000"/>
              </a:lnSpc>
            </a:pPr>
            <a:r>
              <a:rPr lang="en-GB" sz="2000" dirty="0"/>
              <a:t>Spending by overseas residents in May 2022 was estimated to be £2.1 billion, compared with £134 million spent during visits by air in May 2021.</a:t>
            </a:r>
          </a:p>
          <a:p>
            <a:pPr>
              <a:lnSpc>
                <a:spcPct val="100000"/>
              </a:lnSpc>
            </a:pPr>
            <a:r>
              <a:rPr lang="en-GB" sz="2000" dirty="0"/>
              <a:t>In May 2019, there were an estimated 3.4 million visits to the UK with an estimated £2.3 billion being spent. Visits in May 2022 were down by </a:t>
            </a:r>
            <a:r>
              <a:rPr lang="en-GB" sz="2000" b="1" dirty="0"/>
              <a:t>21% </a:t>
            </a:r>
            <a:r>
              <a:rPr lang="en-GB" sz="2000" dirty="0"/>
              <a:t>on this figure and spending was down by </a:t>
            </a:r>
            <a:r>
              <a:rPr lang="en-GB" sz="2000" b="1" dirty="0"/>
              <a:t>10%.</a:t>
            </a:r>
          </a:p>
          <a:p>
            <a:pPr>
              <a:lnSpc>
                <a:spcPct val="100000"/>
              </a:lnSpc>
            </a:pPr>
            <a:r>
              <a:rPr lang="en-GB" sz="2000" dirty="0"/>
              <a:t>In April 2022, visitor numbers were down </a:t>
            </a:r>
            <a:r>
              <a:rPr lang="en-GB" sz="2000" b="1" dirty="0"/>
              <a:t>33% on pre-pandemic levels </a:t>
            </a:r>
            <a:r>
              <a:rPr lang="en-GB" sz="2000" dirty="0"/>
              <a:t>in April 2019. This shows visitor numbers are still short of pre-pandemic levels but are getting nearer.</a:t>
            </a:r>
          </a:p>
          <a:p>
            <a:pPr>
              <a:lnSpc>
                <a:spcPct val="100000"/>
              </a:lnSpc>
            </a:pPr>
            <a:r>
              <a:rPr lang="en-GB" sz="2000" dirty="0"/>
              <a:t>Holiday visits are back to the top of the list for reasons people visited the UK, with </a:t>
            </a:r>
            <a:r>
              <a:rPr lang="en-GB" sz="2000" b="1" dirty="0"/>
              <a:t>1.0 million visits being made for this reason.</a:t>
            </a:r>
            <a:r>
              <a:rPr lang="en-GB" sz="2000" dirty="0"/>
              <a:t> This is 38% of the total. The next most common reason was </a:t>
            </a:r>
            <a:r>
              <a:rPr lang="en-GB" sz="2000" b="1" dirty="0"/>
              <a:t>visiting friends or relatives at 34%. </a:t>
            </a:r>
            <a:r>
              <a:rPr lang="en-GB" sz="2000" dirty="0"/>
              <a:t>This was the most popular reason for travel during the coronavirus pandemic.</a:t>
            </a:r>
          </a:p>
        </p:txBody>
      </p:sp>
      <p:pic>
        <p:nvPicPr>
          <p:cNvPr id="4" name="Picture 3" descr="A couple of buses driving down a street in front of a clock tower&#10;&#10;Description automatically generated with low confidence">
            <a:extLst>
              <a:ext uri="{FF2B5EF4-FFF2-40B4-BE49-F238E27FC236}">
                <a16:creationId xmlns:a16="http://schemas.microsoft.com/office/drawing/2014/main" id="{0EF752CF-FCF5-EC85-0CB6-D024EC5ADAB7}"/>
              </a:ext>
            </a:extLst>
          </p:cNvPr>
          <p:cNvPicPr>
            <a:picLocks noChangeAspect="1"/>
          </p:cNvPicPr>
          <p:nvPr/>
        </p:nvPicPr>
        <p:blipFill rotWithShape="1">
          <a:blip r:embed="rId2"/>
          <a:srcRect l="27499" r="2359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052097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1F2BA9A-85AA-60A1-0A69-A50B60545C18}"/>
              </a:ext>
            </a:extLst>
          </p:cNvPr>
          <p:cNvSpPr>
            <a:spLocks noGrp="1"/>
          </p:cNvSpPr>
          <p:nvPr>
            <p:ph type="title"/>
          </p:nvPr>
        </p:nvSpPr>
        <p:spPr>
          <a:xfrm>
            <a:off x="152400" y="37723"/>
            <a:ext cx="7577138" cy="609985"/>
          </a:xfrm>
        </p:spPr>
        <p:txBody>
          <a:bodyPr>
            <a:normAutofit/>
          </a:bodyPr>
          <a:lstStyle/>
          <a:p>
            <a:r>
              <a:rPr lang="en-GB" sz="3600" dirty="0"/>
              <a:t>Trends in overseas visits by UK residents</a:t>
            </a:r>
          </a:p>
        </p:txBody>
      </p:sp>
      <p:sp>
        <p:nvSpPr>
          <p:cNvPr id="3" name="Content Placeholder 2">
            <a:extLst>
              <a:ext uri="{FF2B5EF4-FFF2-40B4-BE49-F238E27FC236}">
                <a16:creationId xmlns:a16="http://schemas.microsoft.com/office/drawing/2014/main" id="{43D7A761-EC26-50C9-877F-89278DC8EAFD}"/>
              </a:ext>
            </a:extLst>
          </p:cNvPr>
          <p:cNvSpPr>
            <a:spLocks noGrp="1"/>
          </p:cNvSpPr>
          <p:nvPr>
            <p:ph idx="1"/>
          </p:nvPr>
        </p:nvSpPr>
        <p:spPr>
          <a:xfrm>
            <a:off x="152400" y="875506"/>
            <a:ext cx="6468894" cy="5982494"/>
          </a:xfrm>
        </p:spPr>
        <p:txBody>
          <a:bodyPr>
            <a:noAutofit/>
          </a:bodyPr>
          <a:lstStyle/>
          <a:p>
            <a:pPr>
              <a:lnSpc>
                <a:spcPct val="100000"/>
              </a:lnSpc>
            </a:pPr>
            <a:r>
              <a:rPr lang="en-GB" sz="1800" dirty="0"/>
              <a:t>May 2022 saw UK residents make </a:t>
            </a:r>
            <a:r>
              <a:rPr lang="en-GB" sz="1800" b="1" dirty="0"/>
              <a:t>6.0 million visits overseas</a:t>
            </a:r>
            <a:r>
              <a:rPr lang="en-GB" sz="1800" dirty="0"/>
              <a:t>. This compares with 287,000 visits by air in May last year.</a:t>
            </a:r>
          </a:p>
          <a:p>
            <a:pPr>
              <a:lnSpc>
                <a:spcPct val="100000"/>
              </a:lnSpc>
            </a:pPr>
            <a:r>
              <a:rPr lang="en-GB" sz="1800" dirty="0"/>
              <a:t>The amount of money UK residents spent in May was £</a:t>
            </a:r>
            <a:r>
              <a:rPr lang="en-GB" sz="1800" b="1" dirty="0"/>
              <a:t>4.7 billion compared with £344 million </a:t>
            </a:r>
            <a:r>
              <a:rPr lang="en-GB" sz="1800" dirty="0"/>
              <a:t>spent during visits by air in May 2022 </a:t>
            </a:r>
          </a:p>
          <a:p>
            <a:pPr>
              <a:lnSpc>
                <a:spcPct val="100000"/>
              </a:lnSpc>
            </a:pPr>
            <a:r>
              <a:rPr lang="en-GB" sz="1800" dirty="0"/>
              <a:t>There were 8.2 million overseas visits made by UK residents in May 2019 before the pandemic. These visitors spent £5.0 billion. In May 2022, visits were </a:t>
            </a:r>
            <a:r>
              <a:rPr lang="en-GB" sz="1800" b="1" dirty="0"/>
              <a:t>27% down </a:t>
            </a:r>
            <a:r>
              <a:rPr lang="en-GB" sz="1800" dirty="0"/>
              <a:t>on these numbers and spending was </a:t>
            </a:r>
            <a:r>
              <a:rPr lang="en-GB" sz="1800" b="1" dirty="0"/>
              <a:t>down by 5%.</a:t>
            </a:r>
          </a:p>
          <a:p>
            <a:pPr>
              <a:lnSpc>
                <a:spcPct val="100000"/>
              </a:lnSpc>
            </a:pPr>
            <a:r>
              <a:rPr lang="en-GB" sz="1800" dirty="0"/>
              <a:t>Visits abroad in April 2022 were </a:t>
            </a:r>
            <a:r>
              <a:rPr lang="en-GB" sz="1800" b="1" dirty="0"/>
              <a:t>33% down on pre-pandemic levels</a:t>
            </a:r>
            <a:r>
              <a:rPr lang="en-GB" sz="1800" dirty="0"/>
              <a:t>. This slower growth of UK residents travelling abroad influenced by the disruption at airports across the UK caused by staff shortages or by the rising cost of living. UK residents are more reluctant or less able to go abroad.</a:t>
            </a:r>
          </a:p>
          <a:p>
            <a:pPr>
              <a:lnSpc>
                <a:spcPct val="100000"/>
              </a:lnSpc>
            </a:pPr>
            <a:r>
              <a:rPr lang="en-GB" sz="1800" dirty="0"/>
              <a:t>The most common reason for UK residents travelling overseas was </a:t>
            </a:r>
            <a:r>
              <a:rPr lang="en-GB" sz="1800" b="1" dirty="0"/>
              <a:t>going on holiday with 64% </a:t>
            </a:r>
            <a:r>
              <a:rPr lang="en-GB" sz="1800" dirty="0"/>
              <a:t>(3.9 million) of visits being made for this reason. After going on holiday, </a:t>
            </a:r>
            <a:r>
              <a:rPr lang="en-GB" sz="1800" b="1" dirty="0"/>
              <a:t>visiting friends or family was the next most common reason for travel. There were 1.5 million visits </a:t>
            </a:r>
            <a:r>
              <a:rPr lang="en-GB" sz="1800" dirty="0"/>
              <a:t>in May 2022.</a:t>
            </a:r>
          </a:p>
        </p:txBody>
      </p:sp>
      <p:pic>
        <p:nvPicPr>
          <p:cNvPr id="4" name="Picture 3">
            <a:extLst>
              <a:ext uri="{FF2B5EF4-FFF2-40B4-BE49-F238E27FC236}">
                <a16:creationId xmlns:a16="http://schemas.microsoft.com/office/drawing/2014/main" id="{02D527D2-9711-B5D5-3E02-729D4714C850}"/>
              </a:ext>
            </a:extLst>
          </p:cNvPr>
          <p:cNvPicPr>
            <a:picLocks noChangeAspect="1"/>
          </p:cNvPicPr>
          <p:nvPr/>
        </p:nvPicPr>
        <p:blipFill rotWithShape="1">
          <a:blip r:embed="rId2"/>
          <a:srcRect l="6728" r="36941"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867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E69012D-3B44-9515-EFFC-932551465260}"/>
              </a:ext>
            </a:extLst>
          </p:cNvPr>
          <p:cNvPicPr>
            <a:picLocks noGrp="1" noChangeAspect="1"/>
          </p:cNvPicPr>
          <p:nvPr>
            <p:ph idx="1"/>
          </p:nvPr>
        </p:nvPicPr>
        <p:blipFill rotWithShape="1">
          <a:blip r:embed="rId2"/>
          <a:srcRect l="6431" t="23102" r="58718" b="3718"/>
          <a:stretch/>
        </p:blipFill>
        <p:spPr>
          <a:xfrm>
            <a:off x="1340746" y="226289"/>
            <a:ext cx="8510485" cy="6405421"/>
          </a:xfrm>
        </p:spPr>
      </p:pic>
    </p:spTree>
    <p:extLst>
      <p:ext uri="{BB962C8B-B14F-4D97-AF65-F5344CB8AC3E}">
        <p14:creationId xmlns:p14="http://schemas.microsoft.com/office/powerpoint/2010/main" val="1030300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DD347B-040B-8A02-081B-7B9E48675B45}"/>
              </a:ext>
            </a:extLst>
          </p:cNvPr>
          <p:cNvSpPr>
            <a:spLocks noGrp="1"/>
          </p:cNvSpPr>
          <p:nvPr>
            <p:ph type="title"/>
          </p:nvPr>
        </p:nvSpPr>
        <p:spPr>
          <a:xfrm>
            <a:off x="187760" y="310616"/>
            <a:ext cx="3924235" cy="1719072"/>
          </a:xfrm>
        </p:spPr>
        <p:txBody>
          <a:bodyPr anchor="b">
            <a:noAutofit/>
          </a:bodyPr>
          <a:lstStyle/>
          <a:p>
            <a:r>
              <a:rPr lang="en-GB" sz="3200" b="1" dirty="0"/>
              <a:t>Motivations, influences, decisions and sustainability research</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46110B-F2B3-2A44-BD7C-C905500AABA5}"/>
              </a:ext>
            </a:extLst>
          </p:cNvPr>
          <p:cNvSpPr>
            <a:spLocks noGrp="1"/>
          </p:cNvSpPr>
          <p:nvPr>
            <p:ph idx="1"/>
          </p:nvPr>
        </p:nvSpPr>
        <p:spPr>
          <a:xfrm>
            <a:off x="322396" y="2857696"/>
            <a:ext cx="3429000" cy="3410712"/>
          </a:xfrm>
        </p:spPr>
        <p:txBody>
          <a:bodyPr anchor="t">
            <a:normAutofit/>
          </a:bodyPr>
          <a:lstStyle/>
          <a:p>
            <a:r>
              <a:rPr lang="en-GB" sz="2200" dirty="0">
                <a:hlinkClick r:id="rId2"/>
              </a:rPr>
              <a:t>https://www.visitbritain.org/sites/default/files/vb-corporate/vb_new_insights_to_understand_international_travellers_mindset_29.06.22.pdf</a:t>
            </a:r>
            <a:endParaRPr lang="en-GB" sz="2200" dirty="0"/>
          </a:p>
          <a:p>
            <a:endParaRPr lang="en-GB" sz="2200" dirty="0"/>
          </a:p>
        </p:txBody>
      </p:sp>
      <p:pic>
        <p:nvPicPr>
          <p:cNvPr id="4" name="Picture 3" descr="Logo&#10;&#10;Description automatically generated">
            <a:extLst>
              <a:ext uri="{FF2B5EF4-FFF2-40B4-BE49-F238E27FC236}">
                <a16:creationId xmlns:a16="http://schemas.microsoft.com/office/drawing/2014/main" id="{02914810-8622-6746-C50C-2AE33CF6FE79}"/>
              </a:ext>
            </a:extLst>
          </p:cNvPr>
          <p:cNvPicPr>
            <a:picLocks noChangeAspect="1"/>
          </p:cNvPicPr>
          <p:nvPr/>
        </p:nvPicPr>
        <p:blipFill>
          <a:blip r:embed="rId3"/>
          <a:stretch>
            <a:fillRect/>
          </a:stretch>
        </p:blipFill>
        <p:spPr>
          <a:xfrm>
            <a:off x="4654296" y="1901552"/>
            <a:ext cx="6903720" cy="3054895"/>
          </a:xfrm>
          <a:prstGeom prst="rect">
            <a:avLst/>
          </a:prstGeom>
        </p:spPr>
      </p:pic>
    </p:spTree>
    <p:extLst>
      <p:ext uri="{BB962C8B-B14F-4D97-AF65-F5344CB8AC3E}">
        <p14:creationId xmlns:p14="http://schemas.microsoft.com/office/powerpoint/2010/main" val="2780221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F85CB5-64BF-4509-ACB6-DEFC6DEECFBB}"/>
              </a:ext>
            </a:extLst>
          </p:cNvPr>
          <p:cNvPicPr>
            <a:picLocks noChangeAspect="1"/>
          </p:cNvPicPr>
          <p:nvPr/>
        </p:nvPicPr>
        <p:blipFill rotWithShape="1">
          <a:blip r:embed="rId3"/>
          <a:srcRect t="19440" b="5574"/>
          <a:stretch/>
        </p:blipFill>
        <p:spPr>
          <a:xfrm>
            <a:off x="1524020" y="1282"/>
            <a:ext cx="9143980" cy="6856718"/>
          </a:xfrm>
          <a:prstGeom prst="rect">
            <a:avLst/>
          </a:prstGeom>
        </p:spPr>
      </p:pic>
    </p:spTree>
    <p:extLst>
      <p:ext uri="{BB962C8B-B14F-4D97-AF65-F5344CB8AC3E}">
        <p14:creationId xmlns:p14="http://schemas.microsoft.com/office/powerpoint/2010/main" val="4202956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n placed on top of a signature line">
            <a:extLst>
              <a:ext uri="{FF2B5EF4-FFF2-40B4-BE49-F238E27FC236}">
                <a16:creationId xmlns:a16="http://schemas.microsoft.com/office/drawing/2014/main" id="{671F6EC7-9AC8-CA7F-D92F-FD993BB9D49D}"/>
              </a:ext>
            </a:extLst>
          </p:cNvPr>
          <p:cNvPicPr>
            <a:picLocks noChangeAspect="1"/>
          </p:cNvPicPr>
          <p:nvPr/>
        </p:nvPicPr>
        <p:blipFill rotWithShape="1">
          <a:blip r:embed="rId2"/>
          <a:srcRect l="15628" r="-1" b="-1"/>
          <a:stretch/>
        </p:blipFill>
        <p:spPr>
          <a:xfrm>
            <a:off x="5511835" y="0"/>
            <a:ext cx="6736264" cy="6670061"/>
          </a:xfrm>
          <a:prstGeom prst="rect">
            <a:avLst/>
          </a:prstGeom>
        </p:spPr>
      </p:pic>
      <p:sp>
        <p:nvSpPr>
          <p:cNvPr id="2" name="Title 1">
            <a:extLst>
              <a:ext uri="{FF2B5EF4-FFF2-40B4-BE49-F238E27FC236}">
                <a16:creationId xmlns:a16="http://schemas.microsoft.com/office/drawing/2014/main" id="{906D9AC5-88E3-432A-9B18-7642DDB76F15}"/>
              </a:ext>
            </a:extLst>
          </p:cNvPr>
          <p:cNvSpPr>
            <a:spLocks noGrp="1"/>
          </p:cNvSpPr>
          <p:nvPr>
            <p:ph type="title"/>
          </p:nvPr>
        </p:nvSpPr>
        <p:spPr>
          <a:xfrm>
            <a:off x="144440" y="367855"/>
            <a:ext cx="7348521" cy="5423359"/>
          </a:xfrm>
        </p:spPr>
        <p:txBody>
          <a:bodyPr vert="horz" lIns="91440" tIns="45720" rIns="91440" bIns="45720" rtlCol="0" anchor="b">
            <a:noAutofit/>
          </a:bodyPr>
          <a:lstStyle/>
          <a:p>
            <a:r>
              <a:rPr lang="en-US" sz="3200" b="1" dirty="0">
                <a:solidFill>
                  <a:schemeClr val="tx1"/>
                </a:solidFill>
                <a:latin typeface="+mj-lt"/>
                <a:cs typeface="+mj-cs"/>
              </a:rPr>
              <a:t>YOUR 1</a:t>
            </a:r>
            <a:r>
              <a:rPr lang="en-US" sz="3200" b="1" baseline="30000" dirty="0">
                <a:solidFill>
                  <a:schemeClr val="tx1"/>
                </a:solidFill>
                <a:latin typeface="+mj-lt"/>
                <a:cs typeface="+mj-cs"/>
              </a:rPr>
              <a:t>ST</a:t>
            </a:r>
            <a:r>
              <a:rPr lang="en-US" sz="3200" b="1" dirty="0">
                <a:solidFill>
                  <a:schemeClr val="tx1"/>
                </a:solidFill>
                <a:latin typeface="+mj-lt"/>
                <a:cs typeface="+mj-cs"/>
              </a:rPr>
              <a:t> ASSESSMENT</a:t>
            </a:r>
            <a:br>
              <a:rPr lang="en-US" sz="3200" b="1" dirty="0">
                <a:solidFill>
                  <a:schemeClr val="tx1"/>
                </a:solidFill>
                <a:latin typeface="+mj-lt"/>
                <a:cs typeface="+mj-cs"/>
              </a:rPr>
            </a:br>
            <a:br>
              <a:rPr lang="en-US" sz="3200" b="1" dirty="0">
                <a:solidFill>
                  <a:schemeClr val="tx1"/>
                </a:solidFill>
                <a:latin typeface="+mj-lt"/>
                <a:cs typeface="+mj-cs"/>
              </a:rPr>
            </a:br>
            <a:r>
              <a:rPr lang="en-US" sz="3200" b="1" dirty="0">
                <a:solidFill>
                  <a:schemeClr val="tx1"/>
                </a:solidFill>
                <a:latin typeface="+mj-lt"/>
                <a:cs typeface="+mj-cs"/>
              </a:rPr>
              <a:t>1500 WORD ESSAY</a:t>
            </a:r>
            <a:br>
              <a:rPr lang="en-US" sz="3200" b="1" dirty="0">
                <a:solidFill>
                  <a:schemeClr val="tx1"/>
                </a:solidFill>
                <a:latin typeface="+mj-lt"/>
                <a:cs typeface="+mj-cs"/>
              </a:rPr>
            </a:br>
            <a:br>
              <a:rPr lang="en-US" sz="3200" b="1" dirty="0">
                <a:solidFill>
                  <a:schemeClr val="tx1"/>
                </a:solidFill>
                <a:latin typeface="+mj-lt"/>
                <a:cs typeface="+mj-cs"/>
              </a:rPr>
            </a:br>
            <a:r>
              <a:rPr lang="en-US" sz="3200" b="1" dirty="0">
                <a:solidFill>
                  <a:schemeClr val="tx1"/>
                </a:solidFill>
                <a:latin typeface="+mj-lt"/>
                <a:cs typeface="+mj-cs"/>
              </a:rPr>
              <a:t>MUST BE SUBMITTED BEFORE 23:55 </a:t>
            </a:r>
            <a:br>
              <a:rPr lang="en-US" sz="3200" b="1" dirty="0">
                <a:solidFill>
                  <a:schemeClr val="tx1"/>
                </a:solidFill>
                <a:latin typeface="+mj-lt"/>
                <a:cs typeface="+mj-cs"/>
              </a:rPr>
            </a:br>
            <a:br>
              <a:rPr lang="en-US" sz="3200" b="1" dirty="0">
                <a:solidFill>
                  <a:schemeClr val="tx1"/>
                </a:solidFill>
                <a:latin typeface="+mj-lt"/>
                <a:cs typeface="+mj-cs"/>
              </a:rPr>
            </a:br>
            <a:r>
              <a:rPr lang="en-US" sz="3200" b="1" dirty="0">
                <a:solidFill>
                  <a:schemeClr val="tx1"/>
                </a:solidFill>
                <a:latin typeface="+mj-lt"/>
                <a:cs typeface="+mj-cs"/>
              </a:rPr>
              <a:t>ON THE </a:t>
            </a:r>
            <a:br>
              <a:rPr lang="en-US" sz="3200" b="1" dirty="0">
                <a:solidFill>
                  <a:schemeClr val="tx1"/>
                </a:solidFill>
                <a:latin typeface="+mj-lt"/>
                <a:cs typeface="+mj-cs"/>
              </a:rPr>
            </a:br>
            <a:br>
              <a:rPr lang="en-US" sz="3200" b="1" dirty="0">
                <a:solidFill>
                  <a:schemeClr val="tx1"/>
                </a:solidFill>
                <a:latin typeface="+mj-lt"/>
                <a:cs typeface="+mj-cs"/>
              </a:rPr>
            </a:br>
            <a:r>
              <a:rPr lang="en-US" sz="3200" b="1" dirty="0">
                <a:solidFill>
                  <a:schemeClr val="tx1"/>
                </a:solidFill>
                <a:latin typeface="+mj-lt"/>
                <a:cs typeface="+mj-cs"/>
              </a:rPr>
              <a:t>25th November 2022</a:t>
            </a:r>
          </a:p>
        </p:txBody>
      </p:sp>
    </p:spTree>
    <p:extLst>
      <p:ext uri="{BB962C8B-B14F-4D97-AF65-F5344CB8AC3E}">
        <p14:creationId xmlns:p14="http://schemas.microsoft.com/office/powerpoint/2010/main" val="2617303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51BD3-128B-FF77-90DE-962BBA4748B6}"/>
              </a:ext>
            </a:extLst>
          </p:cNvPr>
          <p:cNvSpPr>
            <a:spLocks noGrp="1"/>
          </p:cNvSpPr>
          <p:nvPr>
            <p:ph type="title"/>
          </p:nvPr>
        </p:nvSpPr>
        <p:spPr>
          <a:xfrm>
            <a:off x="1524003" y="77920"/>
            <a:ext cx="9144000" cy="5474298"/>
          </a:xfrm>
        </p:spPr>
        <p:txBody>
          <a:bodyPr vert="horz" lIns="91440" tIns="45720" rIns="91440" bIns="45720" rtlCol="0" anchor="ctr">
            <a:noAutofit/>
          </a:bodyPr>
          <a:lstStyle/>
          <a:p>
            <a:pPr algn="ctr">
              <a:lnSpc>
                <a:spcPct val="150000"/>
              </a:lnSpc>
            </a:pPr>
            <a:br>
              <a:rPr lang="en-US" sz="2400" kern="1200" dirty="0">
                <a:solidFill>
                  <a:schemeClr val="tx1"/>
                </a:solidFill>
                <a:effectLst/>
                <a:latin typeface="+mj-lt"/>
                <a:ea typeface="+mj-ea"/>
                <a:cs typeface="+mj-cs"/>
              </a:rPr>
            </a:br>
            <a:r>
              <a:rPr lang="en-US" sz="2400" kern="1200" dirty="0">
                <a:solidFill>
                  <a:schemeClr val="tx1"/>
                </a:solidFill>
                <a:effectLst/>
                <a:latin typeface="+mj-lt"/>
                <a:ea typeface="+mj-ea"/>
                <a:cs typeface="+mj-cs"/>
              </a:rPr>
              <a:t>Focusing on </a:t>
            </a:r>
            <a:r>
              <a:rPr lang="en-US" sz="2400" b="1" kern="1200" dirty="0">
                <a:solidFill>
                  <a:schemeClr val="tx1"/>
                </a:solidFill>
                <a:effectLst/>
                <a:latin typeface="+mj-lt"/>
                <a:ea typeface="+mj-ea"/>
                <a:cs typeface="+mj-cs"/>
              </a:rPr>
              <a:t>a UK resort or destination of your choice</a:t>
            </a:r>
            <a:r>
              <a:rPr lang="en-US" sz="2400" kern="1200" dirty="0">
                <a:solidFill>
                  <a:schemeClr val="tx1"/>
                </a:solidFill>
                <a:effectLst/>
                <a:latin typeface="+mj-lt"/>
                <a:ea typeface="+mj-ea"/>
                <a:cs typeface="+mj-cs"/>
              </a:rPr>
              <a:t>, consider the impacts of the pandemic on visitor numbers and the destination to be published in an </a:t>
            </a:r>
            <a:r>
              <a:rPr lang="en-US" sz="2400" b="1" kern="1200" dirty="0">
                <a:solidFill>
                  <a:schemeClr val="tx1"/>
                </a:solidFill>
                <a:effectLst/>
                <a:latin typeface="+mj-lt"/>
                <a:ea typeface="+mj-ea"/>
                <a:cs typeface="+mj-cs"/>
              </a:rPr>
              <a:t>online review for VisitBritain </a:t>
            </a:r>
            <a:r>
              <a:rPr lang="en-US" sz="2400" kern="1200" dirty="0">
                <a:solidFill>
                  <a:schemeClr val="tx1"/>
                </a:solidFill>
                <a:effectLst/>
                <a:latin typeface="+mj-lt"/>
                <a:ea typeface="+mj-ea"/>
                <a:cs typeface="+mj-cs"/>
              </a:rPr>
              <a:t>to help awareness of trends and impacts of future planning in the tourism industry . </a:t>
            </a:r>
            <a:br>
              <a:rPr lang="en-US" sz="2400" kern="1200" dirty="0">
                <a:solidFill>
                  <a:schemeClr val="tx1"/>
                </a:solidFill>
                <a:effectLst/>
                <a:latin typeface="+mj-lt"/>
                <a:ea typeface="+mj-ea"/>
                <a:cs typeface="+mj-cs"/>
              </a:rPr>
            </a:br>
            <a:r>
              <a:rPr lang="en-US" sz="2400" kern="1200" dirty="0">
                <a:solidFill>
                  <a:schemeClr val="tx1"/>
                </a:solidFill>
                <a:effectLst/>
                <a:latin typeface="+mj-lt"/>
                <a:ea typeface="+mj-ea"/>
                <a:cs typeface="+mj-cs"/>
              </a:rPr>
              <a:t>This should include considering the staycation concept, changes in visitor typology, visitors' expectations and experiences. As a result of your findings reach clear conclusions regarding the short term and long-term impacts of the pandemic and make recommendations to help the stakeholders for the future sustainability of the resort or destination. </a:t>
            </a:r>
            <a:br>
              <a:rPr lang="en-US" sz="2400" kern="1200" dirty="0">
                <a:solidFill>
                  <a:schemeClr val="tx1"/>
                </a:solidFill>
                <a:effectLst/>
                <a:latin typeface="+mj-lt"/>
                <a:ea typeface="+mj-ea"/>
                <a:cs typeface="+mj-cs"/>
              </a:rPr>
            </a:br>
            <a:endParaRPr lang="en-US" sz="2400" kern="1200" dirty="0">
              <a:solidFill>
                <a:schemeClr val="tx1"/>
              </a:solidFill>
              <a:latin typeface="+mj-lt"/>
              <a:ea typeface="+mj-ea"/>
              <a:cs typeface="+mj-cs"/>
            </a:endParaRPr>
          </a:p>
        </p:txBody>
      </p:sp>
    </p:spTree>
    <p:extLst>
      <p:ext uri="{BB962C8B-B14F-4D97-AF65-F5344CB8AC3E}">
        <p14:creationId xmlns:p14="http://schemas.microsoft.com/office/powerpoint/2010/main" val="3570640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1950</Words>
  <Application>Microsoft Office PowerPoint</Application>
  <PresentationFormat>Widescreen</PresentationFormat>
  <Paragraphs>173</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Wingdings</vt:lpstr>
      <vt:lpstr>Office Theme</vt:lpstr>
      <vt:lpstr>UK Tourism &amp; Leisure Industry </vt:lpstr>
      <vt:lpstr>This week…</vt:lpstr>
      <vt:lpstr>RECAP</vt:lpstr>
      <vt:lpstr> Impacts and Issues of tourism What are the main IMPACT AREAS ?  </vt:lpstr>
      <vt:lpstr>Case studies</vt:lpstr>
      <vt:lpstr>Impacts and Issues</vt:lpstr>
      <vt:lpstr>Impacts and Issues. </vt:lpstr>
      <vt:lpstr>SOCIAL IMPACTS. </vt:lpstr>
      <vt:lpstr>SOCIAL IMPACTS. </vt:lpstr>
      <vt:lpstr>SOCIAL IMPACTS</vt:lpstr>
      <vt:lpstr>Environmental Impacts.</vt:lpstr>
      <vt:lpstr>ENVIRONMENTAL IMPACTS</vt:lpstr>
      <vt:lpstr>ENVIRONMENTAL IMPACTS</vt:lpstr>
      <vt:lpstr>ECONOMIC IMPACTS</vt:lpstr>
      <vt:lpstr>ECONOMIC IMPACTS</vt:lpstr>
      <vt:lpstr>PowerPoint Presentation</vt:lpstr>
      <vt:lpstr>Overseas travel and tourism: May 2022 provisional results</vt:lpstr>
      <vt:lpstr>Trends in visits to the UK by overseas residents</vt:lpstr>
      <vt:lpstr>Trends in overseas visits by UK residents</vt:lpstr>
      <vt:lpstr>PowerPoint Presentation</vt:lpstr>
      <vt:lpstr>Motivations, influences, decisions and sustainability research</vt:lpstr>
      <vt:lpstr>PowerPoint Presentation</vt:lpstr>
      <vt:lpstr>YOUR 1ST ASSESSMENT  1500 WORD ESSAY  MUST BE SUBMITTED BEFORE 23:55   ON THE   25th November 2022</vt:lpstr>
      <vt:lpstr> Focusing on a UK resort or destination of your choice, consider the impacts of the pandemic on visitor numbers and the destination to be published in an online review for VisitBritain to help awareness of trends and impacts of future planning in the tourism industry .  This should include considering the staycation concept, changes in visitor typology, visitors' expectations and experiences. As a result of your findings reach clear conclusions regarding the short term and long-term impacts of the pandemic and make recommendations to help the stakeholders for the future sustainability of the resort or destination.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Tourism &amp; Leisure Industry </dc:title>
  <dc:creator>Deborah Jenkins</dc:creator>
  <cp:lastModifiedBy>Deborah Jenkins</cp:lastModifiedBy>
  <cp:revision>1</cp:revision>
  <dcterms:created xsi:type="dcterms:W3CDTF">2022-10-23T09:31:21Z</dcterms:created>
  <dcterms:modified xsi:type="dcterms:W3CDTF">2022-10-27T11:13:23Z</dcterms:modified>
</cp:coreProperties>
</file>