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2" r:id="rId4"/>
    <p:sldId id="269" r:id="rId5"/>
    <p:sldId id="270" r:id="rId6"/>
    <p:sldId id="271" r:id="rId7"/>
    <p:sldId id="259" r:id="rId8"/>
    <p:sldId id="260" r:id="rId9"/>
    <p:sldId id="272" r:id="rId10"/>
    <p:sldId id="261" r:id="rId11"/>
    <p:sldId id="265" r:id="rId12"/>
    <p:sldId id="266" r:id="rId13"/>
    <p:sldId id="273" r:id="rId14"/>
    <p:sldId id="267" r:id="rId15"/>
    <p:sldId id="268" r:id="rId16"/>
    <p:sldId id="274" r:id="rId17"/>
    <p:sldId id="27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net Marx" initials="JM" lastIdx="1" clrIdx="0">
    <p:extLst>
      <p:ext uri="{19B8F6BF-5375-455C-9EA6-DF929625EA0E}">
        <p15:presenceInfo xmlns:p15="http://schemas.microsoft.com/office/powerpoint/2012/main" userId="9a4e6e17f9ff3c8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7D9DB4-90D3-488C-864E-EBA663137AEE}" v="101" dt="2019-02-23T11:19:14.3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002" autoAdjust="0"/>
    <p:restoredTop sz="94660"/>
  </p:normalViewPr>
  <p:slideViewPr>
    <p:cSldViewPr snapToGrid="0">
      <p:cViewPr varScale="1">
        <p:scale>
          <a:sx n="67" d="100"/>
          <a:sy n="67" d="100"/>
        </p:scale>
        <p:origin x="68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et Burton" userId="a4d1f480-858f-4959-af82-255a79ef861a" providerId="ADAL" clId="{E87D9DB4-90D3-488C-864E-EBA663137AEE}"/>
    <pc:docChg chg="modSld">
      <pc:chgData name="Janet Burton" userId="a4d1f480-858f-4959-af82-255a79ef861a" providerId="ADAL" clId="{E87D9DB4-90D3-488C-864E-EBA663137AEE}" dt="2019-02-23T11:19:46.955" v="103" actId="14100"/>
      <pc:docMkLst>
        <pc:docMk/>
      </pc:docMkLst>
      <pc:sldChg chg="modSp modAnim">
        <pc:chgData name="Janet Burton" userId="a4d1f480-858f-4959-af82-255a79ef861a" providerId="ADAL" clId="{E87D9DB4-90D3-488C-864E-EBA663137AEE}" dt="2019-02-23T11:19:46.955" v="103" actId="14100"/>
        <pc:sldMkLst>
          <pc:docMk/>
          <pc:sldMk cId="4076215203" sldId="258"/>
        </pc:sldMkLst>
        <pc:spChg chg="mod">
          <ac:chgData name="Janet Burton" userId="a4d1f480-858f-4959-af82-255a79ef861a" providerId="ADAL" clId="{E87D9DB4-90D3-488C-864E-EBA663137AEE}" dt="2019-02-23T11:19:46.955" v="103" actId="14100"/>
          <ac:spMkLst>
            <pc:docMk/>
            <pc:sldMk cId="4076215203" sldId="258"/>
            <ac:spMk id="3" creationId="{FFC5F46C-015E-463D-B270-55A8087D35B2}"/>
          </ac:spMkLst>
        </pc:spChg>
        <pc:picChg chg="mod">
          <ac:chgData name="Janet Burton" userId="a4d1f480-858f-4959-af82-255a79ef861a" providerId="ADAL" clId="{E87D9DB4-90D3-488C-864E-EBA663137AEE}" dt="2019-02-23T11:19:27.938" v="101" actId="1076"/>
          <ac:picMkLst>
            <pc:docMk/>
            <pc:sldMk cId="4076215203" sldId="258"/>
            <ac:picMk id="5" creationId="{A7BCCEB4-BD9F-4CA0-AFB7-C413582831FD}"/>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18F4E-AE48-46A1-AF68-343D86BCD73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C97233C-E50C-4E08-8373-F249F07D2D5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A4BD9FE-50FA-4F4E-9B23-37F33EEAD38D}"/>
              </a:ext>
            </a:extLst>
          </p:cNvPr>
          <p:cNvSpPr>
            <a:spLocks noGrp="1"/>
          </p:cNvSpPr>
          <p:nvPr>
            <p:ph type="dt" sz="half" idx="10"/>
          </p:nvPr>
        </p:nvSpPr>
        <p:spPr/>
        <p:txBody>
          <a:bodyPr/>
          <a:lstStyle/>
          <a:p>
            <a:fld id="{4A22D5ED-7176-4B1A-86F6-B2E346CF1AD3}" type="datetimeFigureOut">
              <a:rPr lang="en-GB" smtClean="0"/>
              <a:t>11/11/2020</a:t>
            </a:fld>
            <a:endParaRPr lang="en-GB"/>
          </a:p>
        </p:txBody>
      </p:sp>
      <p:sp>
        <p:nvSpPr>
          <p:cNvPr id="5" name="Footer Placeholder 4">
            <a:extLst>
              <a:ext uri="{FF2B5EF4-FFF2-40B4-BE49-F238E27FC236}">
                <a16:creationId xmlns:a16="http://schemas.microsoft.com/office/drawing/2014/main" id="{A0F6A98F-43E2-47F7-9304-32F43D32F0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8755FA-4675-43B8-8719-6398EC12270E}"/>
              </a:ext>
            </a:extLst>
          </p:cNvPr>
          <p:cNvSpPr>
            <a:spLocks noGrp="1"/>
          </p:cNvSpPr>
          <p:nvPr>
            <p:ph type="sldNum" sz="quarter" idx="12"/>
          </p:nvPr>
        </p:nvSpPr>
        <p:spPr/>
        <p:txBody>
          <a:bodyPr/>
          <a:lstStyle/>
          <a:p>
            <a:fld id="{5A10066B-EF5D-40A2-BD57-883E224718AE}" type="slidenum">
              <a:rPr lang="en-GB" smtClean="0"/>
              <a:t>‹#›</a:t>
            </a:fld>
            <a:endParaRPr lang="en-GB"/>
          </a:p>
        </p:txBody>
      </p:sp>
    </p:spTree>
    <p:extLst>
      <p:ext uri="{BB962C8B-B14F-4D97-AF65-F5344CB8AC3E}">
        <p14:creationId xmlns:p14="http://schemas.microsoft.com/office/powerpoint/2010/main" val="328392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CEE1F-7099-4AD1-B71D-C4A7567E436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78AC11D-3C88-49E7-B380-780BD51C918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667898-261E-4CB6-A582-51798C5B1FC3}"/>
              </a:ext>
            </a:extLst>
          </p:cNvPr>
          <p:cNvSpPr>
            <a:spLocks noGrp="1"/>
          </p:cNvSpPr>
          <p:nvPr>
            <p:ph type="dt" sz="half" idx="10"/>
          </p:nvPr>
        </p:nvSpPr>
        <p:spPr/>
        <p:txBody>
          <a:bodyPr/>
          <a:lstStyle/>
          <a:p>
            <a:fld id="{4A22D5ED-7176-4B1A-86F6-B2E346CF1AD3}" type="datetimeFigureOut">
              <a:rPr lang="en-GB" smtClean="0"/>
              <a:t>11/11/2020</a:t>
            </a:fld>
            <a:endParaRPr lang="en-GB"/>
          </a:p>
        </p:txBody>
      </p:sp>
      <p:sp>
        <p:nvSpPr>
          <p:cNvPr id="5" name="Footer Placeholder 4">
            <a:extLst>
              <a:ext uri="{FF2B5EF4-FFF2-40B4-BE49-F238E27FC236}">
                <a16:creationId xmlns:a16="http://schemas.microsoft.com/office/drawing/2014/main" id="{8F785E8F-713A-454D-9BEF-56BB6F2647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D7D37E-F154-48E8-9610-87A0DB03B9CF}"/>
              </a:ext>
            </a:extLst>
          </p:cNvPr>
          <p:cNvSpPr>
            <a:spLocks noGrp="1"/>
          </p:cNvSpPr>
          <p:nvPr>
            <p:ph type="sldNum" sz="quarter" idx="12"/>
          </p:nvPr>
        </p:nvSpPr>
        <p:spPr/>
        <p:txBody>
          <a:bodyPr/>
          <a:lstStyle/>
          <a:p>
            <a:fld id="{5A10066B-EF5D-40A2-BD57-883E224718AE}" type="slidenum">
              <a:rPr lang="en-GB" smtClean="0"/>
              <a:t>‹#›</a:t>
            </a:fld>
            <a:endParaRPr lang="en-GB"/>
          </a:p>
        </p:txBody>
      </p:sp>
    </p:spTree>
    <p:extLst>
      <p:ext uri="{BB962C8B-B14F-4D97-AF65-F5344CB8AC3E}">
        <p14:creationId xmlns:p14="http://schemas.microsoft.com/office/powerpoint/2010/main" val="4111095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28F5A-0074-43AF-9351-F6034ED5D7D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2C54882-1715-4EE6-A905-151DE26B32C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814FB98-8AF3-48A1-ACAA-89F42D995835}"/>
              </a:ext>
            </a:extLst>
          </p:cNvPr>
          <p:cNvSpPr>
            <a:spLocks noGrp="1"/>
          </p:cNvSpPr>
          <p:nvPr>
            <p:ph type="dt" sz="half" idx="10"/>
          </p:nvPr>
        </p:nvSpPr>
        <p:spPr/>
        <p:txBody>
          <a:bodyPr/>
          <a:lstStyle/>
          <a:p>
            <a:fld id="{4A22D5ED-7176-4B1A-86F6-B2E346CF1AD3}" type="datetimeFigureOut">
              <a:rPr lang="en-GB" smtClean="0"/>
              <a:t>11/11/2020</a:t>
            </a:fld>
            <a:endParaRPr lang="en-GB"/>
          </a:p>
        </p:txBody>
      </p:sp>
      <p:sp>
        <p:nvSpPr>
          <p:cNvPr id="5" name="Footer Placeholder 4">
            <a:extLst>
              <a:ext uri="{FF2B5EF4-FFF2-40B4-BE49-F238E27FC236}">
                <a16:creationId xmlns:a16="http://schemas.microsoft.com/office/drawing/2014/main" id="{E5924B41-1796-4E8E-B9FF-F1FEA9DB25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150F44-ABE2-472E-B091-D579D60BE15B}"/>
              </a:ext>
            </a:extLst>
          </p:cNvPr>
          <p:cNvSpPr>
            <a:spLocks noGrp="1"/>
          </p:cNvSpPr>
          <p:nvPr>
            <p:ph type="sldNum" sz="quarter" idx="12"/>
          </p:nvPr>
        </p:nvSpPr>
        <p:spPr/>
        <p:txBody>
          <a:bodyPr/>
          <a:lstStyle/>
          <a:p>
            <a:fld id="{5A10066B-EF5D-40A2-BD57-883E224718AE}" type="slidenum">
              <a:rPr lang="en-GB" smtClean="0"/>
              <a:t>‹#›</a:t>
            </a:fld>
            <a:endParaRPr lang="en-GB"/>
          </a:p>
        </p:txBody>
      </p:sp>
    </p:spTree>
    <p:extLst>
      <p:ext uri="{BB962C8B-B14F-4D97-AF65-F5344CB8AC3E}">
        <p14:creationId xmlns:p14="http://schemas.microsoft.com/office/powerpoint/2010/main" val="3645392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58320-46BE-4713-B406-A5D5B83A832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43E551F-4C4A-41F2-A406-A44D493BF2E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E33FFF6-83F0-48DE-84A3-351938EED7A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82869E3-9F5A-4F30-9E81-96AA27C223CE}"/>
              </a:ext>
            </a:extLst>
          </p:cNvPr>
          <p:cNvSpPr>
            <a:spLocks noGrp="1"/>
          </p:cNvSpPr>
          <p:nvPr>
            <p:ph type="dt" sz="half" idx="10"/>
          </p:nvPr>
        </p:nvSpPr>
        <p:spPr/>
        <p:txBody>
          <a:bodyPr/>
          <a:lstStyle/>
          <a:p>
            <a:fld id="{4A22D5ED-7176-4B1A-86F6-B2E346CF1AD3}" type="datetimeFigureOut">
              <a:rPr lang="en-GB" smtClean="0"/>
              <a:t>11/11/2020</a:t>
            </a:fld>
            <a:endParaRPr lang="en-GB"/>
          </a:p>
        </p:txBody>
      </p:sp>
      <p:sp>
        <p:nvSpPr>
          <p:cNvPr id="6" name="Footer Placeholder 5">
            <a:extLst>
              <a:ext uri="{FF2B5EF4-FFF2-40B4-BE49-F238E27FC236}">
                <a16:creationId xmlns:a16="http://schemas.microsoft.com/office/drawing/2014/main" id="{2F4B440A-77C6-4253-9BC9-65F3B14A0A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C79099-2A7F-435E-987E-432A8E105150}"/>
              </a:ext>
            </a:extLst>
          </p:cNvPr>
          <p:cNvSpPr>
            <a:spLocks noGrp="1"/>
          </p:cNvSpPr>
          <p:nvPr>
            <p:ph type="sldNum" sz="quarter" idx="12"/>
          </p:nvPr>
        </p:nvSpPr>
        <p:spPr/>
        <p:txBody>
          <a:bodyPr/>
          <a:lstStyle/>
          <a:p>
            <a:fld id="{5A10066B-EF5D-40A2-BD57-883E224718AE}" type="slidenum">
              <a:rPr lang="en-GB" smtClean="0"/>
              <a:t>‹#›</a:t>
            </a:fld>
            <a:endParaRPr lang="en-GB"/>
          </a:p>
        </p:txBody>
      </p:sp>
    </p:spTree>
    <p:extLst>
      <p:ext uri="{BB962C8B-B14F-4D97-AF65-F5344CB8AC3E}">
        <p14:creationId xmlns:p14="http://schemas.microsoft.com/office/powerpoint/2010/main" val="243693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630EC-D99D-4FCE-A2B2-E1D1CC9E930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4FB42A-3D83-4F5D-B6F3-939EF75B07D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113CCDA-C3C3-4EDF-BD67-B793DE22357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ACBBA6D-33E1-49E0-B9EE-3FECDE9830A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85A8001-DFDA-4DC5-AEC5-4050E519403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8B270DB-3F03-4F63-A5E6-6DA90FFD4F36}"/>
              </a:ext>
            </a:extLst>
          </p:cNvPr>
          <p:cNvSpPr>
            <a:spLocks noGrp="1"/>
          </p:cNvSpPr>
          <p:nvPr>
            <p:ph type="dt" sz="half" idx="10"/>
          </p:nvPr>
        </p:nvSpPr>
        <p:spPr/>
        <p:txBody>
          <a:bodyPr/>
          <a:lstStyle/>
          <a:p>
            <a:fld id="{4A22D5ED-7176-4B1A-86F6-B2E346CF1AD3}" type="datetimeFigureOut">
              <a:rPr lang="en-GB" smtClean="0"/>
              <a:t>11/11/2020</a:t>
            </a:fld>
            <a:endParaRPr lang="en-GB"/>
          </a:p>
        </p:txBody>
      </p:sp>
      <p:sp>
        <p:nvSpPr>
          <p:cNvPr id="8" name="Footer Placeholder 7">
            <a:extLst>
              <a:ext uri="{FF2B5EF4-FFF2-40B4-BE49-F238E27FC236}">
                <a16:creationId xmlns:a16="http://schemas.microsoft.com/office/drawing/2014/main" id="{91733F21-0852-4E2A-9DE3-B576AE30E81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7CEF4BB-59FA-4870-A1B3-560B4FF6955E}"/>
              </a:ext>
            </a:extLst>
          </p:cNvPr>
          <p:cNvSpPr>
            <a:spLocks noGrp="1"/>
          </p:cNvSpPr>
          <p:nvPr>
            <p:ph type="sldNum" sz="quarter" idx="12"/>
          </p:nvPr>
        </p:nvSpPr>
        <p:spPr/>
        <p:txBody>
          <a:bodyPr/>
          <a:lstStyle/>
          <a:p>
            <a:fld id="{5A10066B-EF5D-40A2-BD57-883E224718AE}" type="slidenum">
              <a:rPr lang="en-GB" smtClean="0"/>
              <a:t>‹#›</a:t>
            </a:fld>
            <a:endParaRPr lang="en-GB"/>
          </a:p>
        </p:txBody>
      </p:sp>
    </p:spTree>
    <p:extLst>
      <p:ext uri="{BB962C8B-B14F-4D97-AF65-F5344CB8AC3E}">
        <p14:creationId xmlns:p14="http://schemas.microsoft.com/office/powerpoint/2010/main" val="4276283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F2948-3E36-4B98-BD00-F9A5E83B238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CCE824C-AAF6-4453-8869-439389E64007}"/>
              </a:ext>
            </a:extLst>
          </p:cNvPr>
          <p:cNvSpPr>
            <a:spLocks noGrp="1"/>
          </p:cNvSpPr>
          <p:nvPr>
            <p:ph type="dt" sz="half" idx="10"/>
          </p:nvPr>
        </p:nvSpPr>
        <p:spPr/>
        <p:txBody>
          <a:bodyPr/>
          <a:lstStyle/>
          <a:p>
            <a:fld id="{4A22D5ED-7176-4B1A-86F6-B2E346CF1AD3}" type="datetimeFigureOut">
              <a:rPr lang="en-GB" smtClean="0"/>
              <a:t>11/11/2020</a:t>
            </a:fld>
            <a:endParaRPr lang="en-GB"/>
          </a:p>
        </p:txBody>
      </p:sp>
      <p:sp>
        <p:nvSpPr>
          <p:cNvPr id="4" name="Footer Placeholder 3">
            <a:extLst>
              <a:ext uri="{FF2B5EF4-FFF2-40B4-BE49-F238E27FC236}">
                <a16:creationId xmlns:a16="http://schemas.microsoft.com/office/drawing/2014/main" id="{2EA8CD4C-DA05-4F97-B931-3340B63C940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95C3621-FECA-4D57-A248-126E88B37947}"/>
              </a:ext>
            </a:extLst>
          </p:cNvPr>
          <p:cNvSpPr>
            <a:spLocks noGrp="1"/>
          </p:cNvSpPr>
          <p:nvPr>
            <p:ph type="sldNum" sz="quarter" idx="12"/>
          </p:nvPr>
        </p:nvSpPr>
        <p:spPr/>
        <p:txBody>
          <a:bodyPr/>
          <a:lstStyle/>
          <a:p>
            <a:fld id="{5A10066B-EF5D-40A2-BD57-883E224718AE}" type="slidenum">
              <a:rPr lang="en-GB" smtClean="0"/>
              <a:t>‹#›</a:t>
            </a:fld>
            <a:endParaRPr lang="en-GB"/>
          </a:p>
        </p:txBody>
      </p:sp>
    </p:spTree>
    <p:extLst>
      <p:ext uri="{BB962C8B-B14F-4D97-AF65-F5344CB8AC3E}">
        <p14:creationId xmlns:p14="http://schemas.microsoft.com/office/powerpoint/2010/main" val="36841930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154BF0C-AEF1-46AF-93CE-92DBD009C650}"/>
              </a:ext>
            </a:extLst>
          </p:cNvPr>
          <p:cNvSpPr>
            <a:spLocks noGrp="1"/>
          </p:cNvSpPr>
          <p:nvPr>
            <p:ph type="dt" sz="half" idx="10"/>
          </p:nvPr>
        </p:nvSpPr>
        <p:spPr/>
        <p:txBody>
          <a:bodyPr/>
          <a:lstStyle/>
          <a:p>
            <a:fld id="{4A22D5ED-7176-4B1A-86F6-B2E346CF1AD3}" type="datetimeFigureOut">
              <a:rPr lang="en-GB" smtClean="0"/>
              <a:t>11/11/2020</a:t>
            </a:fld>
            <a:endParaRPr lang="en-GB"/>
          </a:p>
        </p:txBody>
      </p:sp>
      <p:sp>
        <p:nvSpPr>
          <p:cNvPr id="3" name="Footer Placeholder 2">
            <a:extLst>
              <a:ext uri="{FF2B5EF4-FFF2-40B4-BE49-F238E27FC236}">
                <a16:creationId xmlns:a16="http://schemas.microsoft.com/office/drawing/2014/main" id="{7C344114-9C2B-4110-8029-4B143A0DC48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4466C18-EDCB-42DB-8083-60EF1EF07F1E}"/>
              </a:ext>
            </a:extLst>
          </p:cNvPr>
          <p:cNvSpPr>
            <a:spLocks noGrp="1"/>
          </p:cNvSpPr>
          <p:nvPr>
            <p:ph type="sldNum" sz="quarter" idx="12"/>
          </p:nvPr>
        </p:nvSpPr>
        <p:spPr/>
        <p:txBody>
          <a:bodyPr/>
          <a:lstStyle/>
          <a:p>
            <a:fld id="{5A10066B-EF5D-40A2-BD57-883E224718AE}" type="slidenum">
              <a:rPr lang="en-GB" smtClean="0"/>
              <a:t>‹#›</a:t>
            </a:fld>
            <a:endParaRPr lang="en-GB"/>
          </a:p>
        </p:txBody>
      </p:sp>
    </p:spTree>
    <p:extLst>
      <p:ext uri="{BB962C8B-B14F-4D97-AF65-F5344CB8AC3E}">
        <p14:creationId xmlns:p14="http://schemas.microsoft.com/office/powerpoint/2010/main" val="3525724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08AC7-1EB9-4CD8-BD10-DBF466D17D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64EBDBB-F6E7-4E59-986C-C24F1E6978B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4771AEA-5B9C-486A-B0A9-6B341297A0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066F866-7A05-49C4-BE0F-8D693D133D2D}"/>
              </a:ext>
            </a:extLst>
          </p:cNvPr>
          <p:cNvSpPr>
            <a:spLocks noGrp="1"/>
          </p:cNvSpPr>
          <p:nvPr>
            <p:ph type="dt" sz="half" idx="10"/>
          </p:nvPr>
        </p:nvSpPr>
        <p:spPr/>
        <p:txBody>
          <a:bodyPr/>
          <a:lstStyle/>
          <a:p>
            <a:fld id="{4A22D5ED-7176-4B1A-86F6-B2E346CF1AD3}" type="datetimeFigureOut">
              <a:rPr lang="en-GB" smtClean="0"/>
              <a:t>11/11/2020</a:t>
            </a:fld>
            <a:endParaRPr lang="en-GB"/>
          </a:p>
        </p:txBody>
      </p:sp>
      <p:sp>
        <p:nvSpPr>
          <p:cNvPr id="6" name="Footer Placeholder 5">
            <a:extLst>
              <a:ext uri="{FF2B5EF4-FFF2-40B4-BE49-F238E27FC236}">
                <a16:creationId xmlns:a16="http://schemas.microsoft.com/office/drawing/2014/main" id="{880CAED6-4813-47FB-A21C-5AC51A11CA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14F22F7-3FB8-4C9B-81F7-31DBB9F4826A}"/>
              </a:ext>
            </a:extLst>
          </p:cNvPr>
          <p:cNvSpPr>
            <a:spLocks noGrp="1"/>
          </p:cNvSpPr>
          <p:nvPr>
            <p:ph type="sldNum" sz="quarter" idx="12"/>
          </p:nvPr>
        </p:nvSpPr>
        <p:spPr/>
        <p:txBody>
          <a:bodyPr/>
          <a:lstStyle/>
          <a:p>
            <a:fld id="{5A10066B-EF5D-40A2-BD57-883E224718AE}" type="slidenum">
              <a:rPr lang="en-GB" smtClean="0"/>
              <a:t>‹#›</a:t>
            </a:fld>
            <a:endParaRPr lang="en-GB"/>
          </a:p>
        </p:txBody>
      </p:sp>
    </p:spTree>
    <p:extLst>
      <p:ext uri="{BB962C8B-B14F-4D97-AF65-F5344CB8AC3E}">
        <p14:creationId xmlns:p14="http://schemas.microsoft.com/office/powerpoint/2010/main" val="1043063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36866-FBE3-412E-B391-5307AF19F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1192ED4-4FDF-4188-BF52-51764E01900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95CC38D-8497-4C9E-8DE8-D6C22D8583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DF843FA-B133-4BEE-B143-7570A69D3472}"/>
              </a:ext>
            </a:extLst>
          </p:cNvPr>
          <p:cNvSpPr>
            <a:spLocks noGrp="1"/>
          </p:cNvSpPr>
          <p:nvPr>
            <p:ph type="dt" sz="half" idx="10"/>
          </p:nvPr>
        </p:nvSpPr>
        <p:spPr/>
        <p:txBody>
          <a:bodyPr/>
          <a:lstStyle/>
          <a:p>
            <a:fld id="{4A22D5ED-7176-4B1A-86F6-B2E346CF1AD3}" type="datetimeFigureOut">
              <a:rPr lang="en-GB" smtClean="0"/>
              <a:t>11/11/2020</a:t>
            </a:fld>
            <a:endParaRPr lang="en-GB"/>
          </a:p>
        </p:txBody>
      </p:sp>
      <p:sp>
        <p:nvSpPr>
          <p:cNvPr id="6" name="Footer Placeholder 5">
            <a:extLst>
              <a:ext uri="{FF2B5EF4-FFF2-40B4-BE49-F238E27FC236}">
                <a16:creationId xmlns:a16="http://schemas.microsoft.com/office/drawing/2014/main" id="{CCA51291-5563-4E41-A278-4B37646DBC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12F9A36-6BE1-48A5-A680-8AA6861AB73C}"/>
              </a:ext>
            </a:extLst>
          </p:cNvPr>
          <p:cNvSpPr>
            <a:spLocks noGrp="1"/>
          </p:cNvSpPr>
          <p:nvPr>
            <p:ph type="sldNum" sz="quarter" idx="12"/>
          </p:nvPr>
        </p:nvSpPr>
        <p:spPr/>
        <p:txBody>
          <a:bodyPr/>
          <a:lstStyle/>
          <a:p>
            <a:fld id="{5A10066B-EF5D-40A2-BD57-883E224718AE}" type="slidenum">
              <a:rPr lang="en-GB" smtClean="0"/>
              <a:t>‹#›</a:t>
            </a:fld>
            <a:endParaRPr lang="en-GB"/>
          </a:p>
        </p:txBody>
      </p:sp>
    </p:spTree>
    <p:extLst>
      <p:ext uri="{BB962C8B-B14F-4D97-AF65-F5344CB8AC3E}">
        <p14:creationId xmlns:p14="http://schemas.microsoft.com/office/powerpoint/2010/main" val="3724269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47260-C657-4ED5-9FB6-8FC48135E04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6AFA437-1B57-4BF5-AFD2-E4C58F981E7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96023B-384A-49F7-8183-E6CE3464AFE9}"/>
              </a:ext>
            </a:extLst>
          </p:cNvPr>
          <p:cNvSpPr>
            <a:spLocks noGrp="1"/>
          </p:cNvSpPr>
          <p:nvPr>
            <p:ph type="dt" sz="half" idx="10"/>
          </p:nvPr>
        </p:nvSpPr>
        <p:spPr/>
        <p:txBody>
          <a:bodyPr/>
          <a:lstStyle/>
          <a:p>
            <a:fld id="{4A22D5ED-7176-4B1A-86F6-B2E346CF1AD3}" type="datetimeFigureOut">
              <a:rPr lang="en-GB" smtClean="0"/>
              <a:t>11/11/2020</a:t>
            </a:fld>
            <a:endParaRPr lang="en-GB"/>
          </a:p>
        </p:txBody>
      </p:sp>
      <p:sp>
        <p:nvSpPr>
          <p:cNvPr id="5" name="Footer Placeholder 4">
            <a:extLst>
              <a:ext uri="{FF2B5EF4-FFF2-40B4-BE49-F238E27FC236}">
                <a16:creationId xmlns:a16="http://schemas.microsoft.com/office/drawing/2014/main" id="{3CFEAE6C-E29A-4C38-9690-BA9E523F03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3BC520-A3CD-4949-AA8E-56367F5C0D3E}"/>
              </a:ext>
            </a:extLst>
          </p:cNvPr>
          <p:cNvSpPr>
            <a:spLocks noGrp="1"/>
          </p:cNvSpPr>
          <p:nvPr>
            <p:ph type="sldNum" sz="quarter" idx="12"/>
          </p:nvPr>
        </p:nvSpPr>
        <p:spPr/>
        <p:txBody>
          <a:bodyPr/>
          <a:lstStyle/>
          <a:p>
            <a:fld id="{5A10066B-EF5D-40A2-BD57-883E224718AE}" type="slidenum">
              <a:rPr lang="en-GB" smtClean="0"/>
              <a:t>‹#›</a:t>
            </a:fld>
            <a:endParaRPr lang="en-GB"/>
          </a:p>
        </p:txBody>
      </p:sp>
    </p:spTree>
    <p:extLst>
      <p:ext uri="{BB962C8B-B14F-4D97-AF65-F5344CB8AC3E}">
        <p14:creationId xmlns:p14="http://schemas.microsoft.com/office/powerpoint/2010/main" val="39296158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5BA96F-EE9F-4DC9-9ACE-B26DCC0D89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AC8C110-F655-4394-99F7-D987FDDAC36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4F6BB1-0C32-4614-AF3C-A2220114B4BE}"/>
              </a:ext>
            </a:extLst>
          </p:cNvPr>
          <p:cNvSpPr>
            <a:spLocks noGrp="1"/>
          </p:cNvSpPr>
          <p:nvPr>
            <p:ph type="dt" sz="half" idx="10"/>
          </p:nvPr>
        </p:nvSpPr>
        <p:spPr/>
        <p:txBody>
          <a:bodyPr/>
          <a:lstStyle/>
          <a:p>
            <a:fld id="{4A22D5ED-7176-4B1A-86F6-B2E346CF1AD3}" type="datetimeFigureOut">
              <a:rPr lang="en-GB" smtClean="0"/>
              <a:t>11/11/2020</a:t>
            </a:fld>
            <a:endParaRPr lang="en-GB"/>
          </a:p>
        </p:txBody>
      </p:sp>
      <p:sp>
        <p:nvSpPr>
          <p:cNvPr id="5" name="Footer Placeholder 4">
            <a:extLst>
              <a:ext uri="{FF2B5EF4-FFF2-40B4-BE49-F238E27FC236}">
                <a16:creationId xmlns:a16="http://schemas.microsoft.com/office/drawing/2014/main" id="{EEC89763-0DF8-4348-BC1A-84DD2E6417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93BA93-82D0-4D24-A7F1-2A5AD41EC724}"/>
              </a:ext>
            </a:extLst>
          </p:cNvPr>
          <p:cNvSpPr>
            <a:spLocks noGrp="1"/>
          </p:cNvSpPr>
          <p:nvPr>
            <p:ph type="sldNum" sz="quarter" idx="12"/>
          </p:nvPr>
        </p:nvSpPr>
        <p:spPr/>
        <p:txBody>
          <a:bodyPr/>
          <a:lstStyle/>
          <a:p>
            <a:fld id="{5A10066B-EF5D-40A2-BD57-883E224718AE}" type="slidenum">
              <a:rPr lang="en-GB" smtClean="0"/>
              <a:t>‹#›</a:t>
            </a:fld>
            <a:endParaRPr lang="en-GB"/>
          </a:p>
        </p:txBody>
      </p:sp>
    </p:spTree>
    <p:extLst>
      <p:ext uri="{BB962C8B-B14F-4D97-AF65-F5344CB8AC3E}">
        <p14:creationId xmlns:p14="http://schemas.microsoft.com/office/powerpoint/2010/main" val="3877142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59A33D-21C4-480D-8748-F28D71C14F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ED5C4B4-158E-47B7-BA82-26AB804E6D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51D8A2-91AF-4D52-A918-9E993C31C1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22D5ED-7176-4B1A-86F6-B2E346CF1AD3}" type="datetimeFigureOut">
              <a:rPr lang="en-GB" smtClean="0"/>
              <a:t>11/11/2020</a:t>
            </a:fld>
            <a:endParaRPr lang="en-GB"/>
          </a:p>
        </p:txBody>
      </p:sp>
      <p:sp>
        <p:nvSpPr>
          <p:cNvPr id="5" name="Footer Placeholder 4">
            <a:extLst>
              <a:ext uri="{FF2B5EF4-FFF2-40B4-BE49-F238E27FC236}">
                <a16:creationId xmlns:a16="http://schemas.microsoft.com/office/drawing/2014/main" id="{E52E0C85-8297-407A-BAFA-0190218683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1E83A3C-0DDE-43B7-81F1-FA368453E6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10066B-EF5D-40A2-BD57-883E224718AE}" type="slidenum">
              <a:rPr lang="en-GB" smtClean="0"/>
              <a:t>‹#›</a:t>
            </a:fld>
            <a:endParaRPr lang="en-GB"/>
          </a:p>
        </p:txBody>
      </p:sp>
    </p:spTree>
    <p:extLst>
      <p:ext uri="{BB962C8B-B14F-4D97-AF65-F5344CB8AC3E}">
        <p14:creationId xmlns:p14="http://schemas.microsoft.com/office/powerpoint/2010/main" val="27271264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 Id="rId4" Type="http://schemas.openxmlformats.org/officeDocument/2006/relationships/image" Target="../media/image15.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D8386171-E87D-46AB-8718-4CE2A88748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ounded Rectangle 26">
            <a:extLst>
              <a:ext uri="{FF2B5EF4-FFF2-40B4-BE49-F238E27FC236}">
                <a16:creationId xmlns:a16="http://schemas.microsoft.com/office/drawing/2014/main" id="{207CB456-8849-413C-8210-B663779A32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513936D-D1EB-4E42-A97F-942BA1F3DF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05572C-E8C2-4253-8559-B64A410468D2}"/>
              </a:ext>
            </a:extLst>
          </p:cNvPr>
          <p:cNvSpPr>
            <a:spLocks noGrp="1"/>
          </p:cNvSpPr>
          <p:nvPr>
            <p:ph type="ctrTitle"/>
          </p:nvPr>
        </p:nvSpPr>
        <p:spPr>
          <a:xfrm>
            <a:off x="1524000" y="1376362"/>
            <a:ext cx="9144000" cy="2603274"/>
          </a:xfrm>
        </p:spPr>
        <p:txBody>
          <a:bodyPr>
            <a:normAutofit/>
          </a:bodyPr>
          <a:lstStyle/>
          <a:p>
            <a:r>
              <a:rPr lang="en-GB" sz="4200" b="1"/>
              <a:t>Historical Writing and the Creation of a Monastic Identity: the Cistercian Abbeys of Byland and Jervaulx</a:t>
            </a:r>
            <a:br>
              <a:rPr lang="en-GB" sz="4200"/>
            </a:br>
            <a:endParaRPr lang="en-GB" sz="4200"/>
          </a:p>
        </p:txBody>
      </p:sp>
      <p:sp>
        <p:nvSpPr>
          <p:cNvPr id="3" name="Subtitle 2">
            <a:extLst>
              <a:ext uri="{FF2B5EF4-FFF2-40B4-BE49-F238E27FC236}">
                <a16:creationId xmlns:a16="http://schemas.microsoft.com/office/drawing/2014/main" id="{C1514012-E1E9-473D-A330-ACD9AB4C1F8A}"/>
              </a:ext>
            </a:extLst>
          </p:cNvPr>
          <p:cNvSpPr>
            <a:spLocks noGrp="1"/>
          </p:cNvSpPr>
          <p:nvPr>
            <p:ph type="subTitle" idx="1"/>
          </p:nvPr>
        </p:nvSpPr>
        <p:spPr>
          <a:xfrm>
            <a:off x="1524000" y="4118088"/>
            <a:ext cx="9144000" cy="1393711"/>
          </a:xfrm>
        </p:spPr>
        <p:txBody>
          <a:bodyPr>
            <a:normAutofit/>
          </a:bodyPr>
          <a:lstStyle/>
          <a:p>
            <a:r>
              <a:rPr lang="en-GB" dirty="0"/>
              <a:t>Janet Burton</a:t>
            </a:r>
          </a:p>
          <a:p>
            <a:r>
              <a:rPr lang="en-GB" dirty="0"/>
              <a:t>UWTSD Lampeter</a:t>
            </a:r>
          </a:p>
          <a:p>
            <a:r>
              <a:rPr lang="en-GB" dirty="0"/>
              <a:t>j.burton@uwtsd.ac.uk</a:t>
            </a:r>
          </a:p>
        </p:txBody>
      </p:sp>
    </p:spTree>
    <p:extLst>
      <p:ext uri="{BB962C8B-B14F-4D97-AF65-F5344CB8AC3E}">
        <p14:creationId xmlns:p14="http://schemas.microsoft.com/office/powerpoint/2010/main" val="4893644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7BCCEB4-BD9F-4CA0-AFB7-C413582831FD}"/>
              </a:ext>
            </a:extLst>
          </p:cNvPr>
          <p:cNvPicPr>
            <a:picLocks noChangeAspect="1"/>
          </p:cNvPicPr>
          <p:nvPr/>
        </p:nvPicPr>
        <p:blipFill rotWithShape="1">
          <a:blip r:embed="rId2">
            <a:alphaModFix/>
            <a:extLst>
              <a:ext uri="{28A0092B-C50C-407E-A947-70E740481C1C}">
                <a14:useLocalDpi xmlns:a14="http://schemas.microsoft.com/office/drawing/2010/main" val="0"/>
              </a:ext>
            </a:extLst>
          </a:blip>
          <a:srcRect l="13654" r="12456"/>
          <a:stretch/>
        </p:blipFill>
        <p:spPr>
          <a:xfrm>
            <a:off x="5702293" y="89452"/>
            <a:ext cx="6394152" cy="6857990"/>
          </a:xfrm>
          <a:prstGeom prst="rect">
            <a:avLst/>
          </a:prstGeom>
        </p:spPr>
      </p:pic>
      <p:pic>
        <p:nvPicPr>
          <p:cNvPr id="30" name="Picture 29">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flipV="1">
            <a:off x="0" y="0"/>
            <a:ext cx="12192000" cy="6858000"/>
          </a:xfrm>
          <a:prstGeom prst="rect">
            <a:avLst/>
          </a:prstGeom>
        </p:spPr>
      </p:pic>
      <p:sp>
        <p:nvSpPr>
          <p:cNvPr id="2" name="Title 1">
            <a:extLst>
              <a:ext uri="{FF2B5EF4-FFF2-40B4-BE49-F238E27FC236}">
                <a16:creationId xmlns:a16="http://schemas.microsoft.com/office/drawing/2014/main" id="{083C78A4-CFDD-43DA-9BB6-31DB4A0E23DA}"/>
              </a:ext>
            </a:extLst>
          </p:cNvPr>
          <p:cNvSpPr>
            <a:spLocks noGrp="1"/>
          </p:cNvSpPr>
          <p:nvPr>
            <p:ph type="title"/>
          </p:nvPr>
        </p:nvSpPr>
        <p:spPr>
          <a:xfrm>
            <a:off x="-1" y="89452"/>
            <a:ext cx="6271591" cy="2020657"/>
          </a:xfrm>
        </p:spPr>
        <p:txBody>
          <a:bodyPr>
            <a:normAutofit/>
          </a:bodyPr>
          <a:lstStyle/>
          <a:p>
            <a:r>
              <a:rPr lang="en-GB" b="1" dirty="0">
                <a:solidFill>
                  <a:srgbClr val="000000"/>
                </a:solidFill>
              </a:rPr>
              <a:t>Monasteries as communities</a:t>
            </a:r>
          </a:p>
        </p:txBody>
      </p:sp>
      <p:sp>
        <p:nvSpPr>
          <p:cNvPr id="3" name="Content Placeholder 2">
            <a:extLst>
              <a:ext uri="{FF2B5EF4-FFF2-40B4-BE49-F238E27FC236}">
                <a16:creationId xmlns:a16="http://schemas.microsoft.com/office/drawing/2014/main" id="{FFC5F46C-015E-463D-B270-55A8087D35B2}"/>
              </a:ext>
            </a:extLst>
          </p:cNvPr>
          <p:cNvSpPr>
            <a:spLocks noGrp="1"/>
          </p:cNvSpPr>
          <p:nvPr>
            <p:ph idx="1"/>
          </p:nvPr>
        </p:nvSpPr>
        <p:spPr>
          <a:xfrm>
            <a:off x="180975" y="1719470"/>
            <a:ext cx="5838825" cy="5138520"/>
          </a:xfrm>
        </p:spPr>
        <p:txBody>
          <a:bodyPr anchor="ctr">
            <a:noAutofit/>
          </a:bodyPr>
          <a:lstStyle/>
          <a:p>
            <a:r>
              <a:rPr lang="en-GB" dirty="0">
                <a:solidFill>
                  <a:srgbClr val="000000"/>
                </a:solidFill>
              </a:rPr>
              <a:t>Identity can be defined by RULE or ORDER (e.g. The </a:t>
            </a:r>
            <a:r>
              <a:rPr lang="en-GB" i="1" dirty="0">
                <a:solidFill>
                  <a:srgbClr val="000000"/>
                </a:solidFill>
              </a:rPr>
              <a:t>Rule of St Benedict </a:t>
            </a:r>
            <a:r>
              <a:rPr lang="en-GB" dirty="0">
                <a:solidFill>
                  <a:srgbClr val="000000"/>
                </a:solidFill>
              </a:rPr>
              <a:t>(monks/nuns); the </a:t>
            </a:r>
            <a:r>
              <a:rPr lang="en-GB" i="1" dirty="0">
                <a:solidFill>
                  <a:srgbClr val="000000"/>
                </a:solidFill>
              </a:rPr>
              <a:t>Rule of St Augustine </a:t>
            </a:r>
            <a:r>
              <a:rPr lang="en-GB" dirty="0">
                <a:solidFill>
                  <a:srgbClr val="000000"/>
                </a:solidFill>
              </a:rPr>
              <a:t>(canons/canonesses)</a:t>
            </a:r>
          </a:p>
          <a:p>
            <a:r>
              <a:rPr lang="en-GB" dirty="0">
                <a:solidFill>
                  <a:srgbClr val="000000"/>
                </a:solidFill>
              </a:rPr>
              <a:t>The constitutions of the Cistercian Order etc</a:t>
            </a:r>
          </a:p>
          <a:p>
            <a:r>
              <a:rPr lang="en-GB" dirty="0">
                <a:solidFill>
                  <a:srgbClr val="000000"/>
                </a:solidFill>
              </a:rPr>
              <a:t>May be reinforced by dress (habits), material culture, visual culture, literature, history</a:t>
            </a:r>
          </a:p>
        </p:txBody>
      </p:sp>
    </p:spTree>
    <p:extLst>
      <p:ext uri="{BB962C8B-B14F-4D97-AF65-F5344CB8AC3E}">
        <p14:creationId xmlns:p14="http://schemas.microsoft.com/office/powerpoint/2010/main" val="4076215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623E72F-CD7D-416C-933E-4D85A709697D}"/>
              </a:ext>
            </a:extLst>
          </p:cNvPr>
          <p:cNvSpPr>
            <a:spLocks noGrp="1"/>
          </p:cNvSpPr>
          <p:nvPr>
            <p:ph type="title"/>
          </p:nvPr>
        </p:nvSpPr>
        <p:spPr>
          <a:xfrm>
            <a:off x="801099" y="161925"/>
            <a:ext cx="5006336" cy="1752601"/>
          </a:xfrm>
        </p:spPr>
        <p:txBody>
          <a:bodyPr vert="horz" lIns="91440" tIns="45720" rIns="91440" bIns="45720" rtlCol="0" anchor="ctr">
            <a:normAutofit/>
          </a:bodyPr>
          <a:lstStyle/>
          <a:p>
            <a:r>
              <a:rPr lang="en-US" dirty="0"/>
              <a:t>The source</a:t>
            </a:r>
          </a:p>
        </p:txBody>
      </p:sp>
      <p:sp>
        <p:nvSpPr>
          <p:cNvPr id="6" name="Content Placeholder 5">
            <a:extLst>
              <a:ext uri="{FF2B5EF4-FFF2-40B4-BE49-F238E27FC236}">
                <a16:creationId xmlns:a16="http://schemas.microsoft.com/office/drawing/2014/main" id="{B37327DF-CEA5-4593-BB9B-5900851EE9B3}"/>
              </a:ext>
            </a:extLst>
          </p:cNvPr>
          <p:cNvSpPr>
            <a:spLocks noGrp="1"/>
          </p:cNvSpPr>
          <p:nvPr>
            <p:ph sz="half" idx="1"/>
          </p:nvPr>
        </p:nvSpPr>
        <p:spPr>
          <a:xfrm>
            <a:off x="76200" y="1524000"/>
            <a:ext cx="5735679" cy="4529666"/>
          </a:xfrm>
        </p:spPr>
        <p:txBody>
          <a:bodyPr vert="horz" lIns="91440" tIns="45720" rIns="91440" bIns="45720" rtlCol="0" anchor="t">
            <a:noAutofit/>
          </a:bodyPr>
          <a:lstStyle/>
          <a:p>
            <a:pPr marL="0" indent="0">
              <a:buNone/>
            </a:pPr>
            <a:r>
              <a:rPr lang="en-US" dirty="0"/>
              <a:t>The </a:t>
            </a:r>
            <a:r>
              <a:rPr lang="en-US" i="1" dirty="0"/>
              <a:t>Historia </a:t>
            </a:r>
            <a:r>
              <a:rPr lang="en-US" i="1" dirty="0" err="1"/>
              <a:t>Fundationis</a:t>
            </a:r>
            <a:r>
              <a:rPr lang="en-US" i="1" dirty="0"/>
              <a:t> </a:t>
            </a:r>
            <a:r>
              <a:rPr lang="en-US" dirty="0"/>
              <a:t>(foundation history) of Byland and </a:t>
            </a:r>
            <a:r>
              <a:rPr lang="en-US" dirty="0" err="1"/>
              <a:t>Jervaulx</a:t>
            </a:r>
            <a:r>
              <a:rPr lang="en-US" dirty="0"/>
              <a:t>, compiled in 1197 by the third abbot of Byland, Philip. The only surviving manuscript is of seventeenth-century date (Oxford, Bodleian Library MS 63). The text was copied by the antiquarian Roger </a:t>
            </a:r>
            <a:r>
              <a:rPr lang="en-US" dirty="0" err="1"/>
              <a:t>Dodsworth</a:t>
            </a:r>
            <a:r>
              <a:rPr lang="en-US" dirty="0"/>
              <a:t> from a copy in the cartulary of Byland, London, BL MS Egerton 2823, from where it is now missing. This was probably copied from the original text or an intermediary.</a:t>
            </a:r>
          </a:p>
        </p:txBody>
      </p:sp>
      <p:sp>
        <p:nvSpPr>
          <p:cNvPr id="11" name="Freeform: Shape 10">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19218"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Content Placeholder 3" descr="A close up of a map&#10;&#10;Description automatically generated">
            <a:extLst>
              <a:ext uri="{FF2B5EF4-FFF2-40B4-BE49-F238E27FC236}">
                <a16:creationId xmlns:a16="http://schemas.microsoft.com/office/drawing/2014/main" id="{447946DF-84D1-425A-9E27-38198CA1A07C}"/>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4942" r="-2" b="-2"/>
          <a:stretch/>
        </p:blipFill>
        <p:spPr>
          <a:xfrm>
            <a:off x="6167846" y="10"/>
            <a:ext cx="6024154" cy="685799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p:spPr>
      </p:pic>
    </p:spTree>
    <p:extLst>
      <p:ext uri="{BB962C8B-B14F-4D97-AF65-F5344CB8AC3E}">
        <p14:creationId xmlns:p14="http://schemas.microsoft.com/office/powerpoint/2010/main" val="2539245161"/>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9F66F-5FC8-4283-B457-B8B589199311}"/>
              </a:ext>
            </a:extLst>
          </p:cNvPr>
          <p:cNvSpPr>
            <a:spLocks noGrp="1"/>
          </p:cNvSpPr>
          <p:nvPr>
            <p:ph type="title"/>
          </p:nvPr>
        </p:nvSpPr>
        <p:spPr/>
        <p:txBody>
          <a:bodyPr/>
          <a:lstStyle/>
          <a:p>
            <a:r>
              <a:rPr lang="en-GB" b="1" dirty="0"/>
              <a:t>Themes</a:t>
            </a:r>
          </a:p>
        </p:txBody>
      </p:sp>
      <p:sp>
        <p:nvSpPr>
          <p:cNvPr id="3" name="Content Placeholder 2">
            <a:extLst>
              <a:ext uri="{FF2B5EF4-FFF2-40B4-BE49-F238E27FC236}">
                <a16:creationId xmlns:a16="http://schemas.microsoft.com/office/drawing/2014/main" id="{591CCB1B-912F-40C0-A3B9-6876B3F9E4EE}"/>
              </a:ext>
            </a:extLst>
          </p:cNvPr>
          <p:cNvSpPr>
            <a:spLocks noGrp="1"/>
          </p:cNvSpPr>
          <p:nvPr>
            <p:ph sz="half" idx="1"/>
          </p:nvPr>
        </p:nvSpPr>
        <p:spPr>
          <a:xfrm>
            <a:off x="838200" y="1825625"/>
            <a:ext cx="4819650" cy="4351338"/>
          </a:xfrm>
        </p:spPr>
        <p:txBody>
          <a:bodyPr/>
          <a:lstStyle/>
          <a:p>
            <a:r>
              <a:rPr lang="en-GB" dirty="0"/>
              <a:t>The origin myth: the ‘golden age’ of pioneering monks</a:t>
            </a:r>
          </a:p>
          <a:p>
            <a:r>
              <a:rPr lang="en-GB" dirty="0"/>
              <a:t>A Cistercian identity: affiliation and the order</a:t>
            </a:r>
          </a:p>
          <a:p>
            <a:r>
              <a:rPr lang="en-GB" dirty="0"/>
              <a:t>A local identity: founders and patrons</a:t>
            </a:r>
          </a:p>
          <a:p>
            <a:r>
              <a:rPr lang="en-GB" dirty="0"/>
              <a:t>Consolidation: the landed estate</a:t>
            </a:r>
          </a:p>
          <a:p>
            <a:r>
              <a:rPr lang="en-GB" dirty="0"/>
              <a:t>Marian associations</a:t>
            </a:r>
          </a:p>
        </p:txBody>
      </p:sp>
      <p:pic>
        <p:nvPicPr>
          <p:cNvPr id="6" name="Content Placeholder 5" descr="A close up of text on a white surface&#10;&#10;Description automatically generated">
            <a:extLst>
              <a:ext uri="{FF2B5EF4-FFF2-40B4-BE49-F238E27FC236}">
                <a16:creationId xmlns:a16="http://schemas.microsoft.com/office/drawing/2014/main" id="{12D7877D-2702-46D8-9856-6DA0B04589AB}"/>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096000" y="365125"/>
            <a:ext cx="6083101" cy="4866481"/>
          </a:xfrm>
        </p:spPr>
      </p:pic>
      <p:sp>
        <p:nvSpPr>
          <p:cNvPr id="7" name="TextBox 6">
            <a:extLst>
              <a:ext uri="{FF2B5EF4-FFF2-40B4-BE49-F238E27FC236}">
                <a16:creationId xmlns:a16="http://schemas.microsoft.com/office/drawing/2014/main" id="{BC4F1FDB-70D2-4B26-AA46-D7743F261861}"/>
              </a:ext>
            </a:extLst>
          </p:cNvPr>
          <p:cNvSpPr txBox="1"/>
          <p:nvPr/>
        </p:nvSpPr>
        <p:spPr>
          <a:xfrm>
            <a:off x="6096001" y="5467350"/>
            <a:ext cx="5934074" cy="461665"/>
          </a:xfrm>
          <a:prstGeom prst="rect">
            <a:avLst/>
          </a:prstGeom>
          <a:noFill/>
        </p:spPr>
        <p:txBody>
          <a:bodyPr wrap="square" rtlCol="0">
            <a:spAutoFit/>
          </a:bodyPr>
          <a:lstStyle/>
          <a:p>
            <a:r>
              <a:rPr lang="en-GB" sz="2400" dirty="0"/>
              <a:t>BL Egerton 2823, cartulary of Byland Abbey</a:t>
            </a:r>
          </a:p>
        </p:txBody>
      </p:sp>
    </p:spTree>
    <p:extLst>
      <p:ext uri="{BB962C8B-B14F-4D97-AF65-F5344CB8AC3E}">
        <p14:creationId xmlns:p14="http://schemas.microsoft.com/office/powerpoint/2010/main" val="2021169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F86FC0-BF40-4EF7-B17E-B78D73F1E807}"/>
              </a:ext>
            </a:extLst>
          </p:cNvPr>
          <p:cNvSpPr>
            <a:spLocks noGrp="1"/>
          </p:cNvSpPr>
          <p:nvPr>
            <p:ph type="title"/>
          </p:nvPr>
        </p:nvSpPr>
        <p:spPr>
          <a:xfrm>
            <a:off x="1288064" y="1284731"/>
            <a:ext cx="9637776" cy="1041026"/>
          </a:xfrm>
        </p:spPr>
        <p:txBody>
          <a:bodyPr>
            <a:normAutofit/>
          </a:bodyPr>
          <a:lstStyle/>
          <a:p>
            <a:r>
              <a:rPr lang="en-GB" b="1" dirty="0"/>
              <a:t>REASONS FOR WRITING</a:t>
            </a:r>
          </a:p>
        </p:txBody>
      </p:sp>
      <p:sp>
        <p:nvSpPr>
          <p:cNvPr id="3" name="Content Placeholder 2">
            <a:extLst>
              <a:ext uri="{FF2B5EF4-FFF2-40B4-BE49-F238E27FC236}">
                <a16:creationId xmlns:a16="http://schemas.microsoft.com/office/drawing/2014/main" id="{1AA7A542-5B50-4446-8430-4ED35321C898}"/>
              </a:ext>
            </a:extLst>
          </p:cNvPr>
          <p:cNvSpPr>
            <a:spLocks noGrp="1"/>
          </p:cNvSpPr>
          <p:nvPr>
            <p:ph idx="1"/>
          </p:nvPr>
        </p:nvSpPr>
        <p:spPr>
          <a:xfrm>
            <a:off x="1288064" y="2166731"/>
            <a:ext cx="9637776" cy="3401920"/>
          </a:xfrm>
        </p:spPr>
        <p:txBody>
          <a:bodyPr>
            <a:normAutofit/>
          </a:bodyPr>
          <a:lstStyle/>
          <a:p>
            <a:pPr marL="0" indent="0">
              <a:buNone/>
            </a:pPr>
            <a:r>
              <a:rPr lang="en-US" sz="2000" dirty="0"/>
              <a:t>…. </a:t>
            </a:r>
            <a:r>
              <a:rPr lang="en-US" sz="2400" dirty="0"/>
              <a:t>human memory becomes so blurred and confused that whatever is done or happens in this earthly life – unless it is deliberately committed to writing – slips away and withers within a short space of time as if it had never been. Thus we have considered it timely to make known to our successors, in a brief account, the origin of the house of Byland, the manner in which it was founded and the method and process of foundation, just as we have often heard it from our elders, who were reliably informed by that man of holy reputation, Lord Roger, our predecessor and many others who came from Calder. This, they maintain was the origin of the monastery. </a:t>
            </a:r>
            <a:endParaRPr lang="en-GB" sz="2400" dirty="0"/>
          </a:p>
          <a:p>
            <a:pPr marL="0" indent="0">
              <a:buNone/>
            </a:pPr>
            <a:endParaRPr lang="en-GB" sz="2400" dirty="0"/>
          </a:p>
          <a:p>
            <a:endParaRPr lang="en-GB" sz="2000" dirty="0"/>
          </a:p>
        </p:txBody>
      </p:sp>
    </p:spTree>
    <p:extLst>
      <p:ext uri="{BB962C8B-B14F-4D97-AF65-F5344CB8AC3E}">
        <p14:creationId xmlns:p14="http://schemas.microsoft.com/office/powerpoint/2010/main" val="4230199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2A6D20-B378-4166-8466-DD0B783108F3}"/>
              </a:ext>
            </a:extLst>
          </p:cNvPr>
          <p:cNvSpPr>
            <a:spLocks noGrp="1"/>
          </p:cNvSpPr>
          <p:nvPr>
            <p:ph type="title"/>
          </p:nvPr>
        </p:nvSpPr>
        <p:spPr>
          <a:xfrm>
            <a:off x="1277112" y="960109"/>
            <a:ext cx="9637776" cy="1430696"/>
          </a:xfrm>
        </p:spPr>
        <p:txBody>
          <a:bodyPr>
            <a:normAutofit/>
          </a:bodyPr>
          <a:lstStyle/>
          <a:p>
            <a:r>
              <a:rPr lang="en-GB" b="1" dirty="0"/>
              <a:t>TRIALS AND TRIBULATIONS</a:t>
            </a:r>
          </a:p>
        </p:txBody>
      </p:sp>
      <p:sp>
        <p:nvSpPr>
          <p:cNvPr id="3" name="Content Placeholder 2">
            <a:extLst>
              <a:ext uri="{FF2B5EF4-FFF2-40B4-BE49-F238E27FC236}">
                <a16:creationId xmlns:a16="http://schemas.microsoft.com/office/drawing/2014/main" id="{71F443F8-8930-49C3-94C3-E44C80294EDF}"/>
              </a:ext>
            </a:extLst>
          </p:cNvPr>
          <p:cNvSpPr>
            <a:spLocks noGrp="1"/>
          </p:cNvSpPr>
          <p:nvPr>
            <p:ph idx="1"/>
          </p:nvPr>
        </p:nvSpPr>
        <p:spPr>
          <a:xfrm>
            <a:off x="1277112" y="2390805"/>
            <a:ext cx="9637776" cy="3103746"/>
          </a:xfrm>
        </p:spPr>
        <p:txBody>
          <a:bodyPr>
            <a:normAutofit/>
          </a:bodyPr>
          <a:lstStyle/>
          <a:p>
            <a:pPr marL="0" indent="0">
              <a:buNone/>
            </a:pPr>
            <a:r>
              <a:rPr lang="en-US" dirty="0">
                <a:latin typeface="Calibri" panose="020F0502020204030204" pitchFamily="34" charset="0"/>
                <a:ea typeface="Times New Roman" panose="02020603050405020304" pitchFamily="18" charset="0"/>
                <a:cs typeface="Calibri" panose="020F0502020204030204" pitchFamily="34" charset="0"/>
              </a:rPr>
              <a:t>Henceforward our successors may see what kind of worldly cares there are to be encountered and will carefully recall these writings. For our predecessors, from the time that they went out from Calder to the present day have patiently suffered worldly tribulations and oppressions, very serious losses and hardships in the hope of reward and the glory of heaven.  </a:t>
            </a:r>
            <a:endParaRPr lang="en-GB" dirty="0">
              <a:latin typeface="Calibri" panose="020F0502020204030204" pitchFamily="34" charset="0"/>
              <a:ea typeface="Times New Roman" panose="02020603050405020304" pitchFamily="18" charset="0"/>
              <a:cs typeface="Calibri" panose="020F0502020204030204" pitchFamily="34" charset="0"/>
            </a:endParaRPr>
          </a:p>
          <a:p>
            <a:pPr marL="0" indent="0">
              <a:buNone/>
            </a:pPr>
            <a:endParaRPr lang="en-GB" sz="2000" dirty="0"/>
          </a:p>
        </p:txBody>
      </p:sp>
    </p:spTree>
    <p:extLst>
      <p:ext uri="{BB962C8B-B14F-4D97-AF65-F5344CB8AC3E}">
        <p14:creationId xmlns:p14="http://schemas.microsoft.com/office/powerpoint/2010/main" val="25150624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flipV="1">
            <a:off x="0" y="0"/>
            <a:ext cx="12192000" cy="6858000"/>
          </a:xfrm>
          <a:prstGeom prst="rect">
            <a:avLst/>
          </a:prstGeom>
        </p:spPr>
      </p:pic>
      <p:pic>
        <p:nvPicPr>
          <p:cNvPr id="8" name="Content Placeholder 7" descr="SUMMER 2011 090.jpg">
            <a:extLst>
              <a:ext uri="{FF2B5EF4-FFF2-40B4-BE49-F238E27FC236}">
                <a16:creationId xmlns:a16="http://schemas.microsoft.com/office/drawing/2014/main" id="{0F135148-58AE-418A-8278-411006D6605C}"/>
              </a:ext>
            </a:extLst>
          </p:cNvPr>
          <p:cNvPicPr>
            <a:picLocks noGrp="1" noChangeAspect="1"/>
          </p:cNvPicPr>
          <p:nvPr>
            <p:ph sz="half" idx="2"/>
          </p:nvPr>
        </p:nvPicPr>
        <p:blipFill rotWithShape="1">
          <a:blip r:embed="rId3">
            <a:alphaModFix/>
            <a:extLst>
              <a:ext uri="{28A0092B-C50C-407E-A947-70E740481C1C}">
                <a14:useLocalDpi xmlns:a14="http://schemas.microsoft.com/office/drawing/2010/main" val="0"/>
              </a:ext>
            </a:extLst>
          </a:blip>
          <a:srcRect l="6716" r="23356"/>
          <a:stretch/>
        </p:blipFill>
        <p:spPr>
          <a:xfrm>
            <a:off x="5985597" y="0"/>
            <a:ext cx="6394152" cy="6857990"/>
          </a:xfrm>
          <a:prstGeom prst="rect">
            <a:avLst/>
          </a:prstGeom>
        </p:spPr>
      </p:pic>
      <p:sp>
        <p:nvSpPr>
          <p:cNvPr id="5" name="Title 4">
            <a:extLst>
              <a:ext uri="{FF2B5EF4-FFF2-40B4-BE49-F238E27FC236}">
                <a16:creationId xmlns:a16="http://schemas.microsoft.com/office/drawing/2014/main" id="{C773937B-0FB1-444D-921B-A759AA87765A}"/>
              </a:ext>
            </a:extLst>
          </p:cNvPr>
          <p:cNvSpPr>
            <a:spLocks noGrp="1"/>
          </p:cNvSpPr>
          <p:nvPr>
            <p:ph type="title"/>
          </p:nvPr>
        </p:nvSpPr>
        <p:spPr>
          <a:xfrm>
            <a:off x="804998" y="798445"/>
            <a:ext cx="4803636" cy="1311664"/>
          </a:xfrm>
        </p:spPr>
        <p:txBody>
          <a:bodyPr vert="horz" lIns="91440" tIns="45720" rIns="91440" bIns="45720" rtlCol="0" anchor="ctr">
            <a:normAutofit/>
          </a:bodyPr>
          <a:lstStyle/>
          <a:p>
            <a:r>
              <a:rPr lang="en-US">
                <a:solidFill>
                  <a:srgbClr val="000000"/>
                </a:solidFill>
              </a:rPr>
              <a:t>Byland: key dates</a:t>
            </a:r>
          </a:p>
        </p:txBody>
      </p:sp>
      <p:sp>
        <p:nvSpPr>
          <p:cNvPr id="6" name="Content Placeholder 5">
            <a:extLst>
              <a:ext uri="{FF2B5EF4-FFF2-40B4-BE49-F238E27FC236}">
                <a16:creationId xmlns:a16="http://schemas.microsoft.com/office/drawing/2014/main" id="{BF28AEB3-DD0C-49B7-A09C-61A3EBBB5E35}"/>
              </a:ext>
            </a:extLst>
          </p:cNvPr>
          <p:cNvSpPr>
            <a:spLocks noGrp="1"/>
          </p:cNvSpPr>
          <p:nvPr>
            <p:ph sz="half" idx="1"/>
          </p:nvPr>
        </p:nvSpPr>
        <p:spPr>
          <a:xfrm>
            <a:off x="69575" y="2589639"/>
            <a:ext cx="5352774" cy="3788830"/>
          </a:xfrm>
        </p:spPr>
        <p:txBody>
          <a:bodyPr vert="horz" lIns="91440" tIns="45720" rIns="91440" bIns="45720" rtlCol="0" anchor="ctr">
            <a:noAutofit/>
          </a:bodyPr>
          <a:lstStyle/>
          <a:p>
            <a:r>
              <a:rPr lang="en-US" dirty="0">
                <a:solidFill>
                  <a:srgbClr val="000000"/>
                </a:solidFill>
              </a:rPr>
              <a:t>1135: founded as a </a:t>
            </a:r>
            <a:r>
              <a:rPr lang="en-US" dirty="0" err="1">
                <a:solidFill>
                  <a:srgbClr val="000000"/>
                </a:solidFill>
              </a:rPr>
              <a:t>Savigniac</a:t>
            </a:r>
            <a:r>
              <a:rPr lang="en-US" dirty="0">
                <a:solidFill>
                  <a:srgbClr val="000000"/>
                </a:solidFill>
              </a:rPr>
              <a:t> house from Furness, King Stephen’s Abbey</a:t>
            </a:r>
          </a:p>
          <a:p>
            <a:r>
              <a:rPr lang="en-US" dirty="0">
                <a:solidFill>
                  <a:srgbClr val="000000"/>
                </a:solidFill>
              </a:rPr>
              <a:t>1138 destroyed by the armies of William </a:t>
            </a:r>
            <a:r>
              <a:rPr lang="en-US" dirty="0" err="1">
                <a:solidFill>
                  <a:srgbClr val="000000"/>
                </a:solidFill>
              </a:rPr>
              <a:t>fitz</a:t>
            </a:r>
            <a:r>
              <a:rPr lang="en-US" dirty="0">
                <a:solidFill>
                  <a:srgbClr val="000000"/>
                </a:solidFill>
              </a:rPr>
              <a:t> Duncan during the Scottish and </a:t>
            </a:r>
            <a:r>
              <a:rPr lang="en-US" dirty="0" err="1">
                <a:solidFill>
                  <a:srgbClr val="000000"/>
                </a:solidFill>
              </a:rPr>
              <a:t>Galwegian</a:t>
            </a:r>
            <a:r>
              <a:rPr lang="en-US" dirty="0">
                <a:solidFill>
                  <a:srgbClr val="000000"/>
                </a:solidFill>
              </a:rPr>
              <a:t> invasion of NW England</a:t>
            </a:r>
          </a:p>
          <a:p>
            <a:r>
              <a:rPr lang="en-US" dirty="0">
                <a:solidFill>
                  <a:srgbClr val="000000"/>
                </a:solidFill>
              </a:rPr>
              <a:t>Monks return to Furness but are refused entry</a:t>
            </a:r>
          </a:p>
        </p:txBody>
      </p:sp>
    </p:spTree>
    <p:extLst>
      <p:ext uri="{BB962C8B-B14F-4D97-AF65-F5344CB8AC3E}">
        <p14:creationId xmlns:p14="http://schemas.microsoft.com/office/powerpoint/2010/main" val="19390737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6C94C86-E838-4AA1-8D94-1804E91412E9}"/>
              </a:ext>
            </a:extLst>
          </p:cNvPr>
          <p:cNvSpPr>
            <a:spLocks noGrp="1"/>
          </p:cNvSpPr>
          <p:nvPr>
            <p:ph type="title"/>
          </p:nvPr>
        </p:nvSpPr>
        <p:spPr/>
        <p:txBody>
          <a:bodyPr/>
          <a:lstStyle/>
          <a:p>
            <a:r>
              <a:rPr lang="en-GB" b="1" dirty="0"/>
              <a:t>Wandering monks</a:t>
            </a:r>
          </a:p>
        </p:txBody>
      </p:sp>
      <p:sp>
        <p:nvSpPr>
          <p:cNvPr id="3" name="Content Placeholder 2">
            <a:extLst>
              <a:ext uri="{FF2B5EF4-FFF2-40B4-BE49-F238E27FC236}">
                <a16:creationId xmlns:a16="http://schemas.microsoft.com/office/drawing/2014/main" id="{0E935E10-038E-4C1F-9A3B-4367C439EA38}"/>
              </a:ext>
            </a:extLst>
          </p:cNvPr>
          <p:cNvSpPr>
            <a:spLocks noGrp="1"/>
          </p:cNvSpPr>
          <p:nvPr>
            <p:ph sz="half" idx="1"/>
          </p:nvPr>
        </p:nvSpPr>
        <p:spPr>
          <a:xfrm>
            <a:off x="119270" y="1825625"/>
            <a:ext cx="5976730" cy="4351338"/>
          </a:xfrm>
        </p:spPr>
        <p:txBody>
          <a:bodyPr>
            <a:normAutofit lnSpcReduction="10000"/>
          </a:bodyPr>
          <a:lstStyle/>
          <a:p>
            <a:r>
              <a:rPr lang="en-GB" dirty="0"/>
              <a:t>The monks cross the Pennines and seek help from the archbishop of York</a:t>
            </a:r>
          </a:p>
          <a:p>
            <a:r>
              <a:rPr lang="en-GB" dirty="0"/>
              <a:t>He persuades a young magnate, Roger de Mowbray to take pity on the monks</a:t>
            </a:r>
          </a:p>
          <a:p>
            <a:r>
              <a:rPr lang="en-GB" dirty="0"/>
              <a:t>Roger grants the first of four sites in Yorkshire at Hood in 1138</a:t>
            </a:r>
          </a:p>
          <a:p>
            <a:r>
              <a:rPr lang="en-GB" dirty="0"/>
              <a:t>In 1142 the monks ask him for another site as Hood is too restricted</a:t>
            </a:r>
          </a:p>
          <a:p>
            <a:r>
              <a:rPr lang="en-GB" dirty="0"/>
              <a:t>They move to Old Byland</a:t>
            </a:r>
          </a:p>
        </p:txBody>
      </p:sp>
      <p:sp>
        <p:nvSpPr>
          <p:cNvPr id="4" name="Content Placeholder 3">
            <a:extLst>
              <a:ext uri="{FF2B5EF4-FFF2-40B4-BE49-F238E27FC236}">
                <a16:creationId xmlns:a16="http://schemas.microsoft.com/office/drawing/2014/main" id="{3B706780-8B8A-4E91-9719-CAD0D5CDF38C}"/>
              </a:ext>
            </a:extLst>
          </p:cNvPr>
          <p:cNvSpPr>
            <a:spLocks noGrp="1"/>
          </p:cNvSpPr>
          <p:nvPr>
            <p:ph sz="half" idx="2"/>
          </p:nvPr>
        </p:nvSpPr>
        <p:spPr>
          <a:xfrm>
            <a:off x="6172200" y="365125"/>
            <a:ext cx="5181600" cy="5811838"/>
          </a:xfrm>
        </p:spPr>
        <p:txBody>
          <a:bodyPr>
            <a:normAutofit lnSpcReduction="10000"/>
          </a:bodyPr>
          <a:lstStyle/>
          <a:p>
            <a:r>
              <a:rPr lang="en-GB" dirty="0"/>
              <a:t>There they are inconvenienced because they can hear the bells of nearby </a:t>
            </a:r>
            <a:r>
              <a:rPr lang="en-GB" dirty="0" err="1"/>
              <a:t>Rievaulx</a:t>
            </a:r>
            <a:r>
              <a:rPr lang="en-GB" dirty="0"/>
              <a:t> Abbey, so in 1147 they move again to Stocking, also known as </a:t>
            </a:r>
            <a:r>
              <a:rPr lang="en-GB" dirty="0" err="1"/>
              <a:t>Oldstead</a:t>
            </a:r>
            <a:r>
              <a:rPr lang="en-GB" dirty="0"/>
              <a:t>. While there they construct a new church, also called Byland (below)</a:t>
            </a:r>
          </a:p>
          <a:p>
            <a:r>
              <a:rPr lang="en-GB" dirty="0"/>
              <a:t>1177 The move to their final site.</a:t>
            </a:r>
          </a:p>
        </p:txBody>
      </p:sp>
      <p:pic>
        <p:nvPicPr>
          <p:cNvPr id="7" name="Picture 6" descr="A circuit board&#10;&#10;Description automatically generated">
            <a:extLst>
              <a:ext uri="{FF2B5EF4-FFF2-40B4-BE49-F238E27FC236}">
                <a16:creationId xmlns:a16="http://schemas.microsoft.com/office/drawing/2014/main" id="{01BF8A4B-8127-423B-A151-349D636C40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5058" y="3271044"/>
            <a:ext cx="5253782" cy="3514725"/>
          </a:xfrm>
          <a:prstGeom prst="rect">
            <a:avLst/>
          </a:prstGeom>
        </p:spPr>
      </p:pic>
    </p:spTree>
    <p:extLst>
      <p:ext uri="{BB962C8B-B14F-4D97-AF65-F5344CB8AC3E}">
        <p14:creationId xmlns:p14="http://schemas.microsoft.com/office/powerpoint/2010/main" val="1554727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6A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a:extLst>
              <a:ext uri="{FF2B5EF4-FFF2-40B4-BE49-F238E27FC236}">
                <a16:creationId xmlns:a16="http://schemas.microsoft.com/office/drawing/2014/main" id="{38961223-3EDE-40DA-BD7F-3F8B21BD83E4}"/>
              </a:ext>
            </a:extLst>
          </p:cNvPr>
          <p:cNvPicPr>
            <a:picLocks noGrp="1" noChangeAspect="1"/>
          </p:cNvPicPr>
          <p:nvPr>
            <p:ph idx="4294967295"/>
          </p:nvPr>
        </p:nvPicPr>
        <p:blipFill>
          <a:blip r:embed="rId2"/>
          <a:stretch>
            <a:fillRect/>
          </a:stretch>
        </p:blipFill>
        <p:spPr>
          <a:xfrm>
            <a:off x="643467" y="716365"/>
            <a:ext cx="10905066" cy="5425270"/>
          </a:xfrm>
          <a:prstGeom prst="rect">
            <a:avLst/>
          </a:prstGeom>
        </p:spPr>
      </p:pic>
    </p:spTree>
    <p:extLst>
      <p:ext uri="{BB962C8B-B14F-4D97-AF65-F5344CB8AC3E}">
        <p14:creationId xmlns:p14="http://schemas.microsoft.com/office/powerpoint/2010/main" val="40458560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EF090-951A-40FE-99DF-87298FA078D2}"/>
              </a:ext>
            </a:extLst>
          </p:cNvPr>
          <p:cNvSpPr>
            <a:spLocks noGrp="1"/>
          </p:cNvSpPr>
          <p:nvPr>
            <p:ph type="title"/>
          </p:nvPr>
        </p:nvSpPr>
        <p:spPr>
          <a:xfrm>
            <a:off x="198783" y="365125"/>
            <a:ext cx="5821017" cy="1325563"/>
          </a:xfrm>
        </p:spPr>
        <p:txBody>
          <a:bodyPr/>
          <a:lstStyle/>
          <a:p>
            <a:r>
              <a:rPr lang="en-GB" b="1" dirty="0"/>
              <a:t>The origins of </a:t>
            </a:r>
            <a:r>
              <a:rPr lang="en-GB" b="1" dirty="0" err="1"/>
              <a:t>Jervaulx</a:t>
            </a:r>
            <a:endParaRPr lang="en-GB" b="1" dirty="0"/>
          </a:p>
        </p:txBody>
      </p:sp>
      <p:sp>
        <p:nvSpPr>
          <p:cNvPr id="3" name="Content Placeholder 2">
            <a:extLst>
              <a:ext uri="{FF2B5EF4-FFF2-40B4-BE49-F238E27FC236}">
                <a16:creationId xmlns:a16="http://schemas.microsoft.com/office/drawing/2014/main" id="{A8580C08-E563-49FE-896C-ABCF76D2A92D}"/>
              </a:ext>
            </a:extLst>
          </p:cNvPr>
          <p:cNvSpPr>
            <a:spLocks noGrp="1"/>
          </p:cNvSpPr>
          <p:nvPr>
            <p:ph sz="half" idx="1"/>
          </p:nvPr>
        </p:nvSpPr>
        <p:spPr>
          <a:xfrm>
            <a:off x="0" y="1825625"/>
            <a:ext cx="6019800" cy="4351338"/>
          </a:xfrm>
        </p:spPr>
        <p:txBody>
          <a:bodyPr/>
          <a:lstStyle/>
          <a:p>
            <a:r>
              <a:rPr lang="en-GB" dirty="0"/>
              <a:t>In 1145 a group of monks of Savigny are apparently wandering around Richmond in Yorkshire, collecting alms and healing the sick</a:t>
            </a:r>
          </a:p>
          <a:p>
            <a:r>
              <a:rPr lang="en-GB" dirty="0"/>
              <a:t>A knight of the earl of Richmond gives them land for an abbey at </a:t>
            </a:r>
            <a:r>
              <a:rPr lang="en-GB" dirty="0" err="1"/>
              <a:t>Fors</a:t>
            </a:r>
            <a:endParaRPr lang="en-GB" dirty="0"/>
          </a:p>
          <a:p>
            <a:r>
              <a:rPr lang="en-GB" dirty="0"/>
              <a:t>The abbot of Savigny is reluctant to see another abbey of the order in England (or Wales)</a:t>
            </a:r>
          </a:p>
        </p:txBody>
      </p:sp>
      <p:sp>
        <p:nvSpPr>
          <p:cNvPr id="4" name="Content Placeholder 3">
            <a:extLst>
              <a:ext uri="{FF2B5EF4-FFF2-40B4-BE49-F238E27FC236}">
                <a16:creationId xmlns:a16="http://schemas.microsoft.com/office/drawing/2014/main" id="{B84E507B-1B05-44CC-8537-326A702B416C}"/>
              </a:ext>
            </a:extLst>
          </p:cNvPr>
          <p:cNvSpPr>
            <a:spLocks noGrp="1"/>
          </p:cNvSpPr>
          <p:nvPr>
            <p:ph sz="half" idx="2"/>
          </p:nvPr>
        </p:nvSpPr>
        <p:spPr>
          <a:xfrm>
            <a:off x="6172200" y="142875"/>
            <a:ext cx="5181600" cy="6034088"/>
          </a:xfrm>
        </p:spPr>
        <p:txBody>
          <a:bodyPr/>
          <a:lstStyle/>
          <a:p>
            <a:r>
              <a:rPr lang="en-GB" dirty="0"/>
              <a:t>He delays and for years nothing happens</a:t>
            </a:r>
          </a:p>
          <a:p>
            <a:r>
              <a:rPr lang="en-GB" dirty="0"/>
              <a:t>The abbot of Byland offers to act as father abbot and the foundation goes ahead</a:t>
            </a:r>
          </a:p>
          <a:p>
            <a:r>
              <a:rPr lang="en-GB" dirty="0"/>
              <a:t>In 1156 the monastery is moved to </a:t>
            </a:r>
            <a:r>
              <a:rPr lang="en-GB" dirty="0" err="1"/>
              <a:t>Jervaulx</a:t>
            </a:r>
            <a:r>
              <a:rPr lang="en-GB" dirty="0"/>
              <a:t> (below)</a:t>
            </a:r>
          </a:p>
          <a:p>
            <a:pPr marL="0" indent="0">
              <a:buNone/>
            </a:pPr>
            <a:endParaRPr lang="en-GB" dirty="0"/>
          </a:p>
        </p:txBody>
      </p:sp>
      <p:pic>
        <p:nvPicPr>
          <p:cNvPr id="8" name="Picture 7" descr="A picture containing grass, tree, sheep, green&#10;&#10;Description automatically generated">
            <a:extLst>
              <a:ext uri="{FF2B5EF4-FFF2-40B4-BE49-F238E27FC236}">
                <a16:creationId xmlns:a16="http://schemas.microsoft.com/office/drawing/2014/main" id="{5A486372-8401-4987-A854-6B761797A9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1300" y="3311525"/>
            <a:ext cx="4762500" cy="3181350"/>
          </a:xfrm>
          <a:prstGeom prst="rect">
            <a:avLst/>
          </a:prstGeom>
        </p:spPr>
      </p:pic>
    </p:spTree>
    <p:extLst>
      <p:ext uri="{BB962C8B-B14F-4D97-AF65-F5344CB8AC3E}">
        <p14:creationId xmlns:p14="http://schemas.microsoft.com/office/powerpoint/2010/main" val="688932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523DF3B-BA21-44CD-961E-ECF7DB3604D0}"/>
              </a:ext>
            </a:extLst>
          </p:cNvPr>
          <p:cNvSpPr>
            <a:spLocks noGrp="1"/>
          </p:cNvSpPr>
          <p:nvPr>
            <p:ph type="title"/>
          </p:nvPr>
        </p:nvSpPr>
        <p:spPr>
          <a:xfrm>
            <a:off x="4838040" y="99391"/>
            <a:ext cx="7353939" cy="1391479"/>
          </a:xfrm>
        </p:spPr>
        <p:txBody>
          <a:bodyPr>
            <a:normAutofit/>
          </a:bodyPr>
          <a:lstStyle/>
          <a:p>
            <a:r>
              <a:rPr lang="en-GB" b="1" dirty="0">
                <a:solidFill>
                  <a:srgbClr val="000000"/>
                </a:solidFill>
              </a:rPr>
              <a:t>AFFILIATION AND LEGITIMACY</a:t>
            </a:r>
          </a:p>
        </p:txBody>
      </p:sp>
      <p:sp>
        <p:nvSpPr>
          <p:cNvPr id="24"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close up of text on a white surface&#10;&#10;Description automatically generated">
            <a:extLst>
              <a:ext uri="{FF2B5EF4-FFF2-40B4-BE49-F238E27FC236}">
                <a16:creationId xmlns:a16="http://schemas.microsoft.com/office/drawing/2014/main" id="{E74850A6-BC09-4BB9-9E75-3F773D4B8D32}"/>
              </a:ext>
            </a:extLst>
          </p:cNvPr>
          <p:cNvPicPr>
            <a:picLocks noChangeAspect="1"/>
          </p:cNvPicPr>
          <p:nvPr/>
        </p:nvPicPr>
        <p:blipFill rotWithShape="1">
          <a:blip r:embed="rId3">
            <a:alphaModFix/>
            <a:extLst>
              <a:ext uri="{28A0092B-C50C-407E-A947-70E740481C1C}">
                <a14:useLocalDpi xmlns:a14="http://schemas.microsoft.com/office/drawing/2010/main" val="0"/>
              </a:ext>
            </a:extLst>
          </a:blip>
          <a:srcRect t="12317" r="-3" b="1070"/>
          <a:stretch/>
        </p:blipFill>
        <p:spPr>
          <a:xfrm>
            <a:off x="20" y="907231"/>
            <a:ext cx="4838021" cy="5063738"/>
          </a:xfrm>
          <a:custGeom>
            <a:avLst/>
            <a:gdLst>
              <a:gd name="connsiteX0" fmla="*/ 2306172 w 4838041"/>
              <a:gd name="connsiteY0" fmla="*/ 0 h 5063738"/>
              <a:gd name="connsiteX1" fmla="*/ 4838041 w 4838041"/>
              <a:gd name="connsiteY1" fmla="*/ 2531869 h 5063738"/>
              <a:gd name="connsiteX2" fmla="*/ 2306172 w 4838041"/>
              <a:gd name="connsiteY2" fmla="*/ 5063738 h 5063738"/>
              <a:gd name="connsiteX3" fmla="*/ 79886 w 4838041"/>
              <a:gd name="connsiteY3" fmla="*/ 3738709 h 5063738"/>
              <a:gd name="connsiteX4" fmla="*/ 0 w 4838041"/>
              <a:gd name="connsiteY4" fmla="*/ 3572876 h 5063738"/>
              <a:gd name="connsiteX5" fmla="*/ 0 w 4838041"/>
              <a:gd name="connsiteY5" fmla="*/ 1490863 h 5063738"/>
              <a:gd name="connsiteX6" fmla="*/ 79886 w 4838041"/>
              <a:gd name="connsiteY6" fmla="*/ 1325030 h 5063738"/>
              <a:gd name="connsiteX7" fmla="*/ 2306172 w 4838041"/>
              <a:gd name="connsiteY7" fmla="*/ 0 h 506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3" name="Content Placeholder 2">
            <a:extLst>
              <a:ext uri="{FF2B5EF4-FFF2-40B4-BE49-F238E27FC236}">
                <a16:creationId xmlns:a16="http://schemas.microsoft.com/office/drawing/2014/main" id="{FFFBACA2-61A6-4C40-82D4-77D12E5A861D}"/>
              </a:ext>
            </a:extLst>
          </p:cNvPr>
          <p:cNvSpPr>
            <a:spLocks noGrp="1"/>
          </p:cNvSpPr>
          <p:nvPr>
            <p:ph idx="1"/>
          </p:nvPr>
        </p:nvSpPr>
        <p:spPr>
          <a:xfrm>
            <a:off x="5614876" y="1212574"/>
            <a:ext cx="6431350" cy="4848397"/>
          </a:xfrm>
        </p:spPr>
        <p:txBody>
          <a:bodyPr anchor="ctr">
            <a:normAutofit lnSpcReduction="10000"/>
          </a:bodyPr>
          <a:lstStyle/>
          <a:p>
            <a:pPr marL="0" indent="0">
              <a:buNone/>
            </a:pPr>
            <a:r>
              <a:rPr lang="en-GB" sz="2400" dirty="0">
                <a:solidFill>
                  <a:srgbClr val="000000"/>
                </a:solidFill>
              </a:rPr>
              <a:t>Mothers and daughters</a:t>
            </a:r>
          </a:p>
          <a:p>
            <a:pPr marL="0" indent="0">
              <a:buNone/>
            </a:pPr>
            <a:endParaRPr lang="en-GB" sz="2400" dirty="0">
              <a:solidFill>
                <a:srgbClr val="000000"/>
              </a:solidFill>
            </a:endParaRPr>
          </a:p>
          <a:p>
            <a:pPr marL="0" indent="0">
              <a:buNone/>
            </a:pPr>
            <a:r>
              <a:rPr lang="en-GB" sz="2400" dirty="0">
                <a:solidFill>
                  <a:srgbClr val="000000"/>
                </a:solidFill>
              </a:rPr>
              <a:t>Furness and Hood (Byland)?</a:t>
            </a:r>
          </a:p>
          <a:p>
            <a:pPr marL="0" indent="0">
              <a:buNone/>
            </a:pPr>
            <a:r>
              <a:rPr lang="en-GB" sz="2400" dirty="0">
                <a:solidFill>
                  <a:srgbClr val="000000"/>
                </a:solidFill>
              </a:rPr>
              <a:t>Savigny and Hood?</a:t>
            </a:r>
          </a:p>
          <a:p>
            <a:pPr marL="0" indent="0">
              <a:buNone/>
            </a:pPr>
            <a:r>
              <a:rPr lang="en-GB" sz="2400" dirty="0">
                <a:solidFill>
                  <a:srgbClr val="000000"/>
                </a:solidFill>
              </a:rPr>
              <a:t>Calder II and Byland?</a:t>
            </a:r>
          </a:p>
          <a:p>
            <a:pPr marL="0" indent="0">
              <a:buNone/>
            </a:pPr>
            <a:r>
              <a:rPr lang="en-GB" sz="2400" dirty="0">
                <a:solidFill>
                  <a:srgbClr val="000000"/>
                </a:solidFill>
              </a:rPr>
              <a:t>Furness and Byland?</a:t>
            </a:r>
          </a:p>
          <a:p>
            <a:pPr marL="0" indent="0">
              <a:buNone/>
            </a:pPr>
            <a:r>
              <a:rPr lang="en-GB" sz="2400" dirty="0">
                <a:solidFill>
                  <a:srgbClr val="000000"/>
                </a:solidFill>
              </a:rPr>
              <a:t>The delegation of the case by the General Chapter of the Cistercian Order to </a:t>
            </a:r>
            <a:r>
              <a:rPr lang="en-GB" sz="2400" dirty="0" err="1">
                <a:solidFill>
                  <a:srgbClr val="000000"/>
                </a:solidFill>
              </a:rPr>
              <a:t>Aelred</a:t>
            </a:r>
            <a:r>
              <a:rPr lang="en-GB" sz="2400" dirty="0">
                <a:solidFill>
                  <a:srgbClr val="000000"/>
                </a:solidFill>
              </a:rPr>
              <a:t>, abbot of </a:t>
            </a:r>
            <a:r>
              <a:rPr lang="en-GB" sz="2400" dirty="0" err="1">
                <a:solidFill>
                  <a:srgbClr val="000000"/>
                </a:solidFill>
              </a:rPr>
              <a:t>Rievaulx</a:t>
            </a:r>
            <a:r>
              <a:rPr lang="en-GB" sz="2400" dirty="0">
                <a:solidFill>
                  <a:srgbClr val="000000"/>
                </a:solidFill>
              </a:rPr>
              <a:t> (left)</a:t>
            </a:r>
          </a:p>
          <a:p>
            <a:pPr marL="0" indent="0">
              <a:buNone/>
            </a:pPr>
            <a:endParaRPr lang="en-GB" sz="2400" dirty="0">
              <a:solidFill>
                <a:srgbClr val="000000"/>
              </a:solidFill>
            </a:endParaRPr>
          </a:p>
          <a:p>
            <a:pPr marL="0" indent="0">
              <a:buNone/>
            </a:pPr>
            <a:endParaRPr lang="en-GB" sz="2400" dirty="0">
              <a:solidFill>
                <a:srgbClr val="000000"/>
              </a:solidFill>
            </a:endParaRPr>
          </a:p>
          <a:p>
            <a:pPr marL="0" indent="0">
              <a:buNone/>
            </a:pPr>
            <a:r>
              <a:rPr lang="en-GB" sz="2400" dirty="0">
                <a:solidFill>
                  <a:srgbClr val="000000"/>
                </a:solidFill>
              </a:rPr>
              <a:t>Byland and </a:t>
            </a:r>
            <a:r>
              <a:rPr lang="en-GB" sz="2400" dirty="0" err="1">
                <a:solidFill>
                  <a:srgbClr val="000000"/>
                </a:solidFill>
              </a:rPr>
              <a:t>Jervaulx</a:t>
            </a:r>
            <a:r>
              <a:rPr lang="en-GB" sz="2400" dirty="0">
                <a:solidFill>
                  <a:srgbClr val="000000"/>
                </a:solidFill>
              </a:rPr>
              <a:t>?</a:t>
            </a:r>
          </a:p>
          <a:p>
            <a:pPr marL="0" indent="0">
              <a:buNone/>
            </a:pPr>
            <a:endParaRPr lang="en-GB" sz="1100" dirty="0">
              <a:solidFill>
                <a:srgbClr val="000000"/>
              </a:solidFill>
            </a:endParaRPr>
          </a:p>
        </p:txBody>
      </p:sp>
    </p:spTree>
    <p:extLst>
      <p:ext uri="{BB962C8B-B14F-4D97-AF65-F5344CB8AC3E}">
        <p14:creationId xmlns:p14="http://schemas.microsoft.com/office/powerpoint/2010/main" val="32066216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C12BB2-4C0E-430E-B7C5-D125F37978A6}"/>
              </a:ext>
            </a:extLst>
          </p:cNvPr>
          <p:cNvSpPr>
            <a:spLocks noGrp="1"/>
          </p:cNvSpPr>
          <p:nvPr>
            <p:ph type="title"/>
          </p:nvPr>
        </p:nvSpPr>
        <p:spPr>
          <a:xfrm>
            <a:off x="838200" y="963877"/>
            <a:ext cx="3494362" cy="4930246"/>
          </a:xfrm>
        </p:spPr>
        <p:txBody>
          <a:bodyPr>
            <a:normAutofit/>
          </a:bodyPr>
          <a:lstStyle/>
          <a:p>
            <a:pPr algn="r"/>
            <a:r>
              <a:rPr lang="en-GB" b="1">
                <a:solidFill>
                  <a:schemeClr val="accent1"/>
                </a:solidFill>
              </a:rPr>
              <a:t>LOCAL IDENTITIES AND PATRONS</a:t>
            </a:r>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615D419-0217-45F8-8632-E379C2F92487}"/>
              </a:ext>
            </a:extLst>
          </p:cNvPr>
          <p:cNvSpPr>
            <a:spLocks noGrp="1"/>
          </p:cNvSpPr>
          <p:nvPr>
            <p:ph idx="1"/>
          </p:nvPr>
        </p:nvSpPr>
        <p:spPr>
          <a:xfrm>
            <a:off x="4976031" y="477078"/>
            <a:ext cx="6970802" cy="6060882"/>
          </a:xfrm>
        </p:spPr>
        <p:txBody>
          <a:bodyPr anchor="ctr">
            <a:normAutofit/>
          </a:bodyPr>
          <a:lstStyle/>
          <a:p>
            <a:pPr marL="0" indent="0">
              <a:spcBef>
                <a:spcPts val="0"/>
              </a:spcBef>
              <a:buNone/>
            </a:pPr>
            <a:r>
              <a:rPr lang="en-GB" dirty="0"/>
              <a:t>Byland: Roger de Mowbray, son of Nigel </a:t>
            </a:r>
            <a:r>
              <a:rPr lang="en-GB" dirty="0" err="1"/>
              <a:t>d’Aubigny</a:t>
            </a:r>
            <a:r>
              <a:rPr lang="en-GB" dirty="0"/>
              <a:t> and </a:t>
            </a:r>
            <a:r>
              <a:rPr lang="en-GB" dirty="0" err="1"/>
              <a:t>Gundreda</a:t>
            </a:r>
            <a:r>
              <a:rPr lang="en-GB" dirty="0"/>
              <a:t> de </a:t>
            </a:r>
            <a:r>
              <a:rPr lang="en-GB" dirty="0" err="1"/>
              <a:t>Gournay</a:t>
            </a:r>
            <a:r>
              <a:rPr lang="en-GB" dirty="0"/>
              <a:t>: provision for the monks refused entry at Furness; added endowments; a ‘model patron’.</a:t>
            </a:r>
          </a:p>
          <a:p>
            <a:pPr marL="0" indent="0">
              <a:spcBef>
                <a:spcPts val="0"/>
              </a:spcBef>
              <a:buNone/>
            </a:pPr>
            <a:endParaRPr lang="en-GB" dirty="0"/>
          </a:p>
          <a:p>
            <a:pPr marL="0" indent="0">
              <a:spcBef>
                <a:spcPts val="0"/>
              </a:spcBef>
              <a:buNone/>
            </a:pPr>
            <a:r>
              <a:rPr lang="en-GB" dirty="0" err="1"/>
              <a:t>Jervaulx</a:t>
            </a:r>
            <a:r>
              <a:rPr lang="en-GB" dirty="0"/>
              <a:t>: </a:t>
            </a:r>
            <a:r>
              <a:rPr lang="en-GB" dirty="0" err="1"/>
              <a:t>Acaris</a:t>
            </a:r>
            <a:r>
              <a:rPr lang="en-GB" dirty="0"/>
              <a:t> son of </a:t>
            </a:r>
            <a:r>
              <a:rPr lang="en-GB" dirty="0" err="1"/>
              <a:t>Bardolf</a:t>
            </a:r>
            <a:r>
              <a:rPr lang="en-GB" dirty="0"/>
              <a:t> (tenant of Earl Alan)</a:t>
            </a:r>
          </a:p>
          <a:p>
            <a:pPr marL="0" indent="0">
              <a:spcBef>
                <a:spcPts val="0"/>
              </a:spcBef>
              <a:buNone/>
            </a:pPr>
            <a:r>
              <a:rPr lang="en-GB" dirty="0"/>
              <a:t>Alan, earl of Richmond, count of Brittany: negotiations with Savigny</a:t>
            </a:r>
          </a:p>
          <a:p>
            <a:pPr marL="0" indent="0">
              <a:spcBef>
                <a:spcPts val="0"/>
              </a:spcBef>
              <a:buNone/>
            </a:pPr>
            <a:r>
              <a:rPr lang="en-GB" dirty="0"/>
              <a:t>Conan, his son: provision of second site at </a:t>
            </a:r>
            <a:r>
              <a:rPr lang="en-GB" dirty="0" err="1"/>
              <a:t>Jervaulx</a:t>
            </a:r>
            <a:endParaRPr lang="en-GB" dirty="0"/>
          </a:p>
          <a:p>
            <a:pPr marL="0" indent="0">
              <a:spcBef>
                <a:spcPts val="0"/>
              </a:spcBef>
              <a:buNone/>
            </a:pPr>
            <a:endParaRPr lang="en-GB" sz="2400" dirty="0"/>
          </a:p>
          <a:p>
            <a:pPr marL="0" indent="0">
              <a:buNone/>
            </a:pPr>
            <a:endParaRPr lang="en-GB" sz="2400" dirty="0"/>
          </a:p>
          <a:p>
            <a:pPr marL="0" indent="0">
              <a:buNone/>
            </a:pPr>
            <a:endParaRPr lang="en-GB" sz="2400" dirty="0"/>
          </a:p>
        </p:txBody>
      </p:sp>
    </p:spTree>
    <p:extLst>
      <p:ext uri="{BB962C8B-B14F-4D97-AF65-F5344CB8AC3E}">
        <p14:creationId xmlns:p14="http://schemas.microsoft.com/office/powerpoint/2010/main" val="34264318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F271D-FCCF-4A20-90B1-363502FEF9F0}"/>
              </a:ext>
            </a:extLst>
          </p:cNvPr>
          <p:cNvSpPr>
            <a:spLocks noGrp="1"/>
          </p:cNvSpPr>
          <p:nvPr>
            <p:ph type="title"/>
          </p:nvPr>
        </p:nvSpPr>
        <p:spPr/>
        <p:txBody>
          <a:bodyPr/>
          <a:lstStyle/>
          <a:p>
            <a:r>
              <a:rPr lang="en-GB" b="1" dirty="0"/>
              <a:t>THE MOWBRAY FAMILY</a:t>
            </a:r>
          </a:p>
        </p:txBody>
      </p:sp>
      <p:sp>
        <p:nvSpPr>
          <p:cNvPr id="3" name="Content Placeholder 2">
            <a:extLst>
              <a:ext uri="{FF2B5EF4-FFF2-40B4-BE49-F238E27FC236}">
                <a16:creationId xmlns:a16="http://schemas.microsoft.com/office/drawing/2014/main" id="{7750AB84-F67B-47E8-815A-107F9B2A0E61}"/>
              </a:ext>
            </a:extLst>
          </p:cNvPr>
          <p:cNvSpPr>
            <a:spLocks noGrp="1"/>
          </p:cNvSpPr>
          <p:nvPr>
            <p:ph idx="1"/>
          </p:nvPr>
        </p:nvSpPr>
        <p:spPr>
          <a:xfrm>
            <a:off x="666750" y="1628776"/>
            <a:ext cx="10515600" cy="4351338"/>
          </a:xfrm>
        </p:spPr>
        <p:txBody>
          <a:bodyPr/>
          <a:lstStyle/>
          <a:p>
            <a:r>
              <a:rPr lang="en-GB" dirty="0"/>
              <a:t>Roger de Mowbray: left on Third Crusade, 1186, died there 1188.</a:t>
            </a:r>
          </a:p>
          <a:p>
            <a:r>
              <a:rPr lang="en-GB" dirty="0"/>
              <a:t>Nigel: died at Acre 1191</a:t>
            </a:r>
          </a:p>
          <a:p>
            <a:r>
              <a:rPr lang="en-GB" dirty="0"/>
              <a:t>William (d. 1124) – not a keen patron</a:t>
            </a:r>
          </a:p>
          <a:p>
            <a:pPr marL="0" indent="0">
              <a:buNone/>
            </a:pPr>
            <a:r>
              <a:rPr lang="en-GB" dirty="0"/>
              <a:t> </a:t>
            </a:r>
          </a:p>
        </p:txBody>
      </p:sp>
      <p:pic>
        <p:nvPicPr>
          <p:cNvPr id="5" name="Picture 4" descr="A coin on a black background&#10;&#10;Description automatically generated">
            <a:extLst>
              <a:ext uri="{FF2B5EF4-FFF2-40B4-BE49-F238E27FC236}">
                <a16:creationId xmlns:a16="http://schemas.microsoft.com/office/drawing/2014/main" id="{B64D6FA9-8FCD-4761-A105-59B2B40236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9575" y="2555240"/>
            <a:ext cx="3886200" cy="375666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6" name="TextBox 5">
            <a:extLst>
              <a:ext uri="{FF2B5EF4-FFF2-40B4-BE49-F238E27FC236}">
                <a16:creationId xmlns:a16="http://schemas.microsoft.com/office/drawing/2014/main" id="{B16D3C43-4AA2-4578-9084-4B4D6E44C7CD}"/>
              </a:ext>
            </a:extLst>
          </p:cNvPr>
          <p:cNvSpPr txBox="1"/>
          <p:nvPr/>
        </p:nvSpPr>
        <p:spPr>
          <a:xfrm>
            <a:off x="4743451" y="5210174"/>
            <a:ext cx="3055178" cy="830997"/>
          </a:xfrm>
          <a:prstGeom prst="rect">
            <a:avLst/>
          </a:prstGeom>
          <a:noFill/>
        </p:spPr>
        <p:txBody>
          <a:bodyPr wrap="square" rtlCol="0">
            <a:spAutoFit/>
          </a:bodyPr>
          <a:lstStyle/>
          <a:p>
            <a:r>
              <a:rPr lang="en-GB" sz="2400" dirty="0"/>
              <a:t>Seal of Roger de Mowbray</a:t>
            </a:r>
          </a:p>
        </p:txBody>
      </p:sp>
    </p:spTree>
    <p:extLst>
      <p:ext uri="{BB962C8B-B14F-4D97-AF65-F5344CB8AC3E}">
        <p14:creationId xmlns:p14="http://schemas.microsoft.com/office/powerpoint/2010/main" val="10466375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17197A-12F0-4A71-A567-62791B83B452}"/>
              </a:ext>
            </a:extLst>
          </p:cNvPr>
          <p:cNvSpPr>
            <a:spLocks noGrp="1"/>
          </p:cNvSpPr>
          <p:nvPr>
            <p:ph type="title"/>
          </p:nvPr>
        </p:nvSpPr>
        <p:spPr>
          <a:xfrm>
            <a:off x="248481" y="963877"/>
            <a:ext cx="3657593" cy="4930246"/>
          </a:xfrm>
        </p:spPr>
        <p:txBody>
          <a:bodyPr>
            <a:normAutofit/>
          </a:bodyPr>
          <a:lstStyle/>
          <a:p>
            <a:pPr algn="r"/>
            <a:r>
              <a:rPr lang="en-GB" sz="3700" b="1" dirty="0">
                <a:solidFill>
                  <a:schemeClr val="accent1"/>
                </a:solidFill>
              </a:rPr>
              <a:t>CONSOLIDATION OF THE ESTATE</a:t>
            </a:r>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C380CE8-6BAB-4862-9C5E-A83599E8E0C5}"/>
              </a:ext>
            </a:extLst>
          </p:cNvPr>
          <p:cNvSpPr>
            <a:spLocks noGrp="1"/>
          </p:cNvSpPr>
          <p:nvPr>
            <p:ph idx="1"/>
          </p:nvPr>
        </p:nvSpPr>
        <p:spPr>
          <a:xfrm>
            <a:off x="4790501" y="457200"/>
            <a:ext cx="6990853" cy="5844427"/>
          </a:xfrm>
        </p:spPr>
        <p:txBody>
          <a:bodyPr anchor="ctr">
            <a:normAutofit lnSpcReduction="10000"/>
          </a:bodyPr>
          <a:lstStyle/>
          <a:p>
            <a:r>
              <a:rPr lang="en-GB" dirty="0"/>
              <a:t>Incorporation of charters into the text of the </a:t>
            </a:r>
            <a:r>
              <a:rPr lang="en-GB" i="1" dirty="0"/>
              <a:t>Historia </a:t>
            </a:r>
            <a:r>
              <a:rPr lang="en-GB" dirty="0"/>
              <a:t>(see also the </a:t>
            </a:r>
            <a:r>
              <a:rPr lang="en-GB" dirty="0" err="1"/>
              <a:t>Øm</a:t>
            </a:r>
            <a:r>
              <a:rPr lang="en-GB" dirty="0"/>
              <a:t> Book and the </a:t>
            </a:r>
            <a:r>
              <a:rPr lang="en-GB" dirty="0" err="1"/>
              <a:t>Søro</a:t>
            </a:r>
            <a:r>
              <a:rPr lang="en-GB" dirty="0"/>
              <a:t> Donation Book from Denmark)</a:t>
            </a:r>
          </a:p>
          <a:p>
            <a:r>
              <a:rPr lang="en-GB" dirty="0"/>
              <a:t>List of lands acquired: ‘Now we shall speak of the grants made in alms to Abbot Roger and his monks’ (see also list of benefactions in the cartulary of </a:t>
            </a:r>
            <a:r>
              <a:rPr lang="en-GB" dirty="0" err="1"/>
              <a:t>Rievaulx</a:t>
            </a:r>
            <a:r>
              <a:rPr lang="en-GB" dirty="0"/>
              <a:t>)</a:t>
            </a:r>
          </a:p>
          <a:p>
            <a:r>
              <a:rPr lang="en-GB" dirty="0"/>
              <a:t>The tenurial disputes between the </a:t>
            </a:r>
            <a:r>
              <a:rPr lang="en-GB" dirty="0" err="1"/>
              <a:t>Mowbrays</a:t>
            </a:r>
            <a:r>
              <a:rPr lang="en-GB" dirty="0"/>
              <a:t> and the </a:t>
            </a:r>
            <a:r>
              <a:rPr lang="en-GB" dirty="0" err="1"/>
              <a:t>Stutevilles</a:t>
            </a:r>
            <a:r>
              <a:rPr lang="en-GB" dirty="0"/>
              <a:t> affects the third site at </a:t>
            </a:r>
            <a:r>
              <a:rPr lang="en-GB" dirty="0" err="1"/>
              <a:t>Oldstead</a:t>
            </a:r>
            <a:endParaRPr lang="en-GB" dirty="0"/>
          </a:p>
          <a:p>
            <a:r>
              <a:rPr lang="en-GB" dirty="0"/>
              <a:t>The charter of William son of Robert de </a:t>
            </a:r>
            <a:r>
              <a:rPr lang="en-GB" dirty="0" err="1"/>
              <a:t>Stuteville</a:t>
            </a:r>
            <a:r>
              <a:rPr lang="en-GB" dirty="0"/>
              <a:t>, issued between 1183 and 1201</a:t>
            </a:r>
          </a:p>
          <a:p>
            <a:r>
              <a:rPr lang="en-GB" dirty="0"/>
              <a:t>Walter Map and accusations about boundaries</a:t>
            </a:r>
          </a:p>
          <a:p>
            <a:endParaRPr lang="en-GB" sz="2400" i="1" dirty="0"/>
          </a:p>
        </p:txBody>
      </p:sp>
    </p:spTree>
    <p:extLst>
      <p:ext uri="{BB962C8B-B14F-4D97-AF65-F5344CB8AC3E}">
        <p14:creationId xmlns:p14="http://schemas.microsoft.com/office/powerpoint/2010/main" val="10604556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EB8F8D-A060-4F5D-A167-CC3DF6B27D4B}"/>
              </a:ext>
            </a:extLst>
          </p:cNvPr>
          <p:cNvSpPr>
            <a:spLocks noGrp="1"/>
          </p:cNvSpPr>
          <p:nvPr>
            <p:ph type="title"/>
          </p:nvPr>
        </p:nvSpPr>
        <p:spPr>
          <a:xfrm>
            <a:off x="838200" y="963877"/>
            <a:ext cx="3494362" cy="4930246"/>
          </a:xfrm>
        </p:spPr>
        <p:txBody>
          <a:bodyPr>
            <a:normAutofit/>
          </a:bodyPr>
          <a:lstStyle/>
          <a:p>
            <a:pPr algn="r"/>
            <a:r>
              <a:rPr lang="en-GB" b="1">
                <a:solidFill>
                  <a:schemeClr val="accent1"/>
                </a:solidFill>
              </a:rPr>
              <a:t>CISTERCIANS AND THE BLESSED VIRGIN MARY, QUEEN OF HEAVEN AND EARTH</a:t>
            </a:r>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A35BF84-6F7C-4CD2-894F-B43D37149C74}"/>
              </a:ext>
            </a:extLst>
          </p:cNvPr>
          <p:cNvSpPr>
            <a:spLocks noGrp="1"/>
          </p:cNvSpPr>
          <p:nvPr>
            <p:ph idx="1"/>
          </p:nvPr>
        </p:nvSpPr>
        <p:spPr>
          <a:xfrm>
            <a:off x="4976031" y="963877"/>
            <a:ext cx="6377769" cy="4930246"/>
          </a:xfrm>
        </p:spPr>
        <p:txBody>
          <a:bodyPr anchor="ctr">
            <a:normAutofit/>
          </a:bodyPr>
          <a:lstStyle/>
          <a:p>
            <a:r>
              <a:rPr lang="en-GB" i="1" dirty="0"/>
              <a:t>The Book of Wonderful Happenings </a:t>
            </a:r>
            <a:r>
              <a:rPr lang="en-GB" dirty="0"/>
              <a:t>by Herbert of Clairvaux</a:t>
            </a:r>
          </a:p>
          <a:p>
            <a:r>
              <a:rPr lang="en-GB" i="1" dirty="0"/>
              <a:t>The Dialogue on Miracles </a:t>
            </a:r>
            <a:r>
              <a:rPr lang="en-GB" dirty="0"/>
              <a:t>by </a:t>
            </a:r>
            <a:r>
              <a:rPr lang="en-GB" dirty="0" err="1"/>
              <a:t>Caesarius</a:t>
            </a:r>
            <a:r>
              <a:rPr lang="en-GB" dirty="0"/>
              <a:t> of </a:t>
            </a:r>
            <a:r>
              <a:rPr lang="en-GB" dirty="0" err="1"/>
              <a:t>Heisterbach</a:t>
            </a:r>
            <a:endParaRPr lang="en-GB" dirty="0"/>
          </a:p>
          <a:p>
            <a:r>
              <a:rPr lang="en-GB" i="1" dirty="0"/>
              <a:t>Exordium Magnum </a:t>
            </a:r>
            <a:r>
              <a:rPr lang="en-GB" dirty="0"/>
              <a:t>by Conrad of Eberbach (begun between 1177 and 1193 and completed between 1206 and 1221)</a:t>
            </a:r>
            <a:endParaRPr lang="en-GB" i="1" dirty="0"/>
          </a:p>
        </p:txBody>
      </p:sp>
    </p:spTree>
    <p:extLst>
      <p:ext uri="{BB962C8B-B14F-4D97-AF65-F5344CB8AC3E}">
        <p14:creationId xmlns:p14="http://schemas.microsoft.com/office/powerpoint/2010/main" val="22177668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B8F8D-A060-4F5D-A167-CC3DF6B27D4B}"/>
              </a:ext>
            </a:extLst>
          </p:cNvPr>
          <p:cNvSpPr>
            <a:spLocks noGrp="1"/>
          </p:cNvSpPr>
          <p:nvPr>
            <p:ph type="title"/>
          </p:nvPr>
        </p:nvSpPr>
        <p:spPr>
          <a:xfrm>
            <a:off x="655320" y="365125"/>
            <a:ext cx="5120114" cy="1692794"/>
          </a:xfrm>
        </p:spPr>
        <p:txBody>
          <a:bodyPr vert="horz" lIns="91440" tIns="45720" rIns="91440" bIns="45720" rtlCol="0" anchor="ctr">
            <a:normAutofit/>
          </a:bodyPr>
          <a:lstStyle/>
          <a:p>
            <a:r>
              <a:rPr lang="en-US" b="1"/>
              <a:t>CISTERCIAN IDENTITY IN THE </a:t>
            </a:r>
            <a:r>
              <a:rPr lang="en-US" b="1" i="1"/>
              <a:t>HISTORIA</a:t>
            </a:r>
            <a:endParaRPr lang="en-US" b="1"/>
          </a:p>
        </p:txBody>
      </p:sp>
      <p:cxnSp>
        <p:nvCxnSpPr>
          <p:cNvPr id="21" name="Straight Arrow Connector 16">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A35BF84-6F7C-4CD2-894F-B43D37149C74}"/>
              </a:ext>
            </a:extLst>
          </p:cNvPr>
          <p:cNvSpPr>
            <a:spLocks noGrp="1"/>
          </p:cNvSpPr>
          <p:nvPr>
            <p:ph sz="half" idx="1"/>
          </p:nvPr>
        </p:nvSpPr>
        <p:spPr>
          <a:xfrm>
            <a:off x="655321" y="2575034"/>
            <a:ext cx="5120113" cy="3462228"/>
          </a:xfrm>
        </p:spPr>
        <p:txBody>
          <a:bodyPr vert="horz" lIns="91440" tIns="45720" rIns="91440" bIns="45720" rtlCol="0">
            <a:normAutofit lnSpcReduction="10000"/>
          </a:bodyPr>
          <a:lstStyle/>
          <a:p>
            <a:pPr marL="0" indent="0">
              <a:buNone/>
            </a:pPr>
            <a:r>
              <a:rPr lang="en-US" dirty="0"/>
              <a:t>Marian guidance in the selection of the second site of </a:t>
            </a:r>
            <a:r>
              <a:rPr lang="en-US" dirty="0" err="1"/>
              <a:t>Jervaulx</a:t>
            </a:r>
            <a:r>
              <a:rPr lang="en-US" dirty="0"/>
              <a:t>, as Mary as a ‘special friend’ of the Cistercians of Byland, </a:t>
            </a:r>
            <a:r>
              <a:rPr lang="en-US" dirty="0" err="1"/>
              <a:t>Rievaulx</a:t>
            </a:r>
            <a:r>
              <a:rPr lang="en-US" dirty="0"/>
              <a:t>, and </a:t>
            </a:r>
            <a:r>
              <a:rPr lang="en-US" dirty="0" err="1"/>
              <a:t>Jervaulx</a:t>
            </a:r>
            <a:r>
              <a:rPr lang="en-US" dirty="0"/>
              <a:t>; the vision of the beautiful woman and her son in the cloister of Byland as the monks prepare to leave for </a:t>
            </a:r>
            <a:r>
              <a:rPr lang="en-US" dirty="0" err="1"/>
              <a:t>Jervaulx</a:t>
            </a:r>
            <a:endParaRPr lang="en-US" dirty="0"/>
          </a:p>
          <a:p>
            <a:pPr marL="0"/>
            <a:endParaRPr lang="en-US" sz="1800" i="1" dirty="0"/>
          </a:p>
        </p:txBody>
      </p:sp>
      <p:pic>
        <p:nvPicPr>
          <p:cNvPr id="12" name="Content Placeholder 11" descr="A large stone building with a grassy field&#10;&#10;Description automatically generated">
            <a:extLst>
              <a:ext uri="{FF2B5EF4-FFF2-40B4-BE49-F238E27FC236}">
                <a16:creationId xmlns:a16="http://schemas.microsoft.com/office/drawing/2014/main" id="{C26D6A77-5548-492E-8181-CAF2B21E047E}"/>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0915" r="10044"/>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27141243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11" descr="A large stone building&#10;&#10;Description automatically generated">
            <a:extLst>
              <a:ext uri="{FF2B5EF4-FFF2-40B4-BE49-F238E27FC236}">
                <a16:creationId xmlns:a16="http://schemas.microsoft.com/office/drawing/2014/main" id="{7E57A99D-64EF-45DE-BF35-7C505F0178DD}"/>
              </a:ext>
            </a:extLst>
          </p:cNvPr>
          <p:cNvPicPr>
            <a:picLocks noChangeAspect="1"/>
          </p:cNvPicPr>
          <p:nvPr/>
        </p:nvPicPr>
        <p:blipFill rotWithShape="1">
          <a:blip r:embed="rId2">
            <a:extLst>
              <a:ext uri="{28A0092B-C50C-407E-A947-70E740481C1C}">
                <a14:useLocalDpi xmlns:a14="http://schemas.microsoft.com/office/drawing/2010/main" val="0"/>
              </a:ext>
            </a:extLst>
          </a:blip>
          <a:srcRect l="18964" r="-2" b="-2"/>
          <a:stretch/>
        </p:blipFill>
        <p:spPr>
          <a:xfrm>
            <a:off x="321733" y="321732"/>
            <a:ext cx="3777025" cy="6214533"/>
          </a:xfrm>
          <a:prstGeom prst="rect">
            <a:avLst/>
          </a:prstGeom>
        </p:spPr>
      </p:pic>
      <p:pic>
        <p:nvPicPr>
          <p:cNvPr id="6" name="Content Placeholder 5" descr="A large stone building with a grassy field&#10;&#10;Description automatically generated">
            <a:extLst>
              <a:ext uri="{FF2B5EF4-FFF2-40B4-BE49-F238E27FC236}">
                <a16:creationId xmlns:a16="http://schemas.microsoft.com/office/drawing/2014/main" id="{DE857B96-B159-40BF-9856-C64166158BE7}"/>
              </a:ext>
            </a:extLst>
          </p:cNvPr>
          <p:cNvPicPr>
            <a:picLocks noGrp="1" noChangeAspect="1"/>
          </p:cNvPicPr>
          <p:nvPr>
            <p:ph sz="half" idx="4294967295"/>
          </p:nvPr>
        </p:nvPicPr>
        <p:blipFill rotWithShape="1">
          <a:blip r:embed="rId3">
            <a:extLst>
              <a:ext uri="{28A0092B-C50C-407E-A947-70E740481C1C}">
                <a14:useLocalDpi xmlns:a14="http://schemas.microsoft.com/office/drawing/2010/main" val="0"/>
              </a:ext>
            </a:extLst>
          </a:blip>
          <a:srcRect l="23907" r="29955" b="-1"/>
          <a:stretch/>
        </p:blipFill>
        <p:spPr>
          <a:xfrm>
            <a:off x="4184538" y="321732"/>
            <a:ext cx="3822924" cy="6214533"/>
          </a:xfrm>
          <a:prstGeom prst="rect">
            <a:avLst/>
          </a:prstGeom>
        </p:spPr>
      </p:pic>
      <p:pic>
        <p:nvPicPr>
          <p:cNvPr id="8" name="Content Placeholder 7" descr="A castle on top of a grass covered field&#10;&#10;Description automatically generated">
            <a:extLst>
              <a:ext uri="{FF2B5EF4-FFF2-40B4-BE49-F238E27FC236}">
                <a16:creationId xmlns:a16="http://schemas.microsoft.com/office/drawing/2014/main" id="{109B4A68-7B46-4D5D-8A26-01AA8F05751F}"/>
              </a:ext>
            </a:extLst>
          </p:cNvPr>
          <p:cNvPicPr>
            <a:picLocks noGrp="1" noChangeAspect="1"/>
          </p:cNvPicPr>
          <p:nvPr>
            <p:ph sz="half" idx="4294967295"/>
          </p:nvPr>
        </p:nvPicPr>
        <p:blipFill rotWithShape="1">
          <a:blip r:embed="rId4">
            <a:extLst>
              <a:ext uri="{28A0092B-C50C-407E-A947-70E740481C1C}">
                <a14:useLocalDpi xmlns:a14="http://schemas.microsoft.com/office/drawing/2010/main" val="0"/>
              </a:ext>
            </a:extLst>
          </a:blip>
          <a:srcRect l="38453" r="15896" b="-1"/>
          <a:stretch/>
        </p:blipFill>
        <p:spPr>
          <a:xfrm>
            <a:off x="8087672" y="321732"/>
            <a:ext cx="3782595" cy="6214533"/>
          </a:xfrm>
          <a:prstGeom prst="rect">
            <a:avLst/>
          </a:prstGeom>
        </p:spPr>
      </p:pic>
      <p:sp>
        <p:nvSpPr>
          <p:cNvPr id="3" name="TextBox 2">
            <a:extLst>
              <a:ext uri="{FF2B5EF4-FFF2-40B4-BE49-F238E27FC236}">
                <a16:creationId xmlns:a16="http://schemas.microsoft.com/office/drawing/2014/main" id="{DD2166E0-7C63-4158-A9BC-ABF53C478227}"/>
              </a:ext>
            </a:extLst>
          </p:cNvPr>
          <p:cNvSpPr txBox="1"/>
          <p:nvPr/>
        </p:nvSpPr>
        <p:spPr>
          <a:xfrm>
            <a:off x="4371976" y="4200525"/>
            <a:ext cx="3444266" cy="1631216"/>
          </a:xfrm>
          <a:prstGeom prst="rect">
            <a:avLst/>
          </a:prstGeom>
          <a:noFill/>
        </p:spPr>
        <p:txBody>
          <a:bodyPr wrap="square" rtlCol="0">
            <a:spAutoFit/>
          </a:bodyPr>
          <a:lstStyle/>
          <a:p>
            <a:r>
              <a:rPr lang="en-GB" dirty="0">
                <a:solidFill>
                  <a:schemeClr val="bg1"/>
                </a:solidFill>
              </a:rPr>
              <a:t>‘</a:t>
            </a:r>
            <a:r>
              <a:rPr lang="en-GB" sz="2000" dirty="0">
                <a:solidFill>
                  <a:schemeClr val="bg1"/>
                </a:solidFill>
              </a:rPr>
              <a:t>There they built their fine, great church from now, as may now be seen:  may the Almighty bless and keep it throughout the ages’.</a:t>
            </a:r>
          </a:p>
        </p:txBody>
      </p:sp>
    </p:spTree>
    <p:extLst>
      <p:ext uri="{BB962C8B-B14F-4D97-AF65-F5344CB8AC3E}">
        <p14:creationId xmlns:p14="http://schemas.microsoft.com/office/powerpoint/2010/main" val="33962779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1066</Words>
  <Application>Microsoft Office PowerPoint</Application>
  <PresentationFormat>Widescreen</PresentationFormat>
  <Paragraphs>77</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Historical Writing and the Creation of a Monastic Identity: the Cistercian Abbeys of Byland and Jervaulx </vt:lpstr>
      <vt:lpstr>Monasteries as communities</vt:lpstr>
      <vt:lpstr>The source</vt:lpstr>
      <vt:lpstr>Themes</vt:lpstr>
      <vt:lpstr>REASONS FOR WRITING</vt:lpstr>
      <vt:lpstr>TRIALS AND TRIBULATIONS</vt:lpstr>
      <vt:lpstr>Byland: key dates</vt:lpstr>
      <vt:lpstr>Wandering monks</vt:lpstr>
      <vt:lpstr>PowerPoint Presentation</vt:lpstr>
      <vt:lpstr>The origins of Jervaulx</vt:lpstr>
      <vt:lpstr>AFFILIATION AND LEGITIMACY</vt:lpstr>
      <vt:lpstr>LOCAL IDENTITIES AND PATRONS</vt:lpstr>
      <vt:lpstr>THE MOWBRAY FAMILY</vt:lpstr>
      <vt:lpstr>CONSOLIDATION OF THE ESTATE</vt:lpstr>
      <vt:lpstr>CISTERCIANS AND THE BLESSED VIRGIN MARY, QUEEN OF HEAVEN AND EARTH</vt:lpstr>
      <vt:lpstr>CISTERCIAN IDENTITY IN THE HISTORIA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Historical Writing and the Creation of a Monastic Identity: the Cistercian Abbeys of Byland and Jervaulx </dc:title>
  <dc:creator>Janet Marx</dc:creator>
  <cp:lastModifiedBy>Janet Burton</cp:lastModifiedBy>
  <cp:revision>4</cp:revision>
  <dcterms:created xsi:type="dcterms:W3CDTF">2019-02-19T14:39:40Z</dcterms:created>
  <dcterms:modified xsi:type="dcterms:W3CDTF">2020-11-11T11:09:33Z</dcterms:modified>
</cp:coreProperties>
</file>