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0" r:id="rId1"/>
  </p:sldMasterIdLst>
  <p:notesMasterIdLst>
    <p:notesMasterId r:id="rId26"/>
  </p:notesMasterIdLst>
  <p:handoutMasterIdLst>
    <p:handoutMasterId r:id="rId27"/>
  </p:handoutMasterIdLst>
  <p:sldIdLst>
    <p:sldId id="270" r:id="rId2"/>
    <p:sldId id="327" r:id="rId3"/>
    <p:sldId id="328" r:id="rId4"/>
    <p:sldId id="282" r:id="rId5"/>
    <p:sldId id="266" r:id="rId6"/>
    <p:sldId id="317" r:id="rId7"/>
    <p:sldId id="314" r:id="rId8"/>
    <p:sldId id="315" r:id="rId9"/>
    <p:sldId id="316" r:id="rId10"/>
    <p:sldId id="274" r:id="rId11"/>
    <p:sldId id="330" r:id="rId12"/>
    <p:sldId id="289" r:id="rId13"/>
    <p:sldId id="318" r:id="rId14"/>
    <p:sldId id="305" r:id="rId15"/>
    <p:sldId id="321" r:id="rId16"/>
    <p:sldId id="311" r:id="rId17"/>
    <p:sldId id="303" r:id="rId18"/>
    <p:sldId id="320" r:id="rId19"/>
    <p:sldId id="323" r:id="rId20"/>
    <p:sldId id="292" r:id="rId21"/>
    <p:sldId id="291" r:id="rId22"/>
    <p:sldId id="293" r:id="rId23"/>
    <p:sldId id="294" r:id="rId24"/>
    <p:sldId id="329" r:id="rId25"/>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69" d="100"/>
          <a:sy n="69" d="100"/>
        </p:scale>
        <p:origin x="720" y="33"/>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2754A6-4328-430A-9B9E-F06B60C7E3E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667E25D-D89A-4BA9-AA27-2DCC3D231DB2}">
      <dgm:prSet/>
      <dgm:spPr/>
      <dgm:t>
        <a:bodyPr/>
        <a:lstStyle/>
        <a:p>
          <a:r>
            <a:rPr lang="en-GB"/>
            <a:t>Building a High Performance Culture</a:t>
          </a:r>
          <a:endParaRPr lang="en-US"/>
        </a:p>
      </dgm:t>
    </dgm:pt>
    <dgm:pt modelId="{A3EA0CD2-F0EA-4332-B78F-0CF6A9AB0C83}" type="parTrans" cxnId="{967BD354-D276-48A7-970E-8FD06307ECEE}">
      <dgm:prSet/>
      <dgm:spPr/>
      <dgm:t>
        <a:bodyPr/>
        <a:lstStyle/>
        <a:p>
          <a:endParaRPr lang="en-US"/>
        </a:p>
      </dgm:t>
    </dgm:pt>
    <dgm:pt modelId="{0B7AFAB6-249E-42CD-9FCA-E83514D191AC}" type="sibTrans" cxnId="{967BD354-D276-48A7-970E-8FD06307ECEE}">
      <dgm:prSet/>
      <dgm:spPr/>
      <dgm:t>
        <a:bodyPr/>
        <a:lstStyle/>
        <a:p>
          <a:endParaRPr lang="en-US"/>
        </a:p>
      </dgm:t>
    </dgm:pt>
    <dgm:pt modelId="{62BEBD54-F07A-41FD-A33D-8B2D9FFD291C}">
      <dgm:prSet/>
      <dgm:spPr/>
      <dgm:t>
        <a:bodyPr/>
        <a:lstStyle/>
        <a:p>
          <a:r>
            <a:rPr lang="en-GB"/>
            <a:t>Discretionary effort</a:t>
          </a:r>
          <a:endParaRPr lang="en-US"/>
        </a:p>
      </dgm:t>
    </dgm:pt>
    <dgm:pt modelId="{72B9CAEC-5652-41C5-8034-A14E60514D0D}" type="parTrans" cxnId="{3A90367D-D2D7-481B-8574-B1500B3A746C}">
      <dgm:prSet/>
      <dgm:spPr/>
      <dgm:t>
        <a:bodyPr/>
        <a:lstStyle/>
        <a:p>
          <a:endParaRPr lang="en-US"/>
        </a:p>
      </dgm:t>
    </dgm:pt>
    <dgm:pt modelId="{CC33FF37-8A86-4777-8944-3E901C4CAB8A}" type="sibTrans" cxnId="{3A90367D-D2D7-481B-8574-B1500B3A746C}">
      <dgm:prSet/>
      <dgm:spPr/>
      <dgm:t>
        <a:bodyPr/>
        <a:lstStyle/>
        <a:p>
          <a:endParaRPr lang="en-US"/>
        </a:p>
      </dgm:t>
    </dgm:pt>
    <dgm:pt modelId="{6AD9832A-94D0-41C3-97C8-2642AD0067F1}">
      <dgm:prSet/>
      <dgm:spPr/>
      <dgm:t>
        <a:bodyPr/>
        <a:lstStyle/>
        <a:p>
          <a:r>
            <a:rPr lang="en-GB"/>
            <a:t>OCB’s</a:t>
          </a:r>
          <a:endParaRPr lang="en-US"/>
        </a:p>
      </dgm:t>
    </dgm:pt>
    <dgm:pt modelId="{C19941E9-88F1-4FBE-AA81-56B199E7F82F}" type="parTrans" cxnId="{1DAA0667-DA99-4797-BAC6-ED01AC022740}">
      <dgm:prSet/>
      <dgm:spPr/>
      <dgm:t>
        <a:bodyPr/>
        <a:lstStyle/>
        <a:p>
          <a:endParaRPr lang="en-US"/>
        </a:p>
      </dgm:t>
    </dgm:pt>
    <dgm:pt modelId="{C14ADC11-58A7-46C3-98AF-F33BEFE1F79E}" type="sibTrans" cxnId="{1DAA0667-DA99-4797-BAC6-ED01AC022740}">
      <dgm:prSet/>
      <dgm:spPr/>
      <dgm:t>
        <a:bodyPr/>
        <a:lstStyle/>
        <a:p>
          <a:endParaRPr lang="en-US"/>
        </a:p>
      </dgm:t>
    </dgm:pt>
    <dgm:pt modelId="{8A15F9B8-374F-47A3-A8DF-FB6ACF034AA7}">
      <dgm:prSet/>
      <dgm:spPr/>
      <dgm:t>
        <a:bodyPr/>
        <a:lstStyle/>
        <a:p>
          <a:r>
            <a:rPr lang="en-GB"/>
            <a:t>Psychological contract</a:t>
          </a:r>
          <a:endParaRPr lang="en-US"/>
        </a:p>
      </dgm:t>
    </dgm:pt>
    <dgm:pt modelId="{56B4532F-96FF-4F7E-B26A-0A33BF523BEF}" type="parTrans" cxnId="{5E24D9C8-9CD3-4116-83A9-84AB10F773B3}">
      <dgm:prSet/>
      <dgm:spPr/>
      <dgm:t>
        <a:bodyPr/>
        <a:lstStyle/>
        <a:p>
          <a:endParaRPr lang="en-US"/>
        </a:p>
      </dgm:t>
    </dgm:pt>
    <dgm:pt modelId="{CED52DFE-CD4C-4D67-89D1-2D376810A36C}" type="sibTrans" cxnId="{5E24D9C8-9CD3-4116-83A9-84AB10F773B3}">
      <dgm:prSet/>
      <dgm:spPr/>
      <dgm:t>
        <a:bodyPr/>
        <a:lstStyle/>
        <a:p>
          <a:endParaRPr lang="en-US"/>
        </a:p>
      </dgm:t>
    </dgm:pt>
    <dgm:pt modelId="{7CE91AB7-51C5-4C37-847F-E8B302F2B391}">
      <dgm:prSet/>
      <dgm:spPr/>
      <dgm:t>
        <a:bodyPr/>
        <a:lstStyle/>
        <a:p>
          <a:r>
            <a:rPr lang="en-GB"/>
            <a:t>Personal ethics, standards and beliefs</a:t>
          </a:r>
          <a:endParaRPr lang="en-US"/>
        </a:p>
      </dgm:t>
    </dgm:pt>
    <dgm:pt modelId="{18234D87-B59B-42DF-937D-20C231B86236}" type="parTrans" cxnId="{6B03A847-F5E3-4D00-81FC-067975818917}">
      <dgm:prSet/>
      <dgm:spPr/>
      <dgm:t>
        <a:bodyPr/>
        <a:lstStyle/>
        <a:p>
          <a:endParaRPr lang="en-US"/>
        </a:p>
      </dgm:t>
    </dgm:pt>
    <dgm:pt modelId="{5E2788D0-8502-4036-A5A8-027CCBBDCF51}" type="sibTrans" cxnId="{6B03A847-F5E3-4D00-81FC-067975818917}">
      <dgm:prSet/>
      <dgm:spPr/>
      <dgm:t>
        <a:bodyPr/>
        <a:lstStyle/>
        <a:p>
          <a:endParaRPr lang="en-US"/>
        </a:p>
      </dgm:t>
    </dgm:pt>
    <dgm:pt modelId="{45C95E4B-8CE6-4822-B4A5-189EE167C0F0}">
      <dgm:prSet/>
      <dgm:spPr/>
      <dgm:t>
        <a:bodyPr/>
        <a:lstStyle/>
        <a:p>
          <a:r>
            <a:rPr lang="en-GB"/>
            <a:t>Cognitive biases</a:t>
          </a:r>
          <a:endParaRPr lang="en-US"/>
        </a:p>
      </dgm:t>
    </dgm:pt>
    <dgm:pt modelId="{18E39E3B-3D40-4FDA-875F-D9924EE92D06}" type="parTrans" cxnId="{0585858E-8581-4287-9B1A-0A34100A0413}">
      <dgm:prSet/>
      <dgm:spPr/>
      <dgm:t>
        <a:bodyPr/>
        <a:lstStyle/>
        <a:p>
          <a:endParaRPr lang="en-US"/>
        </a:p>
      </dgm:t>
    </dgm:pt>
    <dgm:pt modelId="{F82DDDAC-6456-4D85-82B7-B626A596BE14}" type="sibTrans" cxnId="{0585858E-8581-4287-9B1A-0A34100A0413}">
      <dgm:prSet/>
      <dgm:spPr/>
      <dgm:t>
        <a:bodyPr/>
        <a:lstStyle/>
        <a:p>
          <a:endParaRPr lang="en-US"/>
        </a:p>
      </dgm:t>
    </dgm:pt>
    <dgm:pt modelId="{13BB9A30-5986-4D3F-9A93-CAAA43829028}">
      <dgm:prSet/>
      <dgm:spPr/>
      <dgm:t>
        <a:bodyPr/>
        <a:lstStyle/>
        <a:p>
          <a:r>
            <a:rPr lang="en-GB"/>
            <a:t>Organisational values</a:t>
          </a:r>
          <a:endParaRPr lang="en-US"/>
        </a:p>
      </dgm:t>
    </dgm:pt>
    <dgm:pt modelId="{5663560D-435C-45B9-8037-75259AB945CC}" type="parTrans" cxnId="{74027957-DDDD-4E29-8CB6-1AB84B148A25}">
      <dgm:prSet/>
      <dgm:spPr/>
      <dgm:t>
        <a:bodyPr/>
        <a:lstStyle/>
        <a:p>
          <a:endParaRPr lang="en-US"/>
        </a:p>
      </dgm:t>
    </dgm:pt>
    <dgm:pt modelId="{68D73536-EE24-4E6A-8349-DC25A47A42F5}" type="sibTrans" cxnId="{74027957-DDDD-4E29-8CB6-1AB84B148A25}">
      <dgm:prSet/>
      <dgm:spPr/>
      <dgm:t>
        <a:bodyPr/>
        <a:lstStyle/>
        <a:p>
          <a:endParaRPr lang="en-US"/>
        </a:p>
      </dgm:t>
    </dgm:pt>
    <dgm:pt modelId="{A0E4C0C7-9D6F-4B45-B535-A3A78F83DD01}">
      <dgm:prSet/>
      <dgm:spPr/>
      <dgm:t>
        <a:bodyPr/>
        <a:lstStyle/>
        <a:p>
          <a:r>
            <a:rPr lang="en-GB"/>
            <a:t>Aligning personal and organisational values</a:t>
          </a:r>
          <a:endParaRPr lang="en-US"/>
        </a:p>
      </dgm:t>
    </dgm:pt>
    <dgm:pt modelId="{01821C1B-E5F6-4FC5-8BAE-94EBAA80B32F}" type="parTrans" cxnId="{241DC1E3-42F7-448C-87D1-54AEF0C7B058}">
      <dgm:prSet/>
      <dgm:spPr/>
      <dgm:t>
        <a:bodyPr/>
        <a:lstStyle/>
        <a:p>
          <a:endParaRPr lang="en-US"/>
        </a:p>
      </dgm:t>
    </dgm:pt>
    <dgm:pt modelId="{533BAF2E-633C-4A45-8187-2537F033C809}" type="sibTrans" cxnId="{241DC1E3-42F7-448C-87D1-54AEF0C7B058}">
      <dgm:prSet/>
      <dgm:spPr/>
      <dgm:t>
        <a:bodyPr/>
        <a:lstStyle/>
        <a:p>
          <a:endParaRPr lang="en-US"/>
        </a:p>
      </dgm:t>
    </dgm:pt>
    <dgm:pt modelId="{22C79200-811C-49FC-B59B-0471AECFA773}">
      <dgm:prSet/>
      <dgm:spPr/>
      <dgm:t>
        <a:bodyPr/>
        <a:lstStyle/>
        <a:p>
          <a:r>
            <a:rPr lang="en-GB"/>
            <a:t>The Barrett Model</a:t>
          </a:r>
          <a:endParaRPr lang="en-US"/>
        </a:p>
      </dgm:t>
    </dgm:pt>
    <dgm:pt modelId="{5F544E18-0AE1-4ED0-A0B4-1106AEAEE85B}" type="parTrans" cxnId="{12840FF6-33A3-4FAE-BED6-D099DFF925B9}">
      <dgm:prSet/>
      <dgm:spPr/>
      <dgm:t>
        <a:bodyPr/>
        <a:lstStyle/>
        <a:p>
          <a:endParaRPr lang="en-US"/>
        </a:p>
      </dgm:t>
    </dgm:pt>
    <dgm:pt modelId="{409CBA6C-1C03-4892-B240-B10824F8190D}" type="sibTrans" cxnId="{12840FF6-33A3-4FAE-BED6-D099DFF925B9}">
      <dgm:prSet/>
      <dgm:spPr/>
      <dgm:t>
        <a:bodyPr/>
        <a:lstStyle/>
        <a:p>
          <a:endParaRPr lang="en-US"/>
        </a:p>
      </dgm:t>
    </dgm:pt>
    <dgm:pt modelId="{5A5C0617-6252-4623-835B-D22F9A0044B3}">
      <dgm:prSet/>
      <dgm:spPr/>
      <dgm:t>
        <a:bodyPr/>
        <a:lstStyle/>
        <a:p>
          <a:r>
            <a:rPr lang="en-GB"/>
            <a:t>Exercise</a:t>
          </a:r>
          <a:endParaRPr lang="en-US"/>
        </a:p>
      </dgm:t>
    </dgm:pt>
    <dgm:pt modelId="{47599103-44C7-4E1F-8DAD-D89B9FDCD540}" type="parTrans" cxnId="{36B4A430-7EE4-4F95-853E-92546C707C79}">
      <dgm:prSet/>
      <dgm:spPr/>
      <dgm:t>
        <a:bodyPr/>
        <a:lstStyle/>
        <a:p>
          <a:endParaRPr lang="en-US"/>
        </a:p>
      </dgm:t>
    </dgm:pt>
    <dgm:pt modelId="{A6BEE93E-7E9F-48AA-A21F-E8C6878F7161}" type="sibTrans" cxnId="{36B4A430-7EE4-4F95-853E-92546C707C79}">
      <dgm:prSet/>
      <dgm:spPr/>
      <dgm:t>
        <a:bodyPr/>
        <a:lstStyle/>
        <a:p>
          <a:endParaRPr lang="en-US"/>
        </a:p>
      </dgm:t>
    </dgm:pt>
    <dgm:pt modelId="{5886EF65-EDA5-4E1F-80CD-35357A92F1B8}">
      <dgm:prSet/>
      <dgm:spPr/>
      <dgm:t>
        <a:bodyPr/>
        <a:lstStyle/>
        <a:p>
          <a:r>
            <a:rPr lang="en-GB"/>
            <a:t>Personal and professional ethics</a:t>
          </a:r>
          <a:endParaRPr lang="en-US"/>
        </a:p>
      </dgm:t>
    </dgm:pt>
    <dgm:pt modelId="{FEB624B1-0334-45D8-8389-68E2FA12451E}" type="parTrans" cxnId="{E647FA34-A82C-4CCE-8D90-B13EF0188B12}">
      <dgm:prSet/>
      <dgm:spPr/>
      <dgm:t>
        <a:bodyPr/>
        <a:lstStyle/>
        <a:p>
          <a:endParaRPr lang="en-US"/>
        </a:p>
      </dgm:t>
    </dgm:pt>
    <dgm:pt modelId="{0008AEA2-6B17-453A-A4B5-F15057D4DD04}" type="sibTrans" cxnId="{E647FA34-A82C-4CCE-8D90-B13EF0188B12}">
      <dgm:prSet/>
      <dgm:spPr/>
      <dgm:t>
        <a:bodyPr/>
        <a:lstStyle/>
        <a:p>
          <a:endParaRPr lang="en-US"/>
        </a:p>
      </dgm:t>
    </dgm:pt>
    <dgm:pt modelId="{C80E03A5-6870-48F9-89E7-9262CDB51056}" type="pres">
      <dgm:prSet presAssocID="{4D2754A6-4328-430A-9B9E-F06B60C7E3E0}" presName="diagram" presStyleCnt="0">
        <dgm:presLayoutVars>
          <dgm:dir/>
          <dgm:resizeHandles val="exact"/>
        </dgm:presLayoutVars>
      </dgm:prSet>
      <dgm:spPr/>
    </dgm:pt>
    <dgm:pt modelId="{38630144-0C6A-4DC8-A009-5A8CDD794201}" type="pres">
      <dgm:prSet presAssocID="{C667E25D-D89A-4BA9-AA27-2DCC3D231DB2}" presName="node" presStyleLbl="node1" presStyleIdx="0" presStyleCnt="11">
        <dgm:presLayoutVars>
          <dgm:bulletEnabled val="1"/>
        </dgm:presLayoutVars>
      </dgm:prSet>
      <dgm:spPr/>
    </dgm:pt>
    <dgm:pt modelId="{975D18AA-3278-4543-9108-BA8CE88BAC42}" type="pres">
      <dgm:prSet presAssocID="{0B7AFAB6-249E-42CD-9FCA-E83514D191AC}" presName="sibTrans" presStyleCnt="0"/>
      <dgm:spPr/>
    </dgm:pt>
    <dgm:pt modelId="{071F80B2-178A-47AE-BFF7-AC74DB131828}" type="pres">
      <dgm:prSet presAssocID="{62BEBD54-F07A-41FD-A33D-8B2D9FFD291C}" presName="node" presStyleLbl="node1" presStyleIdx="1" presStyleCnt="11">
        <dgm:presLayoutVars>
          <dgm:bulletEnabled val="1"/>
        </dgm:presLayoutVars>
      </dgm:prSet>
      <dgm:spPr/>
    </dgm:pt>
    <dgm:pt modelId="{0A4B5AE9-F861-49AE-AC5E-801A39FE1AD3}" type="pres">
      <dgm:prSet presAssocID="{CC33FF37-8A86-4777-8944-3E901C4CAB8A}" presName="sibTrans" presStyleCnt="0"/>
      <dgm:spPr/>
    </dgm:pt>
    <dgm:pt modelId="{493D1494-B170-4995-B97A-653015601C61}" type="pres">
      <dgm:prSet presAssocID="{6AD9832A-94D0-41C3-97C8-2642AD0067F1}" presName="node" presStyleLbl="node1" presStyleIdx="2" presStyleCnt="11">
        <dgm:presLayoutVars>
          <dgm:bulletEnabled val="1"/>
        </dgm:presLayoutVars>
      </dgm:prSet>
      <dgm:spPr/>
    </dgm:pt>
    <dgm:pt modelId="{A79A7CD1-327C-4C78-A58B-EBD96C280EB7}" type="pres">
      <dgm:prSet presAssocID="{C14ADC11-58A7-46C3-98AF-F33BEFE1F79E}" presName="sibTrans" presStyleCnt="0"/>
      <dgm:spPr/>
    </dgm:pt>
    <dgm:pt modelId="{08BA05BC-6999-485A-99AC-A5DA709020A3}" type="pres">
      <dgm:prSet presAssocID="{8A15F9B8-374F-47A3-A8DF-FB6ACF034AA7}" presName="node" presStyleLbl="node1" presStyleIdx="3" presStyleCnt="11">
        <dgm:presLayoutVars>
          <dgm:bulletEnabled val="1"/>
        </dgm:presLayoutVars>
      </dgm:prSet>
      <dgm:spPr/>
    </dgm:pt>
    <dgm:pt modelId="{5AFF9215-5429-4507-A09B-2C857FE1916F}" type="pres">
      <dgm:prSet presAssocID="{CED52DFE-CD4C-4D67-89D1-2D376810A36C}" presName="sibTrans" presStyleCnt="0"/>
      <dgm:spPr/>
    </dgm:pt>
    <dgm:pt modelId="{52536250-A51F-4DF6-95F8-3C72AAFA65C2}" type="pres">
      <dgm:prSet presAssocID="{7CE91AB7-51C5-4C37-847F-E8B302F2B391}" presName="node" presStyleLbl="node1" presStyleIdx="4" presStyleCnt="11">
        <dgm:presLayoutVars>
          <dgm:bulletEnabled val="1"/>
        </dgm:presLayoutVars>
      </dgm:prSet>
      <dgm:spPr/>
    </dgm:pt>
    <dgm:pt modelId="{9720F08C-4FDF-4196-A7F1-6A39FC3BBBAD}" type="pres">
      <dgm:prSet presAssocID="{5E2788D0-8502-4036-A5A8-027CCBBDCF51}" presName="sibTrans" presStyleCnt="0"/>
      <dgm:spPr/>
    </dgm:pt>
    <dgm:pt modelId="{B5F31157-724A-4221-807C-0FCD7D6BA088}" type="pres">
      <dgm:prSet presAssocID="{45C95E4B-8CE6-4822-B4A5-189EE167C0F0}" presName="node" presStyleLbl="node1" presStyleIdx="5" presStyleCnt="11">
        <dgm:presLayoutVars>
          <dgm:bulletEnabled val="1"/>
        </dgm:presLayoutVars>
      </dgm:prSet>
      <dgm:spPr/>
    </dgm:pt>
    <dgm:pt modelId="{F74CA9BC-9020-44D3-AC56-E501A70BFD33}" type="pres">
      <dgm:prSet presAssocID="{F82DDDAC-6456-4D85-82B7-B626A596BE14}" presName="sibTrans" presStyleCnt="0"/>
      <dgm:spPr/>
    </dgm:pt>
    <dgm:pt modelId="{0FDB46EC-B0F8-4B17-9092-56355CEA23A1}" type="pres">
      <dgm:prSet presAssocID="{13BB9A30-5986-4D3F-9A93-CAAA43829028}" presName="node" presStyleLbl="node1" presStyleIdx="6" presStyleCnt="11">
        <dgm:presLayoutVars>
          <dgm:bulletEnabled val="1"/>
        </dgm:presLayoutVars>
      </dgm:prSet>
      <dgm:spPr/>
    </dgm:pt>
    <dgm:pt modelId="{AD3C3810-36E9-42C6-8D6D-EE6BB72DAADC}" type="pres">
      <dgm:prSet presAssocID="{68D73536-EE24-4E6A-8349-DC25A47A42F5}" presName="sibTrans" presStyleCnt="0"/>
      <dgm:spPr/>
    </dgm:pt>
    <dgm:pt modelId="{5B6E788A-BE4B-4D73-AE87-E9DC6013F09E}" type="pres">
      <dgm:prSet presAssocID="{A0E4C0C7-9D6F-4B45-B535-A3A78F83DD01}" presName="node" presStyleLbl="node1" presStyleIdx="7" presStyleCnt="11">
        <dgm:presLayoutVars>
          <dgm:bulletEnabled val="1"/>
        </dgm:presLayoutVars>
      </dgm:prSet>
      <dgm:spPr/>
    </dgm:pt>
    <dgm:pt modelId="{FD5722F2-EFA3-4C29-AA8B-1A830D9C1DA5}" type="pres">
      <dgm:prSet presAssocID="{533BAF2E-633C-4A45-8187-2537F033C809}" presName="sibTrans" presStyleCnt="0"/>
      <dgm:spPr/>
    </dgm:pt>
    <dgm:pt modelId="{537EC906-AD9D-4B4C-AAF3-B0EE7307E6D7}" type="pres">
      <dgm:prSet presAssocID="{22C79200-811C-49FC-B59B-0471AECFA773}" presName="node" presStyleLbl="node1" presStyleIdx="8" presStyleCnt="11">
        <dgm:presLayoutVars>
          <dgm:bulletEnabled val="1"/>
        </dgm:presLayoutVars>
      </dgm:prSet>
      <dgm:spPr/>
    </dgm:pt>
    <dgm:pt modelId="{4819EA15-66FF-4D08-8931-428672D5DF29}" type="pres">
      <dgm:prSet presAssocID="{409CBA6C-1C03-4892-B240-B10824F8190D}" presName="sibTrans" presStyleCnt="0"/>
      <dgm:spPr/>
    </dgm:pt>
    <dgm:pt modelId="{88C68096-8AC1-4044-9824-C96F6D0B2B36}" type="pres">
      <dgm:prSet presAssocID="{5A5C0617-6252-4623-835B-D22F9A0044B3}" presName="node" presStyleLbl="node1" presStyleIdx="9" presStyleCnt="11">
        <dgm:presLayoutVars>
          <dgm:bulletEnabled val="1"/>
        </dgm:presLayoutVars>
      </dgm:prSet>
      <dgm:spPr/>
    </dgm:pt>
    <dgm:pt modelId="{D2835BC3-7012-4680-9FB9-DA6C4EBF1DC7}" type="pres">
      <dgm:prSet presAssocID="{A6BEE93E-7E9F-48AA-A21F-E8C6878F7161}" presName="sibTrans" presStyleCnt="0"/>
      <dgm:spPr/>
    </dgm:pt>
    <dgm:pt modelId="{423E8A39-C71D-4341-A1E3-FBE18DEA5FA0}" type="pres">
      <dgm:prSet presAssocID="{5886EF65-EDA5-4E1F-80CD-35357A92F1B8}" presName="node" presStyleLbl="node1" presStyleIdx="10" presStyleCnt="11">
        <dgm:presLayoutVars>
          <dgm:bulletEnabled val="1"/>
        </dgm:presLayoutVars>
      </dgm:prSet>
      <dgm:spPr/>
    </dgm:pt>
  </dgm:ptLst>
  <dgm:cxnLst>
    <dgm:cxn modelId="{9896DA08-16A3-4F51-8B83-E7C2D4B3EBCF}" type="presOf" srcId="{A0E4C0C7-9D6F-4B45-B535-A3A78F83DD01}" destId="{5B6E788A-BE4B-4D73-AE87-E9DC6013F09E}" srcOrd="0" destOrd="0" presId="urn:microsoft.com/office/officeart/2005/8/layout/default"/>
    <dgm:cxn modelId="{DE561E11-8EBC-4666-8D20-61F9EFF384C8}" type="presOf" srcId="{6AD9832A-94D0-41C3-97C8-2642AD0067F1}" destId="{493D1494-B170-4995-B97A-653015601C61}" srcOrd="0" destOrd="0" presId="urn:microsoft.com/office/officeart/2005/8/layout/default"/>
    <dgm:cxn modelId="{36B4A430-7EE4-4F95-853E-92546C707C79}" srcId="{4D2754A6-4328-430A-9B9E-F06B60C7E3E0}" destId="{5A5C0617-6252-4623-835B-D22F9A0044B3}" srcOrd="9" destOrd="0" parTransId="{47599103-44C7-4E1F-8DAD-D89B9FDCD540}" sibTransId="{A6BEE93E-7E9F-48AA-A21F-E8C6878F7161}"/>
    <dgm:cxn modelId="{E647FA34-A82C-4CCE-8D90-B13EF0188B12}" srcId="{4D2754A6-4328-430A-9B9E-F06B60C7E3E0}" destId="{5886EF65-EDA5-4E1F-80CD-35357A92F1B8}" srcOrd="10" destOrd="0" parTransId="{FEB624B1-0334-45D8-8389-68E2FA12451E}" sibTransId="{0008AEA2-6B17-453A-A4B5-F15057D4DD04}"/>
    <dgm:cxn modelId="{5622D665-6F29-45AA-9433-08547DFDB3CA}" type="presOf" srcId="{5886EF65-EDA5-4E1F-80CD-35357A92F1B8}" destId="{423E8A39-C71D-4341-A1E3-FBE18DEA5FA0}" srcOrd="0" destOrd="0" presId="urn:microsoft.com/office/officeart/2005/8/layout/default"/>
    <dgm:cxn modelId="{1DAA0667-DA99-4797-BAC6-ED01AC022740}" srcId="{4D2754A6-4328-430A-9B9E-F06B60C7E3E0}" destId="{6AD9832A-94D0-41C3-97C8-2642AD0067F1}" srcOrd="2" destOrd="0" parTransId="{C19941E9-88F1-4FBE-AA81-56B199E7F82F}" sibTransId="{C14ADC11-58A7-46C3-98AF-F33BEFE1F79E}"/>
    <dgm:cxn modelId="{6B03A847-F5E3-4D00-81FC-067975818917}" srcId="{4D2754A6-4328-430A-9B9E-F06B60C7E3E0}" destId="{7CE91AB7-51C5-4C37-847F-E8B302F2B391}" srcOrd="4" destOrd="0" parTransId="{18234D87-B59B-42DF-937D-20C231B86236}" sibTransId="{5E2788D0-8502-4036-A5A8-027CCBBDCF51}"/>
    <dgm:cxn modelId="{5FA9496C-F888-42B3-B5DD-F8E756CA85C9}" type="presOf" srcId="{C667E25D-D89A-4BA9-AA27-2DCC3D231DB2}" destId="{38630144-0C6A-4DC8-A009-5A8CDD794201}" srcOrd="0" destOrd="0" presId="urn:microsoft.com/office/officeart/2005/8/layout/default"/>
    <dgm:cxn modelId="{967BD354-D276-48A7-970E-8FD06307ECEE}" srcId="{4D2754A6-4328-430A-9B9E-F06B60C7E3E0}" destId="{C667E25D-D89A-4BA9-AA27-2DCC3D231DB2}" srcOrd="0" destOrd="0" parTransId="{A3EA0CD2-F0EA-4332-B78F-0CF6A9AB0C83}" sibTransId="{0B7AFAB6-249E-42CD-9FCA-E83514D191AC}"/>
    <dgm:cxn modelId="{74027957-DDDD-4E29-8CB6-1AB84B148A25}" srcId="{4D2754A6-4328-430A-9B9E-F06B60C7E3E0}" destId="{13BB9A30-5986-4D3F-9A93-CAAA43829028}" srcOrd="6" destOrd="0" parTransId="{5663560D-435C-45B9-8037-75259AB945CC}" sibTransId="{68D73536-EE24-4E6A-8349-DC25A47A42F5}"/>
    <dgm:cxn modelId="{180AC577-C5B6-4716-82BA-E2BCBB2D554B}" type="presOf" srcId="{4D2754A6-4328-430A-9B9E-F06B60C7E3E0}" destId="{C80E03A5-6870-48F9-89E7-9262CDB51056}" srcOrd="0" destOrd="0" presId="urn:microsoft.com/office/officeart/2005/8/layout/default"/>
    <dgm:cxn modelId="{31082D7C-1AA7-42EA-B279-1642B579468A}" type="presOf" srcId="{8A15F9B8-374F-47A3-A8DF-FB6ACF034AA7}" destId="{08BA05BC-6999-485A-99AC-A5DA709020A3}" srcOrd="0" destOrd="0" presId="urn:microsoft.com/office/officeart/2005/8/layout/default"/>
    <dgm:cxn modelId="{3A90367D-D2D7-481B-8574-B1500B3A746C}" srcId="{4D2754A6-4328-430A-9B9E-F06B60C7E3E0}" destId="{62BEBD54-F07A-41FD-A33D-8B2D9FFD291C}" srcOrd="1" destOrd="0" parTransId="{72B9CAEC-5652-41C5-8034-A14E60514D0D}" sibTransId="{CC33FF37-8A86-4777-8944-3E901C4CAB8A}"/>
    <dgm:cxn modelId="{DF97A98B-0CC6-4D8C-980A-636EF339355D}" type="presOf" srcId="{13BB9A30-5986-4D3F-9A93-CAAA43829028}" destId="{0FDB46EC-B0F8-4B17-9092-56355CEA23A1}" srcOrd="0" destOrd="0" presId="urn:microsoft.com/office/officeart/2005/8/layout/default"/>
    <dgm:cxn modelId="{0585858E-8581-4287-9B1A-0A34100A0413}" srcId="{4D2754A6-4328-430A-9B9E-F06B60C7E3E0}" destId="{45C95E4B-8CE6-4822-B4A5-189EE167C0F0}" srcOrd="5" destOrd="0" parTransId="{18E39E3B-3D40-4FDA-875F-D9924EE92D06}" sibTransId="{F82DDDAC-6456-4D85-82B7-B626A596BE14}"/>
    <dgm:cxn modelId="{06E978A3-9B96-4359-9109-F6C21E03E36D}" type="presOf" srcId="{45C95E4B-8CE6-4822-B4A5-189EE167C0F0}" destId="{B5F31157-724A-4221-807C-0FCD7D6BA088}" srcOrd="0" destOrd="0" presId="urn:microsoft.com/office/officeart/2005/8/layout/default"/>
    <dgm:cxn modelId="{B7699DB0-AC5C-41EC-9D03-11F9EF9865AF}" type="presOf" srcId="{7CE91AB7-51C5-4C37-847F-E8B302F2B391}" destId="{52536250-A51F-4DF6-95F8-3C72AAFA65C2}" srcOrd="0" destOrd="0" presId="urn:microsoft.com/office/officeart/2005/8/layout/default"/>
    <dgm:cxn modelId="{5E24D9C8-9CD3-4116-83A9-84AB10F773B3}" srcId="{4D2754A6-4328-430A-9B9E-F06B60C7E3E0}" destId="{8A15F9B8-374F-47A3-A8DF-FB6ACF034AA7}" srcOrd="3" destOrd="0" parTransId="{56B4532F-96FF-4F7E-B26A-0A33BF523BEF}" sibTransId="{CED52DFE-CD4C-4D67-89D1-2D376810A36C}"/>
    <dgm:cxn modelId="{D06405D9-3DF5-4373-B9A7-6811530D19F0}" type="presOf" srcId="{22C79200-811C-49FC-B59B-0471AECFA773}" destId="{537EC906-AD9D-4B4C-AAF3-B0EE7307E6D7}" srcOrd="0" destOrd="0" presId="urn:microsoft.com/office/officeart/2005/8/layout/default"/>
    <dgm:cxn modelId="{AA9AFDE0-2ADF-43B1-BDA9-12C6011048B2}" type="presOf" srcId="{62BEBD54-F07A-41FD-A33D-8B2D9FFD291C}" destId="{071F80B2-178A-47AE-BFF7-AC74DB131828}" srcOrd="0" destOrd="0" presId="urn:microsoft.com/office/officeart/2005/8/layout/default"/>
    <dgm:cxn modelId="{50B71FE1-1A68-4F90-B089-B5A322819303}" type="presOf" srcId="{5A5C0617-6252-4623-835B-D22F9A0044B3}" destId="{88C68096-8AC1-4044-9824-C96F6D0B2B36}" srcOrd="0" destOrd="0" presId="urn:microsoft.com/office/officeart/2005/8/layout/default"/>
    <dgm:cxn modelId="{241DC1E3-42F7-448C-87D1-54AEF0C7B058}" srcId="{4D2754A6-4328-430A-9B9E-F06B60C7E3E0}" destId="{A0E4C0C7-9D6F-4B45-B535-A3A78F83DD01}" srcOrd="7" destOrd="0" parTransId="{01821C1B-E5F6-4FC5-8BAE-94EBAA80B32F}" sibTransId="{533BAF2E-633C-4A45-8187-2537F033C809}"/>
    <dgm:cxn modelId="{12840FF6-33A3-4FAE-BED6-D099DFF925B9}" srcId="{4D2754A6-4328-430A-9B9E-F06B60C7E3E0}" destId="{22C79200-811C-49FC-B59B-0471AECFA773}" srcOrd="8" destOrd="0" parTransId="{5F544E18-0AE1-4ED0-A0B4-1106AEAEE85B}" sibTransId="{409CBA6C-1C03-4892-B240-B10824F8190D}"/>
    <dgm:cxn modelId="{63772AF4-E4B4-4757-9534-ED3EE7C7BBE3}" type="presParOf" srcId="{C80E03A5-6870-48F9-89E7-9262CDB51056}" destId="{38630144-0C6A-4DC8-A009-5A8CDD794201}" srcOrd="0" destOrd="0" presId="urn:microsoft.com/office/officeart/2005/8/layout/default"/>
    <dgm:cxn modelId="{38E561CF-9BD5-4ED2-BE49-8F7F64DC4006}" type="presParOf" srcId="{C80E03A5-6870-48F9-89E7-9262CDB51056}" destId="{975D18AA-3278-4543-9108-BA8CE88BAC42}" srcOrd="1" destOrd="0" presId="urn:microsoft.com/office/officeart/2005/8/layout/default"/>
    <dgm:cxn modelId="{F423DFBF-D378-4EF6-A8BC-04B281A93C85}" type="presParOf" srcId="{C80E03A5-6870-48F9-89E7-9262CDB51056}" destId="{071F80B2-178A-47AE-BFF7-AC74DB131828}" srcOrd="2" destOrd="0" presId="urn:microsoft.com/office/officeart/2005/8/layout/default"/>
    <dgm:cxn modelId="{13A27AB4-9A13-49F3-8C77-5547559428CD}" type="presParOf" srcId="{C80E03A5-6870-48F9-89E7-9262CDB51056}" destId="{0A4B5AE9-F861-49AE-AC5E-801A39FE1AD3}" srcOrd="3" destOrd="0" presId="urn:microsoft.com/office/officeart/2005/8/layout/default"/>
    <dgm:cxn modelId="{39F98F13-DC9A-4D40-974B-6CC7CA747F4F}" type="presParOf" srcId="{C80E03A5-6870-48F9-89E7-9262CDB51056}" destId="{493D1494-B170-4995-B97A-653015601C61}" srcOrd="4" destOrd="0" presId="urn:microsoft.com/office/officeart/2005/8/layout/default"/>
    <dgm:cxn modelId="{6A9B4AAC-8525-4791-93B7-6931EC4E8842}" type="presParOf" srcId="{C80E03A5-6870-48F9-89E7-9262CDB51056}" destId="{A79A7CD1-327C-4C78-A58B-EBD96C280EB7}" srcOrd="5" destOrd="0" presId="urn:microsoft.com/office/officeart/2005/8/layout/default"/>
    <dgm:cxn modelId="{84F5A1F5-3594-476C-A941-D58FE3AC3BCE}" type="presParOf" srcId="{C80E03A5-6870-48F9-89E7-9262CDB51056}" destId="{08BA05BC-6999-485A-99AC-A5DA709020A3}" srcOrd="6" destOrd="0" presId="urn:microsoft.com/office/officeart/2005/8/layout/default"/>
    <dgm:cxn modelId="{0848D52A-F136-4A4C-8EC8-673BAD10CDC4}" type="presParOf" srcId="{C80E03A5-6870-48F9-89E7-9262CDB51056}" destId="{5AFF9215-5429-4507-A09B-2C857FE1916F}" srcOrd="7" destOrd="0" presId="urn:microsoft.com/office/officeart/2005/8/layout/default"/>
    <dgm:cxn modelId="{D56E6C12-4070-4AB1-BBE4-C700FD2E5892}" type="presParOf" srcId="{C80E03A5-6870-48F9-89E7-9262CDB51056}" destId="{52536250-A51F-4DF6-95F8-3C72AAFA65C2}" srcOrd="8" destOrd="0" presId="urn:microsoft.com/office/officeart/2005/8/layout/default"/>
    <dgm:cxn modelId="{4965B4A6-1B05-4D8D-8B25-91E4C41B45C8}" type="presParOf" srcId="{C80E03A5-6870-48F9-89E7-9262CDB51056}" destId="{9720F08C-4FDF-4196-A7F1-6A39FC3BBBAD}" srcOrd="9" destOrd="0" presId="urn:microsoft.com/office/officeart/2005/8/layout/default"/>
    <dgm:cxn modelId="{450FB9D5-D654-4A16-B2DE-AB88C04E9BC8}" type="presParOf" srcId="{C80E03A5-6870-48F9-89E7-9262CDB51056}" destId="{B5F31157-724A-4221-807C-0FCD7D6BA088}" srcOrd="10" destOrd="0" presId="urn:microsoft.com/office/officeart/2005/8/layout/default"/>
    <dgm:cxn modelId="{7A45AC63-B3DB-4167-951E-8D12FC2AE358}" type="presParOf" srcId="{C80E03A5-6870-48F9-89E7-9262CDB51056}" destId="{F74CA9BC-9020-44D3-AC56-E501A70BFD33}" srcOrd="11" destOrd="0" presId="urn:microsoft.com/office/officeart/2005/8/layout/default"/>
    <dgm:cxn modelId="{736460C5-89D8-4C40-99EC-82DC84BCC6B0}" type="presParOf" srcId="{C80E03A5-6870-48F9-89E7-9262CDB51056}" destId="{0FDB46EC-B0F8-4B17-9092-56355CEA23A1}" srcOrd="12" destOrd="0" presId="urn:microsoft.com/office/officeart/2005/8/layout/default"/>
    <dgm:cxn modelId="{307D82CC-AEAF-4093-91A0-5D934AF4E9DC}" type="presParOf" srcId="{C80E03A5-6870-48F9-89E7-9262CDB51056}" destId="{AD3C3810-36E9-42C6-8D6D-EE6BB72DAADC}" srcOrd="13" destOrd="0" presId="urn:microsoft.com/office/officeart/2005/8/layout/default"/>
    <dgm:cxn modelId="{096BF2EE-A5DD-4851-8954-00940A13B4A1}" type="presParOf" srcId="{C80E03A5-6870-48F9-89E7-9262CDB51056}" destId="{5B6E788A-BE4B-4D73-AE87-E9DC6013F09E}" srcOrd="14" destOrd="0" presId="urn:microsoft.com/office/officeart/2005/8/layout/default"/>
    <dgm:cxn modelId="{5A5551F8-B421-4761-8E1A-7E5F52BB834D}" type="presParOf" srcId="{C80E03A5-6870-48F9-89E7-9262CDB51056}" destId="{FD5722F2-EFA3-4C29-AA8B-1A830D9C1DA5}" srcOrd="15" destOrd="0" presId="urn:microsoft.com/office/officeart/2005/8/layout/default"/>
    <dgm:cxn modelId="{CE9D59F2-674E-4787-A3AC-7C34FCC85EEE}" type="presParOf" srcId="{C80E03A5-6870-48F9-89E7-9262CDB51056}" destId="{537EC906-AD9D-4B4C-AAF3-B0EE7307E6D7}" srcOrd="16" destOrd="0" presId="urn:microsoft.com/office/officeart/2005/8/layout/default"/>
    <dgm:cxn modelId="{985C7B41-BB6B-439B-91CB-1F8D87B76EBE}" type="presParOf" srcId="{C80E03A5-6870-48F9-89E7-9262CDB51056}" destId="{4819EA15-66FF-4D08-8931-428672D5DF29}" srcOrd="17" destOrd="0" presId="urn:microsoft.com/office/officeart/2005/8/layout/default"/>
    <dgm:cxn modelId="{C25907FF-73B9-48A7-A0D1-54600D54D480}" type="presParOf" srcId="{C80E03A5-6870-48F9-89E7-9262CDB51056}" destId="{88C68096-8AC1-4044-9824-C96F6D0B2B36}" srcOrd="18" destOrd="0" presId="urn:microsoft.com/office/officeart/2005/8/layout/default"/>
    <dgm:cxn modelId="{BF75F6F9-E754-470A-860D-5D204B6285E9}" type="presParOf" srcId="{C80E03A5-6870-48F9-89E7-9262CDB51056}" destId="{D2835BC3-7012-4680-9FB9-DA6C4EBF1DC7}" srcOrd="19" destOrd="0" presId="urn:microsoft.com/office/officeart/2005/8/layout/default"/>
    <dgm:cxn modelId="{CB1982F8-23BD-485E-8403-10011CEB6079}" type="presParOf" srcId="{C80E03A5-6870-48F9-89E7-9262CDB51056}" destId="{423E8A39-C71D-4341-A1E3-FBE18DEA5FA0}"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30144-0C6A-4DC8-A009-5A8CDD794201}">
      <dsp:nvSpPr>
        <dsp:cNvPr id="0" name=""/>
        <dsp:cNvSpPr/>
      </dsp:nvSpPr>
      <dsp:spPr>
        <a:xfrm>
          <a:off x="2135" y="316961"/>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Building a High Performance Culture</a:t>
          </a:r>
          <a:endParaRPr lang="en-US" sz="1700" kern="1200"/>
        </a:p>
      </dsp:txBody>
      <dsp:txXfrm>
        <a:off x="2135" y="316961"/>
        <a:ext cx="1694401" cy="1016640"/>
      </dsp:txXfrm>
    </dsp:sp>
    <dsp:sp modelId="{071F80B2-178A-47AE-BFF7-AC74DB131828}">
      <dsp:nvSpPr>
        <dsp:cNvPr id="0" name=""/>
        <dsp:cNvSpPr/>
      </dsp:nvSpPr>
      <dsp:spPr>
        <a:xfrm>
          <a:off x="1865977" y="316961"/>
          <a:ext cx="1694401" cy="101664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Discretionary effort</a:t>
          </a:r>
          <a:endParaRPr lang="en-US" sz="1700" kern="1200"/>
        </a:p>
      </dsp:txBody>
      <dsp:txXfrm>
        <a:off x="1865977" y="316961"/>
        <a:ext cx="1694401" cy="1016640"/>
      </dsp:txXfrm>
    </dsp:sp>
    <dsp:sp modelId="{493D1494-B170-4995-B97A-653015601C61}">
      <dsp:nvSpPr>
        <dsp:cNvPr id="0" name=""/>
        <dsp:cNvSpPr/>
      </dsp:nvSpPr>
      <dsp:spPr>
        <a:xfrm>
          <a:off x="3729818" y="316961"/>
          <a:ext cx="1694401" cy="101664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OCB’s</a:t>
          </a:r>
          <a:endParaRPr lang="en-US" sz="1700" kern="1200"/>
        </a:p>
      </dsp:txBody>
      <dsp:txXfrm>
        <a:off x="3729818" y="316961"/>
        <a:ext cx="1694401" cy="1016640"/>
      </dsp:txXfrm>
    </dsp:sp>
    <dsp:sp modelId="{08BA05BC-6999-485A-99AC-A5DA709020A3}">
      <dsp:nvSpPr>
        <dsp:cNvPr id="0" name=""/>
        <dsp:cNvSpPr/>
      </dsp:nvSpPr>
      <dsp:spPr>
        <a:xfrm>
          <a:off x="5593659" y="316961"/>
          <a:ext cx="1694401" cy="101664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Psychological contract</a:t>
          </a:r>
          <a:endParaRPr lang="en-US" sz="1700" kern="1200"/>
        </a:p>
      </dsp:txBody>
      <dsp:txXfrm>
        <a:off x="5593659" y="316961"/>
        <a:ext cx="1694401" cy="1016640"/>
      </dsp:txXfrm>
    </dsp:sp>
    <dsp:sp modelId="{52536250-A51F-4DF6-95F8-3C72AAFA65C2}">
      <dsp:nvSpPr>
        <dsp:cNvPr id="0" name=""/>
        <dsp:cNvSpPr/>
      </dsp:nvSpPr>
      <dsp:spPr>
        <a:xfrm>
          <a:off x="2135" y="1503042"/>
          <a:ext cx="1694401" cy="101664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Personal ethics, standards and beliefs</a:t>
          </a:r>
          <a:endParaRPr lang="en-US" sz="1700" kern="1200"/>
        </a:p>
      </dsp:txBody>
      <dsp:txXfrm>
        <a:off x="2135" y="1503042"/>
        <a:ext cx="1694401" cy="1016640"/>
      </dsp:txXfrm>
    </dsp:sp>
    <dsp:sp modelId="{B5F31157-724A-4221-807C-0FCD7D6BA088}">
      <dsp:nvSpPr>
        <dsp:cNvPr id="0" name=""/>
        <dsp:cNvSpPr/>
      </dsp:nvSpPr>
      <dsp:spPr>
        <a:xfrm>
          <a:off x="1865977" y="1503042"/>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Cognitive biases</a:t>
          </a:r>
          <a:endParaRPr lang="en-US" sz="1700" kern="1200"/>
        </a:p>
      </dsp:txBody>
      <dsp:txXfrm>
        <a:off x="1865977" y="1503042"/>
        <a:ext cx="1694401" cy="1016640"/>
      </dsp:txXfrm>
    </dsp:sp>
    <dsp:sp modelId="{0FDB46EC-B0F8-4B17-9092-56355CEA23A1}">
      <dsp:nvSpPr>
        <dsp:cNvPr id="0" name=""/>
        <dsp:cNvSpPr/>
      </dsp:nvSpPr>
      <dsp:spPr>
        <a:xfrm>
          <a:off x="3729818" y="1503042"/>
          <a:ext cx="1694401" cy="101664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Organisational values</a:t>
          </a:r>
          <a:endParaRPr lang="en-US" sz="1700" kern="1200"/>
        </a:p>
      </dsp:txBody>
      <dsp:txXfrm>
        <a:off x="3729818" y="1503042"/>
        <a:ext cx="1694401" cy="1016640"/>
      </dsp:txXfrm>
    </dsp:sp>
    <dsp:sp modelId="{5B6E788A-BE4B-4D73-AE87-E9DC6013F09E}">
      <dsp:nvSpPr>
        <dsp:cNvPr id="0" name=""/>
        <dsp:cNvSpPr/>
      </dsp:nvSpPr>
      <dsp:spPr>
        <a:xfrm>
          <a:off x="5593659" y="1503042"/>
          <a:ext cx="1694401" cy="101664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Aligning personal and organisational values</a:t>
          </a:r>
          <a:endParaRPr lang="en-US" sz="1700" kern="1200"/>
        </a:p>
      </dsp:txBody>
      <dsp:txXfrm>
        <a:off x="5593659" y="1503042"/>
        <a:ext cx="1694401" cy="1016640"/>
      </dsp:txXfrm>
    </dsp:sp>
    <dsp:sp modelId="{537EC906-AD9D-4B4C-AAF3-B0EE7307E6D7}">
      <dsp:nvSpPr>
        <dsp:cNvPr id="0" name=""/>
        <dsp:cNvSpPr/>
      </dsp:nvSpPr>
      <dsp:spPr>
        <a:xfrm>
          <a:off x="934056" y="2689123"/>
          <a:ext cx="1694401" cy="101664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Barrett Model</a:t>
          </a:r>
          <a:endParaRPr lang="en-US" sz="1700" kern="1200"/>
        </a:p>
      </dsp:txBody>
      <dsp:txXfrm>
        <a:off x="934056" y="2689123"/>
        <a:ext cx="1694401" cy="1016640"/>
      </dsp:txXfrm>
    </dsp:sp>
    <dsp:sp modelId="{88C68096-8AC1-4044-9824-C96F6D0B2B36}">
      <dsp:nvSpPr>
        <dsp:cNvPr id="0" name=""/>
        <dsp:cNvSpPr/>
      </dsp:nvSpPr>
      <dsp:spPr>
        <a:xfrm>
          <a:off x="2797897" y="2689123"/>
          <a:ext cx="1694401" cy="101664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Exercise</a:t>
          </a:r>
          <a:endParaRPr lang="en-US" sz="1700" kern="1200"/>
        </a:p>
      </dsp:txBody>
      <dsp:txXfrm>
        <a:off x="2797897" y="2689123"/>
        <a:ext cx="1694401" cy="1016640"/>
      </dsp:txXfrm>
    </dsp:sp>
    <dsp:sp modelId="{423E8A39-C71D-4341-A1E3-FBE18DEA5FA0}">
      <dsp:nvSpPr>
        <dsp:cNvPr id="0" name=""/>
        <dsp:cNvSpPr/>
      </dsp:nvSpPr>
      <dsp:spPr>
        <a:xfrm>
          <a:off x="4661739" y="2689123"/>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Personal and professional ethics</a:t>
          </a:r>
          <a:endParaRPr lang="en-US" sz="1700" kern="1200"/>
        </a:p>
      </dsp:txBody>
      <dsp:txXfrm>
        <a:off x="4661739" y="2689123"/>
        <a:ext cx="1694401" cy="10166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16/03/2021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16/03/2021</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266955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3831883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Holbeche, L. (2005). </a:t>
            </a:r>
            <a:r>
              <a:rPr lang="en-GB" i="1"/>
              <a:t>High Performance organization: creating dynamic stability and sustainable success</a:t>
            </a:r>
            <a:r>
              <a:rPr lang="en-GB"/>
              <a:t>. London: Routledge. </a:t>
            </a:r>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Job autonomy links</a:t>
            </a:r>
          </a:p>
          <a:p>
            <a:endParaRPr lang="en-GB"/>
          </a:p>
          <a:p>
            <a:r>
              <a:rPr lang="en-GB" sz="1200" b="1" i="0" kern="1200">
                <a:solidFill>
                  <a:schemeClr val="tx1"/>
                </a:solidFill>
                <a:effectLst/>
                <a:latin typeface="+mn-lt"/>
                <a:ea typeface="+mn-ea"/>
                <a:cs typeface="+mn-cs"/>
              </a:rPr>
              <a:t>Discretionary behavior</a:t>
            </a:r>
            <a:r>
              <a:rPr lang="en-GB" sz="1200" b="0" i="0" kern="1200">
                <a:solidFill>
                  <a:schemeClr val="tx1"/>
                </a:solidFill>
                <a:effectLst/>
                <a:latin typeface="+mn-lt"/>
                <a:ea typeface="+mn-ea"/>
                <a:cs typeface="+mn-cs"/>
              </a:rPr>
              <a:t> refers to the employee </a:t>
            </a:r>
            <a:r>
              <a:rPr lang="en-GB" sz="1200" b="1" i="0" kern="1200">
                <a:solidFill>
                  <a:schemeClr val="tx1"/>
                </a:solidFill>
                <a:effectLst/>
                <a:latin typeface="+mn-lt"/>
                <a:ea typeface="+mn-ea"/>
                <a:cs typeface="+mn-cs"/>
              </a:rPr>
              <a:t>behavior</a:t>
            </a:r>
            <a:r>
              <a:rPr lang="en-GB" sz="1200" b="0" i="0" kern="1200">
                <a:solidFill>
                  <a:schemeClr val="tx1"/>
                </a:solidFill>
                <a:effectLst/>
                <a:latin typeface="+mn-lt"/>
                <a:ea typeface="+mn-ea"/>
                <a:cs typeface="+mn-cs"/>
              </a:rPr>
              <a:t> that is not directly or explicitly recognized by the formal reward system, and promotes the efficient and effective functioning of the organization</a:t>
            </a:r>
            <a:endParaRPr lang="en-GB"/>
          </a:p>
          <a:p>
            <a:endParaRPr lang="en-GB"/>
          </a:p>
          <a:p>
            <a:r>
              <a:rPr lang="en-GB"/>
              <a:t>Give and take relationship </a:t>
            </a:r>
          </a:p>
          <a:p>
            <a:endParaRPr lang="en-GB"/>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atin typeface="+mj-lt"/>
                <a:cs typeface="Arial" pitchFamily="34" charset="0"/>
              </a:rPr>
              <a:t>Closely linked to ‘organisational citizenship behaviour’ (OCB). Which we will come to later</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In industrial and organizational psychology, organizational citizenship behavior (OCB) is a person's voluntary commitment within an organization or company that is not part of his or her contractual tasks. Organizational citizenship behavior has been studied since the late 1970s.</a:t>
            </a:r>
            <a:endParaRPr lang="en-GB" b="0"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6</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r>
              <a:rPr lang="en-GB" sz="1200" b="0" i="0" kern="1200">
                <a:solidFill>
                  <a:schemeClr val="tx1"/>
                </a:solidFill>
                <a:effectLst/>
                <a:latin typeface="+mn-lt"/>
                <a:ea typeface="+mn-ea"/>
                <a:cs typeface="+mn-cs"/>
              </a:rPr>
              <a:t>On its own, the legal contract of employment offers a limited representation of the employment relationship, with workers contributing little to its terms beyond accepting them.</a:t>
            </a:r>
          </a:p>
          <a:p>
            <a:pPr eaLnBrk="1" hangingPunct="1"/>
            <a:endParaRPr lang="en-GB" sz="1200" b="0" i="0" kern="1200">
              <a:solidFill>
                <a:schemeClr val="tx1"/>
              </a:solidFill>
              <a:effectLst/>
              <a:latin typeface="+mn-lt"/>
              <a:ea typeface="+mn-ea"/>
              <a:cs typeface="+mn-cs"/>
            </a:endParaRPr>
          </a:p>
          <a:p>
            <a:pPr eaLnBrk="1" hangingPunct="1"/>
            <a:r>
              <a:rPr lang="en-GB" sz="1200" b="0" i="0" kern="1200">
                <a:solidFill>
                  <a:schemeClr val="tx1"/>
                </a:solidFill>
                <a:effectLst/>
                <a:latin typeface="+mn-lt"/>
                <a:ea typeface="+mn-ea"/>
                <a:cs typeface="+mn-cs"/>
              </a:rPr>
              <a:t>1. In this sense, the psychological contract may be more influential. </a:t>
            </a:r>
          </a:p>
          <a:p>
            <a:pPr eaLnBrk="1" hangingPunct="1"/>
            <a:endParaRPr lang="en-GB" sz="1200" b="0" i="0" kern="1200">
              <a:solidFill>
                <a:schemeClr val="tx1"/>
              </a:solidFill>
              <a:effectLst/>
              <a:latin typeface="+mn-lt"/>
              <a:ea typeface="+mn-ea"/>
              <a:cs typeface="+mn-cs"/>
            </a:endParaRPr>
          </a:p>
          <a:p>
            <a:pPr eaLnBrk="1" hangingPunct="1"/>
            <a:r>
              <a:rPr lang="en-GB" sz="1200" b="0" i="0" kern="1200">
                <a:solidFill>
                  <a:schemeClr val="tx1"/>
                </a:solidFill>
                <a:effectLst/>
                <a:latin typeface="+mn-lt"/>
                <a:ea typeface="+mn-ea"/>
                <a:cs typeface="+mn-cs"/>
              </a:rPr>
              <a:t>It’s intangible by nature, unlike the legal contract of employment signed by employers and workers. People’s perceptions of employers' obligations are often informal and imprecise.</a:t>
            </a:r>
          </a:p>
          <a:p>
            <a:pPr eaLnBrk="1" hangingPunct="1"/>
            <a:endParaRPr lang="en-GB" sz="1200" b="0" i="0" kern="1200">
              <a:solidFill>
                <a:schemeClr val="tx1"/>
              </a:solidFill>
              <a:effectLst/>
              <a:latin typeface="+mn-lt"/>
              <a:ea typeface="+mn-ea"/>
              <a:cs typeface="+mn-cs"/>
            </a:endParaRPr>
          </a:p>
          <a:p>
            <a:pPr eaLnBrk="1" hangingPunct="1"/>
            <a:r>
              <a:rPr lang="en-GB" sz="1200" b="0" i="0" kern="1200">
                <a:solidFill>
                  <a:schemeClr val="tx1"/>
                </a:solidFill>
                <a:effectLst/>
                <a:latin typeface="+mn-lt"/>
                <a:ea typeface="+mn-ea"/>
                <a:cs typeface="+mn-cs"/>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a:t>
            </a:r>
          </a:p>
          <a:p>
            <a:pPr eaLnBrk="1" hangingPunct="1"/>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Broadly, the psychological contract may cover the following aspects of the employment relationship:</a:t>
            </a:r>
            <a:endParaRPr lang="en-GB" sz="1200" b="0" i="0" kern="1200" dirty="0">
              <a:solidFill>
                <a:schemeClr val="tx1"/>
              </a:solidFill>
              <a:effectLst/>
              <a:latin typeface="+mn-lt"/>
              <a:ea typeface="+mn-ea"/>
              <a:cs typeface="+mn-cs"/>
            </a:endParaRPr>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b="1"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algn="just"/>
            <a:endParaRPr lang="en-GB" sz="1200" b="0" i="0" kern="1200" dirty="0">
              <a:solidFill>
                <a:schemeClr val="tx1"/>
              </a:solidFill>
              <a:effectLst/>
              <a:latin typeface="+mn-lt"/>
              <a:ea typeface="+mn-ea"/>
              <a:cs typeface="+mn-cs"/>
            </a:endParaRPr>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96453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31560542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11096814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4258633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2317347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1908573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399194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3348346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23</a:t>
            </a:fld>
            <a:endParaRPr lang="en-GB" altLang="en-US"/>
          </a:p>
        </p:txBody>
      </p:sp>
    </p:spTree>
    <p:extLst>
      <p:ext uri="{BB962C8B-B14F-4D97-AF65-F5344CB8AC3E}">
        <p14:creationId xmlns:p14="http://schemas.microsoft.com/office/powerpoint/2010/main" val="2418034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9851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0000"/>
                    <a:lumOff val="10000"/>
                  </a:schemeClr>
                </a:solidFill>
              </a:defRPr>
            </a:lvl1pPr>
            <a:lvl2pPr marL="457189" indent="0" algn="ctr">
              <a:buNone/>
              <a:defRPr sz="1600"/>
            </a:lvl2pPr>
            <a:lvl3pPr marL="914377" indent="0" algn="ctr">
              <a:buNone/>
              <a:defRPr sz="16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B4CB6B42-4A1C-42A0-BEE0-78A9D282983D}"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740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1623049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457189" indent="0">
              <a:buNone/>
              <a:defRPr sz="16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084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105467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16/03/2021</a:t>
            </a:fld>
            <a:endParaRPr lang="en-GB"/>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4256497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16/03/2021</a:t>
            </a:fld>
            <a:endParaRPr lang="en-GB"/>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366996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D60E83-AC1D-4D57-9F73-5C81139CF090}" type="datetime1">
              <a:rPr lang="en-GB" smtClean="0"/>
              <a:pPr>
                <a:defRPr/>
              </a:pPr>
              <a:t>16/03/2021</a:t>
            </a:fld>
            <a:endParaRPr lang="en-GB"/>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207892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979FD40-5E8F-4D3E-ADDC-BED0E6730DFE}"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4161547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cxnSp>
        <p:nvCxnSpPr>
          <p:cNvPr id="9" name="Straight Connector 8"/>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0131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1863297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cxnSp>
        <p:nvCxnSpPr>
          <p:cNvPr id="7" name="Straight Connector 6"/>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899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pPr>
              <a:defRPr/>
            </a:pPr>
            <a:fld id="{EFD0A9AD-AA6F-4229-A7B7-1CBDAA680C8F}" type="datetime1">
              <a:rPr lang="en-GB" smtClean="0"/>
              <a:pPr>
                <a:defRPr/>
              </a:pPr>
              <a:t>16/03/2021</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72B74AF6-6C7D-47A0-89FF-2B6981B7205D}" type="slidenum">
              <a:rPr lang="en-GB" altLang="en-US" smtClean="0"/>
              <a:pPr/>
              <a:t>‹#›</a:t>
            </a:fld>
            <a:endParaRPr lang="en-GB" altLang="en-US"/>
          </a:p>
        </p:txBody>
      </p:sp>
      <p:cxnSp>
        <p:nvCxnSpPr>
          <p:cNvPr id="7" name="Straight Connector 6"/>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0491076"/>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sldNum="0" hdr="0" dt="0"/>
  <p:txStyles>
    <p:titleStyle>
      <a:lvl1pPr algn="l" defTabSz="914377" rtl="0" eaLnBrk="1" latinLnBrk="0" hangingPunct="1">
        <a:lnSpc>
          <a:spcPct val="80000"/>
        </a:lnSpc>
        <a:spcBef>
          <a:spcPct val="0"/>
        </a:spcBef>
        <a:buNone/>
        <a:defRPr sz="4400" kern="1200" cap="all" spc="100" baseline="0">
          <a:solidFill>
            <a:schemeClr val="tx1">
              <a:lumMod val="90000"/>
              <a:lumOff val="10000"/>
            </a:schemeClr>
          </a:solidFill>
          <a:latin typeface="+mj-lt"/>
          <a:ea typeface="+mj-ea"/>
          <a:cs typeface="+mj-cs"/>
        </a:defRPr>
      </a:lvl1pPr>
    </p:titleStyle>
    <p:bodyStyle>
      <a:lvl1pPr marL="91440" indent="-91440" algn="l" defTabSz="914377"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aluescentre.com/our-products/products-individuals/personal-values-assessment-pv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9">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green grass">
            <a:extLst>
              <a:ext uri="{FF2B5EF4-FFF2-40B4-BE49-F238E27FC236}">
                <a16:creationId xmlns:a16="http://schemas.microsoft.com/office/drawing/2014/main" id="{10A5FE05-CDEC-4D3E-9F5B-2B522F6F7B81}"/>
              </a:ext>
            </a:extLst>
          </p:cNvPr>
          <p:cNvPicPr>
            <a:picLocks noChangeAspect="1"/>
          </p:cNvPicPr>
          <p:nvPr/>
        </p:nvPicPr>
        <p:blipFill rotWithShape="1">
          <a:blip r:embed="rId3"/>
          <a:srcRect r="19091" b="9091"/>
          <a:stretch/>
        </p:blipFill>
        <p:spPr>
          <a:xfrm>
            <a:off x="20" y="10"/>
            <a:ext cx="9143980" cy="6857990"/>
          </a:xfrm>
          <a:prstGeom prst="rect">
            <a:avLst/>
          </a:prstGeom>
        </p:spPr>
      </p:pic>
      <p:sp>
        <p:nvSpPr>
          <p:cNvPr id="17" name="Rectangle 11">
            <a:extLst>
              <a:ext uri="{FF2B5EF4-FFF2-40B4-BE49-F238E27FC236}">
                <a16:creationId xmlns:a16="http://schemas.microsoft.com/office/drawing/2014/main" id="{83986255-7116-4744-B8BB-E9165717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chemeClr val="accent2">
              <a:lumMod val="75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8096" y="585216"/>
            <a:ext cx="4505270" cy="1499616"/>
          </a:xfrm>
        </p:spPr>
        <p:txBody>
          <a:bodyPr vert="horz" lIns="91440" tIns="45720" rIns="91440" bIns="45720" rtlCol="0" anchor="ctr">
            <a:normAutofit/>
          </a:bodyPr>
          <a:lstStyle/>
          <a:p>
            <a:pPr algn="l" defTabSz="914400"/>
            <a:br>
              <a:rPr lang="en-US" sz="2000" b="1" spc="100">
                <a:solidFill>
                  <a:srgbClr val="FFFFFF"/>
                </a:solidFill>
              </a:rPr>
            </a:br>
            <a:r>
              <a:rPr lang="en-US" sz="2000" b="1" spc="100">
                <a:solidFill>
                  <a:srgbClr val="FFFFFF"/>
                </a:solidFill>
              </a:rPr>
              <a:t>BMSW5105_CARD:</a:t>
            </a:r>
            <a:br>
              <a:rPr lang="en-US" sz="2000" b="1" spc="100">
                <a:solidFill>
                  <a:srgbClr val="FFFFFF"/>
                </a:solidFill>
              </a:rPr>
            </a:br>
            <a:r>
              <a:rPr lang="en-US" sz="2000" b="1" spc="100">
                <a:solidFill>
                  <a:srgbClr val="FFFFFF"/>
                </a:solidFill>
              </a:rPr>
              <a:t>Workplace Culture and its Impact on Organisational Efficiency</a:t>
            </a:r>
            <a:br>
              <a:rPr lang="en-US" sz="2000" spc="100">
                <a:solidFill>
                  <a:srgbClr val="FFFFFF"/>
                </a:solidFill>
              </a:rPr>
            </a:br>
            <a:endParaRPr lang="en-US" sz="2000" spc="100">
              <a:solidFill>
                <a:srgbClr val="FFFFFF"/>
              </a:solidFill>
            </a:endParaRPr>
          </a:p>
        </p:txBody>
      </p:sp>
      <p:cxnSp>
        <p:nvCxnSpPr>
          <p:cNvPr id="18" name="Straight Connector 13">
            <a:extLst>
              <a:ext uri="{FF2B5EF4-FFF2-40B4-BE49-F238E27FC236}">
                <a16:creationId xmlns:a16="http://schemas.microsoft.com/office/drawing/2014/main" id="{DA45B6EA-FF30-4453-A5A2-F3B9D7F4A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68096" y="2286000"/>
            <a:ext cx="4505270" cy="4023360"/>
          </a:xfrm>
        </p:spPr>
        <p:txBody>
          <a:bodyPr vert="horz" lIns="45720" tIns="45720" rIns="45720" bIns="45720" rtlCol="0">
            <a:normAutofit/>
          </a:bodyPr>
          <a:lstStyle/>
          <a:p>
            <a:pPr defTabSz="914400">
              <a:lnSpc>
                <a:spcPct val="90000"/>
              </a:lnSpc>
            </a:pPr>
            <a:endParaRPr lang="en-US">
              <a:solidFill>
                <a:srgbClr val="FFFFFF"/>
              </a:solidFill>
            </a:endParaRPr>
          </a:p>
          <a:p>
            <a:pPr defTabSz="914400">
              <a:lnSpc>
                <a:spcPct val="90000"/>
              </a:lnSpc>
            </a:pPr>
            <a:r>
              <a:rPr lang="en-US">
                <a:solidFill>
                  <a:srgbClr val="FFFFFF"/>
                </a:solidFill>
              </a:rPr>
              <a:t> </a:t>
            </a:r>
          </a:p>
          <a:p>
            <a:pPr defTabSz="914400">
              <a:lnSpc>
                <a:spcPct val="90000"/>
              </a:lnSpc>
            </a:pPr>
            <a:endParaRPr lang="en-US">
              <a:solidFill>
                <a:srgbClr val="FFFFFF"/>
              </a:solidFill>
            </a:endParaRPr>
          </a:p>
          <a:p>
            <a:pPr defTabSz="914400">
              <a:lnSpc>
                <a:spcPct val="90000"/>
              </a:lnSpc>
            </a:pPr>
            <a:endParaRPr lang="en-US">
              <a:solidFill>
                <a:srgbClr val="FFFFFF"/>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C7FC3-4FC4-4D1C-BC7F-7B4AB18F3AD0}"/>
              </a:ext>
            </a:extLst>
          </p:cNvPr>
          <p:cNvSpPr>
            <a:spLocks noGrp="1"/>
          </p:cNvSpPr>
          <p:nvPr>
            <p:ph type="title"/>
          </p:nvPr>
        </p:nvSpPr>
        <p:spPr>
          <a:xfrm>
            <a:off x="768096" y="585216"/>
            <a:ext cx="7747254" cy="1499616"/>
          </a:xfrm>
        </p:spPr>
        <p:txBody>
          <a:bodyPr>
            <a:normAutofit/>
          </a:bodyPr>
          <a:lstStyle/>
          <a:p>
            <a:r>
              <a:rPr lang="en-GB" b="1">
                <a:solidFill>
                  <a:srgbClr val="FFFFFF"/>
                </a:solidFill>
              </a:rPr>
              <a:t>Recap  </a:t>
            </a:r>
          </a:p>
        </p:txBody>
      </p:sp>
      <p:cxnSp>
        <p:nvCxnSpPr>
          <p:cNvPr id="7"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2861C8-775D-4B60-882E-C6F796A44FFA}"/>
              </a:ext>
            </a:extLst>
          </p:cNvPr>
          <p:cNvSpPr>
            <a:spLocks noGrp="1"/>
          </p:cNvSpPr>
          <p:nvPr>
            <p:ph idx="1"/>
          </p:nvPr>
        </p:nvSpPr>
        <p:spPr>
          <a:xfrm>
            <a:off x="768096" y="2286000"/>
            <a:ext cx="7747254" cy="3862971"/>
          </a:xfrm>
        </p:spPr>
        <p:txBody>
          <a:bodyPr>
            <a:normAutofit/>
          </a:bodyPr>
          <a:lstStyle/>
          <a:p>
            <a:r>
              <a:rPr lang="en-GB">
                <a:solidFill>
                  <a:srgbClr val="FFFFFF"/>
                </a:solidFill>
              </a:rPr>
              <a:t>Internal factors</a:t>
            </a:r>
          </a:p>
          <a:p>
            <a:r>
              <a:rPr lang="en-GB">
                <a:solidFill>
                  <a:srgbClr val="FFFFFF"/>
                </a:solidFill>
              </a:rPr>
              <a:t>Workplace layout</a:t>
            </a:r>
          </a:p>
          <a:p>
            <a:r>
              <a:rPr lang="en-GB">
                <a:solidFill>
                  <a:srgbClr val="FFFFFF"/>
                </a:solidFill>
              </a:rPr>
              <a:t>Rules and policies in an organisation</a:t>
            </a:r>
          </a:p>
          <a:p>
            <a:r>
              <a:rPr lang="en-GB">
                <a:solidFill>
                  <a:srgbClr val="FFFFFF"/>
                </a:solidFill>
              </a:rPr>
              <a:t>Organisational structure </a:t>
            </a:r>
          </a:p>
          <a:p>
            <a:r>
              <a:rPr lang="en-GB">
                <a:solidFill>
                  <a:srgbClr val="FFFFFF"/>
                </a:solidFill>
              </a:rPr>
              <a:t>Flexible working arrangements</a:t>
            </a:r>
          </a:p>
          <a:p>
            <a:r>
              <a:rPr lang="en-GB">
                <a:solidFill>
                  <a:srgbClr val="FFFFFF"/>
                </a:solidFill>
              </a:rPr>
              <a:t>Changing face of the workforce</a:t>
            </a:r>
          </a:p>
        </p:txBody>
      </p:sp>
    </p:spTree>
    <p:extLst>
      <p:ext uri="{BB962C8B-B14F-4D97-AF65-F5344CB8AC3E}">
        <p14:creationId xmlns:p14="http://schemas.microsoft.com/office/powerpoint/2010/main" val="30797985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1E706-560B-44D3-866B-05FA09828420}"/>
              </a:ext>
            </a:extLst>
          </p:cNvPr>
          <p:cNvSpPr>
            <a:spLocks noGrp="1"/>
          </p:cNvSpPr>
          <p:nvPr>
            <p:ph type="title"/>
          </p:nvPr>
        </p:nvSpPr>
        <p:spPr>
          <a:xfrm>
            <a:off x="723591" y="804333"/>
            <a:ext cx="2476809" cy="5249334"/>
          </a:xfrm>
        </p:spPr>
        <p:txBody>
          <a:bodyPr>
            <a:normAutofit/>
          </a:bodyPr>
          <a:lstStyle/>
          <a:p>
            <a:pPr algn="r"/>
            <a:r>
              <a:rPr lang="en-GB" sz="4100" b="1">
                <a:solidFill>
                  <a:srgbClr val="FFFFFF"/>
                </a:solidFill>
              </a:rPr>
              <a:t> Structure of Lecture  </a:t>
            </a:r>
          </a:p>
        </p:txBody>
      </p:sp>
      <p:sp>
        <p:nvSpPr>
          <p:cNvPr id="3" name="Content Placeholder 2">
            <a:extLst>
              <a:ext uri="{FF2B5EF4-FFF2-40B4-BE49-F238E27FC236}">
                <a16:creationId xmlns:a16="http://schemas.microsoft.com/office/drawing/2014/main" id="{5CA80266-2855-4E43-8DBE-EC78C1D70831}"/>
              </a:ext>
            </a:extLst>
          </p:cNvPr>
          <p:cNvSpPr>
            <a:spLocks noGrp="1"/>
          </p:cNvSpPr>
          <p:nvPr>
            <p:ph idx="1"/>
          </p:nvPr>
        </p:nvSpPr>
        <p:spPr>
          <a:xfrm>
            <a:off x="3832411" y="804333"/>
            <a:ext cx="4610377" cy="5249334"/>
          </a:xfrm>
        </p:spPr>
        <p:txBody>
          <a:bodyPr numCol="2" anchor="ctr">
            <a:normAutofit/>
          </a:bodyPr>
          <a:lstStyle/>
          <a:p>
            <a:r>
              <a:rPr lang="en-GB"/>
              <a:t>Building a High Performance Culture</a:t>
            </a:r>
          </a:p>
          <a:p>
            <a:r>
              <a:rPr lang="en-GB"/>
              <a:t>Discretionary effort</a:t>
            </a:r>
          </a:p>
          <a:p>
            <a:r>
              <a:rPr lang="en-GB"/>
              <a:t>OCB’s</a:t>
            </a:r>
          </a:p>
          <a:p>
            <a:r>
              <a:rPr lang="en-GB"/>
              <a:t>Psychological contract</a:t>
            </a:r>
          </a:p>
          <a:p>
            <a:r>
              <a:rPr lang="en-GB"/>
              <a:t>Personal ethics, standards and beliefs</a:t>
            </a:r>
          </a:p>
          <a:p>
            <a:r>
              <a:rPr lang="en-GB"/>
              <a:t>Cognitive biases</a:t>
            </a:r>
          </a:p>
          <a:p>
            <a:r>
              <a:rPr lang="en-GB"/>
              <a:t>Organisational values</a:t>
            </a:r>
          </a:p>
          <a:p>
            <a:r>
              <a:rPr lang="en-GB"/>
              <a:t>Aligning personal and organisational values</a:t>
            </a:r>
          </a:p>
          <a:p>
            <a:r>
              <a:rPr lang="en-GB"/>
              <a:t>The Barrett Model</a:t>
            </a:r>
          </a:p>
          <a:p>
            <a:r>
              <a:rPr lang="en-GB"/>
              <a:t>Exercise</a:t>
            </a:r>
          </a:p>
          <a:p>
            <a:r>
              <a:rPr lang="en-GB"/>
              <a:t>Personal and professional ethics</a:t>
            </a:r>
          </a:p>
          <a:p>
            <a:endParaRPr lang="en-GB" dirty="0"/>
          </a:p>
        </p:txBody>
      </p:sp>
      <p:sp>
        <p:nvSpPr>
          <p:cNvPr id="4" name="Footer Placeholder 3">
            <a:extLst>
              <a:ext uri="{FF2B5EF4-FFF2-40B4-BE49-F238E27FC236}">
                <a16:creationId xmlns:a16="http://schemas.microsoft.com/office/drawing/2014/main" id="{AFDCFC2E-4EB4-4A92-B832-1AB971A292FB}"/>
              </a:ext>
            </a:extLst>
          </p:cNvPr>
          <p:cNvSpPr>
            <a:spLocks noGrp="1"/>
          </p:cNvSpPr>
          <p:nvPr>
            <p:ph type="ftr" sz="quarter" idx="11"/>
          </p:nvPr>
        </p:nvSpPr>
        <p:spPr>
          <a:xfrm>
            <a:off x="3632199" y="6470704"/>
            <a:ext cx="4426093" cy="274320"/>
          </a:xfrm>
          <a:prstGeom prst="rect">
            <a:avLst/>
          </a:prstGeo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359016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6051821" cy="1499616"/>
          </a:xfrm>
        </p:spPr>
        <p:txBody>
          <a:bodyPr>
            <a:normAutofit/>
          </a:bodyPr>
          <a:lstStyle/>
          <a:p>
            <a:r>
              <a:rPr lang="en-GB" b="1">
                <a:solidFill>
                  <a:srgbClr val="FFFFFF"/>
                </a:solidFill>
              </a:rPr>
              <a:t>Building a High Performance Culture</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idx="1"/>
          </p:nvPr>
        </p:nvSpPr>
        <p:spPr>
          <a:xfrm>
            <a:off x="768096" y="2286000"/>
            <a:ext cx="6055614" cy="3862971"/>
          </a:xfrm>
        </p:spPr>
        <p:txBody>
          <a:bodyPr numCol="2">
            <a:normAutofit/>
          </a:bodyPr>
          <a:lstStyle/>
          <a:p>
            <a:pPr marL="0" indent="0">
              <a:buNone/>
            </a:pPr>
            <a:r>
              <a:rPr lang="en-GB" b="1">
                <a:solidFill>
                  <a:srgbClr val="FFFFFF"/>
                </a:solidFill>
              </a:rPr>
              <a:t>Holbeche (2005):</a:t>
            </a:r>
          </a:p>
          <a:p>
            <a:pPr lvl="1"/>
            <a:r>
              <a:rPr lang="en-GB">
                <a:solidFill>
                  <a:srgbClr val="FFFFFF"/>
                </a:solidFill>
              </a:rPr>
              <a:t>Build a positive psychological contract</a:t>
            </a:r>
          </a:p>
          <a:p>
            <a:pPr lvl="1"/>
            <a:r>
              <a:rPr lang="en-GB">
                <a:solidFill>
                  <a:srgbClr val="FFFFFF"/>
                </a:solidFill>
              </a:rPr>
              <a:t>Do not promise more than you can deliver</a:t>
            </a:r>
          </a:p>
          <a:p>
            <a:pPr lvl="1"/>
            <a:r>
              <a:rPr lang="en-GB">
                <a:solidFill>
                  <a:srgbClr val="FFFFFF"/>
                </a:solidFill>
              </a:rPr>
              <a:t>Become a values-based organisation</a:t>
            </a:r>
          </a:p>
          <a:p>
            <a:pPr lvl="1"/>
            <a:r>
              <a:rPr lang="en-GB">
                <a:solidFill>
                  <a:srgbClr val="FFFFFF"/>
                </a:solidFill>
              </a:rPr>
              <a:t> Involve everyone in change management</a:t>
            </a:r>
          </a:p>
          <a:p>
            <a:pPr lvl="1"/>
            <a:endParaRPr lang="en-GB">
              <a:solidFill>
                <a:srgbClr val="FFFFFF"/>
              </a:solidFill>
            </a:endParaRPr>
          </a:p>
          <a:p>
            <a:pPr lvl="1"/>
            <a:endParaRPr lang="en-GB">
              <a:solidFill>
                <a:srgbClr val="FFFFFF"/>
              </a:solidFill>
            </a:endParaRPr>
          </a:p>
          <a:p>
            <a:pPr lvl="1"/>
            <a:r>
              <a:rPr lang="en-GB">
                <a:solidFill>
                  <a:srgbClr val="FFFFFF"/>
                </a:solidFill>
              </a:rPr>
              <a:t>Encourage innovation and creativity</a:t>
            </a:r>
          </a:p>
          <a:p>
            <a:pPr lvl="1"/>
            <a:r>
              <a:rPr lang="en-GB">
                <a:solidFill>
                  <a:srgbClr val="FFFFFF"/>
                </a:solidFill>
              </a:rPr>
              <a:t>Break down silos</a:t>
            </a:r>
          </a:p>
          <a:p>
            <a:pPr lvl="1"/>
            <a:r>
              <a:rPr lang="en-GB">
                <a:solidFill>
                  <a:srgbClr val="FFFFFF"/>
                </a:solidFill>
              </a:rPr>
              <a:t>Unleash, rather than constrain, employee potential</a:t>
            </a:r>
          </a:p>
          <a:p>
            <a:pPr lvl="1"/>
            <a:r>
              <a:rPr lang="en-GB">
                <a:solidFill>
                  <a:srgbClr val="FFFFFF"/>
                </a:solidFill>
              </a:rPr>
              <a:t>Encourage discretionary behaviour</a:t>
            </a:r>
          </a:p>
          <a:p>
            <a:pPr lvl="1"/>
            <a:endParaRPr lang="en-GB">
              <a:solidFill>
                <a:srgbClr val="FFFFFF"/>
              </a:solidFill>
            </a:endParaRPr>
          </a:p>
          <a:p>
            <a:pPr lvl="1"/>
            <a:endParaRPr lang="en-GB">
              <a:solidFill>
                <a:srgbClr val="FFFFFF"/>
              </a:solidFill>
            </a:endParaRPr>
          </a:p>
          <a:p>
            <a:pPr lvl="1"/>
            <a:endParaRPr lang="en-GB">
              <a:solidFill>
                <a:srgbClr val="FFFFFF"/>
              </a:solidFill>
            </a:endParaRPr>
          </a:p>
          <a:p>
            <a:pPr lvl="1"/>
            <a:endParaRPr lang="en-GB">
              <a:solidFill>
                <a:srgbClr val="FFFFFF"/>
              </a:solidFill>
            </a:endParaRPr>
          </a:p>
          <a:p>
            <a:endParaRPr lang="en-GB">
              <a:solidFill>
                <a:srgbClr val="FFFFFF"/>
              </a:solidFill>
            </a:endParaRPr>
          </a:p>
        </p:txBody>
      </p:sp>
      <p:sp>
        <p:nvSpPr>
          <p:cNvPr id="6"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323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6051821" cy="1499616"/>
          </a:xfrm>
        </p:spPr>
        <p:txBody>
          <a:bodyPr>
            <a:normAutofit/>
          </a:bodyPr>
          <a:lstStyle/>
          <a:p>
            <a:r>
              <a:rPr lang="en-GB" sz="3700" b="1">
                <a:solidFill>
                  <a:srgbClr val="FFFFFF"/>
                </a:solidFill>
                <a:latin typeface="Arial" pitchFamily="34" charset="0"/>
                <a:cs typeface="Arial" pitchFamily="34" charset="0"/>
              </a:rPr>
              <a:t>What is Discretionary Behaviour? </a:t>
            </a:r>
            <a:endParaRPr lang="en-US" sz="3700" b="1">
              <a:solidFill>
                <a:srgbClr val="FFFFFF"/>
              </a:solidFill>
              <a:latin typeface="Arial" pitchFamily="34" charset="0"/>
              <a:cs typeface="Arial" pitchFamily="34" charset="0"/>
            </a:endParaRPr>
          </a:p>
        </p:txBody>
      </p:sp>
      <p:cxnSp>
        <p:nvCxnSpPr>
          <p:cNvPr id="17" name="Straight Connector 16">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6055614" cy="3862971"/>
          </a:xfrm>
        </p:spPr>
        <p:txBody>
          <a:bodyPr>
            <a:normAutofit/>
          </a:bodyPr>
          <a:lstStyle/>
          <a:p>
            <a:r>
              <a:rPr lang="en-GB">
                <a:solidFill>
                  <a:srgbClr val="FFFFFF"/>
                </a:solidFill>
                <a:latin typeface="+mj-lt"/>
                <a:cs typeface="Arial" pitchFamily="34" charset="0"/>
              </a:rPr>
              <a:t>The degree of choice people have over how they perform their tasks and responsibilities, it is something which is given voluntarily and cannot be forced</a:t>
            </a:r>
          </a:p>
          <a:p>
            <a:r>
              <a:rPr lang="en-GB">
                <a:solidFill>
                  <a:srgbClr val="FFFFFF"/>
                </a:solidFill>
                <a:latin typeface="+mj-lt"/>
                <a:cs typeface="Arial" pitchFamily="34" charset="0"/>
              </a:rPr>
              <a:t>Associated with working beyond contract, going the extra mile</a:t>
            </a:r>
          </a:p>
          <a:p>
            <a:r>
              <a:rPr lang="en-GB">
                <a:solidFill>
                  <a:srgbClr val="FFFFFF"/>
                </a:solidFill>
                <a:latin typeface="+mj-lt"/>
                <a:cs typeface="Arial" pitchFamily="34" charset="0"/>
              </a:rPr>
              <a:t>Closely linked to ‘organisational citizenship behaviour’ (OCB).</a:t>
            </a:r>
          </a:p>
          <a:p>
            <a:pPr>
              <a:buNone/>
            </a:pPr>
            <a:r>
              <a:rPr lang="en-GB">
                <a:solidFill>
                  <a:srgbClr val="FFFFFF"/>
                </a:solidFill>
                <a:latin typeface="Arial" pitchFamily="34" charset="0"/>
                <a:cs typeface="Arial" pitchFamily="34" charset="0"/>
              </a:rPr>
              <a:t> </a:t>
            </a:r>
          </a:p>
          <a:p>
            <a:endParaRPr lang="en-US">
              <a:solidFill>
                <a:srgbClr val="FFFFFF"/>
              </a:solidFill>
              <a:latin typeface="Arial" pitchFamily="34" charset="0"/>
              <a:cs typeface="Arial" pitchFamily="34" charset="0"/>
            </a:endParaRPr>
          </a:p>
        </p:txBody>
      </p:sp>
      <p:sp>
        <p:nvSpPr>
          <p:cNvPr id="19" name="Rectangle 18">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a:xfrm>
            <a:off x="768096" y="585216"/>
            <a:ext cx="6051821" cy="1499616"/>
          </a:xfrm>
        </p:spPr>
        <p:txBody>
          <a:bodyPr>
            <a:normAutofit/>
          </a:bodyPr>
          <a:lstStyle/>
          <a:p>
            <a:r>
              <a:rPr lang="en-GB" sz="3700" b="1">
                <a:solidFill>
                  <a:srgbClr val="FFFFFF"/>
                </a:solidFill>
              </a:rPr>
              <a:t>Organisational Citizenship Behaviour (OCB)</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a:xfrm>
            <a:off x="768096" y="2286000"/>
            <a:ext cx="6055614" cy="3862971"/>
          </a:xfrm>
        </p:spPr>
        <p:txBody>
          <a:bodyPr numCol="2">
            <a:normAutofit/>
          </a:bodyPr>
          <a:lstStyle/>
          <a:p>
            <a:r>
              <a:rPr lang="en-GB">
                <a:solidFill>
                  <a:srgbClr val="FFFFFF"/>
                </a:solidFill>
              </a:rPr>
              <a:t>Helping and co-operating with others</a:t>
            </a:r>
          </a:p>
          <a:p>
            <a:r>
              <a:rPr lang="en-GB">
                <a:solidFill>
                  <a:srgbClr val="FFFFFF"/>
                </a:solidFill>
              </a:rPr>
              <a:t>Showing consideration, courtesy and tact in relation to others</a:t>
            </a:r>
          </a:p>
          <a:p>
            <a:r>
              <a:rPr lang="en-GB">
                <a:solidFill>
                  <a:srgbClr val="FFFFFF"/>
                </a:solidFill>
              </a:rPr>
              <a:t>General support for the organisation</a:t>
            </a:r>
          </a:p>
          <a:p>
            <a:r>
              <a:rPr lang="en-GB">
                <a:solidFill>
                  <a:srgbClr val="FFFFFF"/>
                </a:solidFill>
              </a:rPr>
              <a:t>Putting in extra effort despite individual conditions</a:t>
            </a:r>
          </a:p>
          <a:p>
            <a:r>
              <a:rPr lang="en-GB">
                <a:solidFill>
                  <a:srgbClr val="FFFFFF"/>
                </a:solidFill>
              </a:rPr>
              <a:t>Making suggestions for improvements</a:t>
            </a:r>
          </a:p>
          <a:p>
            <a:r>
              <a:rPr lang="en-GB">
                <a:solidFill>
                  <a:srgbClr val="FFFFFF"/>
                </a:solidFill>
              </a:rPr>
              <a:t>Attending meetings</a:t>
            </a:r>
          </a:p>
          <a:p>
            <a:r>
              <a:rPr lang="en-GB">
                <a:solidFill>
                  <a:srgbClr val="FFFFFF"/>
                </a:solidFill>
              </a:rPr>
              <a:t>Keeping up to date with developments in organisations</a:t>
            </a:r>
          </a:p>
          <a:p>
            <a:r>
              <a:rPr lang="en-GB">
                <a:solidFill>
                  <a:srgbClr val="FFFFFF"/>
                </a:solidFill>
              </a:rPr>
              <a:t>Participating in activities that help the image of the organisation</a:t>
            </a:r>
          </a:p>
          <a:p>
            <a:r>
              <a:rPr lang="en-GB">
                <a:solidFill>
                  <a:srgbClr val="FFFFFF"/>
                </a:solidFill>
              </a:rPr>
              <a:t>Result from feelings of reciprocity –as a result of perceived fair treatment from employer</a:t>
            </a: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12910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768096" y="585216"/>
            <a:ext cx="6013704" cy="1499616"/>
          </a:xfrm>
        </p:spPr>
        <p:txBody>
          <a:bodyPr>
            <a:normAutofit/>
          </a:bodyPr>
          <a:lstStyle/>
          <a:p>
            <a:pPr eaLnBrk="1" hangingPunct="1"/>
            <a:r>
              <a:rPr lang="en-GB" b="1"/>
              <a:t>The Psychological Contract</a:t>
            </a:r>
          </a:p>
        </p:txBody>
      </p:sp>
      <p:sp>
        <p:nvSpPr>
          <p:cNvPr id="22533" name="Rectangle 3"/>
          <p:cNvSpPr>
            <a:spLocks noGrp="1" noChangeArrowheads="1"/>
          </p:cNvSpPr>
          <p:nvPr>
            <p:ph idx="1"/>
          </p:nvPr>
        </p:nvSpPr>
        <p:spPr>
          <a:xfrm>
            <a:off x="768096" y="2286000"/>
            <a:ext cx="6013703" cy="4023360"/>
          </a:xfrm>
        </p:spPr>
        <p:txBody>
          <a:bodyPr>
            <a:normAutofit/>
          </a:bodyPr>
          <a:lstStyle/>
          <a:p>
            <a:r>
              <a:rPr lang="en-GB" sz="1400"/>
              <a:t>It describes the perceptions of the relationship between employers and workers and influences how people behave from day to day</a:t>
            </a:r>
          </a:p>
          <a:p>
            <a:r>
              <a:rPr lang="en-GB" sz="1400"/>
              <a:t>At its core, the psychological contract is built on the everyday actions and statements made by one party – and how they are perceived and interpreted by the other. </a:t>
            </a:r>
          </a:p>
          <a:p>
            <a:endParaRPr lang="en-GB" sz="1400"/>
          </a:p>
          <a:p>
            <a:r>
              <a:rPr lang="en-GB" sz="1400"/>
              <a:t>Job security</a:t>
            </a:r>
          </a:p>
          <a:p>
            <a:r>
              <a:rPr lang="en-GB" sz="1400"/>
              <a:t>Career prospects</a:t>
            </a:r>
          </a:p>
          <a:p>
            <a:r>
              <a:rPr lang="en-GB" sz="1400"/>
              <a:t>Training and development</a:t>
            </a:r>
          </a:p>
          <a:p>
            <a:r>
              <a:rPr lang="en-GB" sz="1400"/>
              <a:t>Perceived fairness of pay and benefits</a:t>
            </a:r>
          </a:p>
          <a:p>
            <a:r>
              <a:rPr lang="en-GB" sz="1400"/>
              <a:t>Manager support</a:t>
            </a:r>
          </a:p>
          <a:p>
            <a:r>
              <a:rPr lang="en-GB" sz="1400"/>
              <a:t>Employer’s reputation and impact on the society</a:t>
            </a:r>
          </a:p>
          <a:p>
            <a:pPr marL="0" indent="0">
              <a:buNone/>
            </a:pPr>
            <a:endParaRPr lang="en-GB" sz="1400"/>
          </a:p>
        </p:txBody>
      </p:sp>
      <p:sp>
        <p:nvSpPr>
          <p:cNvPr id="74" name="Rectangle 73">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3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53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547664" y="0"/>
            <a:ext cx="6707088" cy="1496481"/>
          </a:xfrm>
        </p:spPr>
        <p:txBody>
          <a:bodyPr>
            <a:normAutofit/>
          </a:bodyPr>
          <a:lstStyle/>
          <a:p>
            <a:pPr eaLnBrk="1" hangingPunct="1"/>
            <a:r>
              <a:rPr lang="en-GB" sz="4000" b="1" dirty="0"/>
              <a:t>Individuals’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467544" y="1040983"/>
            <a:ext cx="8490255" cy="54635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259632" y="404664"/>
            <a:ext cx="8229600" cy="1143000"/>
          </a:xfrm>
        </p:spPr>
        <p:txBody>
          <a:bodyPr>
            <a:normAutofit/>
          </a:bodyPr>
          <a:lstStyle/>
          <a:p>
            <a:pPr eaLnBrk="1" hangingPunct="1"/>
            <a:r>
              <a:rPr lang="en-GB" sz="4000" b="1" dirty="0"/>
              <a:t>Organisational Expectations</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81305" y="1424858"/>
            <a:ext cx="9171215" cy="474044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Rectangle 2"/>
          <p:cNvSpPr>
            <a:spLocks noGrp="1" noChangeArrowheads="1"/>
          </p:cNvSpPr>
          <p:nvPr>
            <p:ph type="title"/>
          </p:nvPr>
        </p:nvSpPr>
        <p:spPr>
          <a:xfrm>
            <a:off x="768096" y="585216"/>
            <a:ext cx="7747254" cy="1499616"/>
          </a:xfrm>
        </p:spPr>
        <p:txBody>
          <a:bodyPr>
            <a:normAutofit/>
          </a:bodyPr>
          <a:lstStyle/>
          <a:p>
            <a:pPr eaLnBrk="1" hangingPunct="1"/>
            <a:r>
              <a:rPr lang="en-GB" b="1">
                <a:solidFill>
                  <a:srgbClr val="FFFFFF"/>
                </a:solidFill>
              </a:rPr>
              <a:t>Balancing Expectations</a:t>
            </a:r>
          </a:p>
        </p:txBody>
      </p:sp>
      <p:cxnSp>
        <p:nvCxnSpPr>
          <p:cNvPr id="78" name="Straight Connector 77">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3557" name="Rectangle 3"/>
          <p:cNvSpPr>
            <a:spLocks noGrp="1" noChangeArrowheads="1"/>
          </p:cNvSpPr>
          <p:nvPr>
            <p:ph idx="1"/>
          </p:nvPr>
        </p:nvSpPr>
        <p:spPr>
          <a:xfrm>
            <a:off x="768096" y="2286000"/>
            <a:ext cx="7747254" cy="3862971"/>
          </a:xfrm>
        </p:spPr>
        <p:txBody>
          <a:bodyPr>
            <a:normAutofit/>
          </a:bodyPr>
          <a:lstStyle/>
          <a:p>
            <a:pPr eaLnBrk="1" hangingPunct="1"/>
            <a:r>
              <a:rPr lang="en-GB">
                <a:solidFill>
                  <a:srgbClr val="FFFFFF"/>
                </a:solidFill>
              </a:rPr>
              <a:t>Communication</a:t>
            </a:r>
          </a:p>
          <a:p>
            <a:pPr eaLnBrk="1" hangingPunct="1"/>
            <a:r>
              <a:rPr lang="en-GB">
                <a:solidFill>
                  <a:srgbClr val="FFFFFF"/>
                </a:solidFill>
              </a:rPr>
              <a:t>Appreciate and value diversity </a:t>
            </a:r>
          </a:p>
          <a:p>
            <a:pPr eaLnBrk="1" hangingPunct="1"/>
            <a:r>
              <a:rPr lang="en-GB">
                <a:solidFill>
                  <a:srgbClr val="FFFFFF"/>
                </a:solidFill>
              </a:rPr>
              <a:t>Line managers</a:t>
            </a:r>
          </a:p>
          <a:p>
            <a:pPr eaLnBrk="1" hangingPunct="1"/>
            <a:r>
              <a:rPr lang="en-GB">
                <a:solidFill>
                  <a:srgbClr val="FFFFFF"/>
                </a:solidFill>
              </a:rPr>
              <a:t>Effective use of HR</a:t>
            </a:r>
          </a:p>
          <a:p>
            <a:pPr eaLnBrk="1" hangingPunct="1"/>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10B37-9CC6-4643-B91E-75ADEBFAABE2}"/>
              </a:ext>
            </a:extLst>
          </p:cNvPr>
          <p:cNvSpPr>
            <a:spLocks noGrp="1"/>
          </p:cNvSpPr>
          <p:nvPr>
            <p:ph type="title"/>
          </p:nvPr>
        </p:nvSpPr>
        <p:spPr>
          <a:xfrm>
            <a:off x="768096" y="585216"/>
            <a:ext cx="6051821" cy="1499616"/>
          </a:xfrm>
        </p:spPr>
        <p:txBody>
          <a:bodyPr>
            <a:normAutofit/>
          </a:bodyPr>
          <a:lstStyle/>
          <a:p>
            <a:r>
              <a:rPr lang="en-GB" b="1">
                <a:solidFill>
                  <a:srgbClr val="FFFFFF"/>
                </a:solidFill>
              </a:rPr>
              <a:t>Breaches in the Psychological Contract</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3C0E4-EA98-4226-AECC-9AA452FC8051}"/>
              </a:ext>
            </a:extLst>
          </p:cNvPr>
          <p:cNvSpPr>
            <a:spLocks noGrp="1"/>
          </p:cNvSpPr>
          <p:nvPr>
            <p:ph idx="1"/>
          </p:nvPr>
        </p:nvSpPr>
        <p:spPr>
          <a:xfrm>
            <a:off x="768096" y="2286000"/>
            <a:ext cx="6055614" cy="3862971"/>
          </a:xfrm>
        </p:spPr>
        <p:txBody>
          <a:bodyPr>
            <a:normAutofit/>
          </a:bodyPr>
          <a:lstStyle/>
          <a:p>
            <a:pPr marL="0" indent="0">
              <a:buNone/>
            </a:pPr>
            <a:r>
              <a:rPr lang="en-GB">
                <a:solidFill>
                  <a:srgbClr val="FFFFFF"/>
                </a:solidFill>
              </a:rPr>
              <a:t>A breach occurs when one party perceives the other as failing to fulfil promises:</a:t>
            </a:r>
          </a:p>
          <a:p>
            <a:pPr lvl="1"/>
            <a:r>
              <a:rPr lang="en-GB">
                <a:solidFill>
                  <a:srgbClr val="FFFFFF"/>
                </a:solidFill>
              </a:rPr>
              <a:t>Pay</a:t>
            </a:r>
          </a:p>
          <a:p>
            <a:pPr lvl="1"/>
            <a:r>
              <a:rPr lang="en-GB">
                <a:solidFill>
                  <a:srgbClr val="FFFFFF"/>
                </a:solidFill>
              </a:rPr>
              <a:t>Promotion</a:t>
            </a:r>
          </a:p>
          <a:p>
            <a:pPr lvl="1"/>
            <a:r>
              <a:rPr lang="en-GB">
                <a:solidFill>
                  <a:srgbClr val="FFFFFF"/>
                </a:solidFill>
              </a:rPr>
              <a:t>Type of work</a:t>
            </a:r>
          </a:p>
          <a:p>
            <a:pPr lvl="1"/>
            <a:r>
              <a:rPr lang="en-GB">
                <a:solidFill>
                  <a:srgbClr val="FFFFFF"/>
                </a:solidFill>
              </a:rPr>
              <a:t>Training</a:t>
            </a:r>
          </a:p>
          <a:p>
            <a:pPr lvl="1"/>
            <a:r>
              <a:rPr lang="en-GB">
                <a:solidFill>
                  <a:srgbClr val="FFFFFF"/>
                </a:solidFill>
              </a:rPr>
              <a:t>Feedback</a:t>
            </a:r>
          </a:p>
        </p:txBody>
      </p:sp>
      <p:sp>
        <p:nvSpPr>
          <p:cNvPr id="4" name="Footer Placeholder 3">
            <a:extLst>
              <a:ext uri="{FF2B5EF4-FFF2-40B4-BE49-F238E27FC236}">
                <a16:creationId xmlns:a16="http://schemas.microsoft.com/office/drawing/2014/main" id="{6F273762-54F4-4133-8BCA-064FDF149320}"/>
              </a:ext>
            </a:extLst>
          </p:cNvPr>
          <p:cNvSpPr>
            <a:spLocks noGrp="1"/>
          </p:cNvSpPr>
          <p:nvPr>
            <p:ph type="ftr" sz="quarter" idx="11"/>
          </p:nvPr>
        </p:nvSpPr>
        <p:spPr>
          <a:xfrm>
            <a:off x="733825" y="6470704"/>
            <a:ext cx="3838175" cy="274320"/>
          </a:xfrm>
        </p:spPr>
        <p:txBody>
          <a:bodyPr>
            <a:normAutofit/>
          </a:bodyPr>
          <a:lstStyle/>
          <a:p>
            <a:pPr algn="l">
              <a:spcAft>
                <a:spcPts val="600"/>
              </a:spcAft>
              <a:defRPr/>
            </a:pPr>
            <a:r>
              <a:rPr lang="en-GB"/>
              <a:t>TSD50011011</a:t>
            </a:r>
          </a:p>
        </p:txBody>
      </p:sp>
      <p:sp>
        <p:nvSpPr>
          <p:cNvPr id="13"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3487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84960AC-1CD6-452A-B5F4-2186E3FD74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a:xfrm>
            <a:off x="768096" y="585216"/>
            <a:ext cx="7747254" cy="1499616"/>
          </a:xfrm>
        </p:spPr>
        <p:txBody>
          <a:bodyPr vert="horz" lIns="91440" tIns="45720" rIns="91440" bIns="45720" rtlCol="0" anchor="ctr">
            <a:normAutofit/>
          </a:bodyPr>
          <a:lstStyle/>
          <a:p>
            <a:pPr defTabSz="914400" fontAlgn="auto">
              <a:spcAft>
                <a:spcPts val="0"/>
              </a:spcAft>
              <a:defRPr/>
            </a:pPr>
            <a:r>
              <a:rPr lang="en-US" sz="3500" b="1">
                <a:solidFill>
                  <a:srgbClr val="FFFFFF"/>
                </a:solidFill>
              </a:rPr>
              <a:t>Personal ethics, standards and beliefs</a:t>
            </a:r>
            <a:br>
              <a:rPr lang="en-US" sz="3500" b="1">
                <a:solidFill>
                  <a:srgbClr val="FFFFFF"/>
                </a:solidFill>
              </a:rPr>
            </a:br>
            <a:endParaRPr lang="en-US" sz="3500" b="1">
              <a:solidFill>
                <a:srgbClr val="FFFFFF"/>
              </a:solidFill>
            </a:endParaRPr>
          </a:p>
        </p:txBody>
      </p:sp>
      <p:cxnSp>
        <p:nvCxnSpPr>
          <p:cNvPr id="17" name="Straight Connector 16">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E557F3B9-2A01-412B-95D3-686F890C7F1C}"/>
              </a:ext>
            </a:extLst>
          </p:cNvPr>
          <p:cNvSpPr>
            <a:spLocks noGrp="1"/>
          </p:cNvSpPr>
          <p:nvPr>
            <p:ph sz="half" idx="1"/>
          </p:nvPr>
        </p:nvSpPr>
        <p:spPr>
          <a:xfrm>
            <a:off x="768096" y="2286000"/>
            <a:ext cx="7747254" cy="3862971"/>
          </a:xfrm>
        </p:spPr>
        <p:txBody>
          <a:bodyPr vert="horz" lIns="45720" tIns="45720" rIns="45720" bIns="45720" rtlCol="0">
            <a:normAutofit/>
          </a:bodyPr>
          <a:lstStyle/>
          <a:p>
            <a:pPr marL="548640" indent="-411480" defTabSz="914400" fontAlgn="auto">
              <a:spcAft>
                <a:spcPts val="0"/>
              </a:spcAft>
              <a:buFont typeface="Wingdings 2"/>
              <a:buChar char=""/>
              <a:defRPr/>
            </a:pPr>
            <a:r>
              <a:rPr lang="en-US">
                <a:solidFill>
                  <a:srgbClr val="FFFFFF"/>
                </a:solidFill>
              </a:rPr>
              <a:t>Values are stable long-lasting beliefs about what is important to a person.</a:t>
            </a:r>
          </a:p>
          <a:p>
            <a:pPr marL="548640" indent="-411480" defTabSz="914400" fontAlgn="auto">
              <a:spcAft>
                <a:spcPts val="0"/>
              </a:spcAft>
              <a:buFont typeface="Wingdings 2"/>
              <a:buChar char=""/>
              <a:defRPr/>
            </a:pPr>
            <a:r>
              <a:rPr lang="en-US">
                <a:solidFill>
                  <a:srgbClr val="FFFFFF"/>
                </a:solidFill>
              </a:rPr>
              <a:t> They become standards by which people order their lives and make their choices.</a:t>
            </a:r>
          </a:p>
          <a:p>
            <a:pPr marL="548640" indent="-411480" defTabSz="914400" fontAlgn="auto">
              <a:spcAft>
                <a:spcPts val="0"/>
              </a:spcAft>
              <a:buFont typeface="Wingdings 2"/>
              <a:buChar char=""/>
              <a:defRPr/>
            </a:pPr>
            <a:r>
              <a:rPr lang="en-US">
                <a:solidFill>
                  <a:srgbClr val="FFFFFF"/>
                </a:solidFill>
              </a:rPr>
              <a:t>A belief will develop into a value when the person’s commitment to it grows and they see it as being important.</a:t>
            </a:r>
          </a:p>
          <a:p>
            <a:pPr marL="548640" indent="-411480" defTabSz="914400" fontAlgn="auto">
              <a:spcAft>
                <a:spcPts val="0"/>
              </a:spcAft>
              <a:buFont typeface="Wingdings 2"/>
              <a:buChar char=""/>
              <a:defRPr/>
            </a:pPr>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768096" y="585216"/>
            <a:ext cx="6051821" cy="1499616"/>
          </a:xfrm>
        </p:spPr>
        <p:txBody>
          <a:bodyPr>
            <a:normAutofit/>
          </a:bodyPr>
          <a:lstStyle/>
          <a:p>
            <a:r>
              <a:rPr lang="en-GB" b="1">
                <a:solidFill>
                  <a:srgbClr val="FFFFFF"/>
                </a:solidFill>
              </a:rPr>
              <a:t>Cognitive Biases</a:t>
            </a:r>
          </a:p>
        </p:txBody>
      </p:sp>
      <p:cxnSp>
        <p:nvCxnSpPr>
          <p:cNvPr id="15"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768096" y="2286000"/>
            <a:ext cx="6055614" cy="3862971"/>
          </a:xfrm>
        </p:spPr>
        <p:txBody>
          <a:bodyPr numCol="2">
            <a:normAutofit/>
          </a:bodyPr>
          <a:lstStyle/>
          <a:p>
            <a:r>
              <a:rPr lang="en-GB" sz="1400" dirty="0">
                <a:solidFill>
                  <a:srgbClr val="FFFFFF"/>
                </a:solidFill>
              </a:rPr>
              <a:t>A cognitive bias is a systematic error in thinking that affects the decisions and judgments that people make</a:t>
            </a:r>
          </a:p>
          <a:p>
            <a:r>
              <a:rPr lang="en-GB" sz="1400" dirty="0">
                <a:solidFill>
                  <a:srgbClr val="FFFFFF"/>
                </a:solidFill>
              </a:rPr>
              <a:t>A type of error in thinking that occurs when people are processing and interpreting information in the world around them</a:t>
            </a: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pPr lvl="1"/>
            <a:r>
              <a:rPr lang="en-GB" sz="1400" dirty="0">
                <a:solidFill>
                  <a:srgbClr val="FFFFFF"/>
                </a:solidFill>
              </a:rPr>
              <a:t>Confirmation bias</a:t>
            </a:r>
          </a:p>
          <a:p>
            <a:pPr lvl="1"/>
            <a:r>
              <a:rPr lang="en-GB" sz="1400" dirty="0">
                <a:solidFill>
                  <a:srgbClr val="FFFFFF"/>
                </a:solidFill>
              </a:rPr>
              <a:t>Availability heuristic</a:t>
            </a:r>
          </a:p>
          <a:p>
            <a:pPr lvl="1"/>
            <a:r>
              <a:rPr lang="en-GB" sz="1400" dirty="0">
                <a:solidFill>
                  <a:srgbClr val="FFFFFF"/>
                </a:solidFill>
              </a:rPr>
              <a:t>Halo effect</a:t>
            </a:r>
          </a:p>
          <a:p>
            <a:pPr lvl="1"/>
            <a:r>
              <a:rPr lang="en-GB" sz="1400" dirty="0">
                <a:solidFill>
                  <a:srgbClr val="FFFFFF"/>
                </a:solidFill>
              </a:rPr>
              <a:t>Self-serving bias</a:t>
            </a:r>
          </a:p>
          <a:p>
            <a:pPr lvl="1"/>
            <a:r>
              <a:rPr lang="en-GB" sz="1400" dirty="0">
                <a:solidFill>
                  <a:srgbClr val="FFFFFF"/>
                </a:solidFill>
              </a:rPr>
              <a:t>Attentional bias</a:t>
            </a:r>
          </a:p>
          <a:p>
            <a:pPr lvl="1"/>
            <a:r>
              <a:rPr lang="en-GB" sz="1400" dirty="0">
                <a:solidFill>
                  <a:srgbClr val="FFFFFF"/>
                </a:solidFill>
              </a:rPr>
              <a:t>Actor-Observer bias</a:t>
            </a:r>
          </a:p>
          <a:p>
            <a:pPr lvl="1"/>
            <a:r>
              <a:rPr lang="en-GB" sz="1400" dirty="0">
                <a:solidFill>
                  <a:srgbClr val="FFFFFF"/>
                </a:solidFill>
              </a:rPr>
              <a:t>Functional fixedness</a:t>
            </a:r>
          </a:p>
          <a:p>
            <a:pPr lvl="1"/>
            <a:r>
              <a:rPr lang="en-GB" sz="1400" dirty="0">
                <a:solidFill>
                  <a:srgbClr val="FFFFFF"/>
                </a:solidFill>
              </a:rPr>
              <a:t>Anchoring bias</a:t>
            </a:r>
          </a:p>
          <a:p>
            <a:pPr lvl="1"/>
            <a:r>
              <a:rPr lang="en-GB" sz="1400" dirty="0">
                <a:solidFill>
                  <a:srgbClr val="FFFFFF"/>
                </a:solidFill>
              </a:rPr>
              <a:t>Misinformation effect</a:t>
            </a:r>
          </a:p>
          <a:p>
            <a:pPr lvl="1"/>
            <a:r>
              <a:rPr lang="en-GB" sz="1400" dirty="0">
                <a:solidFill>
                  <a:srgbClr val="FFFFFF"/>
                </a:solidFill>
              </a:rPr>
              <a:t>False consensus effect </a:t>
            </a:r>
          </a:p>
          <a:p>
            <a:pPr lvl="1"/>
            <a:r>
              <a:rPr lang="en-GB" sz="1400" dirty="0">
                <a:solidFill>
                  <a:srgbClr val="FFFFFF"/>
                </a:solidFill>
              </a:rPr>
              <a:t>Optimism bias</a:t>
            </a:r>
          </a:p>
          <a:p>
            <a:pPr lvl="1"/>
            <a:r>
              <a:rPr lang="en-GB" sz="1400" dirty="0">
                <a:solidFill>
                  <a:srgbClr val="FFFFFF"/>
                </a:solidFill>
              </a:rPr>
              <a:t>The Dunning-Kruger Effect</a:t>
            </a:r>
          </a:p>
        </p:txBody>
      </p:sp>
      <p:sp>
        <p:nvSpPr>
          <p:cNvPr id="16"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763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84960AC-1CD6-452A-B5F4-2186E3FD74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a:xfrm>
            <a:off x="768096" y="585216"/>
            <a:ext cx="6013704" cy="1499616"/>
          </a:xfrm>
        </p:spPr>
        <p:txBody>
          <a:bodyPr vert="horz" lIns="91440" tIns="45720" rIns="91440" bIns="45720" rtlCol="0" anchor="ctr">
            <a:normAutofit/>
          </a:bodyPr>
          <a:lstStyle/>
          <a:p>
            <a:pPr defTabSz="914400">
              <a:defRPr/>
            </a:pPr>
            <a:r>
              <a:rPr lang="en-US" sz="5000" b="1"/>
              <a:t>Organisational Values</a:t>
            </a:r>
          </a:p>
        </p:txBody>
      </p:sp>
      <p:sp>
        <p:nvSpPr>
          <p:cNvPr id="5" name="TextBox 4">
            <a:extLst>
              <a:ext uri="{FF2B5EF4-FFF2-40B4-BE49-F238E27FC236}">
                <a16:creationId xmlns:a16="http://schemas.microsoft.com/office/drawing/2014/main" id="{45B4FCD3-6B87-4A1F-ACA8-F97F254B8D35}"/>
              </a:ext>
            </a:extLst>
          </p:cNvPr>
          <p:cNvSpPr txBox="1"/>
          <p:nvPr/>
        </p:nvSpPr>
        <p:spPr>
          <a:xfrm>
            <a:off x="768096" y="2286000"/>
            <a:ext cx="6013703" cy="4023360"/>
          </a:xfrm>
          <a:prstGeom prst="rect">
            <a:avLst/>
          </a:prstGeom>
        </p:spPr>
        <p:style>
          <a:lnRef idx="1">
            <a:schemeClr val="accent1"/>
          </a:lnRef>
          <a:fillRef idx="3">
            <a:schemeClr val="accent1"/>
          </a:fillRef>
          <a:effectRef idx="2">
            <a:schemeClr val="accent1"/>
          </a:effectRef>
          <a:fontRef idx="minor">
            <a:schemeClr val="lt1"/>
          </a:fontRef>
        </p:style>
        <p:txBody>
          <a:bodyPr vert="horz" lIns="45720" tIns="45720" rIns="45720" bIns="45720" rtlCol="0">
            <a:normAutofit/>
          </a:bodyPr>
          <a:lstStyle/>
          <a:p>
            <a:pPr defTabSz="914400">
              <a:lnSpc>
                <a:spcPct val="90000"/>
              </a:lnSpc>
              <a:spcAft>
                <a:spcPts val="600"/>
              </a:spcAft>
              <a:buClr>
                <a:schemeClr val="accent2"/>
              </a:buClr>
              <a:defRPr/>
            </a:pPr>
            <a:r>
              <a:rPr lang="en-US">
                <a:solidFill>
                  <a:schemeClr val="tx1"/>
                </a:solidFill>
              </a:rPr>
              <a:t>Value led organisations outperform others:</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Growth in revenue</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Higher rate of job creation</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Growth in stocks is higher</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Profit performance is higher</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Turn over is lower</a:t>
            </a:r>
          </a:p>
          <a:p>
            <a:pPr marL="342900" indent="-342900" defTabSz="914400">
              <a:lnSpc>
                <a:spcPct val="90000"/>
              </a:lnSpc>
              <a:spcAft>
                <a:spcPts val="600"/>
              </a:spcAft>
              <a:buClr>
                <a:schemeClr val="accent2"/>
              </a:buClr>
              <a:buFont typeface="Arial" panose="020B0604020202020204" pitchFamily="34" charset="0"/>
              <a:buChar char="•"/>
              <a:defRPr/>
            </a:pPr>
            <a:endParaRPr lang="en-US">
              <a:solidFill>
                <a:schemeClr val="tx1"/>
              </a:solidFill>
            </a:endParaRPr>
          </a:p>
          <a:p>
            <a:pPr defTabSz="914400">
              <a:lnSpc>
                <a:spcPct val="90000"/>
              </a:lnSpc>
              <a:spcAft>
                <a:spcPts val="600"/>
              </a:spcAft>
              <a:buClr>
                <a:schemeClr val="accent2"/>
              </a:buClr>
              <a:defRPr/>
            </a:pPr>
            <a:r>
              <a:rPr lang="en-US">
                <a:solidFill>
                  <a:schemeClr val="tx1"/>
                </a:solidFill>
              </a:rPr>
              <a:t>Kotter and Heskett (cited in Dearlove and Coomber,1999)  </a:t>
            </a:r>
          </a:p>
          <a:p>
            <a:pPr defTabSz="914400">
              <a:lnSpc>
                <a:spcPct val="90000"/>
              </a:lnSpc>
              <a:spcAft>
                <a:spcPts val="600"/>
              </a:spcAft>
              <a:buClr>
                <a:schemeClr val="accent2"/>
              </a:buClr>
              <a:defRPr/>
            </a:pPr>
            <a:endParaRPr lang="en-US">
              <a:solidFill>
                <a:schemeClr val="tx1"/>
              </a:solidFill>
            </a:endParaRPr>
          </a:p>
          <a:p>
            <a:pPr defTabSz="914400">
              <a:lnSpc>
                <a:spcPct val="90000"/>
              </a:lnSpc>
              <a:spcAft>
                <a:spcPts val="600"/>
              </a:spcAft>
              <a:buClr>
                <a:schemeClr val="accent2"/>
              </a:buClr>
              <a:defRPr/>
            </a:pPr>
            <a:r>
              <a:rPr lang="en-US">
                <a:solidFill>
                  <a:schemeClr val="tx1"/>
                </a:solidFill>
              </a:rPr>
              <a:t>Being a value led organisation also attracts people who have the same values and keep people who feel fully committed</a:t>
            </a:r>
          </a:p>
          <a:p>
            <a:pPr defTabSz="914400">
              <a:lnSpc>
                <a:spcPct val="90000"/>
              </a:lnSpc>
              <a:spcAft>
                <a:spcPts val="600"/>
              </a:spcAft>
              <a:buClr>
                <a:schemeClr val="accent2"/>
              </a:buClr>
              <a:defRPr/>
            </a:pPr>
            <a:endParaRPr lang="en-US">
              <a:solidFill>
                <a:schemeClr val="tx1"/>
              </a:solidFill>
            </a:endParaRPr>
          </a:p>
          <a:p>
            <a:pPr defTabSz="914400">
              <a:lnSpc>
                <a:spcPct val="90000"/>
              </a:lnSpc>
              <a:spcAft>
                <a:spcPts val="600"/>
              </a:spcAft>
              <a:buClr>
                <a:schemeClr val="accent2"/>
              </a:buClr>
              <a:defRPr/>
            </a:pPr>
            <a:endParaRPr lang="en-US">
              <a:solidFill>
                <a:schemeClr val="tx1"/>
              </a:solidFill>
            </a:endParaRPr>
          </a:p>
        </p:txBody>
      </p:sp>
      <p:sp>
        <p:nvSpPr>
          <p:cNvPr id="12" name="Rectangle 1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924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2140446"/>
            <a:ext cx="2520280" cy="1360562"/>
          </a:xfrm>
        </p:spPr>
        <p:txBody>
          <a:bodyPr>
            <a:normAutofit fontScale="90000"/>
          </a:bodyPr>
          <a:lstStyle/>
          <a:p>
            <a:pPr algn="ctr"/>
            <a:r>
              <a:rPr lang="en-GB" sz="4000" b="1" dirty="0"/>
              <a:t>The</a:t>
            </a:r>
            <a:br>
              <a:rPr lang="en-GB" sz="4000" b="1" dirty="0"/>
            </a:br>
            <a:r>
              <a:rPr lang="en-GB" sz="4000" b="1" dirty="0"/>
              <a:t>Barrett Model</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6632"/>
            <a:ext cx="7161923" cy="6610248"/>
          </a:xfrm>
        </p:spPr>
      </p:pic>
      <p:sp>
        <p:nvSpPr>
          <p:cNvPr id="4" name="Footer Placeholder 3"/>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59469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80BE9B-2849-495A-AB0E-E80D71B32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52452"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a:xfrm>
            <a:off x="232529" y="640080"/>
            <a:ext cx="2572391" cy="5613236"/>
          </a:xfrm>
        </p:spPr>
        <p:txBody>
          <a:bodyPr anchor="ctr">
            <a:normAutofit/>
          </a:bodyPr>
          <a:lstStyle/>
          <a:p>
            <a:r>
              <a:rPr lang="en-GB" b="1">
                <a:solidFill>
                  <a:srgbClr val="FFFFFF"/>
                </a:solidFill>
              </a:rPr>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a:xfrm>
            <a:off x="3524863" y="640080"/>
            <a:ext cx="5379104" cy="3745107"/>
          </a:xfrm>
        </p:spPr>
        <p:txBody>
          <a:bodyPr>
            <a:normAutofit/>
          </a:bodyPr>
          <a:lstStyle/>
          <a:p>
            <a:r>
              <a:rPr lang="en-GB" sz="1400">
                <a:hlinkClick r:id="rId3"/>
              </a:rPr>
              <a:t>https://www.valuescentre.com/our-products/products-individuals/personal-values-assessment-pva</a:t>
            </a:r>
            <a:endParaRPr lang="en-GB" sz="1400"/>
          </a:p>
          <a:p>
            <a:pPr marL="0" indent="0">
              <a:buNone/>
            </a:pPr>
            <a:endParaRPr lang="en-GB" sz="1400"/>
          </a:p>
          <a:p>
            <a:r>
              <a:rPr lang="en-GB" sz="1400"/>
              <a:t>Complete the assessment at home</a:t>
            </a:r>
          </a:p>
          <a:p>
            <a:r>
              <a:rPr lang="en-GB" sz="1400"/>
              <a:t>Identify 10 values that best describe you</a:t>
            </a:r>
          </a:p>
          <a:p>
            <a:r>
              <a:rPr lang="en-GB" sz="1400"/>
              <a:t>You can use the report in Assignment Two</a:t>
            </a:r>
          </a:p>
          <a:p>
            <a:r>
              <a:rPr lang="en-GB" sz="1400"/>
              <a:t>Compare your values with those for the chosen organisation</a:t>
            </a:r>
          </a:p>
          <a:p>
            <a:r>
              <a:rPr lang="en-GB" sz="1400"/>
              <a:t>Is there a conflict between your values and that of the organisation?</a:t>
            </a:r>
          </a:p>
          <a:p>
            <a:r>
              <a:rPr lang="en-GB" sz="1400"/>
              <a:t>How will you need to behave to ensure that you fit in with the cultural norms and be successful in the organisation?</a:t>
            </a:r>
          </a:p>
          <a:p>
            <a:endParaRPr lang="en-GB" sz="1400"/>
          </a:p>
        </p:txBody>
      </p:sp>
      <p:pic>
        <p:nvPicPr>
          <p:cNvPr id="8" name="Graphic 7" descr="Presentation with Checklist">
            <a:extLst>
              <a:ext uri="{FF2B5EF4-FFF2-40B4-BE49-F238E27FC236}">
                <a16:creationId xmlns:a16="http://schemas.microsoft.com/office/drawing/2014/main" id="{6DEB8FA5-88B9-4DC7-B8F7-EF8CAE8C42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74430" y="4553084"/>
            <a:ext cx="1685977" cy="1685977"/>
          </a:xfrm>
          <a:prstGeom prst="rect">
            <a:avLst/>
          </a:prstGeom>
        </p:spPr>
      </p:pic>
      <p:sp>
        <p:nvSpPr>
          <p:cNvPr id="4" name="Footer Placeholder 3">
            <a:extLst>
              <a:ext uri="{FF2B5EF4-FFF2-40B4-BE49-F238E27FC236}">
                <a16:creationId xmlns:a16="http://schemas.microsoft.com/office/drawing/2014/main" id="{2EEE5444-2571-4C95-AF9C-E096F6E6DC94}"/>
              </a:ext>
            </a:extLst>
          </p:cNvPr>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1379174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5" name="Straight Connector 74">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8676" name="Rectangle 5">
            <a:extLst>
              <a:ext uri="{FF2B5EF4-FFF2-40B4-BE49-F238E27FC236}">
                <a16:creationId xmlns:a16="http://schemas.microsoft.com/office/drawing/2014/main" id="{C9632070-E7D8-4EDE-A8F2-2363D82A5401}"/>
              </a:ext>
            </a:extLst>
          </p:cNvPr>
          <p:cNvSpPr>
            <a:spLocks noChangeArrowheads="1"/>
          </p:cNvSpPr>
          <p:nvPr/>
        </p:nvSpPr>
        <p:spPr bwMode="auto">
          <a:xfrm>
            <a:off x="768096" y="585216"/>
            <a:ext cx="4550113" cy="149961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80000"/>
              </a:lnSpc>
              <a:spcBef>
                <a:spcPct val="0"/>
              </a:spcBef>
              <a:spcAft>
                <a:spcPts val="600"/>
              </a:spcAft>
            </a:pPr>
            <a:r>
              <a:rPr lang="en-US" altLang="en-US" sz="5000" b="1" cap="all" spc="100">
                <a:solidFill>
                  <a:schemeClr val="tx1">
                    <a:lumMod val="90000"/>
                    <a:lumOff val="10000"/>
                  </a:schemeClr>
                </a:solidFill>
                <a:latin typeface="+mj-lt"/>
                <a:ea typeface="+mj-ea"/>
                <a:cs typeface="+mj-cs"/>
              </a:rPr>
              <a:t>The Problem with Attitudes</a:t>
            </a:r>
          </a:p>
        </p:txBody>
      </p:sp>
      <p:sp>
        <p:nvSpPr>
          <p:cNvPr id="28677" name="Rectangle 6">
            <a:extLst>
              <a:ext uri="{FF2B5EF4-FFF2-40B4-BE49-F238E27FC236}">
                <a16:creationId xmlns:a16="http://schemas.microsoft.com/office/drawing/2014/main" id="{922CC017-FB46-4FEE-84D4-D9EE7EB61B1B}"/>
              </a:ext>
            </a:extLst>
          </p:cNvPr>
          <p:cNvSpPr>
            <a:spLocks noChangeArrowheads="1"/>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90000"/>
              </a:lnSpc>
              <a:spcAft>
                <a:spcPts val="600"/>
              </a:spcAft>
              <a:buClr>
                <a:schemeClr val="accent2"/>
              </a:buClr>
            </a:pPr>
            <a:r>
              <a:rPr lang="en-US" altLang="en-US">
                <a:latin typeface="+mn-lt"/>
                <a:cs typeface="+mn-cs"/>
              </a:rPr>
              <a:t>To work effectively it is critical to understand your own values and beliefs.</a:t>
            </a:r>
          </a:p>
          <a:p>
            <a:pPr defTabSz="914400" eaLnBrk="1" hangingPunct="1">
              <a:lnSpc>
                <a:spcPct val="90000"/>
              </a:lnSpc>
              <a:spcAft>
                <a:spcPts val="600"/>
              </a:spcAft>
              <a:buClr>
                <a:schemeClr val="accent2"/>
              </a:buClr>
            </a:pPr>
            <a:endParaRPr lang="en-US" altLang="en-US">
              <a:latin typeface="+mn-lt"/>
              <a:cs typeface="+mn-cs"/>
            </a:endParaRPr>
          </a:p>
          <a:p>
            <a:pPr defTabSz="914400" eaLnBrk="1" hangingPunct="1">
              <a:lnSpc>
                <a:spcPct val="90000"/>
              </a:lnSpc>
              <a:spcAft>
                <a:spcPts val="600"/>
              </a:spcAft>
              <a:buClr>
                <a:schemeClr val="accent2"/>
              </a:buClr>
            </a:pPr>
            <a:r>
              <a:rPr lang="en-US" altLang="en-US">
                <a:latin typeface="+mn-lt"/>
                <a:cs typeface="+mn-cs"/>
              </a:rPr>
              <a:t>In order to remain professional, it is necessary to leave our personal values out of the professional relationship.</a:t>
            </a:r>
          </a:p>
          <a:p>
            <a:pPr defTabSz="914400" eaLnBrk="1" hangingPunct="1">
              <a:lnSpc>
                <a:spcPct val="90000"/>
              </a:lnSpc>
              <a:spcAft>
                <a:spcPts val="600"/>
              </a:spcAft>
              <a:buClr>
                <a:schemeClr val="accent2"/>
              </a:buClr>
            </a:pPr>
            <a:endParaRPr lang="en-US" altLang="en-US">
              <a:latin typeface="+mn-lt"/>
              <a:cs typeface="+mn-cs"/>
            </a:endParaRPr>
          </a:p>
        </p:txBody>
      </p:sp>
      <p:pic>
        <p:nvPicPr>
          <p:cNvPr id="28679" name="Picture 28678">
            <a:extLst>
              <a:ext uri="{FF2B5EF4-FFF2-40B4-BE49-F238E27FC236}">
                <a16:creationId xmlns:a16="http://schemas.microsoft.com/office/drawing/2014/main" id="{5135342F-6B18-4F18-87D2-0BD5FA610BF0}"/>
              </a:ext>
            </a:extLst>
          </p:cNvPr>
          <p:cNvPicPr>
            <a:picLocks noChangeAspect="1"/>
          </p:cNvPicPr>
          <p:nvPr/>
        </p:nvPicPr>
        <p:blipFill rotWithShape="1">
          <a:blip r:embed="rId3"/>
          <a:srcRect l="19774" r="29486"/>
          <a:stretch/>
        </p:blipFill>
        <p:spPr>
          <a:xfrm>
            <a:off x="5664199" y="10"/>
            <a:ext cx="3479800" cy="6857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b="1"/>
              <a:t>Exercise</a:t>
            </a:r>
            <a:endParaRPr lang="en-GB" b="1" dirty="0"/>
          </a:p>
        </p:txBody>
      </p:sp>
      <p:sp>
        <p:nvSpPr>
          <p:cNvPr id="3" name="Content Placeholder 2"/>
          <p:cNvSpPr>
            <a:spLocks noGrp="1"/>
          </p:cNvSpPr>
          <p:nvPr>
            <p:ph idx="1"/>
          </p:nvPr>
        </p:nvSpPr>
        <p:spPr>
          <a:xfrm>
            <a:off x="768096" y="2286000"/>
            <a:ext cx="6013703" cy="4023360"/>
          </a:xfrm>
        </p:spPr>
        <p:txBody>
          <a:bodyPr>
            <a:normAutofit/>
          </a:bodyPr>
          <a:lstStyle/>
          <a:p>
            <a:r>
              <a:rPr lang="en-GB" dirty="0"/>
              <a:t>Listen to the extract and tick true or false to the following statements. </a:t>
            </a:r>
          </a:p>
          <a:p>
            <a:endParaRPr lang="en-GB" dirty="0"/>
          </a:p>
          <a:p>
            <a:r>
              <a:rPr lang="en-GB" dirty="0">
                <a:hlinkClick r:id="rId3"/>
              </a:rPr>
              <a:t>https://www.youtube.com/watch?v=8T_jwq9ph8k</a:t>
            </a:r>
            <a:endParaRPr lang="en-GB" dirty="0"/>
          </a:p>
          <a:p>
            <a:pPr marL="0" indent="0">
              <a:buNone/>
            </a:pPr>
            <a:endParaRPr lang="en-GB" dirty="0"/>
          </a:p>
        </p:txBody>
      </p:sp>
      <p:sp>
        <p:nvSpPr>
          <p:cNvPr id="9" name="Rectangle 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136609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6674" r="10266" b="5558"/>
          <a:stretch/>
        </p:blipFill>
        <p:spPr>
          <a:xfrm>
            <a:off x="424965" y="434159"/>
            <a:ext cx="8539523" cy="5947169"/>
          </a:xfrm>
        </p:spPr>
      </p:pic>
      <p:sp>
        <p:nvSpPr>
          <p:cNvPr id="4" name="Footer Placeholder 3"/>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372565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768096" y="585216"/>
            <a:ext cx="6051821" cy="1499616"/>
          </a:xfrm>
        </p:spPr>
        <p:txBody>
          <a:bodyPr>
            <a:normAutofit/>
          </a:bodyPr>
          <a:lstStyle/>
          <a:p>
            <a:pPr eaLnBrk="1" fontAlgn="auto" hangingPunct="1">
              <a:spcAft>
                <a:spcPts val="0"/>
              </a:spcAft>
              <a:defRPr/>
            </a:pPr>
            <a:r>
              <a:rPr lang="en-US" sz="3100" b="1">
                <a:solidFill>
                  <a:srgbClr val="FFFFFF"/>
                </a:solidFill>
              </a:rPr>
              <a:t>The Difference between Personal and Professional Ethics </a:t>
            </a:r>
            <a:br>
              <a:rPr lang="en-US" sz="3100" b="1">
                <a:solidFill>
                  <a:srgbClr val="FFFFFF"/>
                </a:solidFill>
              </a:rPr>
            </a:br>
            <a:endParaRPr lang="en-US" sz="3100" b="1">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768096" y="2286000"/>
            <a:ext cx="6055614" cy="3862971"/>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a:solidFill>
                  <a:srgbClr val="FFFFFF"/>
                </a:solidFill>
              </a:rPr>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a:solidFill>
                  <a:srgbClr val="FFFFFF"/>
                </a:solidFill>
              </a:rPr>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a:solidFill>
                <a:srgbClr val="FFFFFF"/>
              </a:solidFill>
            </a:endParaRPr>
          </a:p>
          <a:p>
            <a:pPr marL="137160" indent="0" eaLnBrk="1" fontAlgn="auto" hangingPunct="1">
              <a:spcAft>
                <a:spcPts val="0"/>
              </a:spcAft>
              <a:buClr>
                <a:schemeClr val="tx1">
                  <a:shade val="95000"/>
                </a:schemeClr>
              </a:buClr>
              <a:buNone/>
              <a:defRPr/>
            </a:pPr>
            <a:endParaRPr lang="en-US">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a:xfrm>
            <a:off x="768096" y="585216"/>
            <a:ext cx="7747254" cy="1499616"/>
          </a:xfrm>
        </p:spPr>
        <p:txBody>
          <a:bodyPr vert="horz" lIns="91440" tIns="45720" rIns="91440" bIns="45720" rtlCol="0" anchor="ctr">
            <a:normAutofit/>
          </a:bodyPr>
          <a:lstStyle/>
          <a:p>
            <a:pPr defTabSz="914400" fontAlgn="auto">
              <a:spcAft>
                <a:spcPts val="0"/>
              </a:spcAft>
              <a:defRPr/>
            </a:pPr>
            <a:r>
              <a:rPr lang="en-US" sz="5000" b="1">
                <a:solidFill>
                  <a:srgbClr val="FFFFFF"/>
                </a:solidFill>
              </a:rPr>
              <a:t>Personal Ethics </a:t>
            </a:r>
            <a:br>
              <a:rPr lang="en-US" sz="5000" b="1">
                <a:solidFill>
                  <a:srgbClr val="FFFFFF"/>
                </a:solidFill>
              </a:rPr>
            </a:br>
            <a:endParaRPr lang="en-US" sz="5000" b="1">
              <a:solidFill>
                <a:srgbClr val="FFFFFF"/>
              </a:solidFill>
            </a:endParaRPr>
          </a:p>
        </p:txBody>
      </p:sp>
      <p:cxnSp>
        <p:nvCxnSpPr>
          <p:cNvPr id="76" name="Straight Connector 75">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768096" y="2286000"/>
            <a:ext cx="7747254" cy="386297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90000"/>
              </a:lnSpc>
              <a:spcAft>
                <a:spcPts val="600"/>
              </a:spcAft>
              <a:buClr>
                <a:schemeClr val="accent2"/>
              </a:buClr>
            </a:pPr>
            <a:r>
              <a:rPr lang="en-US" altLang="en-US">
                <a:solidFill>
                  <a:srgbClr val="FFFFFF"/>
                </a:solidFill>
                <a:latin typeface="+mn-lt"/>
                <a:cs typeface="+mn-cs"/>
              </a:rPr>
              <a:t>As with beliefs and values, personal ethics can differ widely from person to person. </a:t>
            </a:r>
          </a:p>
          <a:p>
            <a:pPr defTabSz="914400" eaLnBrk="1" hangingPunct="1">
              <a:lnSpc>
                <a:spcPct val="90000"/>
              </a:lnSpc>
              <a:spcAft>
                <a:spcPts val="600"/>
              </a:spcAft>
              <a:buClr>
                <a:schemeClr val="accent2"/>
              </a:buClr>
            </a:pPr>
            <a:endParaRPr lang="en-US" altLang="en-US">
              <a:solidFill>
                <a:srgbClr val="FFFFFF"/>
              </a:solidFill>
              <a:latin typeface="+mn-lt"/>
              <a:cs typeface="+mn-cs"/>
            </a:endParaRPr>
          </a:p>
          <a:p>
            <a:pPr defTabSz="914400" eaLnBrk="1" hangingPunct="1">
              <a:lnSpc>
                <a:spcPct val="90000"/>
              </a:lnSpc>
              <a:spcAft>
                <a:spcPts val="600"/>
              </a:spcAft>
              <a:buClr>
                <a:schemeClr val="accent2"/>
              </a:buClr>
            </a:pPr>
            <a:r>
              <a:rPr lang="en-US" altLang="en-US">
                <a:solidFill>
                  <a:srgbClr val="FFFFFF"/>
                </a:solidFill>
                <a:latin typeface="+mn-lt"/>
                <a:cs typeface="+mn-cs"/>
              </a:rPr>
              <a:t>Ethical expectations often take the form of principles such as: </a:t>
            </a:r>
          </a:p>
          <a:p>
            <a:pPr defTabSz="914400" eaLnBrk="1" hangingPunct="1">
              <a:lnSpc>
                <a:spcPct val="90000"/>
              </a:lnSpc>
              <a:spcAft>
                <a:spcPts val="600"/>
              </a:spcAft>
              <a:buClr>
                <a:schemeClr val="accent2"/>
              </a:buClr>
            </a:pPr>
            <a:endParaRPr lang="en-US" altLang="en-US">
              <a:solidFill>
                <a:srgbClr val="FFFFFF"/>
              </a:solidFill>
              <a:latin typeface="+mn-lt"/>
              <a:cs typeface="+mn-cs"/>
            </a:endParaRPr>
          </a:p>
          <a:p>
            <a:pPr defTabSz="914400" eaLnBrk="1" hangingPunct="1">
              <a:lnSpc>
                <a:spcPct val="90000"/>
              </a:lnSpc>
              <a:spcAft>
                <a:spcPts val="600"/>
              </a:spcAft>
              <a:buClr>
                <a:schemeClr val="accent2"/>
              </a:buClr>
            </a:pPr>
            <a:r>
              <a:rPr lang="en-US" altLang="en-US">
                <a:solidFill>
                  <a:srgbClr val="FFFFFF"/>
                </a:solidFill>
                <a:latin typeface="+mn-lt"/>
                <a:cs typeface="+mn-cs"/>
              </a:rPr>
              <a:t>• Concern for the well-being of others </a:t>
            </a:r>
          </a:p>
          <a:p>
            <a:pPr defTabSz="914400" eaLnBrk="1" hangingPunct="1">
              <a:lnSpc>
                <a:spcPct val="90000"/>
              </a:lnSpc>
              <a:spcAft>
                <a:spcPts val="600"/>
              </a:spcAft>
              <a:buClr>
                <a:schemeClr val="accent2"/>
              </a:buClr>
            </a:pPr>
            <a:r>
              <a:rPr lang="en-US" altLang="en-US">
                <a:solidFill>
                  <a:srgbClr val="FFFFFF"/>
                </a:solidFill>
                <a:latin typeface="+mn-lt"/>
                <a:cs typeface="+mn-cs"/>
              </a:rPr>
              <a:t>• Respect for others </a:t>
            </a:r>
          </a:p>
          <a:p>
            <a:pPr defTabSz="914400" eaLnBrk="1" hangingPunct="1">
              <a:lnSpc>
                <a:spcPct val="90000"/>
              </a:lnSpc>
              <a:spcAft>
                <a:spcPts val="600"/>
              </a:spcAft>
              <a:buClr>
                <a:schemeClr val="accent2"/>
              </a:buClr>
            </a:pPr>
            <a:r>
              <a:rPr lang="en-US" altLang="en-US">
                <a:solidFill>
                  <a:srgbClr val="FFFFFF"/>
                </a:solidFill>
                <a:latin typeface="+mn-lt"/>
                <a:cs typeface="+mn-cs"/>
              </a:rPr>
              <a:t>• Trustworthiness and honesty </a:t>
            </a:r>
          </a:p>
          <a:p>
            <a:pPr defTabSz="914400" eaLnBrk="1" hangingPunct="1">
              <a:lnSpc>
                <a:spcPct val="90000"/>
              </a:lnSpc>
              <a:spcAft>
                <a:spcPts val="600"/>
              </a:spcAft>
              <a:buClr>
                <a:schemeClr val="accent2"/>
              </a:buClr>
            </a:pPr>
            <a:r>
              <a:rPr lang="en-US" altLang="en-US">
                <a:solidFill>
                  <a:srgbClr val="FFFFFF"/>
                </a:solidFill>
                <a:latin typeface="+mn-lt"/>
                <a:cs typeface="+mn-cs"/>
              </a:rPr>
              <a:t>• Compliance with the law </a:t>
            </a:r>
          </a:p>
          <a:p>
            <a:pPr defTabSz="914400" eaLnBrk="1" hangingPunct="1">
              <a:lnSpc>
                <a:spcPct val="90000"/>
              </a:lnSpc>
              <a:spcAft>
                <a:spcPts val="600"/>
              </a:spcAft>
              <a:buClr>
                <a:schemeClr val="accent2"/>
              </a:buClr>
            </a:pPr>
            <a:r>
              <a:rPr lang="en-US" altLang="en-US">
                <a:solidFill>
                  <a:srgbClr val="FFFFFF"/>
                </a:solidFill>
                <a:latin typeface="+mn-lt"/>
                <a:cs typeface="+mn-cs"/>
              </a:rPr>
              <a:t>• Preventing harm to others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699">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a:xfrm>
            <a:off x="768096" y="585216"/>
            <a:ext cx="6051821" cy="1499616"/>
          </a:xfrm>
        </p:spPr>
        <p:txBody>
          <a:bodyPr>
            <a:normAutofit/>
          </a:bodyPr>
          <a:lstStyle/>
          <a:p>
            <a:pPr eaLnBrk="1" fontAlgn="auto" hangingPunct="1">
              <a:spcAft>
                <a:spcPts val="0"/>
              </a:spcAft>
              <a:defRPr/>
            </a:pPr>
            <a:r>
              <a:rPr lang="en-US" b="1">
                <a:solidFill>
                  <a:srgbClr val="FFFFFF"/>
                </a:solidFill>
              </a:rPr>
              <a:t>Professional Ethics</a:t>
            </a:r>
            <a:br>
              <a:rPr lang="en-US">
                <a:solidFill>
                  <a:srgbClr val="FFFFFF"/>
                </a:solidFill>
              </a:rPr>
            </a:br>
            <a:endParaRPr lang="en-US">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768096" y="2286000"/>
            <a:ext cx="6055614" cy="3862971"/>
          </a:xfrm>
        </p:spPr>
        <p:txBody>
          <a:bodyPr numCol="2">
            <a:normAutofit/>
          </a:bodyPr>
          <a:lstStyle/>
          <a:p>
            <a:pPr marL="137160" indent="0" eaLnBrk="1" fontAlgn="auto" hangingPunct="1">
              <a:spcAft>
                <a:spcPts val="0"/>
              </a:spcAft>
              <a:buClr>
                <a:schemeClr val="tx1">
                  <a:shade val="95000"/>
                </a:schemeClr>
              </a:buClr>
              <a:buNone/>
              <a:defRPr/>
            </a:pPr>
            <a:r>
              <a:rPr lang="en-US" dirty="0">
                <a:solidFill>
                  <a:srgbClr val="FFFFFF"/>
                </a:solidFill>
              </a:rPr>
              <a:t>Professional ethics are principles that govern the </a:t>
            </a:r>
            <a:r>
              <a:rPr lang="en-US" dirty="0" err="1">
                <a:solidFill>
                  <a:srgbClr val="FFFFFF"/>
                </a:solidFill>
              </a:rPr>
              <a:t>behaviour</a:t>
            </a:r>
            <a:r>
              <a:rPr lang="en-US" dirty="0">
                <a:solidFill>
                  <a:srgbClr val="FFFFFF"/>
                </a:solidFill>
              </a:rPr>
              <a:t> of a person or group in a business environment.</a:t>
            </a:r>
          </a:p>
          <a:p>
            <a:pPr marL="137160" indent="0" eaLnBrk="1" fontAlgn="auto" hangingPunct="1">
              <a:spcAft>
                <a:spcPts val="0"/>
              </a:spcAft>
              <a:buClr>
                <a:schemeClr val="tx1">
                  <a:shade val="95000"/>
                </a:schemeClr>
              </a:buClr>
              <a:buNone/>
              <a:defRPr/>
            </a:pPr>
            <a:r>
              <a:rPr lang="en-US" dirty="0">
                <a:solidFill>
                  <a:srgbClr val="FFFFFF"/>
                </a:solidFill>
              </a:rPr>
              <a:t>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solidFill>
                <a:srgbClr val="FFFFFF"/>
              </a:solidFill>
            </a:endParaRP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solidFill>
                <a:srgbClr val="FFFFFF"/>
              </a:solidFill>
            </a:endParaRPr>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a:solidFill>
                  <a:srgbClr val="FFFFFF"/>
                </a:solidFill>
              </a:rPr>
              <a:t>Ethical principles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honesty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trustworthiness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loyalty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respect for others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adherence to the law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accountability</a:t>
            </a:r>
          </a:p>
          <a:p>
            <a:pPr marL="548640" indent="-411480" eaLnBrk="1" fontAlgn="auto" hangingPunct="1">
              <a:spcAft>
                <a:spcPts val="0"/>
              </a:spcAft>
              <a:buClr>
                <a:schemeClr val="tx1">
                  <a:shade val="95000"/>
                </a:schemeClr>
              </a:buClr>
              <a:buFont typeface="Wingdings 2"/>
              <a:buChar char=""/>
              <a:defRPr/>
            </a:pPr>
            <a:endParaRPr lang="en-US"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5E343-DABC-404A-AAFB-5E63B7415EB8}"/>
              </a:ext>
            </a:extLst>
          </p:cNvPr>
          <p:cNvSpPr>
            <a:spLocks noGrp="1"/>
          </p:cNvSpPr>
          <p:nvPr>
            <p:ph type="title"/>
          </p:nvPr>
        </p:nvSpPr>
        <p:spPr>
          <a:xfrm>
            <a:off x="768096" y="585216"/>
            <a:ext cx="7747254" cy="1499616"/>
          </a:xfrm>
        </p:spPr>
        <p:txBody>
          <a:bodyPr>
            <a:normAutofit/>
          </a:bodyPr>
          <a:lstStyle/>
          <a:p>
            <a:pPr eaLnBrk="1" fontAlgn="auto" hangingPunct="1">
              <a:spcAft>
                <a:spcPts val="0"/>
              </a:spcAft>
              <a:defRPr/>
            </a:pPr>
            <a:r>
              <a:rPr lang="en-US" b="1">
                <a:solidFill>
                  <a:srgbClr val="FFFFFF"/>
                </a:solidFill>
              </a:rPr>
              <a:t>Codes of Conduct </a:t>
            </a:r>
            <a:br>
              <a:rPr lang="en-US" b="1">
                <a:solidFill>
                  <a:srgbClr val="FFFFFF"/>
                </a:solidFill>
              </a:rPr>
            </a:br>
            <a:endParaRPr lang="en-US" b="1">
              <a:solidFill>
                <a:srgbClr val="FFFFFF"/>
              </a:solidFill>
            </a:endParaRP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5BE43B-D633-4655-97DF-311E60BE72CB}"/>
              </a:ext>
            </a:extLst>
          </p:cNvPr>
          <p:cNvSpPr>
            <a:spLocks noGrp="1"/>
          </p:cNvSpPr>
          <p:nvPr>
            <p:ph idx="1"/>
          </p:nvPr>
        </p:nvSpPr>
        <p:spPr>
          <a:xfrm>
            <a:off x="768096" y="2286000"/>
            <a:ext cx="7747254" cy="3862971"/>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a:solidFill>
                  <a:srgbClr val="FFFFFF"/>
                </a:solidFill>
              </a:rPr>
              <a:t>Professional codes of conduct draw on professional ethical principles </a:t>
            </a:r>
          </a:p>
          <a:p>
            <a:pPr marL="548640" indent="-411480" eaLnBrk="1" fontAlgn="auto" hangingPunct="1">
              <a:spcAft>
                <a:spcPts val="0"/>
              </a:spcAft>
              <a:buClr>
                <a:schemeClr val="tx1">
                  <a:shade val="95000"/>
                </a:schemeClr>
              </a:buClr>
              <a:buFont typeface="Wingdings 2"/>
              <a:buChar char=""/>
              <a:defRPr/>
            </a:pPr>
            <a:r>
              <a:rPr lang="en-US">
                <a:solidFill>
                  <a:srgbClr val="FFFFFF"/>
                </a:solidFill>
              </a:rPr>
              <a:t>Codes of conduct sit alongside the general law of the land and the personal values of members of the profession. </a:t>
            </a:r>
          </a:p>
          <a:p>
            <a:pPr marL="137160" indent="0" eaLnBrk="1" fontAlgn="auto" hangingPunct="1">
              <a:spcAft>
                <a:spcPts val="0"/>
              </a:spcAft>
              <a:buClr>
                <a:schemeClr val="tx1">
                  <a:shade val="95000"/>
                </a:schemeClr>
              </a:buClr>
              <a:buNone/>
              <a:defRPr/>
            </a:pPr>
            <a:endParaRPr lang="en-US">
              <a:solidFill>
                <a:srgbClr val="FFFFFF"/>
              </a:solidFill>
            </a:endParaRPr>
          </a:p>
          <a:p>
            <a:pPr marL="137160" indent="0">
              <a:buClr>
                <a:schemeClr val="tx1">
                  <a:shade val="95000"/>
                </a:schemeClr>
              </a:buClr>
              <a:buNone/>
              <a:defRPr/>
            </a:pPr>
            <a:r>
              <a:rPr lang="en-US">
                <a:solidFill>
                  <a:srgbClr val="FFFFFF"/>
                </a:solidFill>
              </a:rPr>
              <a:t>Professional codes of conduct provide benefits to: </a:t>
            </a:r>
          </a:p>
          <a:p>
            <a:pPr marL="480060">
              <a:buClr>
                <a:schemeClr val="tx1">
                  <a:shade val="95000"/>
                </a:schemeClr>
              </a:buClr>
              <a:defRPr/>
            </a:pPr>
            <a:r>
              <a:rPr lang="en-US">
                <a:solidFill>
                  <a:srgbClr val="FFFFFF"/>
                </a:solidFill>
              </a:rPr>
              <a:t>Public</a:t>
            </a:r>
          </a:p>
          <a:p>
            <a:pPr marL="480060">
              <a:buClr>
                <a:schemeClr val="tx1">
                  <a:shade val="95000"/>
                </a:schemeClr>
              </a:buClr>
              <a:defRPr/>
            </a:pPr>
            <a:r>
              <a:rPr lang="en-US">
                <a:solidFill>
                  <a:srgbClr val="FFFFFF"/>
                </a:solidFill>
              </a:rPr>
              <a:t>Clients</a:t>
            </a:r>
          </a:p>
          <a:p>
            <a:pPr marL="480060">
              <a:buClr>
                <a:schemeClr val="tx1">
                  <a:shade val="95000"/>
                </a:schemeClr>
              </a:buClr>
              <a:defRPr/>
            </a:pPr>
            <a:r>
              <a:rPr lang="en-US">
                <a:solidFill>
                  <a:srgbClr val="FFFFFF"/>
                </a:solidFill>
              </a:rPr>
              <a:t>Members of profession</a:t>
            </a:r>
          </a:p>
          <a:p>
            <a:pPr marL="480060">
              <a:buClr>
                <a:schemeClr val="tx1">
                  <a:shade val="95000"/>
                </a:schemeClr>
              </a:buClr>
              <a:defRPr/>
            </a:pPr>
            <a:r>
              <a:rPr lang="en-US">
                <a:solidFill>
                  <a:srgbClr val="FFFFFF"/>
                </a:solidFill>
              </a:rPr>
              <a:t>Profession as a whole</a:t>
            </a:r>
          </a:p>
          <a:p>
            <a:pPr marL="548640" indent="-411480" eaLnBrk="1" fontAlgn="auto" hangingPunct="1">
              <a:spcAft>
                <a:spcPts val="0"/>
              </a:spcAft>
              <a:buClr>
                <a:schemeClr val="tx1">
                  <a:shade val="95000"/>
                </a:schemeClr>
              </a:buClr>
              <a:buFont typeface="Wingdings 2"/>
              <a:buChar char=""/>
              <a:defRPr/>
            </a:pPr>
            <a:endParaRPr lang="en-US">
              <a:solidFill>
                <a:srgbClr val="FFFFFF"/>
              </a:solidFill>
            </a:endParaRPr>
          </a:p>
          <a:p>
            <a:pPr marL="548640" indent="-411480" eaLnBrk="1" fontAlgn="auto" hangingPunct="1">
              <a:spcAft>
                <a:spcPts val="0"/>
              </a:spcAft>
              <a:buClr>
                <a:schemeClr val="tx1">
                  <a:shade val="95000"/>
                </a:schemeClr>
              </a:buClr>
              <a:buFont typeface="Wingdings 2"/>
              <a:buNone/>
              <a:defRPr/>
            </a:pPr>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1E706-560B-44D3-866B-05FA09828420}"/>
              </a:ext>
            </a:extLst>
          </p:cNvPr>
          <p:cNvSpPr>
            <a:spLocks noGrp="1"/>
          </p:cNvSpPr>
          <p:nvPr>
            <p:ph type="title"/>
          </p:nvPr>
        </p:nvSpPr>
        <p:spPr>
          <a:xfrm>
            <a:off x="768096" y="585216"/>
            <a:ext cx="7290054" cy="1499616"/>
          </a:xfrm>
        </p:spPr>
        <p:txBody>
          <a:bodyPr>
            <a:normAutofit/>
          </a:bodyPr>
          <a:lstStyle/>
          <a:p>
            <a:r>
              <a:rPr lang="en-GB" b="1" dirty="0"/>
              <a:t> Summary of Lecture</a:t>
            </a:r>
          </a:p>
        </p:txBody>
      </p:sp>
      <p:sp>
        <p:nvSpPr>
          <p:cNvPr id="4" name="Footer Placeholder 3">
            <a:extLst>
              <a:ext uri="{FF2B5EF4-FFF2-40B4-BE49-F238E27FC236}">
                <a16:creationId xmlns:a16="http://schemas.microsoft.com/office/drawing/2014/main" id="{AFDCFC2E-4EB4-4A92-B832-1AB971A292FB}"/>
              </a:ext>
            </a:extLst>
          </p:cNvPr>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graphicFrame>
        <p:nvGraphicFramePr>
          <p:cNvPr id="6" name="Content Placeholder 2">
            <a:extLst>
              <a:ext uri="{FF2B5EF4-FFF2-40B4-BE49-F238E27FC236}">
                <a16:creationId xmlns:a16="http://schemas.microsoft.com/office/drawing/2014/main" id="{8F5EAB99-1676-4069-BC34-F4872D830F8F}"/>
              </a:ext>
            </a:extLst>
          </p:cNvPr>
          <p:cNvGraphicFramePr>
            <a:graphicFrameLocks noGrp="1"/>
          </p:cNvGraphicFramePr>
          <p:nvPr>
            <p:ph idx="1"/>
            <p:extLst>
              <p:ext uri="{D42A27DB-BD31-4B8C-83A1-F6EECF244321}">
                <p14:modId xmlns:p14="http://schemas.microsoft.com/office/powerpoint/2010/main" val="3018328813"/>
              </p:ext>
            </p:extLst>
          </p:nvPr>
        </p:nvGraphicFramePr>
        <p:xfrm>
          <a:off x="767953" y="2286000"/>
          <a:ext cx="729019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4119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1264</Words>
  <Application>Microsoft Office PowerPoint</Application>
  <PresentationFormat>On-screen Show (4:3)</PresentationFormat>
  <Paragraphs>226</Paragraphs>
  <Slides>24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Tw Cen MT</vt:lpstr>
      <vt:lpstr>Tw Cen MT Condensed</vt:lpstr>
      <vt:lpstr>Wingdings 2</vt:lpstr>
      <vt:lpstr>Wingdings 3</vt:lpstr>
      <vt:lpstr>Integral</vt:lpstr>
      <vt:lpstr> BMSW5105_CARD: Workplace Culture and its Impact on Organisational Efficiency </vt:lpstr>
      <vt:lpstr>Recap  </vt:lpstr>
      <vt:lpstr> Structure of Lecture  </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Balancing Expectations</vt:lpstr>
      <vt:lpstr>Breaches in the Psychological Contract</vt:lpstr>
      <vt:lpstr>Personal ethics, standards and beliefs </vt:lpstr>
      <vt:lpstr>Cognitive Biases</vt:lpstr>
      <vt:lpstr>Organisational Values</vt:lpstr>
      <vt:lpstr>The Barrett Model</vt:lpstr>
      <vt:lpstr>Assessing Your Own Values</vt:lpstr>
      <vt:lpstr>PowerPoint Presentation</vt:lpstr>
      <vt:lpstr>Exercise</vt:lpstr>
      <vt:lpstr>PowerPoint Presentation</vt:lpstr>
      <vt:lpstr>The Difference between Personal and Professional Ethics  </vt:lpstr>
      <vt:lpstr>Personal Ethics  </vt:lpstr>
      <vt:lpstr>Professional Ethics </vt:lpstr>
      <vt:lpstr>Codes of Conduct  </vt:lpstr>
      <vt:lpstr> Summary of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Marie Pitson</cp:lastModifiedBy>
  <cp:revision>160</cp:revision>
  <dcterms:created xsi:type="dcterms:W3CDTF">2014-02-11T12:45:58Z</dcterms:created>
  <dcterms:modified xsi:type="dcterms:W3CDTF">2021-03-16T08:15:30Z</dcterms:modified>
</cp:coreProperties>
</file>