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140" autoAdjust="0"/>
  </p:normalViewPr>
  <p:slideViewPr>
    <p:cSldViewPr>
      <p:cViewPr varScale="1">
        <p:scale>
          <a:sx n="55" d="100"/>
          <a:sy n="55" d="100"/>
        </p:scale>
        <p:origin x="2242"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2A5F66-2C38-4448-8ED6-2B9EE265ED49}" type="datetimeFigureOut">
              <a:rPr lang="en-US" smtClean="0"/>
              <a:pPr/>
              <a:t>7/19/2022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AD02F1-50E6-4D83-BB3C-8D57172666A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 terms of organization, the major impacts of these complex problems are that delegations are experiencing the improper growth and development within the marketplace. Most of the time, organizations are found unable to meet demands and requirements of the patients (</a:t>
            </a:r>
            <a:r>
              <a:rPr lang="en-US" sz="1200" kern="1200" dirty="0" err="1">
                <a:solidFill>
                  <a:schemeClr val="tx1"/>
                </a:solidFill>
                <a:latin typeface="+mn-lt"/>
                <a:ea typeface="+mn-ea"/>
                <a:cs typeface="+mn-cs"/>
              </a:rPr>
              <a:t>Winteret</a:t>
            </a:r>
            <a:r>
              <a:rPr lang="en-US" sz="1200" kern="1200" dirty="0">
                <a:solidFill>
                  <a:schemeClr val="tx1"/>
                </a:solidFill>
                <a:latin typeface="+mn-lt"/>
                <a:ea typeface="+mn-ea"/>
                <a:cs typeface="+mn-cs"/>
              </a:rPr>
              <a:t> al., 2020). The organizations are being provided negative reviews from the customers in terms of providing ineffective health care services to them. </a:t>
            </a:r>
          </a:p>
          <a:p>
            <a:r>
              <a:rPr lang="en-US" sz="1200" kern="1200" dirty="0">
                <a:solidFill>
                  <a:schemeClr val="tx1"/>
                </a:solidFill>
                <a:latin typeface="+mn-lt"/>
                <a:ea typeface="+mn-ea"/>
                <a:cs typeface="+mn-cs"/>
              </a:rPr>
              <a:t>In case of employees, they are also facing various issues due to this complex problem as employees are less and the demands of services by the customers are much higher. The employees have to work and perform much more than they used to work earlier (Attenborough, 2019).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major impact on the customers is that their faiths and beliefs over these organizations have been diminished and they have to pay much more and go abroad for getting the effective treatments.</a:t>
            </a:r>
          </a:p>
          <a:p>
            <a:endParaRPr lang="en-US"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major changes into the political factors that are affecting the organization is due to the </a:t>
            </a:r>
            <a:r>
              <a:rPr lang="en-US" sz="1200" kern="1200" dirty="0" err="1">
                <a:solidFill>
                  <a:schemeClr val="tx1"/>
                </a:solidFill>
                <a:latin typeface="+mn-lt"/>
                <a:ea typeface="+mn-ea"/>
                <a:cs typeface="+mn-cs"/>
              </a:rPr>
              <a:t>Brexit</a:t>
            </a:r>
            <a:r>
              <a:rPr lang="en-US" sz="1200" kern="1200" dirty="0">
                <a:solidFill>
                  <a:schemeClr val="tx1"/>
                </a:solidFill>
                <a:latin typeface="+mn-lt"/>
                <a:ea typeface="+mn-ea"/>
                <a:cs typeface="+mn-cs"/>
              </a:rPr>
              <a:t>. The country was earlier following the rules and guidelines of the European Union which were different and word stable but with the change in the government stability the rules policies and guidelines have been changed that are adversely affecting to give rise will the staff shortage problem (</a:t>
            </a:r>
            <a:r>
              <a:rPr lang="en-US" sz="1200" kern="1200" dirty="0" err="1">
                <a:solidFill>
                  <a:schemeClr val="tx1"/>
                </a:solidFill>
                <a:latin typeface="+mn-lt"/>
                <a:ea typeface="+mn-ea"/>
                <a:cs typeface="+mn-cs"/>
              </a:rPr>
              <a:t>Matovic</a:t>
            </a:r>
            <a:r>
              <a:rPr lang="en-US" sz="1200" kern="1200" dirty="0">
                <a:solidFill>
                  <a:schemeClr val="tx1"/>
                </a:solidFill>
                <a:latin typeface="+mn-lt"/>
                <a:ea typeface="+mn-ea"/>
                <a:cs typeface="+mn-cs"/>
              </a:rPr>
              <a:t>, 2020).</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Due to the Brexit, the economy of the country has also been affected. The disposable income of the people the country has reduced, and the inflation has grown higher due to which the stops that were working for the health care services and now moving towards the higher paid salaries jobs so that he could have an effective living (Martinez-Contreras et al., 2022). </a:t>
            </a:r>
          </a:p>
          <a:p>
            <a:endParaRPr lang="en-US"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 terms of social factors it could be observed that the population within the European countries are increasing in terms of aging population and are decreasing in terms of youth population due to which the number Most patients are increasing and hence the demand of health care services are increasing but the professionals we are capable of providing the health care services are comparatively decreasing in the ratio (Pan et al., 2019). </a:t>
            </a:r>
          </a:p>
          <a:p>
            <a:endParaRPr lang="en-US"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 fishbone</a:t>
            </a:r>
            <a:r>
              <a:rPr lang="en-US" baseline="0" dirty="0"/>
              <a:t> diagram is a framework that empowers to categorize the potential causes of the problem in separate branches and sub-branches. </a:t>
            </a:r>
            <a:r>
              <a:rPr lang="en-US" sz="1200" kern="1200" dirty="0">
                <a:solidFill>
                  <a:schemeClr val="tx1"/>
                </a:solidFill>
                <a:latin typeface="+mn-lt"/>
                <a:ea typeface="+mn-ea"/>
                <a:cs typeface="+mn-cs"/>
              </a:rPr>
              <a:t>The other major causes that have been identified through the medium of fishbone diagram is that verse effects caused due to the COVID-19 pandemic. Political instabilities and aging population are some other factors listed giving rise to the staff shortages within the health care organizations (</a:t>
            </a:r>
            <a:r>
              <a:rPr lang="en-US" sz="1200" kern="1200" dirty="0" err="1">
                <a:solidFill>
                  <a:schemeClr val="tx1"/>
                </a:solidFill>
                <a:latin typeface="+mn-lt"/>
                <a:ea typeface="+mn-ea"/>
                <a:cs typeface="+mn-cs"/>
              </a:rPr>
              <a:t>Coccia</a:t>
            </a:r>
            <a:r>
              <a:rPr lang="en-US" sz="1200" kern="1200" dirty="0">
                <a:solidFill>
                  <a:schemeClr val="tx1"/>
                </a:solidFill>
                <a:latin typeface="+mn-lt"/>
                <a:ea typeface="+mn-ea"/>
                <a:cs typeface="+mn-cs"/>
              </a:rPr>
              <a:t>, 2018).</a:t>
            </a:r>
          </a:p>
          <a:p>
            <a:endParaRPr lang="en-US" baseline="0"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organization could also go for offering better salary perks and benefits to the newly recruited fresher’s So that majority of them would show interest in joining the organization. The organization could go for ensuring them that they will be having an effective work life balance within the organization so that the organization could be able to convince majority of the youths towards the health care services (Owens et al., 2019). </a:t>
            </a:r>
            <a:endParaRPr lang="en-US" dirty="0"/>
          </a:p>
        </p:txBody>
      </p:sp>
      <p:sp>
        <p:nvSpPr>
          <p:cNvPr id="4" name="Slide Number Placeholder 3"/>
          <p:cNvSpPr>
            <a:spLocks noGrp="1"/>
          </p:cNvSpPr>
          <p:nvPr>
            <p:ph type="sldNum" sz="quarter" idx="10"/>
          </p:nvPr>
        </p:nvSpPr>
        <p:spPr/>
        <p:txBody>
          <a:bodyPr/>
          <a:lstStyle/>
          <a:p>
            <a:fld id="{55AD02F1-50E6-4D83-BB3C-8D57172666A0}"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A5EAF1C-649E-4CAB-9D14-D1F1E915FDE3}" type="datetimeFigureOut">
              <a:rPr lang="en-US" smtClean="0"/>
              <a:pPr/>
              <a:t>7/19/2022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692D7A49-1406-4F55-AC0B-BB4A4B0F874E}"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5EAF1C-649E-4CAB-9D14-D1F1E915FDE3}" type="datetimeFigureOut">
              <a:rPr lang="en-US" smtClean="0"/>
              <a:pPr/>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A5EAF1C-649E-4CAB-9D14-D1F1E915FDE3}" type="datetimeFigureOut">
              <a:rPr lang="en-US" smtClean="0"/>
              <a:pPr/>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D7A49-1406-4F55-AC0B-BB4A4B0F874E}"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A5EAF1C-649E-4CAB-9D14-D1F1E915FDE3}" type="datetimeFigureOut">
              <a:rPr lang="en-US" smtClean="0"/>
              <a:pPr/>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A5EAF1C-649E-4CAB-9D14-D1F1E915FDE3}" type="datetimeFigureOut">
              <a:rPr lang="en-US" smtClean="0"/>
              <a:pPr/>
              <a:t>7/19/2022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A5EAF1C-649E-4CAB-9D14-D1F1E915FDE3}" type="datetimeFigureOut">
              <a:rPr lang="en-US" smtClean="0"/>
              <a:pPr/>
              <a:t>7/19/2022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5EAF1C-649E-4CAB-9D14-D1F1E915FDE3}" type="datetimeFigureOut">
              <a:rPr lang="en-US" smtClean="0"/>
              <a:pPr/>
              <a:t>7/19/2022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A5EAF1C-649E-4CAB-9D14-D1F1E915FDE3}" type="datetimeFigureOut">
              <a:rPr lang="en-US" smtClean="0"/>
              <a:pPr/>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A5EAF1C-649E-4CAB-9D14-D1F1E915FDE3}" type="datetimeFigureOut">
              <a:rPr lang="en-US" smtClean="0"/>
              <a:pPr/>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692D7A49-1406-4F55-AC0B-BB4A4B0F874E}"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5EAF1C-649E-4CAB-9D14-D1F1E915FDE3}" type="datetimeFigureOut">
              <a:rPr lang="en-US" smtClean="0"/>
              <a:pPr/>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5EAF1C-649E-4CAB-9D14-D1F1E915FDE3}" type="datetimeFigureOut">
              <a:rPr lang="en-US" smtClean="0"/>
              <a:pPr/>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D7A49-1406-4F55-AC0B-BB4A4B0F874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A5EAF1C-649E-4CAB-9D14-D1F1E915FDE3}" type="datetimeFigureOut">
              <a:rPr lang="en-US" smtClean="0"/>
              <a:pPr/>
              <a:t>7/19/2022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2D7A49-1406-4F55-AC0B-BB4A4B0F874E}"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PROBLEM SOLVING AND DECISION MAKING</a:t>
            </a:r>
          </a:p>
        </p:txBody>
      </p:sp>
      <p:sp>
        <p:nvSpPr>
          <p:cNvPr id="3" name="Subtitle 2"/>
          <p:cNvSpPr>
            <a:spLocks noGrp="1"/>
          </p:cNvSpPr>
          <p:nvPr>
            <p:ph type="subTitle" idx="1"/>
          </p:nvPr>
        </p:nvSpPr>
        <p:spPr>
          <a:xfrm>
            <a:off x="533400" y="3200400"/>
            <a:ext cx="7851648" cy="2286000"/>
          </a:xfrm>
        </p:spPr>
        <p:txBody>
          <a:bodyPr>
            <a:normAutofit fontScale="77500" lnSpcReduction="20000"/>
          </a:bodyPr>
          <a:lstStyle/>
          <a:p>
            <a:pPr algn="l"/>
            <a:r>
              <a:rPr lang="en-US" dirty="0"/>
              <a:t>Student name: Alexandra –Luiza Tuta</a:t>
            </a:r>
          </a:p>
          <a:p>
            <a:pPr algn="l"/>
            <a:r>
              <a:rPr lang="en-US" dirty="0"/>
              <a:t>Student ID: 2118375</a:t>
            </a:r>
          </a:p>
          <a:p>
            <a:pPr algn="l"/>
            <a:r>
              <a:rPr lang="en-US" dirty="0"/>
              <a:t>Module code: BMSW 4004</a:t>
            </a:r>
          </a:p>
          <a:p>
            <a:pPr algn="l"/>
            <a:r>
              <a:rPr lang="en-US" dirty="0"/>
              <a:t>Lecturer Name: </a:t>
            </a:r>
            <a:r>
              <a:rPr lang="en-US" dirty="0" err="1"/>
              <a:t>Besty</a:t>
            </a:r>
            <a:r>
              <a:rPr lang="en-US" dirty="0"/>
              <a:t> Jose</a:t>
            </a:r>
          </a:p>
          <a:p>
            <a:pPr algn="l"/>
            <a:r>
              <a:rPr lang="en-US" dirty="0"/>
              <a:t>Module: Problem Solving And Decision Making</a:t>
            </a:r>
          </a:p>
          <a:p>
            <a:pPr algn="l"/>
            <a:r>
              <a:rPr lang="en-US" dirty="0" err="1"/>
              <a:t>Programme:Certificate</a:t>
            </a:r>
            <a:r>
              <a:rPr lang="en-US" dirty="0"/>
              <a:t> of Higher Education in Skills for the Workplace &amp; Health and Social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normAutofit fontScale="55000" lnSpcReduction="20000"/>
          </a:bodyPr>
          <a:lstStyle/>
          <a:p>
            <a:pPr marL="0" indent="0" algn="just">
              <a:lnSpc>
                <a:spcPct val="170000"/>
              </a:lnSpc>
              <a:buNone/>
            </a:pPr>
            <a:r>
              <a:rPr lang="en-US" dirty="0">
                <a:latin typeface="Arial" pitchFamily="34" charset="0"/>
                <a:cs typeface="Arial" pitchFamily="34" charset="0"/>
              </a:rPr>
              <a:t>The presentation has been presented in context to the problem that is being phased by the health care organization within UK. The country has been recently affected why the </a:t>
            </a:r>
            <a:r>
              <a:rPr lang="en-US" dirty="0" err="1">
                <a:latin typeface="Arial" pitchFamily="34" charset="0"/>
                <a:cs typeface="Arial" pitchFamily="34" charset="0"/>
              </a:rPr>
              <a:t>Brexit</a:t>
            </a:r>
            <a:r>
              <a:rPr lang="en-US" dirty="0">
                <a:latin typeface="Arial" pitchFamily="34" charset="0"/>
                <a:cs typeface="Arial" pitchFamily="34" charset="0"/>
              </a:rPr>
              <a:t> and then continued by the pandemic effects due to which the country underwent the economic crisis as well as the political instabilities. These factors have put forward various problems for different businesses. Health care organization has been adversely affected due to these changing issues. Different health care organizations did in UK either it is NHS or the adult social care sector or any other all have been affected. Majority of population due to the </a:t>
            </a:r>
            <a:r>
              <a:rPr lang="en-US" dirty="0" err="1">
                <a:latin typeface="Arial" pitchFamily="34" charset="0"/>
                <a:cs typeface="Arial" pitchFamily="34" charset="0"/>
              </a:rPr>
              <a:t>Brexit</a:t>
            </a:r>
            <a:r>
              <a:rPr lang="en-US" dirty="0">
                <a:latin typeface="Arial" pitchFamily="34" charset="0"/>
                <a:cs typeface="Arial" pitchFamily="34" charset="0"/>
              </a:rPr>
              <a:t> have shifted two different locations due to the change in the trade policies and the businesses. The major challenge that is being phased by the adult social care sector is the substantial staff shortages. The study has been carried out to identify the major causes behind the problems and how these problems would be tackled effectively to minimize the adverse effects of this problem.</a:t>
            </a:r>
          </a:p>
          <a:p>
            <a:pPr algn="just">
              <a:lnSpc>
                <a:spcPct val="170000"/>
              </a:lnSpc>
            </a:pPr>
            <a:endParaRPr lang="en-US"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complex problems</a:t>
            </a:r>
          </a:p>
        </p:txBody>
      </p:sp>
      <p:sp>
        <p:nvSpPr>
          <p:cNvPr id="4" name="Text Placeholder 3"/>
          <p:cNvSpPr>
            <a:spLocks noGrp="1"/>
          </p:cNvSpPr>
          <p:nvPr>
            <p:ph type="body" idx="1"/>
          </p:nvPr>
        </p:nvSpPr>
        <p:spPr/>
        <p:txBody>
          <a:bodyPr/>
          <a:lstStyle/>
          <a:p>
            <a:r>
              <a:rPr lang="en-US" dirty="0"/>
              <a:t>Organization </a:t>
            </a:r>
          </a:p>
        </p:txBody>
      </p:sp>
      <p:sp>
        <p:nvSpPr>
          <p:cNvPr id="6" name="Text Placeholder 5"/>
          <p:cNvSpPr>
            <a:spLocks noGrp="1"/>
          </p:cNvSpPr>
          <p:nvPr>
            <p:ph type="body" sz="half" idx="3"/>
          </p:nvPr>
        </p:nvSpPr>
        <p:spPr/>
        <p:txBody>
          <a:bodyPr/>
          <a:lstStyle/>
          <a:p>
            <a:r>
              <a:rPr lang="en-US" dirty="0"/>
              <a:t>Employees </a:t>
            </a:r>
          </a:p>
        </p:txBody>
      </p:sp>
      <p:sp>
        <p:nvSpPr>
          <p:cNvPr id="5" name="Content Placeholder 4"/>
          <p:cNvSpPr>
            <a:spLocks noGrp="1"/>
          </p:cNvSpPr>
          <p:nvPr>
            <p:ph sz="quarter" idx="2"/>
          </p:nvPr>
        </p:nvSpPr>
        <p:spPr/>
        <p:txBody>
          <a:bodyPr>
            <a:normAutofit/>
          </a:bodyPr>
          <a:lstStyle/>
          <a:p>
            <a:r>
              <a:rPr lang="en-US" sz="2800" dirty="0"/>
              <a:t>Competitive disadvantage</a:t>
            </a:r>
          </a:p>
          <a:p>
            <a:r>
              <a:rPr lang="en-US" sz="2800" dirty="0"/>
              <a:t>Improper growth and development</a:t>
            </a:r>
          </a:p>
          <a:p>
            <a:r>
              <a:rPr lang="en-US" sz="2800" dirty="0"/>
              <a:t>Unable to meet patient demands</a:t>
            </a:r>
          </a:p>
          <a:p>
            <a:r>
              <a:rPr lang="en-US" sz="2800" dirty="0"/>
              <a:t>Recruitment of unskilled professionals</a:t>
            </a:r>
          </a:p>
        </p:txBody>
      </p:sp>
      <p:sp>
        <p:nvSpPr>
          <p:cNvPr id="7" name="Content Placeholder 6"/>
          <p:cNvSpPr>
            <a:spLocks noGrp="1"/>
          </p:cNvSpPr>
          <p:nvPr>
            <p:ph sz="quarter" idx="4"/>
          </p:nvPr>
        </p:nvSpPr>
        <p:spPr/>
        <p:txBody>
          <a:bodyPr>
            <a:normAutofit/>
          </a:bodyPr>
          <a:lstStyle/>
          <a:p>
            <a:r>
              <a:rPr lang="en-US" sz="3200" dirty="0"/>
              <a:t>Extra working hours</a:t>
            </a:r>
          </a:p>
          <a:p>
            <a:r>
              <a:rPr lang="en-US" sz="3200" dirty="0"/>
              <a:t>Disturbed work life balance</a:t>
            </a:r>
          </a:p>
          <a:p>
            <a:r>
              <a:rPr lang="en-US" sz="3200" dirty="0"/>
              <a:t>Stress and anxiety</a:t>
            </a:r>
          </a:p>
          <a:p>
            <a:r>
              <a:rPr lang="en-US" sz="3200" dirty="0"/>
              <a:t>No motivation</a:t>
            </a:r>
          </a:p>
          <a:p>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PESTEL Analysis</a:t>
            </a:r>
          </a:p>
        </p:txBody>
      </p:sp>
      <p:sp>
        <p:nvSpPr>
          <p:cNvPr id="3" name="Content Placeholder 2"/>
          <p:cNvSpPr>
            <a:spLocks noGrp="1"/>
          </p:cNvSpPr>
          <p:nvPr>
            <p:ph idx="1"/>
          </p:nvPr>
        </p:nvSpPr>
        <p:spPr>
          <a:xfrm>
            <a:off x="457200" y="1935480"/>
            <a:ext cx="4114800" cy="4389120"/>
          </a:xfrm>
        </p:spPr>
        <p:txBody>
          <a:bodyPr/>
          <a:lstStyle/>
          <a:p>
            <a:pPr>
              <a:buNone/>
            </a:pPr>
            <a:r>
              <a:rPr lang="en-US" b="1" u="sng" dirty="0"/>
              <a:t>Political factors</a:t>
            </a:r>
          </a:p>
          <a:p>
            <a:r>
              <a:rPr lang="en-US" dirty="0"/>
              <a:t>unstable government</a:t>
            </a:r>
          </a:p>
          <a:p>
            <a:r>
              <a:rPr lang="en-US" dirty="0"/>
              <a:t>Changing policies</a:t>
            </a:r>
          </a:p>
          <a:p>
            <a:r>
              <a:rPr lang="en-US" dirty="0"/>
              <a:t>BREXIT</a:t>
            </a:r>
          </a:p>
          <a:p>
            <a:endParaRPr lang="en-US" dirty="0"/>
          </a:p>
          <a:p>
            <a:pPr>
              <a:buNone/>
            </a:pPr>
            <a:r>
              <a:rPr lang="en-US" b="1" u="sng" dirty="0"/>
              <a:t>Economic factors</a:t>
            </a:r>
          </a:p>
          <a:p>
            <a:r>
              <a:rPr lang="en-US" dirty="0"/>
              <a:t>Reduced disposable income</a:t>
            </a:r>
          </a:p>
          <a:p>
            <a:r>
              <a:rPr lang="en-US" dirty="0"/>
              <a:t>High inflation</a:t>
            </a:r>
          </a:p>
        </p:txBody>
      </p:sp>
      <p:sp>
        <p:nvSpPr>
          <p:cNvPr id="4" name="Rectangle 3">
            <a:extLst>
              <a:ext uri="{FF2B5EF4-FFF2-40B4-BE49-F238E27FC236}">
                <a16:creationId xmlns:a16="http://schemas.microsoft.com/office/drawing/2014/main" id="{94179883-C9B1-4F48-99FC-6094E560D649}"/>
              </a:ext>
            </a:extLst>
          </p:cNvPr>
          <p:cNvSpPr/>
          <p:nvPr/>
        </p:nvSpPr>
        <p:spPr>
          <a:xfrm>
            <a:off x="5105400" y="2967335"/>
            <a:ext cx="3352800" cy="335906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400" dirty="0"/>
              <a:t>PESTEL analysis is the assessment of the external factors that affect the strategy formation procedure of the businesses.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0" y="1143000"/>
            <a:ext cx="3886200" cy="5181600"/>
          </a:xfrm>
        </p:spPr>
        <p:txBody>
          <a:bodyPr>
            <a:normAutofit/>
          </a:bodyPr>
          <a:lstStyle/>
          <a:p>
            <a:pPr algn="just">
              <a:buNone/>
            </a:pPr>
            <a:r>
              <a:rPr lang="en-US" b="1" u="sng" dirty="0"/>
              <a:t>Social factors</a:t>
            </a:r>
          </a:p>
          <a:p>
            <a:pPr algn="just"/>
            <a:r>
              <a:rPr lang="en-US" dirty="0"/>
              <a:t>Aging population</a:t>
            </a:r>
          </a:p>
          <a:p>
            <a:pPr algn="just"/>
            <a:r>
              <a:rPr lang="en-US" dirty="0"/>
              <a:t>Covid-19 pandemic effects</a:t>
            </a:r>
          </a:p>
          <a:p>
            <a:pPr algn="just"/>
            <a:endParaRPr lang="en-US" dirty="0"/>
          </a:p>
          <a:p>
            <a:pPr algn="just">
              <a:buNone/>
            </a:pPr>
            <a:r>
              <a:rPr lang="en-US" b="1" u="sng" dirty="0"/>
              <a:t>Technological factors:</a:t>
            </a:r>
          </a:p>
          <a:p>
            <a:pPr algn="just"/>
            <a:r>
              <a:rPr lang="en-US" dirty="0"/>
              <a:t>Advancements in technologies</a:t>
            </a:r>
          </a:p>
          <a:p>
            <a:pPr algn="just"/>
            <a:r>
              <a:rPr lang="en-US" dirty="0"/>
              <a:t>Online earning platforms</a:t>
            </a:r>
          </a:p>
        </p:txBody>
      </p:sp>
      <p:sp>
        <p:nvSpPr>
          <p:cNvPr id="4" name="Rectangle 3"/>
          <p:cNvSpPr/>
          <p:nvPr/>
        </p:nvSpPr>
        <p:spPr>
          <a:xfrm>
            <a:off x="381000" y="1371600"/>
            <a:ext cx="3352800" cy="4524315"/>
          </a:xfrm>
          <a:prstGeom prst="rect">
            <a:avLst/>
          </a:prstGeom>
        </p:spPr>
        <p:txBody>
          <a:bodyPr wrap="square">
            <a:spAutoFit/>
          </a:bodyPr>
          <a:lstStyle/>
          <a:p>
            <a:pPr>
              <a:buNone/>
            </a:pPr>
            <a:r>
              <a:rPr lang="en-US" sz="3200" b="1" u="sng" dirty="0"/>
              <a:t>Environmental factors</a:t>
            </a:r>
          </a:p>
          <a:p>
            <a:r>
              <a:rPr lang="en-US" sz="3200" dirty="0"/>
              <a:t>No severe effects</a:t>
            </a:r>
          </a:p>
          <a:p>
            <a:endParaRPr lang="en-US" sz="3200" dirty="0"/>
          </a:p>
          <a:p>
            <a:pPr>
              <a:buNone/>
            </a:pPr>
            <a:r>
              <a:rPr lang="en-US" sz="3200" b="1" u="sng" dirty="0"/>
              <a:t>Legal factors</a:t>
            </a:r>
          </a:p>
          <a:p>
            <a:r>
              <a:rPr lang="en-US" sz="3200" dirty="0"/>
              <a:t>Working hours laws</a:t>
            </a:r>
          </a:p>
          <a:p>
            <a:r>
              <a:rPr lang="en-US" sz="3200" dirty="0"/>
              <a:t>Wages law</a:t>
            </a:r>
          </a:p>
          <a:p>
            <a:pPr>
              <a:buNone/>
            </a:pPr>
            <a:endParaRPr 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D305F0-0758-46A1-BD95-95645067ED92}"/>
              </a:ext>
            </a:extLst>
          </p:cNvPr>
          <p:cNvPicPr>
            <a:picLocks noChangeAspect="1"/>
          </p:cNvPicPr>
          <p:nvPr/>
        </p:nvPicPr>
        <p:blipFill>
          <a:blip r:embed="rId3"/>
          <a:stretch>
            <a:fillRect/>
          </a:stretch>
        </p:blipFill>
        <p:spPr>
          <a:xfrm>
            <a:off x="381000" y="1219200"/>
            <a:ext cx="8305800" cy="5334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143000"/>
          </a:xfrm>
        </p:spPr>
        <p:txBody>
          <a:bodyPr>
            <a:normAutofit fontScale="90000"/>
          </a:bodyPr>
          <a:lstStyle/>
          <a:p>
            <a:r>
              <a:rPr lang="en-US" dirty="0"/>
              <a:t>Alternative solutions to absenteeism</a:t>
            </a:r>
          </a:p>
        </p:txBody>
      </p:sp>
      <p:sp>
        <p:nvSpPr>
          <p:cNvPr id="3" name="Content Placeholder 2"/>
          <p:cNvSpPr>
            <a:spLocks noGrp="1"/>
          </p:cNvSpPr>
          <p:nvPr>
            <p:ph idx="1"/>
          </p:nvPr>
        </p:nvSpPr>
        <p:spPr>
          <a:xfrm>
            <a:off x="457200" y="2667000"/>
            <a:ext cx="7162800" cy="3657600"/>
          </a:xfrm>
        </p:spPr>
        <p:txBody>
          <a:bodyPr>
            <a:noAutofit/>
          </a:bodyPr>
          <a:lstStyle/>
          <a:p>
            <a:r>
              <a:rPr lang="en-US" sz="2400" dirty="0"/>
              <a:t>Training and recruitment programs at UG level</a:t>
            </a:r>
          </a:p>
          <a:p>
            <a:r>
              <a:rPr lang="en-US" sz="2400" dirty="0"/>
              <a:t>Free internship opportunities to graduates</a:t>
            </a:r>
          </a:p>
          <a:p>
            <a:r>
              <a:rPr lang="en-US" sz="2400" dirty="0"/>
              <a:t>Incentives during internships to attract graduates</a:t>
            </a:r>
          </a:p>
          <a:p>
            <a:r>
              <a:rPr lang="en-US" sz="2400" dirty="0"/>
              <a:t>Better salary perks and benefits</a:t>
            </a:r>
          </a:p>
          <a:p>
            <a:r>
              <a:rPr lang="en-US" sz="2400" dirty="0"/>
              <a:t>Good work life balance</a:t>
            </a:r>
          </a:p>
          <a:p>
            <a:r>
              <a:rPr lang="en-US" sz="2400" dirty="0"/>
              <a:t>Job securities and opportunities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fontScale="55000" lnSpcReduction="20000"/>
          </a:bodyPr>
          <a:lstStyle/>
          <a:p>
            <a:pPr algn="just">
              <a:lnSpc>
                <a:spcPct val="170000"/>
              </a:lnSpc>
            </a:pPr>
            <a:r>
              <a:rPr lang="en-US" dirty="0">
                <a:latin typeface="Arial" pitchFamily="34" charset="0"/>
                <a:cs typeface="Arial" pitchFamily="34" charset="0"/>
              </a:rPr>
              <a:t>It could be concluded from the above presentation that  </a:t>
            </a:r>
            <a:r>
              <a:rPr lang="en-US" dirty="0" err="1">
                <a:latin typeface="Arial" pitchFamily="34" charset="0"/>
                <a:cs typeface="Arial" pitchFamily="34" charset="0"/>
              </a:rPr>
              <a:t>Brexit</a:t>
            </a:r>
            <a:r>
              <a:rPr lang="en-US" dirty="0">
                <a:latin typeface="Arial" pitchFamily="34" charset="0"/>
                <a:cs typeface="Arial" pitchFamily="34" charset="0"/>
              </a:rPr>
              <a:t> and the pandemic effects have given rise with this specific problem of employee shortages within the health care services. PESTEL framework is one of the most effective framework that could be utilized to identify the external causes that are giving rise to this particular problem. The major causes identified includes the consistent changing in the political and legal factors.  Downfall in the economy of the country due to the adverse effects of the Brexit and the COVID-19 pandemic are also the major cause that have given rise to the problem. Fishbone framework as one of the most effective tool would be utilized to assess the root causes to the problem so that the effective solutions so the problem could be suggested. The alternative solution to get rid of this problem are providing better salary perks benefits trainings and internships programs to the youth generation.</a:t>
            </a:r>
          </a:p>
          <a:p>
            <a:pPr algn="just">
              <a:lnSpc>
                <a:spcPct val="170000"/>
              </a:lnSpc>
            </a:pPr>
            <a:endParaRPr lang="en-US"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40000" lnSpcReduction="20000"/>
          </a:bodyPr>
          <a:lstStyle/>
          <a:p>
            <a:pPr algn="just">
              <a:lnSpc>
                <a:spcPct val="170000"/>
              </a:lnSpc>
            </a:pPr>
            <a:r>
              <a:rPr lang="en-US" dirty="0">
                <a:latin typeface="Arial" pitchFamily="34" charset="0"/>
                <a:cs typeface="Arial" pitchFamily="34" charset="0"/>
              </a:rPr>
              <a:t>Attenborough, J., Abbott, S., Brook, J., and Knight, R. A. (2019). Everywhere and nowhere: work-based learning in healthcare education. </a:t>
            </a:r>
            <a:r>
              <a:rPr lang="en-US" i="1" dirty="0">
                <a:latin typeface="Arial" pitchFamily="34" charset="0"/>
                <a:cs typeface="Arial" pitchFamily="34" charset="0"/>
              </a:rPr>
              <a:t>Nurse Education in Practice</a:t>
            </a:r>
            <a:r>
              <a:rPr lang="en-US" dirty="0">
                <a:latin typeface="Arial" pitchFamily="34" charset="0"/>
                <a:cs typeface="Arial" pitchFamily="34" charset="0"/>
              </a:rPr>
              <a:t>, </a:t>
            </a:r>
            <a:r>
              <a:rPr lang="en-US" i="1" dirty="0">
                <a:latin typeface="Arial" pitchFamily="34" charset="0"/>
                <a:cs typeface="Arial" pitchFamily="34" charset="0"/>
              </a:rPr>
              <a:t>36</a:t>
            </a:r>
            <a:r>
              <a:rPr lang="en-US" dirty="0">
                <a:latin typeface="Arial" pitchFamily="34" charset="0"/>
                <a:cs typeface="Arial" pitchFamily="34" charset="0"/>
              </a:rPr>
              <a:t>, 132-138.</a:t>
            </a:r>
          </a:p>
          <a:p>
            <a:pPr algn="just">
              <a:lnSpc>
                <a:spcPct val="170000"/>
              </a:lnSpc>
            </a:pPr>
            <a:r>
              <a:rPr lang="en-US" dirty="0" err="1">
                <a:latin typeface="Arial" pitchFamily="34" charset="0"/>
                <a:cs typeface="Arial" pitchFamily="34" charset="0"/>
              </a:rPr>
              <a:t>Coccia</a:t>
            </a:r>
            <a:r>
              <a:rPr lang="en-US" dirty="0">
                <a:latin typeface="Arial" pitchFamily="34" charset="0"/>
                <a:cs typeface="Arial" pitchFamily="34" charset="0"/>
              </a:rPr>
              <a:t>, M. (2018). The Fishbone diagram to identify, systematize and analyze the sources of general purpose Technologies. </a:t>
            </a:r>
            <a:r>
              <a:rPr lang="en-US" i="1" dirty="0">
                <a:latin typeface="Arial" pitchFamily="34" charset="0"/>
                <a:cs typeface="Arial" pitchFamily="34" charset="0"/>
              </a:rPr>
              <a:t>Journal of Social and Administrative Sciences</a:t>
            </a:r>
            <a:r>
              <a:rPr lang="en-US" dirty="0">
                <a:latin typeface="Arial" pitchFamily="34" charset="0"/>
                <a:cs typeface="Arial" pitchFamily="34" charset="0"/>
              </a:rPr>
              <a:t>, </a:t>
            </a:r>
            <a:r>
              <a:rPr lang="en-US" i="1" dirty="0">
                <a:latin typeface="Arial" pitchFamily="34" charset="0"/>
                <a:cs typeface="Arial" pitchFamily="34" charset="0"/>
              </a:rPr>
              <a:t>4</a:t>
            </a:r>
            <a:r>
              <a:rPr lang="en-US" dirty="0">
                <a:latin typeface="Arial" pitchFamily="34" charset="0"/>
                <a:cs typeface="Arial" pitchFamily="34" charset="0"/>
              </a:rPr>
              <a:t>(4), 291-303.</a:t>
            </a:r>
          </a:p>
          <a:p>
            <a:pPr algn="just">
              <a:lnSpc>
                <a:spcPct val="170000"/>
              </a:lnSpc>
            </a:pPr>
            <a:r>
              <a:rPr lang="en-US" dirty="0">
                <a:latin typeface="Arial" pitchFamily="34" charset="0"/>
                <a:cs typeface="Arial" pitchFamily="34" charset="0"/>
              </a:rPr>
              <a:t>Martinez-Contreras, R. M., Hernandez-Mora, N. C., Vargas-</a:t>
            </a:r>
            <a:r>
              <a:rPr lang="en-US" dirty="0" err="1">
                <a:latin typeface="Arial" pitchFamily="34" charset="0"/>
                <a:cs typeface="Arial" pitchFamily="34" charset="0"/>
              </a:rPr>
              <a:t>Leguizamon</a:t>
            </a:r>
            <a:r>
              <a:rPr lang="en-US" dirty="0">
                <a:latin typeface="Arial" pitchFamily="34" charset="0"/>
                <a:cs typeface="Arial" pitchFamily="34" charset="0"/>
              </a:rPr>
              <a:t>, Y. R., and </a:t>
            </a:r>
            <a:r>
              <a:rPr lang="en-US" dirty="0" err="1">
                <a:latin typeface="Arial" pitchFamily="34" charset="0"/>
                <a:cs typeface="Arial" pitchFamily="34" charset="0"/>
              </a:rPr>
              <a:t>Borja</a:t>
            </a:r>
            <a:r>
              <a:rPr lang="en-US" dirty="0">
                <a:latin typeface="Arial" pitchFamily="34" charset="0"/>
                <a:cs typeface="Arial" pitchFamily="34" charset="0"/>
              </a:rPr>
              <a:t>-Barrera, S. M. (2022). </a:t>
            </a:r>
            <a:r>
              <a:rPr lang="en-US" dirty="0" err="1">
                <a:latin typeface="Arial" pitchFamily="34" charset="0"/>
                <a:cs typeface="Arial" pitchFamily="34" charset="0"/>
              </a:rPr>
              <a:t>Pestel</a:t>
            </a:r>
            <a:r>
              <a:rPr lang="en-US" dirty="0">
                <a:latin typeface="Arial" pitchFamily="34" charset="0"/>
                <a:cs typeface="Arial" pitchFamily="34" charset="0"/>
              </a:rPr>
              <a:t> Analysis and the Porter's Five Forces: An Integrated Model of Strategic Sectors. In </a:t>
            </a:r>
            <a:r>
              <a:rPr lang="en-US" i="1" dirty="0">
                <a:latin typeface="Arial" pitchFamily="34" charset="0"/>
                <a:cs typeface="Arial" pitchFamily="34" charset="0"/>
              </a:rPr>
              <a:t>Handbook of Research on Organizational Sustainability in Turbulent Economies</a:t>
            </a:r>
            <a:r>
              <a:rPr lang="en-US" dirty="0">
                <a:latin typeface="Arial" pitchFamily="34" charset="0"/>
                <a:cs typeface="Arial" pitchFamily="34" charset="0"/>
              </a:rPr>
              <a:t> (pp. 292-314). IGI Global.</a:t>
            </a:r>
          </a:p>
          <a:p>
            <a:pPr algn="just">
              <a:lnSpc>
                <a:spcPct val="170000"/>
              </a:lnSpc>
            </a:pPr>
            <a:r>
              <a:rPr lang="en-US" dirty="0" err="1">
                <a:latin typeface="Arial" pitchFamily="34" charset="0"/>
                <a:cs typeface="Arial" pitchFamily="34" charset="0"/>
              </a:rPr>
              <a:t>Matović</a:t>
            </a:r>
            <a:r>
              <a:rPr lang="en-US" dirty="0">
                <a:latin typeface="Arial" pitchFamily="34" charset="0"/>
                <a:cs typeface="Arial" pitchFamily="34" charset="0"/>
              </a:rPr>
              <a:t>, I. M. (2020). PESTEL Analysis of External Environment as a Success Factor of Startup Business. In </a:t>
            </a:r>
            <a:r>
              <a:rPr lang="en-US" i="1" dirty="0" err="1">
                <a:latin typeface="Arial" pitchFamily="34" charset="0"/>
                <a:cs typeface="Arial" pitchFamily="34" charset="0"/>
              </a:rPr>
              <a:t>ConScienS</a:t>
            </a:r>
            <a:r>
              <a:rPr lang="en-US" i="1" dirty="0">
                <a:latin typeface="Arial" pitchFamily="34" charset="0"/>
                <a:cs typeface="Arial" pitchFamily="34" charset="0"/>
              </a:rPr>
              <a:t> Conference Proceedings</a:t>
            </a:r>
            <a:r>
              <a:rPr lang="en-US" dirty="0">
                <a:latin typeface="Arial" pitchFamily="34" charset="0"/>
                <a:cs typeface="Arial" pitchFamily="34" charset="0"/>
              </a:rPr>
              <a:t> (pp. 96-102). </a:t>
            </a:r>
            <a:r>
              <a:rPr lang="en-US" dirty="0" err="1">
                <a:latin typeface="Arial" pitchFamily="34" charset="0"/>
                <a:cs typeface="Arial" pitchFamily="34" charset="0"/>
              </a:rPr>
              <a:t>Scientia</a:t>
            </a:r>
            <a:r>
              <a:rPr lang="en-US" dirty="0">
                <a:latin typeface="Arial" pitchFamily="34" charset="0"/>
                <a:cs typeface="Arial" pitchFamily="34" charset="0"/>
              </a:rPr>
              <a:t> </a:t>
            </a:r>
            <a:r>
              <a:rPr lang="en-US" dirty="0" err="1">
                <a:latin typeface="Arial" pitchFamily="34" charset="0"/>
                <a:cs typeface="Arial" pitchFamily="34" charset="0"/>
              </a:rPr>
              <a:t>Moralitas</a:t>
            </a:r>
            <a:r>
              <a:rPr lang="en-US" dirty="0">
                <a:latin typeface="Arial" pitchFamily="34" charset="0"/>
                <a:cs typeface="Arial" pitchFamily="34" charset="0"/>
              </a:rPr>
              <a:t> Research Institute.</a:t>
            </a:r>
          </a:p>
          <a:p>
            <a:pPr algn="just">
              <a:lnSpc>
                <a:spcPct val="170000"/>
              </a:lnSpc>
            </a:pPr>
            <a:r>
              <a:rPr lang="en-US" dirty="0">
                <a:latin typeface="Arial" pitchFamily="34" charset="0"/>
                <a:cs typeface="Arial" pitchFamily="34" charset="0"/>
              </a:rPr>
              <a:t>Owens, J., Singh, G., and </a:t>
            </a:r>
            <a:r>
              <a:rPr lang="en-US" dirty="0" err="1">
                <a:latin typeface="Arial" pitchFamily="34" charset="0"/>
                <a:cs typeface="Arial" pitchFamily="34" charset="0"/>
              </a:rPr>
              <a:t>Cribb</a:t>
            </a:r>
            <a:r>
              <a:rPr lang="en-US" dirty="0">
                <a:latin typeface="Arial" pitchFamily="34" charset="0"/>
                <a:cs typeface="Arial" pitchFamily="34" charset="0"/>
              </a:rPr>
              <a:t>, A. (2019). Austerity and professionalism: being a good healthcare professional in bad conditions. </a:t>
            </a:r>
            <a:r>
              <a:rPr lang="en-US" i="1" dirty="0">
                <a:latin typeface="Arial" pitchFamily="34" charset="0"/>
                <a:cs typeface="Arial" pitchFamily="34" charset="0"/>
              </a:rPr>
              <a:t>Health Care Analysis</a:t>
            </a:r>
            <a:r>
              <a:rPr lang="en-US" dirty="0">
                <a:latin typeface="Arial" pitchFamily="34" charset="0"/>
                <a:cs typeface="Arial" pitchFamily="34" charset="0"/>
              </a:rPr>
              <a:t>, </a:t>
            </a:r>
            <a:r>
              <a:rPr lang="en-US" i="1" dirty="0">
                <a:latin typeface="Arial" pitchFamily="34" charset="0"/>
                <a:cs typeface="Arial" pitchFamily="34" charset="0"/>
              </a:rPr>
              <a:t>27</a:t>
            </a:r>
            <a:r>
              <a:rPr lang="en-US" dirty="0">
                <a:latin typeface="Arial" pitchFamily="34" charset="0"/>
                <a:cs typeface="Arial" pitchFamily="34" charset="0"/>
              </a:rPr>
              <a:t>(3), 157-170.</a:t>
            </a:r>
          </a:p>
          <a:p>
            <a:pPr algn="just">
              <a:lnSpc>
                <a:spcPct val="170000"/>
              </a:lnSpc>
            </a:pPr>
            <a:r>
              <a:rPr lang="en-US" dirty="0">
                <a:latin typeface="Arial" pitchFamily="34" charset="0"/>
                <a:cs typeface="Arial" pitchFamily="34" charset="0"/>
              </a:rPr>
              <a:t>Pan, W., Chen, L., and Zhan, W. (2019). PESTEL analysis of construction productivity enhancement strategies: A case study of three economies. </a:t>
            </a:r>
            <a:r>
              <a:rPr lang="en-US" i="1" dirty="0">
                <a:latin typeface="Arial" pitchFamily="34" charset="0"/>
                <a:cs typeface="Arial" pitchFamily="34" charset="0"/>
              </a:rPr>
              <a:t>Journal of Management in Engineering</a:t>
            </a:r>
            <a:r>
              <a:rPr lang="en-US" dirty="0">
                <a:latin typeface="Arial" pitchFamily="34" charset="0"/>
                <a:cs typeface="Arial" pitchFamily="34" charset="0"/>
              </a:rPr>
              <a:t>, </a:t>
            </a:r>
            <a:r>
              <a:rPr lang="en-US" i="1" dirty="0">
                <a:latin typeface="Arial" pitchFamily="34" charset="0"/>
                <a:cs typeface="Arial" pitchFamily="34" charset="0"/>
              </a:rPr>
              <a:t>35</a:t>
            </a:r>
            <a:r>
              <a:rPr lang="en-US" dirty="0">
                <a:latin typeface="Arial" pitchFamily="34" charset="0"/>
                <a:cs typeface="Arial" pitchFamily="34" charset="0"/>
              </a:rPr>
              <a:t>(1), 05018013.</a:t>
            </a:r>
          </a:p>
          <a:p>
            <a:pPr algn="just">
              <a:lnSpc>
                <a:spcPct val="170000"/>
              </a:lnSpc>
            </a:pPr>
            <a:r>
              <a:rPr lang="en-US" dirty="0" err="1">
                <a:latin typeface="Arial" pitchFamily="34" charset="0"/>
                <a:cs typeface="Arial" pitchFamily="34" charset="0"/>
              </a:rPr>
              <a:t>Tursunbayeva</a:t>
            </a:r>
            <a:r>
              <a:rPr lang="en-US" dirty="0">
                <a:latin typeface="Arial" pitchFamily="34" charset="0"/>
                <a:cs typeface="Arial" pitchFamily="34" charset="0"/>
              </a:rPr>
              <a:t>, A. (2019). Human resource technology disruptions and their implications for human resources management in healthcare organizations. </a:t>
            </a:r>
            <a:r>
              <a:rPr lang="en-US" i="1" dirty="0">
                <a:latin typeface="Arial" pitchFamily="34" charset="0"/>
                <a:cs typeface="Arial" pitchFamily="34" charset="0"/>
              </a:rPr>
              <a:t>BMC health services research</a:t>
            </a:r>
            <a:r>
              <a:rPr lang="en-US" dirty="0">
                <a:latin typeface="Arial" pitchFamily="34" charset="0"/>
                <a:cs typeface="Arial" pitchFamily="34" charset="0"/>
              </a:rPr>
              <a:t>, </a:t>
            </a:r>
            <a:r>
              <a:rPr lang="en-US" i="1" dirty="0">
                <a:latin typeface="Arial" pitchFamily="34" charset="0"/>
                <a:cs typeface="Arial" pitchFamily="34" charset="0"/>
              </a:rPr>
              <a:t>19</a:t>
            </a:r>
            <a:r>
              <a:rPr lang="en-US" dirty="0">
                <a:latin typeface="Arial" pitchFamily="34" charset="0"/>
                <a:cs typeface="Arial" pitchFamily="34" charset="0"/>
              </a:rPr>
              <a:t>(1), 1-8.</a:t>
            </a:r>
          </a:p>
          <a:p>
            <a:pPr algn="just">
              <a:lnSpc>
                <a:spcPct val="170000"/>
              </a:lnSpc>
            </a:pPr>
            <a:r>
              <a:rPr lang="en-US" dirty="0">
                <a:latin typeface="Arial" pitchFamily="34" charset="0"/>
                <a:cs typeface="Arial" pitchFamily="34" charset="0"/>
              </a:rPr>
              <a:t>Winter, V., </a:t>
            </a:r>
            <a:r>
              <a:rPr lang="en-US" dirty="0" err="1">
                <a:latin typeface="Arial" pitchFamily="34" charset="0"/>
                <a:cs typeface="Arial" pitchFamily="34" charset="0"/>
              </a:rPr>
              <a:t>Schreyögg</a:t>
            </a:r>
            <a:r>
              <a:rPr lang="en-US" dirty="0">
                <a:latin typeface="Arial" pitchFamily="34" charset="0"/>
                <a:cs typeface="Arial" pitchFamily="34" charset="0"/>
              </a:rPr>
              <a:t>, J., and </a:t>
            </a:r>
            <a:r>
              <a:rPr lang="en-US" dirty="0" err="1">
                <a:latin typeface="Arial" pitchFamily="34" charset="0"/>
                <a:cs typeface="Arial" pitchFamily="34" charset="0"/>
              </a:rPr>
              <a:t>Thiel</a:t>
            </a:r>
            <a:r>
              <a:rPr lang="en-US" dirty="0">
                <a:latin typeface="Arial" pitchFamily="34" charset="0"/>
                <a:cs typeface="Arial" pitchFamily="34" charset="0"/>
              </a:rPr>
              <a:t>, A. (2020). Hospital staff shortages: environmental and organizational determinants and implications for patient satisfaction. </a:t>
            </a:r>
            <a:r>
              <a:rPr lang="en-US" i="1" dirty="0">
                <a:latin typeface="Arial" pitchFamily="34" charset="0"/>
                <a:cs typeface="Arial" pitchFamily="34" charset="0"/>
              </a:rPr>
              <a:t>Health Policy</a:t>
            </a:r>
            <a:r>
              <a:rPr lang="en-US" dirty="0">
                <a:latin typeface="Arial" pitchFamily="34" charset="0"/>
                <a:cs typeface="Arial" pitchFamily="34" charset="0"/>
              </a:rPr>
              <a:t>, </a:t>
            </a:r>
            <a:r>
              <a:rPr lang="en-US" i="1" dirty="0">
                <a:latin typeface="Arial" pitchFamily="34" charset="0"/>
                <a:cs typeface="Arial" pitchFamily="34" charset="0"/>
              </a:rPr>
              <a:t>124</a:t>
            </a:r>
            <a:r>
              <a:rPr lang="en-US" dirty="0">
                <a:latin typeface="Arial" pitchFamily="34" charset="0"/>
                <a:cs typeface="Arial" pitchFamily="34" charset="0"/>
              </a:rPr>
              <a:t>(4), 380-388.</a:t>
            </a:r>
          </a:p>
          <a:p>
            <a:pPr algn="just">
              <a:lnSpc>
                <a:spcPct val="170000"/>
              </a:lnSpc>
            </a:pPr>
            <a:endParaRPr lang="en-US" dirty="0">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265</TotalTime>
  <Words>1362</Words>
  <Application>Microsoft Office PowerPoint</Application>
  <PresentationFormat>On-screen Show (4:3)</PresentationFormat>
  <Paragraphs>75</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Constantia</vt:lpstr>
      <vt:lpstr>Wingdings 2</vt:lpstr>
      <vt:lpstr>Flow</vt:lpstr>
      <vt:lpstr>PROBLEM SOLVING AND DECISION MAKING</vt:lpstr>
      <vt:lpstr>Introduction </vt:lpstr>
      <vt:lpstr>Impact of complex problems</vt:lpstr>
      <vt:lpstr>PESTEL Analysis</vt:lpstr>
      <vt:lpstr>PowerPoint Presentation</vt:lpstr>
      <vt:lpstr>PowerPoint Presentation</vt:lpstr>
      <vt:lpstr>Alternative solutions to absenteeism</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pcc</dc:creator>
  <cp:lastModifiedBy>Alexandra-Luiza Tuta (2118375)</cp:lastModifiedBy>
  <cp:revision>6</cp:revision>
  <dcterms:created xsi:type="dcterms:W3CDTF">2022-06-29T11:37:20Z</dcterms:created>
  <dcterms:modified xsi:type="dcterms:W3CDTF">2022-07-19T13:30:13Z</dcterms:modified>
</cp:coreProperties>
</file>