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32"/>
  </p:handoutMasterIdLst>
  <p:sldIdLst>
    <p:sldId id="256" r:id="rId5"/>
    <p:sldId id="280" r:id="rId6"/>
    <p:sldId id="257" r:id="rId7"/>
    <p:sldId id="258" r:id="rId8"/>
    <p:sldId id="281" r:id="rId9"/>
    <p:sldId id="278" r:id="rId10"/>
    <p:sldId id="259" r:id="rId11"/>
    <p:sldId id="261" r:id="rId12"/>
    <p:sldId id="260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82" r:id="rId30"/>
    <p:sldId id="279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A1B26D-ADB9-42D7-9CEC-CDC9ABA0089A}" v="2" dt="2026-02-04T15:25:07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um Paracha" userId="013a7ff6-5a06-45bd-a89a-f74c5a3671ea" providerId="ADAL" clId="{DC4B95BA-7995-49B9-AAB6-92AF370E6C74}"/>
    <pc:docChg chg="undo custSel addSld modSld">
      <pc:chgData name="Anum Paracha" userId="013a7ff6-5a06-45bd-a89a-f74c5a3671ea" providerId="ADAL" clId="{DC4B95BA-7995-49B9-AAB6-92AF370E6C74}" dt="2026-02-05T11:10:40.831" v="78" actId="20577"/>
      <pc:docMkLst>
        <pc:docMk/>
      </pc:docMkLst>
      <pc:sldChg chg="modSp mod">
        <pc:chgData name="Anum Paracha" userId="013a7ff6-5a06-45bd-a89a-f74c5a3671ea" providerId="ADAL" clId="{DC4B95BA-7995-49B9-AAB6-92AF370E6C74}" dt="2026-02-05T11:10:40.831" v="78" actId="20577"/>
        <pc:sldMkLst>
          <pc:docMk/>
          <pc:sldMk cId="3408955283" sldId="256"/>
        </pc:sldMkLst>
        <pc:spChg chg="mod">
          <ac:chgData name="Anum Paracha" userId="013a7ff6-5a06-45bd-a89a-f74c5a3671ea" providerId="ADAL" clId="{DC4B95BA-7995-49B9-AAB6-92AF370E6C74}" dt="2026-02-05T11:10:40.831" v="78" actId="20577"/>
          <ac:spMkLst>
            <pc:docMk/>
            <pc:sldMk cId="3408955283" sldId="256"/>
            <ac:spMk id="4" creationId="{410D095E-C257-4933-8AEA-430DBB0C5787}"/>
          </ac:spMkLst>
        </pc:spChg>
      </pc:sldChg>
      <pc:sldChg chg="addSp delSp modSp new mod">
        <pc:chgData name="Anum Paracha" userId="013a7ff6-5a06-45bd-a89a-f74c5a3671ea" providerId="ADAL" clId="{DC4B95BA-7995-49B9-AAB6-92AF370E6C74}" dt="2026-02-04T15:27:11.090" v="33" actId="1582"/>
        <pc:sldMkLst>
          <pc:docMk/>
          <pc:sldMk cId="893414337" sldId="280"/>
        </pc:sldMkLst>
        <pc:spChg chg="del">
          <ac:chgData name="Anum Paracha" userId="013a7ff6-5a06-45bd-a89a-f74c5a3671ea" providerId="ADAL" clId="{DC4B95BA-7995-49B9-AAB6-92AF370E6C74}" dt="2026-02-04T15:17:13.586" v="1" actId="478"/>
          <ac:spMkLst>
            <pc:docMk/>
            <pc:sldMk cId="893414337" sldId="280"/>
            <ac:spMk id="2" creationId="{F841A62C-547F-3A4F-4BF3-58FCF95C408C}"/>
          </ac:spMkLst>
        </pc:spChg>
        <pc:spChg chg="del">
          <ac:chgData name="Anum Paracha" userId="013a7ff6-5a06-45bd-a89a-f74c5a3671ea" providerId="ADAL" clId="{DC4B95BA-7995-49B9-AAB6-92AF370E6C74}" dt="2026-02-04T15:17:16.047" v="2" actId="478"/>
          <ac:spMkLst>
            <pc:docMk/>
            <pc:sldMk cId="893414337" sldId="280"/>
            <ac:spMk id="3" creationId="{7DC53799-DB48-AB62-E176-EA803F41109B}"/>
          </ac:spMkLst>
        </pc:spChg>
        <pc:spChg chg="add mod">
          <ac:chgData name="Anum Paracha" userId="013a7ff6-5a06-45bd-a89a-f74c5a3671ea" providerId="ADAL" clId="{DC4B95BA-7995-49B9-AAB6-92AF370E6C74}" dt="2026-02-04T15:25:38.242" v="22" actId="20577"/>
          <ac:spMkLst>
            <pc:docMk/>
            <pc:sldMk cId="893414337" sldId="280"/>
            <ac:spMk id="6" creationId="{7816C611-1CB9-454C-6F25-7E0C00A03672}"/>
          </ac:spMkLst>
        </pc:spChg>
        <pc:spChg chg="add del">
          <ac:chgData name="Anum Paracha" userId="013a7ff6-5a06-45bd-a89a-f74c5a3671ea" providerId="ADAL" clId="{DC4B95BA-7995-49B9-AAB6-92AF370E6C74}" dt="2026-02-04T15:26:04.268" v="24" actId="11529"/>
          <ac:spMkLst>
            <pc:docMk/>
            <pc:sldMk cId="893414337" sldId="280"/>
            <ac:spMk id="7" creationId="{8D5B6A17-AC4B-F323-AED6-DACA96144423}"/>
          </ac:spMkLst>
        </pc:spChg>
        <pc:spChg chg="add del">
          <ac:chgData name="Anum Paracha" userId="013a7ff6-5a06-45bd-a89a-f74c5a3671ea" providerId="ADAL" clId="{DC4B95BA-7995-49B9-AAB6-92AF370E6C74}" dt="2026-02-04T15:26:14.139" v="26" actId="11529"/>
          <ac:spMkLst>
            <pc:docMk/>
            <pc:sldMk cId="893414337" sldId="280"/>
            <ac:spMk id="8" creationId="{793C67EA-4FCA-48B7-00F8-436A501E7AC1}"/>
          </ac:spMkLst>
        </pc:spChg>
        <pc:spChg chg="add mod">
          <ac:chgData name="Anum Paracha" userId="013a7ff6-5a06-45bd-a89a-f74c5a3671ea" providerId="ADAL" clId="{DC4B95BA-7995-49B9-AAB6-92AF370E6C74}" dt="2026-02-04T15:27:11.090" v="33" actId="1582"/>
          <ac:spMkLst>
            <pc:docMk/>
            <pc:sldMk cId="893414337" sldId="280"/>
            <ac:spMk id="9" creationId="{32A4CC3D-C47D-C5FA-4247-CFE94388FCA0}"/>
          </ac:spMkLst>
        </pc:spChg>
        <pc:picChg chg="add mod">
          <ac:chgData name="Anum Paracha" userId="013a7ff6-5a06-45bd-a89a-f74c5a3671ea" providerId="ADAL" clId="{DC4B95BA-7995-49B9-AAB6-92AF370E6C74}" dt="2026-02-04T15:24:46.823" v="7" actId="1076"/>
          <ac:picMkLst>
            <pc:docMk/>
            <pc:sldMk cId="893414337" sldId="280"/>
            <ac:picMk id="5" creationId="{1FD4393C-9202-34A9-020E-62C3B85A7B79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f1afx3e3bw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mc.com/dbms-database-management-systems/" TargetMode="Externa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.com/aln1omuxep1f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ACCA4023 -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Introduction to Web and Database Concepts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2051720" y="5471646"/>
            <a:ext cx="5184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Lecturer</a:t>
            </a:r>
            <a:r>
              <a:rPr lang="en-GB" sz="28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Dr Anum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Paracha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01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 Data, Databases and Database Management Systems (DBMS).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FD4393C-9202-34A9-020E-62C3B85A7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60648"/>
            <a:ext cx="6192688" cy="526923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16C611-1CB9-454C-6F25-7E0C00A03672}"/>
              </a:ext>
            </a:extLst>
          </p:cNvPr>
          <p:cNvSpPr txBox="1"/>
          <p:nvPr/>
        </p:nvSpPr>
        <p:spPr>
          <a:xfrm>
            <a:off x="251520" y="548680"/>
            <a:ext cx="23762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Module Map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2A4CC3D-C47D-C5FA-4247-CFE94388FCA0}"/>
              </a:ext>
            </a:extLst>
          </p:cNvPr>
          <p:cNvSpPr/>
          <p:nvPr/>
        </p:nvSpPr>
        <p:spPr>
          <a:xfrm>
            <a:off x="5292080" y="188640"/>
            <a:ext cx="1368152" cy="720080"/>
          </a:xfrm>
          <a:prstGeom prst="rect">
            <a:avLst/>
          </a:prstGeom>
          <a:noFill/>
          <a:ln w="38100">
            <a:solidFill>
              <a:schemeClr val="tx2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414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base"/>
            <a:r>
              <a:rPr lang="en-US" b="0" i="0" dirty="0">
                <a:solidFill>
                  <a:srgbClr val="232323"/>
                </a:solidFill>
                <a:effectLst/>
                <a:latin typeface="Open Sans"/>
              </a:rPr>
              <a:t>DBMS: An Intro to Database Management Systems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7726B53-1420-4E16-B5B5-0313699D07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524000"/>
            <a:ext cx="8075240" cy="4209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435280" cy="4099595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29A5D6"/>
                </a:solidFill>
                <a:latin typeface="Open Sans"/>
              </a:rPr>
              <a:t>Understand the concept – DBMS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Identify different types of databases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Components of DBMS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DBMS system Architecture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>
                <a:solidFill>
                  <a:srgbClr val="29A5D6"/>
                </a:solidFill>
                <a:latin typeface="Open Sans"/>
              </a:rPr>
              <a:t>Benefits of DBMS</a:t>
            </a:r>
          </a:p>
          <a:p>
            <a:pPr marL="0" indent="0" algn="just">
              <a:buNone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7949A-E6A5-0D05-A4D5-3DA6014280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78E66-D7C1-FB9D-92FE-993E2B658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Core Understanding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F5AAF1-665C-2157-299A-7268B2BDD4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1455626"/>
            <a:ext cx="3946748" cy="394674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896DA68-88FA-DCD0-D39E-3C5A1DB79A0C}"/>
              </a:ext>
            </a:extLst>
          </p:cNvPr>
          <p:cNvSpPr txBox="1"/>
          <p:nvPr/>
        </p:nvSpPr>
        <p:spPr>
          <a:xfrm>
            <a:off x="219233" y="2420888"/>
            <a:ext cx="4572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https://www.menti.com/alf1afx3e3bw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Access code: 4301 0826</a:t>
            </a:r>
          </a:p>
        </p:txBody>
      </p:sp>
    </p:spTree>
    <p:extLst>
      <p:ext uri="{BB962C8B-B14F-4D97-AF65-F5344CB8AC3E}">
        <p14:creationId xmlns:p14="http://schemas.microsoft.com/office/powerpoint/2010/main" val="3306605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– Database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3917032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b="0" i="0" u="none" strike="noStrike" dirty="0">
                <a:solidFill>
                  <a:srgbClr val="29A5D6"/>
                </a:solidFill>
                <a:effectLst/>
                <a:latin typeface="Open Sans"/>
              </a:rPr>
              <a:t>Database is any collection of electronic records</a:t>
            </a: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 that can be processed to produce useful information. 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1D1D1D"/>
              </a:solidFill>
              <a:effectLst/>
              <a:latin typeface="Open Sans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The data can be accessed, modified, managed, controlled and organized to perform various data-processing operations. </a:t>
            </a:r>
          </a:p>
          <a:p>
            <a:pPr marL="0" indent="0" algn="just">
              <a:buNone/>
            </a:pPr>
            <a:endParaRPr lang="en-US" b="0" i="0" dirty="0">
              <a:solidFill>
                <a:srgbClr val="1D1D1D"/>
              </a:solidFill>
              <a:effectLst/>
              <a:latin typeface="Open Sans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1D1D1D"/>
                </a:solidFill>
                <a:effectLst/>
                <a:latin typeface="Open Sans"/>
              </a:rPr>
              <a:t>The data is typically indexed across rows, columns and tables that make workload processing and data querying efficient.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936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i="0" dirty="0">
                <a:solidFill>
                  <a:srgbClr val="1D1D1D"/>
                </a:solidFill>
                <a:effectLst/>
                <a:latin typeface="Open Sans"/>
              </a:rPr>
              <a:t>Different types of databases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251520" y="1417638"/>
            <a:ext cx="87849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Object-oriented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Relational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Distributed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4000" b="0" i="0" dirty="0">
                <a:solidFill>
                  <a:srgbClr val="1D1D1D"/>
                </a:solidFill>
                <a:effectLst/>
                <a:latin typeface="Open Sans"/>
              </a:rPr>
              <a:t>Hierarchical</a:t>
            </a:r>
          </a:p>
          <a:p>
            <a:pPr algn="l" fontAlgn="base"/>
            <a:endParaRPr lang="en-US" sz="4000" dirty="0">
              <a:solidFill>
                <a:srgbClr val="1D1D1D"/>
              </a:solidFill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41345771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b="0" i="0" dirty="0">
                <a:solidFill>
                  <a:srgbClr val="232323"/>
                </a:solidFill>
                <a:effectLst/>
                <a:latin typeface="Open Sans"/>
              </a:rPr>
              <a:t>What is DBMS?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Database Management Systems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(DBMS) refer to the technology solution used to optimize and manage the storage and retrieval of data from databases.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DBMS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 offers a systematic approach to manage databases via an interface for users as well as workloads accessing the databases via apps.</a:t>
            </a:r>
            <a:endParaRPr lang="en-US" sz="30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3391532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0" i="0" dirty="0">
                <a:solidFill>
                  <a:srgbClr val="1D1D1D"/>
                </a:solidFill>
                <a:effectLst/>
                <a:latin typeface="Open Sans"/>
              </a:rPr>
              <a:t>Why DBMS required ? 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797510"/>
            <a:ext cx="89289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0" i="0" dirty="0">
                <a:effectLst/>
                <a:latin typeface="Open Sans"/>
              </a:rPr>
              <a:t>In 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enterprise applications</a:t>
            </a:r>
            <a:r>
              <a:rPr lang="en-US" sz="2800" b="0" i="0" dirty="0">
                <a:effectLst/>
                <a:latin typeface="Open Sans"/>
              </a:rPr>
              <a:t>, 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databases involve mission-critical, </a:t>
            </a:r>
            <a:r>
              <a:rPr lang="en-US" sz="2800" b="0" i="0" u="none" strike="noStrike" dirty="0">
                <a:solidFill>
                  <a:srgbClr val="002060"/>
                </a:solidFill>
                <a:effectLst/>
                <a:latin typeface="Open Sans"/>
              </a:rPr>
              <a:t>security-sensitive</a:t>
            </a:r>
            <a:r>
              <a:rPr lang="en-US" sz="2800" b="0" i="0" dirty="0">
                <a:solidFill>
                  <a:srgbClr val="002060"/>
                </a:solidFill>
                <a:effectLst/>
                <a:latin typeface="Open Sans"/>
              </a:rPr>
              <a:t>, and compliance-focused record items</a:t>
            </a:r>
            <a:r>
              <a:rPr lang="en-US" sz="2800" b="0" i="0" dirty="0">
                <a:effectLst/>
                <a:latin typeface="Open Sans"/>
              </a:rPr>
              <a:t> that have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Open Sans"/>
              </a:rPr>
              <a:t>complicated logical relationships with other datasets </a:t>
            </a:r>
            <a:r>
              <a:rPr lang="en-US" sz="2800" b="0" i="0" dirty="0">
                <a:effectLst/>
                <a:latin typeface="Open Sans"/>
              </a:rPr>
              <a:t>and </a:t>
            </a:r>
            <a:r>
              <a:rPr lang="en-US" sz="2800" b="0" i="0" dirty="0">
                <a:solidFill>
                  <a:srgbClr val="0070C0"/>
                </a:solidFill>
                <a:effectLst/>
                <a:latin typeface="Open Sans"/>
              </a:rPr>
              <a:t>grow exponentially over time as the user base increases</a:t>
            </a:r>
            <a:r>
              <a:rPr lang="en-US" sz="2800" b="0" i="0" dirty="0">
                <a:effectLst/>
                <a:latin typeface="Open Sans"/>
              </a:rPr>
              <a:t>. </a:t>
            </a:r>
          </a:p>
          <a:p>
            <a:pPr algn="just" fontAlgn="base"/>
            <a:endParaRPr lang="en-US" sz="2800" dirty="0">
              <a:latin typeface="Open Sans"/>
            </a:endParaRPr>
          </a:p>
          <a:p>
            <a:pPr algn="just" fontAlgn="base"/>
            <a:r>
              <a:rPr lang="en-US" sz="2800" b="0" i="0" dirty="0">
                <a:effectLst/>
                <a:latin typeface="Open Sans"/>
              </a:rPr>
              <a:t>As a result, </a:t>
            </a:r>
            <a:r>
              <a:rPr lang="en-US" sz="2800" b="0" i="0" dirty="0">
                <a:solidFill>
                  <a:srgbClr val="7030A0"/>
                </a:solidFill>
                <a:effectLst/>
                <a:latin typeface="Open Sans"/>
              </a:rPr>
              <a:t>these organizations require technology solutions to maintain, secure, manage, and process the data stored in databases.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This is where Database Management Systems come into play.</a:t>
            </a:r>
          </a:p>
        </p:txBody>
      </p:sp>
    </p:spTree>
    <p:extLst>
      <p:ext uri="{BB962C8B-B14F-4D97-AF65-F5344CB8AC3E}">
        <p14:creationId xmlns:p14="http://schemas.microsoft.com/office/powerpoint/2010/main" val="3920248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US" sz="3400" b="1" i="0" dirty="0">
                <a:solidFill>
                  <a:srgbClr val="1D1D1D"/>
                </a:solidFill>
                <a:effectLst/>
                <a:latin typeface="Open Sans"/>
              </a:rPr>
              <a:t>The management responsibilities for DBMS</a:t>
            </a:r>
            <a:endParaRPr lang="en-GB" sz="3400" b="1" i="0" dirty="0">
              <a:solidFill>
                <a:srgbClr val="232323"/>
              </a:solidFill>
              <a:effectLst/>
              <a:latin typeface="Open San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323528" y="1443841"/>
            <a:ext cx="892899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Information within the databases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processes applied to databases, such as access and modification</a:t>
            </a:r>
          </a:p>
          <a:p>
            <a:pPr marL="457200" indent="-457200" algn="l" fontAlgn="base">
              <a:buFont typeface="Wingdings" panose="05000000000000000000" pitchFamily="2" charset="2"/>
              <a:buChar char="Ø"/>
            </a:pP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database’s logic structure</a:t>
            </a:r>
          </a:p>
          <a:p>
            <a:pPr algn="l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l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DBMS also facilitates additional administrative operations such as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 </a:t>
            </a:r>
            <a:r>
              <a:rPr lang="en-US" sz="2800" dirty="0">
                <a:solidFill>
                  <a:srgbClr val="0070C0"/>
                </a:solidFill>
                <a:latin typeface="Open Sans"/>
              </a:rPr>
              <a:t>change management,  disaster recovery,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 </a:t>
            </a:r>
            <a:r>
              <a:rPr lang="en-US" sz="2800" dirty="0">
                <a:solidFill>
                  <a:srgbClr val="0070C0"/>
                </a:solidFill>
                <a:latin typeface="Open Sans"/>
              </a:rPr>
              <a:t>compliance, and performance monitoring, among others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8189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53752" y="908720"/>
            <a:ext cx="892899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>
              <a:buFont typeface="Arial" panose="020B0604020202020204" pitchFamily="34" charset="0"/>
              <a:buChar char="•"/>
            </a:pP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Software.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DBMS is primarily a software system that can be considered as a management console or an interface to interact with and manage databases.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interfacing also spreads across real-world physical systems that contribute data to the backend databases.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OS, networking software, and the </a:t>
            </a:r>
            <a:r>
              <a:rPr lang="en-US" sz="2800" dirty="0">
                <a:solidFill>
                  <a:srgbClr val="1D1D1D"/>
                </a:solidFill>
                <a:latin typeface="Open Sans"/>
              </a:rPr>
              <a:t>hardware infrastructure is involved in creating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, accessing, managing, and processing the databases.</a:t>
            </a:r>
          </a:p>
        </p:txBody>
      </p:sp>
    </p:spTree>
    <p:extLst>
      <p:ext uri="{BB962C8B-B14F-4D97-AF65-F5344CB8AC3E}">
        <p14:creationId xmlns:p14="http://schemas.microsoft.com/office/powerpoint/2010/main" val="8176530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- DBMS contains operational data, access to database records and metadata as a resource to perform the necessary functionality.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 may include files with such as index files, administrative information, and data dictionaries used to represent data flows, ownership, structure, and relationships to other records or objects.</a:t>
            </a:r>
          </a:p>
        </p:txBody>
      </p:sp>
    </p:spTree>
    <p:extLst>
      <p:ext uri="{BB962C8B-B14F-4D97-AF65-F5344CB8AC3E}">
        <p14:creationId xmlns:p14="http://schemas.microsoft.com/office/powerpoint/2010/main" val="831717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Procedures -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 While not a part of the DBMS software, procedures can be considered as instructions on using DBMS.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The documented guidelines assist users in designing, modifying, managing, and processing databases.</a:t>
            </a:r>
          </a:p>
        </p:txBody>
      </p:sp>
    </p:spTree>
    <p:extLst>
      <p:ext uri="{BB962C8B-B14F-4D97-AF65-F5344CB8AC3E}">
        <p14:creationId xmlns:p14="http://schemas.microsoft.com/office/powerpoint/2010/main" val="3513015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GB" sz="2800" b="1" i="0" dirty="0">
                <a:solidFill>
                  <a:srgbClr val="1D1D1D"/>
                </a:solidFill>
                <a:effectLst/>
                <a:latin typeface="Open Sans"/>
              </a:rPr>
              <a:t>Database languages -</a:t>
            </a:r>
            <a:r>
              <a:rPr lang="en-GB" sz="2800" b="0" i="0" dirty="0">
                <a:solidFill>
                  <a:srgbClr val="1D1D1D"/>
                </a:solidFill>
                <a:effectLst/>
                <a:latin typeface="Open Sans"/>
              </a:rPr>
              <a:t> These are components of the DBMS used to access, modify, store, and retrieve data items from databases; specify database schema; control user access; and perform other associated database management operations. </a:t>
            </a:r>
          </a:p>
          <a:p>
            <a:pPr algn="just" fontAlgn="base"/>
            <a:r>
              <a:rPr lang="en-GB" sz="2800" b="1" i="0" dirty="0">
                <a:solidFill>
                  <a:srgbClr val="1D1D1D"/>
                </a:solidFill>
                <a:effectLst/>
                <a:latin typeface="Open Sans"/>
              </a:rPr>
              <a:t>Types of DBMS languages include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Definition Language (DDL),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Manipulation Language (DML),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Database Access Language (DAL) and </a:t>
            </a:r>
          </a:p>
          <a:p>
            <a:pPr algn="just" fontAlgn="base"/>
            <a:r>
              <a:rPr lang="en-GB" sz="2800" b="0" i="0" dirty="0">
                <a:solidFill>
                  <a:srgbClr val="FF0000"/>
                </a:solidFill>
                <a:effectLst/>
                <a:latin typeface="Open Sans"/>
              </a:rPr>
              <a:t>Data Control Language (DCL).</a:t>
            </a:r>
          </a:p>
        </p:txBody>
      </p:sp>
    </p:spTree>
    <p:extLst>
      <p:ext uri="{BB962C8B-B14F-4D97-AF65-F5344CB8AC3E}">
        <p14:creationId xmlns:p14="http://schemas.microsoft.com/office/powerpoint/2010/main" val="3930637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24408" y="3473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34988" y="620688"/>
            <a:ext cx="892899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Query processor - 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 As a fundamental component of the DBMS, the </a:t>
            </a: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query processor acts as an intermediary between users and the DBMS data engine in order to communicate query requests.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When users enter an instruction in SQL language, the command is executed from the high-level language instruction to a low-level language that the underlying machine can understand and process to perform the appropriate DBMS functionality.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In addition to instruction parsing and translation, the query processor also optimizes queries to ensure fast processing and accurate results.</a:t>
            </a:r>
          </a:p>
        </p:txBody>
      </p:sp>
    </p:spTree>
    <p:extLst>
      <p:ext uri="{BB962C8B-B14F-4D97-AF65-F5344CB8AC3E}">
        <p14:creationId xmlns:p14="http://schemas.microsoft.com/office/powerpoint/2010/main" val="3808409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96119" y="1052736"/>
            <a:ext cx="892899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Runtime database manager - 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 A centralized management component of DBMS that handles functionality associated with runtime data, which is commonly used for context-based database access. </a:t>
            </a:r>
            <a:endParaRPr lang="en-US" sz="2400" dirty="0">
              <a:solidFill>
                <a:srgbClr val="1D1D1D"/>
              </a:solidFill>
              <a:latin typeface="Open Sans"/>
            </a:endParaRP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This component checks for user authorization to request the query;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processes the approved queries;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devises an optimal strategy for query execution; supports concurrency so that multiple users can simultaneously work on same databases; and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400" b="1" i="0" dirty="0">
                <a:solidFill>
                  <a:srgbClr val="0070C0"/>
                </a:solidFill>
                <a:effectLst/>
                <a:latin typeface="Open Sans"/>
              </a:rPr>
              <a:t>ensures integrity of data recorded into the databases.</a:t>
            </a:r>
          </a:p>
        </p:txBody>
      </p:sp>
    </p:spTree>
    <p:extLst>
      <p:ext uri="{BB962C8B-B14F-4D97-AF65-F5344CB8AC3E}">
        <p14:creationId xmlns:p14="http://schemas.microsoft.com/office/powerpoint/2010/main" val="23972032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980728"/>
            <a:ext cx="892899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Database manager -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 Unlike the runtime database manager that handles queries and data at runtime, the database manager performs DBMS functionality associated with the data within databases.</a:t>
            </a: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Database manager allows a set of commands to perform different DBMS operations that include: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Creating,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Deleting,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Backup,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Restoring,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Cloning, 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Other database maintenance tasks. </a:t>
            </a:r>
          </a:p>
          <a:p>
            <a:pPr algn="just" fontAlgn="base"/>
            <a:endParaRPr lang="en-US" sz="2000" b="1" i="0" dirty="0">
              <a:solidFill>
                <a:srgbClr val="0070C0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i="0" dirty="0">
                <a:solidFill>
                  <a:srgbClr val="0070C0"/>
                </a:solidFill>
                <a:effectLst/>
                <a:latin typeface="Open Sans"/>
              </a:rPr>
              <a:t>The database manager may also be used to update the database with patches from vendors.</a:t>
            </a:r>
          </a:p>
        </p:txBody>
      </p:sp>
    </p:spTree>
    <p:extLst>
      <p:ext uri="{BB962C8B-B14F-4D97-AF65-F5344CB8AC3E}">
        <p14:creationId xmlns:p14="http://schemas.microsoft.com/office/powerpoint/2010/main" val="27304280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052736"/>
            <a:ext cx="892899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Database engine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This is the core software component within the DBMS solution that performs the core functions associated with data storage and retrieval. </a:t>
            </a: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A database engine is also accessible via APIs that allow users or apps to: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Create, 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Read, </a:t>
            </a:r>
          </a:p>
          <a:p>
            <a:pPr algn="just" fontAlgn="base"/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Write, and </a:t>
            </a:r>
          </a:p>
          <a:p>
            <a:pPr algn="just" fontAlgn="base"/>
            <a:r>
              <a:rPr lang="en-US" sz="28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Open Sans"/>
              </a:rPr>
              <a:t>D</a:t>
            </a:r>
            <a:r>
              <a:rPr lang="en-US" sz="2800" b="1" i="0" dirty="0">
                <a:solidFill>
                  <a:schemeClr val="tx2">
                    <a:lumMod val="60000"/>
                    <a:lumOff val="40000"/>
                  </a:schemeClr>
                </a:solidFill>
                <a:effectLst/>
                <a:latin typeface="Open Sans"/>
              </a:rPr>
              <a:t>elete records in databases.</a:t>
            </a:r>
          </a:p>
        </p:txBody>
      </p:sp>
    </p:spTree>
    <p:extLst>
      <p:ext uri="{BB962C8B-B14F-4D97-AF65-F5344CB8AC3E}">
        <p14:creationId xmlns:p14="http://schemas.microsoft.com/office/powerpoint/2010/main" val="4282593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0" y="274638"/>
            <a:ext cx="9036496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Components of DBMS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181AD9-646C-438F-9950-7ACFFA503EFA}"/>
              </a:ext>
            </a:extLst>
          </p:cNvPr>
          <p:cNvSpPr txBox="1"/>
          <p:nvPr/>
        </p:nvSpPr>
        <p:spPr>
          <a:xfrm>
            <a:off x="107504" y="1200232"/>
            <a:ext cx="89289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3200" b="1" i="0" dirty="0">
                <a:solidFill>
                  <a:srgbClr val="1D1D1D"/>
                </a:solidFill>
                <a:effectLst/>
                <a:latin typeface="Open Sans"/>
              </a:rPr>
              <a:t>Reporting - </a:t>
            </a:r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The report generator extracts useful information from DBMS files and displays it in structured format based on defined specifications. </a:t>
            </a:r>
          </a:p>
          <a:p>
            <a:pPr algn="just" fontAlgn="base"/>
            <a:endParaRPr lang="en-US" sz="32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3200" b="0" i="0" dirty="0">
                <a:solidFill>
                  <a:srgbClr val="1D1D1D"/>
                </a:solidFill>
                <a:effectLst/>
                <a:latin typeface="Open Sans"/>
              </a:rPr>
              <a:t>This information may be used for further analysis, decision making, or business intelligence.</a:t>
            </a:r>
          </a:p>
        </p:txBody>
      </p:sp>
    </p:spTree>
    <p:extLst>
      <p:ext uri="{BB962C8B-B14F-4D97-AF65-F5344CB8AC3E}">
        <p14:creationId xmlns:p14="http://schemas.microsoft.com/office/powerpoint/2010/main" val="175380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DBMS system Architecture 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98F3965D-692C-4A01-B472-3F684180673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759"/>
          <a:stretch/>
        </p:blipFill>
        <p:spPr bwMode="auto">
          <a:xfrm>
            <a:off x="1403648" y="692696"/>
            <a:ext cx="6408712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52787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97768" y="776365"/>
            <a:ext cx="874846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DBMS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was designed to solve the fundamental problems associated with </a:t>
            </a:r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storing, managing, accessing, securing, and auditing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 data in traditional file systems.</a:t>
            </a:r>
          </a:p>
          <a:p>
            <a:pPr algn="l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Traditional database applications were developed on top of the databases, which led to challenges such as </a:t>
            </a:r>
            <a:r>
              <a:rPr lang="en-US" sz="2400" b="1" i="0" dirty="0">
                <a:solidFill>
                  <a:srgbClr val="1D1D1D"/>
                </a:solidFill>
                <a:effectLst/>
                <a:latin typeface="Open Sans"/>
              </a:rPr>
              <a:t>data redundancy, isolation, integrity constraints, and difficulty managing data access</a:t>
            </a:r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. 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400" b="0" i="0" dirty="0">
                <a:solidFill>
                  <a:srgbClr val="1D1D1D"/>
                </a:solidFill>
                <a:effectLst/>
                <a:latin typeface="Open Sans"/>
              </a:rPr>
              <a:t>A layer of abstraction was required between users or apps and the databases at a physical and logical level.</a:t>
            </a:r>
          </a:p>
          <a:p>
            <a:pPr algn="just" fontAlgn="base"/>
            <a:endParaRPr lang="en-US" sz="24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9910309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67180" y="980728"/>
            <a:ext cx="8748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security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DBMS allows organizations to enforce policies that enable </a:t>
            </a: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compliance and security. </a:t>
            </a: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databases are available for appropriate users according to organizational policies.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The DBMS system is also responsible to maintain optimum performance of querying operations while ensuring </a:t>
            </a:r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the validity, security and consistency of data 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items updated to a database.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6988363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67180" y="980728"/>
            <a:ext cx="874846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sharing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Fast and efficient collaboration between users.</a:t>
            </a:r>
          </a:p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access and auditing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Controlled access to databases. Logging associated access activities allows organizations to audit for security and compliance.</a:t>
            </a:r>
          </a:p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Data integration -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Instead of operating island of database resources, a single interface is used to manage databases with logical and physical relationships.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9718844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107504" y="582067"/>
            <a:ext cx="874846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fontAlgn="base"/>
            <a:r>
              <a:rPr lang="en-US" sz="2800" b="1" i="0" dirty="0">
                <a:solidFill>
                  <a:srgbClr val="1D1D1D"/>
                </a:solidFill>
                <a:effectLst/>
                <a:latin typeface="Open Sans"/>
              </a:rPr>
              <a:t>Abstraction and independence - </a:t>
            </a:r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 Organizations can change the physical schema of database systems without necessitating changes to the logical schema that govern database relationships.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As a result, organizations can upgrade storage and scale the infrastructure without impacting database operations. </a:t>
            </a:r>
          </a:p>
          <a:p>
            <a:pPr algn="just" fontAlgn="base"/>
            <a:endParaRPr lang="en-US" sz="28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r>
              <a:rPr lang="en-US" sz="2800" b="0" i="0" dirty="0">
                <a:solidFill>
                  <a:srgbClr val="1D1D1D"/>
                </a:solidFill>
                <a:effectLst/>
                <a:latin typeface="Open Sans"/>
              </a:rPr>
              <a:t>Similarly, changes to the logical schema can be applied without altering the apps and services that access the databases.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22706874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Benefits of DBMS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9735AD-8065-4357-895B-C17828512DBA}"/>
              </a:ext>
            </a:extLst>
          </p:cNvPr>
          <p:cNvSpPr txBox="1"/>
          <p:nvPr/>
        </p:nvSpPr>
        <p:spPr>
          <a:xfrm>
            <a:off x="203677" y="778098"/>
            <a:ext cx="8748464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Uniform management and administration -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 A single console interface to perform basic administrative tasks makes the job easier for database admins and IT users.</a:t>
            </a:r>
          </a:p>
          <a:p>
            <a:pPr algn="just" fontAlgn="base"/>
            <a:endParaRPr lang="en-US" sz="28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For data-driven business organizations, DBMS can turn into extremely complex technology solutions that may require dedicated resources and in-house expertise. The </a:t>
            </a:r>
            <a:r>
              <a:rPr lang="en-US" sz="2000" b="1" i="0" dirty="0">
                <a:solidFill>
                  <a:srgbClr val="1D1D1D"/>
                </a:solidFill>
                <a:effectLst/>
                <a:latin typeface="Open Sans"/>
              </a:rPr>
              <a:t>size, cost and performance </a:t>
            </a:r>
            <a:r>
              <a:rPr lang="en-US" sz="2000" b="0" i="0" dirty="0">
                <a:solidFill>
                  <a:srgbClr val="1D1D1D"/>
                </a:solidFill>
                <a:effectLst/>
                <a:latin typeface="Open Sans"/>
              </a:rPr>
              <a:t>of a DBMS varies with the system architecture and use cases, and should therefore be evaluated accordingly. Also, a DBMS failure can incur significant losses to organizations that fail to maintain optimal functionality of a DBMS system.</a:t>
            </a:r>
          </a:p>
          <a:p>
            <a:pPr algn="just" fontAlgn="base"/>
            <a:endParaRPr lang="en-US" sz="20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  <a:p>
            <a:pPr algn="just" fontAlgn="base"/>
            <a:r>
              <a:rPr lang="en-US" sz="2000" b="1" dirty="0">
                <a:solidFill>
                  <a:srgbClr val="1D1D1D"/>
                </a:solidFill>
                <a:latin typeface="Open Sans"/>
              </a:rPr>
              <a:t>Reference :</a:t>
            </a:r>
            <a:r>
              <a:rPr lang="en-US" sz="2000" dirty="0">
                <a:solidFill>
                  <a:srgbClr val="1D1D1D"/>
                </a:solidFill>
                <a:latin typeface="Open Sans"/>
              </a:rPr>
              <a:t> </a:t>
            </a:r>
            <a:r>
              <a:rPr lang="en-US" sz="2000" dirty="0">
                <a:solidFill>
                  <a:srgbClr val="1D1D1D"/>
                </a:solidFill>
                <a:latin typeface="Open Sans"/>
                <a:hlinkClick r:id="rId2"/>
              </a:rPr>
              <a:t>https://www.bmc.com/dbms-database-management-systems/</a:t>
            </a:r>
            <a:endParaRPr lang="en-US" sz="2000" dirty="0">
              <a:solidFill>
                <a:srgbClr val="1D1D1D"/>
              </a:solidFill>
              <a:latin typeface="Open Sans"/>
            </a:endParaRPr>
          </a:p>
          <a:p>
            <a:pPr algn="just" fontAlgn="base"/>
            <a:endParaRPr lang="en-US" sz="2000" b="0" i="0" dirty="0">
              <a:solidFill>
                <a:srgbClr val="1D1D1D"/>
              </a:solidFill>
              <a:effectLst/>
              <a:latin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10377278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091CB-21D9-B5F5-8299-CEE6685838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F6F18-63F8-EFE1-649E-A8ED0B374086}"/>
              </a:ext>
            </a:extLst>
          </p:cNvPr>
          <p:cNvSpPr txBox="1">
            <a:spLocks/>
          </p:cNvSpPr>
          <p:nvPr/>
        </p:nvSpPr>
        <p:spPr>
          <a:xfrm>
            <a:off x="197768" y="0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Quiz</a:t>
            </a:r>
            <a:endParaRPr lang="en-GB" sz="4000" b="1" i="0" dirty="0">
              <a:solidFill>
                <a:srgbClr val="23232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Open Sa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E9FD1A-83AD-F30A-2910-5B8C3438A66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68760"/>
            <a:ext cx="4032448" cy="403244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6F43DCA-82AC-24AC-0941-F8D98F0F9B2D}"/>
              </a:ext>
            </a:extLst>
          </p:cNvPr>
          <p:cNvSpPr txBox="1"/>
          <p:nvPr/>
        </p:nvSpPr>
        <p:spPr>
          <a:xfrm>
            <a:off x="99772" y="1700808"/>
            <a:ext cx="4256204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https://www.menti.com/aln1omuxep1f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Access code: 2503 9379</a:t>
            </a:r>
          </a:p>
        </p:txBody>
      </p:sp>
    </p:spTree>
    <p:extLst>
      <p:ext uri="{BB962C8B-B14F-4D97-AF65-F5344CB8AC3E}">
        <p14:creationId xmlns:p14="http://schemas.microsoft.com/office/powerpoint/2010/main" val="3989078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1570</TotalTime>
  <Words>1302</Words>
  <Application>Microsoft Office PowerPoint</Application>
  <PresentationFormat>On-screen Show (4:3)</PresentationFormat>
  <Paragraphs>136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Myriad Pro</vt:lpstr>
      <vt:lpstr>Arial</vt:lpstr>
      <vt:lpstr>Calibri</vt:lpstr>
      <vt:lpstr>Lato</vt:lpstr>
      <vt:lpstr>Open Sans</vt:lpstr>
      <vt:lpstr>Wingdings</vt:lpstr>
      <vt:lpstr>20140311PresentationUWTSDTemplate</vt:lpstr>
      <vt:lpstr>BSc (Hons) Cloud Computing</vt:lpstr>
      <vt:lpstr>PowerPoint Presentation</vt:lpstr>
      <vt:lpstr>DBMS: An Intro to Database Management Systems</vt:lpstr>
      <vt:lpstr>Objectives</vt:lpstr>
      <vt:lpstr>Core Understanding</vt:lpstr>
      <vt:lpstr>Definition – Database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Anum Paracha</cp:lastModifiedBy>
  <cp:revision>20</cp:revision>
  <dcterms:created xsi:type="dcterms:W3CDTF">2015-04-14T15:21:28Z</dcterms:created>
  <dcterms:modified xsi:type="dcterms:W3CDTF">2026-02-09T15:34:23Z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