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10.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68.xml" ContentType="application/vnd.openxmlformats-officedocument.presentationml.notesSlide+xml"/>
  <Override PartName="/ppt/notesSlides/notesSlide11.xml" ContentType="application/vnd.openxmlformats-officedocument.presentationml.notesSlide+xml"/>
  <Override PartName="/ppt/notesSlides/notesSlide4.xml" ContentType="application/vnd.openxmlformats-officedocument.presentationml.notesSlide+xml"/>
  <Override PartName="/ppt/notesSlides/notesSlide56.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9.xml" ContentType="application/vnd.openxmlformats-officedocument.presentationml.notesSlide+xml"/>
  <Override PartName="/ppt/notesSlides/notesSlide71.xml" ContentType="application/vnd.openxmlformats-officedocument.presentationml.notesSlide+xml"/>
  <Override PartName="/ppt/notesSlides/notesSlide12.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29.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_rels/notesSlide10.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68.xml.rels" ContentType="application/vnd.openxmlformats-package.relationships+xml"/>
  <Override PartName="/ppt/notesSlides/_rels/notesSlide11.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71.xml.rels" ContentType="application/vnd.openxmlformats-package.relationships+xml"/>
  <Override PartName="/ppt/notesSlides/_rels/notesSlide9.xml.rels" ContentType="application/vnd.openxmlformats-package.relationships+xml"/>
  <Override PartName="/ppt/notesSlides/_rels/notesSlide62.xml.rels" ContentType="application/vnd.openxmlformats-package.relationships+xml"/>
  <Override PartName="/ppt/notesSlides/_rels/notesSlide12.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4.xml.rels" ContentType="application/vnd.openxmlformats-package.relationships+xml"/>
  <Override PartName="/ppt/notesSlides/_rels/notesSlide26.xml.rels" ContentType="application/vnd.openxmlformats-package.relationships+xml"/>
  <Override PartName="/ppt/notesSlides/_rels/notesSlide29.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4.xml.rels" ContentType="application/vnd.openxmlformats-package.relationships+xml"/>
  <Override PartName="/ppt/notesSlides/_rels/notesSlide48.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53.xml.rels" ContentType="application/vnd.openxmlformats-package.relationships+xml"/>
  <Override PartName="/ppt/notesSlides/_rels/notesSlide57.xml.rels" ContentType="application/vnd.openxmlformats-package.relationships+xml"/>
  <Override PartName="/ppt/notesSlides/_rels/notesSlide61.xml.rels" ContentType="application/vnd.openxmlformats-package.relationships+xml"/>
  <Override PartName="/ppt/notesSlides/_rels/notesSlide63.xml.rels" ContentType="application/vnd.openxmlformats-package.relationships+xml"/>
  <Override PartName="/ppt/notesSlides/_rels/notesSlide64.xml.rels" ContentType="application/vnd.openxmlformats-package.relationships+xml"/>
  <Override PartName="/ppt/notesSlides/_rels/notesSlide65.xml.rels" ContentType="application/vnd.openxmlformats-package.relationships+xml"/>
  <Override PartName="/ppt/notesSlides/_rels/notesSlide66.xml.rels" ContentType="application/vnd.openxmlformats-package.relationships+xml"/>
  <Override PartName="/ppt/notesSlides/_rels/notesSlide70.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7.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70.xml" ContentType="application/vnd.openxmlformats-officedocument.presentationml.notesSlide+xml"/>
  <Override PartName="/ppt/media/image1.jpeg" ContentType="image/jpeg"/>
  <Override PartName="/ppt/media/image2.jpeg" ContentType="image/jpeg"/>
  <Override PartName="/ppt/media/image3.jpeg" ContentType="image/jpeg"/>
  <Override PartName="/ppt/media/image4.png" ContentType="image/png"/>
  <Override PartName="/ppt/media/image6.jpeg" ContentType="image/jpeg"/>
  <Override PartName="/ppt/media/image5.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0.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21.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3.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5.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26.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slides/_rels/slide61.xml.rels" ContentType="application/vnd.openxmlformats-package.relationships+xml"/>
  <Override PartName="/ppt/slides/_rels/slide62.xml.rels" ContentType="application/vnd.openxmlformats-package.relationships+xml"/>
  <Override PartName="/ppt/slides/_rels/slide63.xml.rels" ContentType="application/vnd.openxmlformats-package.relationships+xml"/>
  <Override PartName="/ppt/slides/_rels/slide64.xml.rels" ContentType="application/vnd.openxmlformats-package.relationships+xml"/>
  <Override PartName="/ppt/slides/_rels/slide65.xml.rels" ContentType="application/vnd.openxmlformats-package.relationships+xml"/>
  <Override PartName="/ppt/slides/_rels/slide66.xml.rels" ContentType="application/vnd.openxmlformats-package.relationships+xml"/>
  <Override PartName="/ppt/slides/_rels/slide67.xml.rels" ContentType="application/vnd.openxmlformats-package.relationships+xml"/>
  <Override PartName="/ppt/slides/_rels/slide68.xml.rels" ContentType="application/vnd.openxmlformats-package.relationships+xml"/>
  <Override PartName="/ppt/slides/_rels/slide69.xml.rels" ContentType="application/vnd.openxmlformats-package.relationships+xml"/>
  <Override PartName="/ppt/slides/_rels/slide70.xml.rels" ContentType="application/vnd.openxmlformats-package.relationships+xml"/>
  <Override PartName="/ppt/slides/_rels/slide71.xml.rels" ContentType="application/vnd.openxmlformats-package.relationships+xml"/>
  <Override PartName="/ppt/slides/_rels/slide72.xml.rels" ContentType="application/vnd.openxmlformats-package.relationships+xml"/>
  <Override PartName="/ppt/slides/_rels/slide73.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33" Type="http://schemas.openxmlformats.org/officeDocument/2006/relationships/slide" Target="slides/slide28.xml"/><Relationship Id="rId34" Type="http://schemas.openxmlformats.org/officeDocument/2006/relationships/slide" Target="slides/slide29.xml"/><Relationship Id="rId35" Type="http://schemas.openxmlformats.org/officeDocument/2006/relationships/slide" Target="slides/slide30.xml"/><Relationship Id="rId36" Type="http://schemas.openxmlformats.org/officeDocument/2006/relationships/slide" Target="slides/slide31.xml"/><Relationship Id="rId37" Type="http://schemas.openxmlformats.org/officeDocument/2006/relationships/slide" Target="slides/slide32.xml"/><Relationship Id="rId38" Type="http://schemas.openxmlformats.org/officeDocument/2006/relationships/slide" Target="slides/slide33.xml"/><Relationship Id="rId39" Type="http://schemas.openxmlformats.org/officeDocument/2006/relationships/slide" Target="slides/slide34.xml"/><Relationship Id="rId40" Type="http://schemas.openxmlformats.org/officeDocument/2006/relationships/slide" Target="slides/slide35.xml"/><Relationship Id="rId41" Type="http://schemas.openxmlformats.org/officeDocument/2006/relationships/slide" Target="slides/slide36.xml"/><Relationship Id="rId42" Type="http://schemas.openxmlformats.org/officeDocument/2006/relationships/slide" Target="slides/slide37.xml"/><Relationship Id="rId43" Type="http://schemas.openxmlformats.org/officeDocument/2006/relationships/slide" Target="slides/slide38.xml"/><Relationship Id="rId44" Type="http://schemas.openxmlformats.org/officeDocument/2006/relationships/slide" Target="slides/slide39.xml"/><Relationship Id="rId45" Type="http://schemas.openxmlformats.org/officeDocument/2006/relationships/slide" Target="slides/slide40.xml"/><Relationship Id="rId46" Type="http://schemas.openxmlformats.org/officeDocument/2006/relationships/slide" Target="slides/slide41.xml"/><Relationship Id="rId47" Type="http://schemas.openxmlformats.org/officeDocument/2006/relationships/slide" Target="slides/slide42.xml"/><Relationship Id="rId48" Type="http://schemas.openxmlformats.org/officeDocument/2006/relationships/slide" Target="slides/slide43.xml"/><Relationship Id="rId49" Type="http://schemas.openxmlformats.org/officeDocument/2006/relationships/slide" Target="slides/slide44.xml"/><Relationship Id="rId50" Type="http://schemas.openxmlformats.org/officeDocument/2006/relationships/slide" Target="slides/slide45.xml"/><Relationship Id="rId51" Type="http://schemas.openxmlformats.org/officeDocument/2006/relationships/slide" Target="slides/slide46.xml"/><Relationship Id="rId52" Type="http://schemas.openxmlformats.org/officeDocument/2006/relationships/slide" Target="slides/slide47.xml"/><Relationship Id="rId53" Type="http://schemas.openxmlformats.org/officeDocument/2006/relationships/slide" Target="slides/slide48.xml"/><Relationship Id="rId54" Type="http://schemas.openxmlformats.org/officeDocument/2006/relationships/slide" Target="slides/slide49.xml"/><Relationship Id="rId55" Type="http://schemas.openxmlformats.org/officeDocument/2006/relationships/slide" Target="slides/slide50.xml"/><Relationship Id="rId56" Type="http://schemas.openxmlformats.org/officeDocument/2006/relationships/slide" Target="slides/slide51.xml"/><Relationship Id="rId57" Type="http://schemas.openxmlformats.org/officeDocument/2006/relationships/slide" Target="slides/slide52.xml"/><Relationship Id="rId58" Type="http://schemas.openxmlformats.org/officeDocument/2006/relationships/slide" Target="slides/slide53.xml"/><Relationship Id="rId59" Type="http://schemas.openxmlformats.org/officeDocument/2006/relationships/slide" Target="slides/slide54.xml"/><Relationship Id="rId60" Type="http://schemas.openxmlformats.org/officeDocument/2006/relationships/slide" Target="slides/slide55.xml"/><Relationship Id="rId61" Type="http://schemas.openxmlformats.org/officeDocument/2006/relationships/slide" Target="slides/slide56.xml"/><Relationship Id="rId62" Type="http://schemas.openxmlformats.org/officeDocument/2006/relationships/slide" Target="slides/slide57.xml"/><Relationship Id="rId63" Type="http://schemas.openxmlformats.org/officeDocument/2006/relationships/slide" Target="slides/slide58.xml"/><Relationship Id="rId64" Type="http://schemas.openxmlformats.org/officeDocument/2006/relationships/slide" Target="slides/slide59.xml"/><Relationship Id="rId65" Type="http://schemas.openxmlformats.org/officeDocument/2006/relationships/slide" Target="slides/slide60.xml"/><Relationship Id="rId66" Type="http://schemas.openxmlformats.org/officeDocument/2006/relationships/slide" Target="slides/slide61.xml"/><Relationship Id="rId67" Type="http://schemas.openxmlformats.org/officeDocument/2006/relationships/slide" Target="slides/slide62.xml"/><Relationship Id="rId68" Type="http://schemas.openxmlformats.org/officeDocument/2006/relationships/slide" Target="slides/slide63.xml"/><Relationship Id="rId69" Type="http://schemas.openxmlformats.org/officeDocument/2006/relationships/slide" Target="slides/slide64.xml"/><Relationship Id="rId70" Type="http://schemas.openxmlformats.org/officeDocument/2006/relationships/slide" Target="slides/slide65.xml"/><Relationship Id="rId71" Type="http://schemas.openxmlformats.org/officeDocument/2006/relationships/slide" Target="slides/slide66.xml"/><Relationship Id="rId72" Type="http://schemas.openxmlformats.org/officeDocument/2006/relationships/slide" Target="slides/slide67.xml"/><Relationship Id="rId73" Type="http://schemas.openxmlformats.org/officeDocument/2006/relationships/slide" Target="slides/slide68.xml"/><Relationship Id="rId74" Type="http://schemas.openxmlformats.org/officeDocument/2006/relationships/slide" Target="slides/slide69.xml"/><Relationship Id="rId75" Type="http://schemas.openxmlformats.org/officeDocument/2006/relationships/slide" Target="slides/slide70.xml"/><Relationship Id="rId76" Type="http://schemas.openxmlformats.org/officeDocument/2006/relationships/slide" Target="slides/slide71.xml"/><Relationship Id="rId77" Type="http://schemas.openxmlformats.org/officeDocument/2006/relationships/slide" Target="slides/slide72.xml"/><Relationship Id="rId78" Type="http://schemas.openxmlformats.org/officeDocument/2006/relationships/slide" Target="slides/slide73.xml"/>
</Relationships>
</file>

<file path=ppt/notesMasters/_rels/notesMaster1.xml.rels><?xml version="1.0" encoding="UTF-8"?>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2400" spc="-1" strike="noStrike">
                <a:solidFill>
                  <a:srgbClr val="000000"/>
                </a:solidFill>
                <a:latin typeface="Arial"/>
              </a:rPr>
              <a:t>Click to move the slide</a:t>
            </a:r>
            <a:endParaRPr b="0" lang="en-US" sz="2400" spc="-1" strike="noStrike">
              <a:solidFill>
                <a:srgbClr val="000000"/>
              </a:solidFill>
              <a:latin typeface="Arial"/>
            </a:endParaRPr>
          </a:p>
        </p:txBody>
      </p:sp>
      <p:sp>
        <p:nvSpPr>
          <p:cNvPr id="117"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18"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19"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20"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21"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0175DF0A-7E81-4C12-A086-C7860CBEDB2F}"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_rels/notesSlide61.xml.rels><?xml version="1.0" encoding="UTF-8"?>
<Relationships xmlns="http://schemas.openxmlformats.org/package/2006/relationships"><Relationship Id="rId1" Type="http://schemas.openxmlformats.org/officeDocument/2006/relationships/slide" Target="../slides/slide61.xml"/><Relationship Id="rId2" Type="http://schemas.openxmlformats.org/officeDocument/2006/relationships/notesMaster" Target="../notesMasters/notesMaster1.xml"/>
</Relationships>
</file>

<file path=ppt/notesSlides/_rels/notesSlide62.xml.rels><?xml version="1.0" encoding="UTF-8"?>
<Relationships xmlns="http://schemas.openxmlformats.org/package/2006/relationships"><Relationship Id="rId1" Type="http://schemas.openxmlformats.org/officeDocument/2006/relationships/slide" Target="../slides/slide62.xml"/><Relationship Id="rId2" Type="http://schemas.openxmlformats.org/officeDocument/2006/relationships/notesMaster" Target="../notesMasters/notesMaster1.xml"/>
</Relationships>
</file>

<file path=ppt/notesSlides/_rels/notesSlide63.xml.rels><?xml version="1.0" encoding="UTF-8"?>
<Relationships xmlns="http://schemas.openxmlformats.org/package/2006/relationships"><Relationship Id="rId1" Type="http://schemas.openxmlformats.org/officeDocument/2006/relationships/slide" Target="../slides/slide63.xml"/><Relationship Id="rId2" Type="http://schemas.openxmlformats.org/officeDocument/2006/relationships/notesMaster" Target="../notesMasters/notesMaster1.xml"/>
</Relationships>
</file>

<file path=ppt/notesSlides/_rels/notesSlide64.xml.rels><?xml version="1.0" encoding="UTF-8"?>
<Relationships xmlns="http://schemas.openxmlformats.org/package/2006/relationships"><Relationship Id="rId1" Type="http://schemas.openxmlformats.org/officeDocument/2006/relationships/slide" Target="../slides/slide64.xml"/><Relationship Id="rId2" Type="http://schemas.openxmlformats.org/officeDocument/2006/relationships/notesMaster" Target="../notesMasters/notesMaster1.xml"/>
</Relationships>
</file>

<file path=ppt/notesSlides/_rels/notesSlide65.xml.rels><?xml version="1.0" encoding="UTF-8"?>
<Relationships xmlns="http://schemas.openxmlformats.org/package/2006/relationships"><Relationship Id="rId1" Type="http://schemas.openxmlformats.org/officeDocument/2006/relationships/slide" Target="../slides/slide65.xml"/><Relationship Id="rId2" Type="http://schemas.openxmlformats.org/officeDocument/2006/relationships/notesMaster" Target="../notesMasters/notesMaster1.xml"/>
</Relationships>
</file>

<file path=ppt/notesSlides/_rels/notesSlide66.xml.rels><?xml version="1.0" encoding="UTF-8"?>
<Relationships xmlns="http://schemas.openxmlformats.org/package/2006/relationships"><Relationship Id="rId1" Type="http://schemas.openxmlformats.org/officeDocument/2006/relationships/slide" Target="../slides/slide66.xml"/><Relationship Id="rId2" Type="http://schemas.openxmlformats.org/officeDocument/2006/relationships/notesMaster" Target="../notesMasters/notesMaster1.xml"/>
</Relationships>
</file>

<file path=ppt/notesSlides/_rels/notesSlide68.xml.rels><?xml version="1.0" encoding="UTF-8"?>
<Relationships xmlns="http://schemas.openxmlformats.org/package/2006/relationships"><Relationship Id="rId1" Type="http://schemas.openxmlformats.org/officeDocument/2006/relationships/slide" Target="../slides/slide68.xml"/><Relationship Id="rId2" Type="http://schemas.openxmlformats.org/officeDocument/2006/relationships/notesMaster" Target="../notesMasters/notesMaster1.xml"/>
</Relationships>
</file>

<file path=ppt/notesSlides/_rels/notesSlide70.xml.rels><?xml version="1.0" encoding="UTF-8"?>
<Relationships xmlns="http://schemas.openxmlformats.org/package/2006/relationships"><Relationship Id="rId1" Type="http://schemas.openxmlformats.org/officeDocument/2006/relationships/slide" Target="../slides/slide70.xml"/><Relationship Id="rId2" Type="http://schemas.openxmlformats.org/officeDocument/2006/relationships/notesMaster" Target="../notesMasters/notesMaster1.xml"/>
</Relationships>
</file>

<file path=ppt/notesSlides/_rels/notesSlide71.xml.rels><?xml version="1.0" encoding="UTF-8"?>
<Relationships xmlns="http://schemas.openxmlformats.org/package/2006/relationships"><Relationship Id="rId1" Type="http://schemas.openxmlformats.org/officeDocument/2006/relationships/slide" Target="../slides/slide71.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PlaceHolder 1"/>
          <p:cNvSpPr>
            <a:spLocks noGrp="1"/>
          </p:cNvSpPr>
          <p:nvPr>
            <p:ph type="sldImg"/>
          </p:nvPr>
        </p:nvSpPr>
        <p:spPr>
          <a:xfrm>
            <a:off x="1143000" y="685800"/>
            <a:ext cx="4571640" cy="3428640"/>
          </a:xfrm>
          <a:prstGeom prst="rect">
            <a:avLst/>
          </a:prstGeom>
        </p:spPr>
      </p:sp>
      <p:sp>
        <p:nvSpPr>
          <p:cNvPr id="277"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Learning Objectives</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ea typeface="Lucida Sans Unicode"/>
              </a:rPr>
              <a:t>Upon completion of this chapter you should be able to:</a:t>
            </a:r>
            <a:endParaRPr b="0" lang="en-GB" sz="20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ea typeface="Lucida Sans Unicode"/>
              </a:rPr>
              <a:t>Define risk management, risk identification, and risk control</a:t>
            </a:r>
            <a:endParaRPr b="0" lang="en-GB" sz="20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ea typeface="Lucida Sans Unicode"/>
              </a:rPr>
              <a:t>Describe how risk is identified and assessed</a:t>
            </a:r>
            <a:endParaRPr b="0" lang="en-GB" sz="20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ea typeface="Lucida Sans Unicode"/>
              </a:rPr>
              <a:t>Assess risk based on probability of occurrence and likely impact</a:t>
            </a:r>
            <a:endParaRPr b="0" lang="en-GB" sz="20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ea typeface="Lucida Sans Unicode"/>
              </a:rPr>
              <a:t>Explain the fundamental aspects of documenting risk via the process of risk assessment</a:t>
            </a:r>
            <a:endParaRPr b="0" lang="en-GB" sz="20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27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EBDBFF0-E176-47E8-9CE8-A5C552A53964}" type="slidenum">
              <a:rPr b="0" lang="en-US" sz="1200" spc="-1" strike="noStrike">
                <a:solidFill>
                  <a:srgbClr val="000000"/>
                </a:solidFill>
                <a:latin typeface="Arial"/>
                <a:ea typeface="ＭＳ Ｐゴシック"/>
              </a:rPr>
              <a:t>73</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PlaceHolder 1"/>
          <p:cNvSpPr>
            <a:spLocks noGrp="1"/>
          </p:cNvSpPr>
          <p:nvPr>
            <p:ph type="sldImg"/>
          </p:nvPr>
        </p:nvSpPr>
        <p:spPr>
          <a:xfrm>
            <a:off x="1143000" y="685800"/>
            <a:ext cx="4571640" cy="3428640"/>
          </a:xfrm>
          <a:prstGeom prst="rect">
            <a:avLst/>
          </a:prstGeom>
        </p:spPr>
      </p:sp>
      <p:sp>
        <p:nvSpPr>
          <p:cNvPr id="280"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pPr>
            <a:r>
              <a:rPr b="0" lang="en-GB" sz="1200" spc="-1" strike="noStrike">
                <a:solidFill>
                  <a:srgbClr val="000000"/>
                </a:solidFill>
                <a:latin typeface="Arial"/>
                <a:ea typeface="+mn-ea"/>
              </a:rPr>
              <a:t>The upper management of an organization is responsible for overseeing, enabling, and supporting the structuring of IT and information security functions to defend its information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assets—information and data, hardware, software, procedures, networks, and people.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Part of the information security governance requirement of upper management is the establishment and support of an effective risk management (RM) program.</a:t>
            </a: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000000"/>
                </a:solidFill>
                <a:latin typeface="Arial"/>
                <a:ea typeface="+mn-ea"/>
              </a:rPr>
              <a:t>Introduction</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222222"/>
                </a:solidFill>
                <a:latin typeface="Arial"/>
                <a:ea typeface="+mn-ea"/>
              </a:rPr>
              <a:t>Organizations must design and create safe environments in which business processes and procedures can function</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mn-ea"/>
              </a:rPr>
              <a:t>Risk management: process of identifying, assessing, and reducing risks facing an organization</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mn-ea"/>
              </a:rPr>
              <a:t>Risk identification: enumeration and documentation of risks to organization’s information assets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mn-ea"/>
              </a:rPr>
              <a:t>Risk control: application of controls that reduce risks to an organization’s assets to an acceptable level</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28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702C749-72F4-4DBC-99CD-6DA96265D47B}" type="slidenum">
              <a:rPr b="0" lang="en-US" sz="1200" spc="-1" strike="noStrike">
                <a:solidFill>
                  <a:srgbClr val="000000"/>
                </a:solidFill>
                <a:latin typeface="Arial"/>
                <a:ea typeface="ＭＳ Ｐゴシック"/>
              </a:rPr>
              <a:t>3</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PlaceHolder 1"/>
          <p:cNvSpPr>
            <a:spLocks noGrp="1"/>
          </p:cNvSpPr>
          <p:nvPr>
            <p:ph type="sldImg"/>
          </p:nvPr>
        </p:nvSpPr>
        <p:spPr>
          <a:xfrm>
            <a:off x="1143000" y="685800"/>
            <a:ext cx="4571640" cy="3428640"/>
          </a:xfrm>
          <a:prstGeom prst="rect">
            <a:avLst/>
          </a:prstGeom>
        </p:spPr>
      </p:sp>
      <p:sp>
        <p:nvSpPr>
          <p:cNvPr id="283"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Know Ourselves</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Know yourself: identify, examine, and understand the information and systems currently in place</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Know the enemy: identify, examine, and understand threats facing the organization</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Responsibility of each community of interest within an organization to manage risks that are encountered</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28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5F1FAD4-506D-48DB-9DC4-F7168D256F24}" type="slidenum">
              <a:rPr b="0" lang="en-US" sz="1200" spc="-1" strike="noStrike">
                <a:solidFill>
                  <a:srgbClr val="000000"/>
                </a:solidFill>
                <a:latin typeface="Arial"/>
                <a:ea typeface="ＭＳ Ｐゴシック"/>
              </a:rPr>
              <a:t>3</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PlaceHolder 1"/>
          <p:cNvSpPr>
            <a:spLocks noGrp="1"/>
          </p:cNvSpPr>
          <p:nvPr>
            <p:ph type="sldImg"/>
          </p:nvPr>
        </p:nvSpPr>
        <p:spPr>
          <a:xfrm>
            <a:off x="1143000" y="685800"/>
            <a:ext cx="4571640" cy="3428640"/>
          </a:xfrm>
          <a:prstGeom prst="rect">
            <a:avLst/>
          </a:prstGeom>
        </p:spPr>
      </p:sp>
      <p:sp>
        <p:nvSpPr>
          <p:cNvPr id="286" name="PlaceHolder 2"/>
          <p:cNvSpPr>
            <a:spLocks noGrp="1"/>
          </p:cNvSpPr>
          <p:nvPr>
            <p:ph type="body"/>
          </p:nvPr>
        </p:nvSpPr>
        <p:spPr>
          <a:xfrm>
            <a:off x="685800" y="4343400"/>
            <a:ext cx="5486040" cy="4114440"/>
          </a:xfrm>
          <a:prstGeom prst="rect">
            <a:avLst/>
          </a:prstGeom>
        </p:spPr>
        <p:txBody>
          <a:bodyPr>
            <a:normAutofit fontScale="60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Roles of Communities of Interest</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Information security, management and users, and information technology all must work together</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Communities of interest are responsible for:</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Evaluating the risk controls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Determining which control options are cost effective for the organization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Acquiring or installing the needed controls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Ensuring that the controls remain effective</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28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514FD8D2-86DE-4ED9-B0CB-B44F8E253E51}" type="slidenum">
              <a:rPr b="0" lang="en-US" sz="1200" spc="-1" strike="noStrike">
                <a:solidFill>
                  <a:srgbClr val="000000"/>
                </a:solidFill>
                <a:latin typeface="Arial"/>
                <a:ea typeface="ＭＳ Ｐゴシック"/>
              </a:rPr>
              <a:t>6</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PlaceHolder 1"/>
          <p:cNvSpPr>
            <a:spLocks noGrp="1"/>
          </p:cNvSpPr>
          <p:nvPr>
            <p:ph type="sldImg"/>
          </p:nvPr>
        </p:nvSpPr>
        <p:spPr>
          <a:xfrm>
            <a:off x="1143000" y="685800"/>
            <a:ext cx="4571640" cy="3428640"/>
          </a:xfrm>
          <a:prstGeom prst="rect">
            <a:avLst/>
          </a:prstGeom>
        </p:spPr>
      </p:sp>
      <p:sp>
        <p:nvSpPr>
          <p:cNvPr id="289"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Risk appetite (also known as risk tolerance) defines the quantity and nature of risk that organizations are willing to accept as they evaluate the trade-offs between perfect security and</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unlimited accessibility.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Residual Risk When vulnerabilities have been controlled as much as possible, any remaining risk that has not been removed, shifted, or planned for is called residual risk—</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risk that is left over after the risk management process has concluded.</a:t>
            </a:r>
            <a:endParaRPr b="0" lang="en-GB" sz="1200" spc="-1" strike="noStrike">
              <a:latin typeface="Arial"/>
            </a:endParaRPr>
          </a:p>
        </p:txBody>
      </p:sp>
      <p:sp>
        <p:nvSpPr>
          <p:cNvPr id="29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CC1E219-5DDB-46E0-A0F5-04A321A5F5E1}" type="slidenum">
              <a:rPr b="0" lang="en-US" sz="1200" spc="-1" strike="noStrike">
                <a:solidFill>
                  <a:srgbClr val="000000"/>
                </a:solidFill>
                <a:latin typeface="Arial"/>
                <a:ea typeface="ＭＳ Ｐゴシック"/>
              </a:rPr>
              <a:t>6</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PlaceHolder 1"/>
          <p:cNvSpPr>
            <a:spLocks noGrp="1"/>
          </p:cNvSpPr>
          <p:nvPr>
            <p:ph type="sldImg"/>
          </p:nvPr>
        </p:nvSpPr>
        <p:spPr>
          <a:xfrm>
            <a:off x="1143000" y="685800"/>
            <a:ext cx="4571640" cy="3428640"/>
          </a:xfrm>
          <a:prstGeom prst="rect">
            <a:avLst/>
          </a:prstGeom>
        </p:spPr>
      </p:sp>
      <p:sp>
        <p:nvSpPr>
          <p:cNvPr id="29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Risk Identification</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Risk management involves identifying, classifying, and prioritizing an organization’s assets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222222"/>
                </a:solidFill>
                <a:latin typeface="Arial"/>
                <a:ea typeface="Lucida Sans Unicode"/>
              </a:rPr>
              <a:t>A threat assessment process identifies and quantifies the risks facing each asset</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29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36294FC-5F2D-4005-9FE5-C5CA4993A097}" type="slidenum">
              <a:rPr b="0" lang="en-US" sz="1200" spc="-1" strike="noStrike">
                <a:solidFill>
                  <a:srgbClr val="000000"/>
                </a:solidFill>
                <a:latin typeface="Arial"/>
                <a:ea typeface="ＭＳ Ｐゴシック"/>
              </a:rPr>
              <a:t>6</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PlaceHolder 1"/>
          <p:cNvSpPr>
            <a:spLocks noGrp="1"/>
          </p:cNvSpPr>
          <p:nvPr>
            <p:ph type="sldImg"/>
          </p:nvPr>
        </p:nvSpPr>
        <p:spPr>
          <a:xfrm>
            <a:off x="1143000" y="685800"/>
            <a:ext cx="4571640" cy="3428640"/>
          </a:xfrm>
          <a:prstGeom prst="rect">
            <a:avLst/>
          </a:prstGeom>
        </p:spPr>
      </p:sp>
      <p:sp>
        <p:nvSpPr>
          <p:cNvPr id="295" name="PlaceHolder 2"/>
          <p:cNvSpPr>
            <a:spLocks noGrp="1"/>
          </p:cNvSpPr>
          <p:nvPr>
            <p:ph type="body"/>
          </p:nvPr>
        </p:nvSpPr>
        <p:spPr>
          <a:xfrm>
            <a:off x="685800" y="4343400"/>
            <a:ext cx="5486040" cy="4114440"/>
          </a:xfrm>
          <a:prstGeom prst="rect">
            <a:avLst/>
          </a:prstGeom>
        </p:spPr>
        <p:txBody>
          <a:bodyPr>
            <a:normAutofit fontScale="61000"/>
          </a:bodyPr>
          <a:p>
            <a:pPr marL="216000" indent="-216000">
              <a:lnSpc>
                <a:spcPct val="100000"/>
              </a:lnSpc>
            </a:pPr>
            <a:r>
              <a:rPr b="0" lang="en-GB" sz="1200" spc="-1" strike="noStrike">
                <a:solidFill>
                  <a:srgbClr val="000000"/>
                </a:solidFill>
                <a:latin typeface="Arial"/>
                <a:ea typeface="+mn-ea"/>
              </a:rPr>
              <a:t>As with any major undertaking in information security, the first step in risk identification is to follow your project management principles.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process must then be planned, with periodic deliverables, reviews, and presentations to management.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This iterative process begins with the identification and inventory of assets, including all elements of an organization’s system, such as people, procedures, data and information, software, hardware, and networking elements.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objective of this process is to establish the relative priority of assets to the success of the organization.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Creating an inventory of information assets is a critical function of understanding what the organization is protecting.</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Data Classification and Management Corporate and government organizations use a variety of classification schemes. Many corporations use a data classification scheme to help secure the confidentiality and integrity of information.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Information Asset Prioritization Once the inventory and value assessment are complete, you can prioritize each asset using a straightforward process known as weighted factor analysis or simply using a weighted table.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Which threats present a danger to an organization’s assets in the given environment?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Which threats represent the most danger to the organization’s information?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Once you have identified the organization’s information assets and documented some criteria for beginning to assess the threats it faces, you review each information asset for each relevant threat and create a list of vulnerabilities.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Vulnerabilities are specific avenues that threat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agents can exploit to attack an information asset.</a:t>
            </a:r>
            <a:endParaRPr b="0" lang="en-GB" sz="1200" spc="-1" strike="noStrike">
              <a:latin typeface="Arial"/>
            </a:endParaRPr>
          </a:p>
        </p:txBody>
      </p:sp>
      <p:sp>
        <p:nvSpPr>
          <p:cNvPr id="29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5BF5CAB0-8726-462E-A707-14F32358C300}" type="slidenum">
              <a:rPr b="0" lang="en-US" sz="1200" spc="-1" strike="noStrike">
                <a:solidFill>
                  <a:srgbClr val="000000"/>
                </a:solidFill>
                <a:latin typeface="Arial"/>
                <a:ea typeface="ＭＳ Ｐゴシック"/>
              </a:rPr>
              <a:t>10</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 name="PlaceHolder 1"/>
          <p:cNvSpPr>
            <a:spLocks noGrp="1"/>
          </p:cNvSpPr>
          <p:nvPr>
            <p:ph type="sldImg"/>
          </p:nvPr>
        </p:nvSpPr>
        <p:spPr>
          <a:xfrm>
            <a:off x="1143000" y="685800"/>
            <a:ext cx="4571640" cy="3428640"/>
          </a:xfrm>
          <a:prstGeom prst="rect">
            <a:avLst/>
          </a:prstGeom>
        </p:spPr>
      </p:sp>
      <p:sp>
        <p:nvSpPr>
          <p:cNvPr id="298" name="PlaceHolder 2"/>
          <p:cNvSpPr>
            <a:spLocks noGrp="1"/>
          </p:cNvSpPr>
          <p:nvPr>
            <p:ph type="body"/>
          </p:nvPr>
        </p:nvSpPr>
        <p:spPr>
          <a:xfrm>
            <a:off x="685800" y="4343400"/>
            <a:ext cx="5486040" cy="4114440"/>
          </a:xfrm>
          <a:prstGeom prst="rect">
            <a:avLst/>
          </a:prstGeom>
        </p:spPr>
        <p:txBody>
          <a:bodyPr>
            <a:normAutofit fontScale="62000"/>
          </a:bodyPr>
          <a:p>
            <a:pPr marL="216000" indent="-216000">
              <a:lnSpc>
                <a:spcPct val="100000"/>
              </a:lnSpc>
            </a:pPr>
            <a:r>
              <a:rPr b="1" lang="en-US" sz="2000" spc="-1" strike="noStrike">
                <a:latin typeface="Arial"/>
              </a:rPr>
              <a:t>Plan/Organize the Process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First step in the Risk Identification process is to follow your project management principles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Begin by organizing a team with representation across all affected groups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The process must then be planned out</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Periodic deliverables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Reviews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Presentations to management</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Tasks laid out, assignments made and timetables discussed</a:t>
            </a:r>
            <a:endParaRPr b="0" lang="en-GB" sz="2600" spc="-1" strike="noStrike">
              <a:latin typeface="Arial"/>
            </a:endParaRPr>
          </a:p>
          <a:p>
            <a:pPr>
              <a:lnSpc>
                <a:spcPct val="100000"/>
              </a:lnSpc>
            </a:pPr>
            <a:endParaRPr b="0" lang="en-GB" sz="2600" spc="-1" strike="noStrike">
              <a:latin typeface="Arial"/>
            </a:endParaRPr>
          </a:p>
        </p:txBody>
      </p:sp>
      <p:sp>
        <p:nvSpPr>
          <p:cNvPr id="29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C80D5DF-19EF-4931-A341-BCA13D7B4706}" type="slidenum">
              <a:rPr b="0" lang="en-US" sz="1200" spc="-1" strike="noStrike">
                <a:solidFill>
                  <a:srgbClr val="000000"/>
                </a:solidFill>
                <a:latin typeface="Arial"/>
                <a:ea typeface="ＭＳ Ｐゴシック"/>
              </a:rPr>
              <a:t>11</a:t>
            </a:fld>
            <a:endParaRPr b="0" lang="en-GB" sz="12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PlaceHolder 1"/>
          <p:cNvSpPr>
            <a:spLocks noGrp="1"/>
          </p:cNvSpPr>
          <p:nvPr>
            <p:ph type="sldImg"/>
          </p:nvPr>
        </p:nvSpPr>
        <p:spPr>
          <a:xfrm>
            <a:off x="1143000" y="685800"/>
            <a:ext cx="4571640" cy="3428640"/>
          </a:xfrm>
          <a:prstGeom prst="rect">
            <a:avLst/>
          </a:prstGeom>
        </p:spPr>
      </p:sp>
      <p:sp>
        <p:nvSpPr>
          <p:cNvPr id="301"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rPr>
              <a:t>Asset Identification and Valuation</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This iterative process begins with the identification of assets, including all of the elements of an organization’s system: people, procedures, data and information, software, hardware, and networking elements.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Then, we classify and categorize the assets adding details as we dig deeper into the analysis.</a:t>
            </a:r>
            <a:r>
              <a:rPr b="0" lang="en-GB" sz="2000" spc="-1" strike="noStrike">
                <a:latin typeface="Arial"/>
              </a:rPr>
              <a:t> </a:t>
            </a:r>
            <a:endParaRPr b="0" lang="en-GB" sz="20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0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7F742FB-96EE-415B-B218-5262623F174A}" type="slidenum">
              <a:rPr b="0" lang="en-US" sz="1200" spc="-1" strike="noStrike">
                <a:solidFill>
                  <a:srgbClr val="000000"/>
                </a:solidFill>
                <a:latin typeface="Arial"/>
                <a:ea typeface="ＭＳ Ｐゴシック"/>
              </a:rPr>
              <a:t>11</a:t>
            </a:fld>
            <a:endParaRPr b="0" lang="en-GB" sz="1200" spc="-1" strike="noStrike">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PlaceHolder 1"/>
          <p:cNvSpPr>
            <a:spLocks noGrp="1"/>
          </p:cNvSpPr>
          <p:nvPr>
            <p:ph type="sldImg"/>
          </p:nvPr>
        </p:nvSpPr>
        <p:spPr>
          <a:xfrm>
            <a:off x="1143000" y="685800"/>
            <a:ext cx="4571640" cy="3428640"/>
          </a:xfrm>
          <a:prstGeom prst="rect">
            <a:avLst/>
          </a:prstGeom>
        </p:spPr>
      </p:sp>
      <p:sp>
        <p:nvSpPr>
          <p:cNvPr id="304" name="PlaceHolder 2"/>
          <p:cNvSpPr>
            <a:spLocks noGrp="1"/>
          </p:cNvSpPr>
          <p:nvPr>
            <p:ph type="body"/>
          </p:nvPr>
        </p:nvSpPr>
        <p:spPr>
          <a:xfrm>
            <a:off x="685800" y="4343400"/>
            <a:ext cx="5486040" cy="4114440"/>
          </a:xfrm>
          <a:prstGeom prst="rect">
            <a:avLst/>
          </a:prstGeom>
        </p:spPr>
        <p:txBody>
          <a:bodyPr>
            <a:normAutofit fontScale="35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People, Procedures, and Data Asset Identification</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Human resources, documentation, and data information assets are more difficult to identify</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Important asset attributes:</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People: position name/number/ID; supervisor; security clearance level; special skills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Procedures: description; intended purpose; relation to software/hardware/networking elements; storage location for reference; storage location for update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Data: classification; owner/creator/manager; data structure size; data structure used; online/offline; location; backup procedures employed</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0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B139355-745A-4FA7-BA63-AF3068CAEA21}"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6" name="PlaceHolder 1"/>
          <p:cNvSpPr>
            <a:spLocks noGrp="1"/>
          </p:cNvSpPr>
          <p:nvPr>
            <p:ph type="sldImg"/>
          </p:nvPr>
        </p:nvSpPr>
        <p:spPr>
          <a:xfrm>
            <a:off x="1143000" y="685800"/>
            <a:ext cx="4571640" cy="3428640"/>
          </a:xfrm>
          <a:prstGeom prst="rect">
            <a:avLst/>
          </a:prstGeom>
        </p:spPr>
      </p:sp>
      <p:sp>
        <p:nvSpPr>
          <p:cNvPr id="307"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rPr>
              <a:t>Hardware, Software, and Network Asset Identification</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Automated tools can sometimes uncover the system elements that make up the hardware, software, and network components.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Once created and stored, the inventory listing must be kept current, often through a tool that periodically refreshes the data.</a:t>
            </a:r>
            <a:endParaRPr b="0" lang="en-GB" sz="20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0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8A75D40-6398-470A-BDA4-AA7B6C13AF83}"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PlaceHolder 1"/>
          <p:cNvSpPr>
            <a:spLocks noGrp="1"/>
          </p:cNvSpPr>
          <p:nvPr>
            <p:ph type="sldImg"/>
          </p:nvPr>
        </p:nvSpPr>
        <p:spPr>
          <a:xfrm>
            <a:off x="1143000" y="685800"/>
            <a:ext cx="4571640" cy="3428640"/>
          </a:xfrm>
          <a:prstGeom prst="rect">
            <a:avLst/>
          </a:prstGeom>
        </p:spPr>
      </p:sp>
      <p:sp>
        <p:nvSpPr>
          <p:cNvPr id="310"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Asset Inventory</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Unless information assets are identified and inventoried, cannot be effectively protected</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Inventory process involves formalizing identification process in some form of organizational tool</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Automated tools can sometimes identify system elements that make up hardware, software, and network components</a:t>
            </a:r>
            <a:endParaRPr b="0" lang="en-GB" sz="1200" spc="-1" strike="noStrike">
              <a:latin typeface="Arial"/>
            </a:endParaRPr>
          </a:p>
          <a:p>
            <a:pPr>
              <a:lnSpc>
                <a:spcPct val="100000"/>
              </a:lnSpc>
            </a:pPr>
            <a:endParaRPr b="0" lang="en-GB" sz="1200" spc="-1" strike="noStrike">
              <a:latin typeface="Arial"/>
            </a:endParaRPr>
          </a:p>
        </p:txBody>
      </p:sp>
      <p:sp>
        <p:nvSpPr>
          <p:cNvPr id="31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BC4117A-3287-4C32-A3BB-3C321B453798}"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2" name="PlaceHolder 1"/>
          <p:cNvSpPr>
            <a:spLocks noGrp="1"/>
          </p:cNvSpPr>
          <p:nvPr>
            <p:ph type="sldImg"/>
          </p:nvPr>
        </p:nvSpPr>
        <p:spPr>
          <a:xfrm>
            <a:off x="1143000" y="685800"/>
            <a:ext cx="4571640" cy="3428640"/>
          </a:xfrm>
          <a:prstGeom prst="rect">
            <a:avLst/>
          </a:prstGeom>
        </p:spPr>
      </p:sp>
      <p:sp>
        <p:nvSpPr>
          <p:cNvPr id="313"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Asset Categorization</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People comprise employees and nonemployees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Procedures either do not expose knowledge useful to a potential attacker, or are sensitive and could allow adversary to gain advantage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Data components account for management of information in transmission, processing, and storage</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Software components are applications, operating systems, or security components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rPr>
              <a:t>Hardware either usual system devices and peripherals, or part of information security control systems</a:t>
            </a:r>
            <a:endParaRPr b="0" lang="en-GB" sz="1200" spc="-1" strike="noStrike">
              <a:latin typeface="Arial"/>
            </a:endParaRPr>
          </a:p>
          <a:p>
            <a:pPr>
              <a:lnSpc>
                <a:spcPct val="100000"/>
              </a:lnSpc>
            </a:pPr>
            <a:endParaRPr b="0" lang="en-GB" sz="1200" spc="-1" strike="noStrike">
              <a:latin typeface="Arial"/>
            </a:endParaRPr>
          </a:p>
        </p:txBody>
      </p:sp>
      <p:sp>
        <p:nvSpPr>
          <p:cNvPr id="31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BBA6A5E-9E9B-440F-8036-64FDA7336873}"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PlaceHolder 1"/>
          <p:cNvSpPr>
            <a:spLocks noGrp="1"/>
          </p:cNvSpPr>
          <p:nvPr>
            <p:ph type="sldImg"/>
          </p:nvPr>
        </p:nvSpPr>
        <p:spPr>
          <a:xfrm>
            <a:off x="1143000" y="685800"/>
            <a:ext cx="4571640" cy="3428640"/>
          </a:xfrm>
          <a:prstGeom prst="rect">
            <a:avLst/>
          </a:prstGeom>
        </p:spPr>
      </p:sp>
      <p:sp>
        <p:nvSpPr>
          <p:cNvPr id="31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Information Asset Classification</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Many organizations have data classification schemes (e.g., confidential, internal, public data)</a:t>
            </a:r>
            <a:r>
              <a:rPr b="0" lang="en-GB" sz="1200" spc="-1" strike="noStrike">
                <a:solidFill>
                  <a:srgbClr val="222222"/>
                </a:solidFill>
                <a:latin typeface="Arial"/>
                <a:ea typeface="Lucida Sans Unicode"/>
              </a:rPr>
              <a:t>‏</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Classification of components must be specific enough to enable determination of priority levels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Categories must be comprehensive and mutually exclusive</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31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749E3F3-5C77-4FC1-B37A-D632B8F4F5FD}"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8" name="PlaceHolder 1"/>
          <p:cNvSpPr>
            <a:spLocks noGrp="1"/>
          </p:cNvSpPr>
          <p:nvPr>
            <p:ph type="sldImg"/>
          </p:nvPr>
        </p:nvSpPr>
        <p:spPr>
          <a:xfrm>
            <a:off x="1143000" y="685800"/>
            <a:ext cx="4571640" cy="3428640"/>
          </a:xfrm>
          <a:prstGeom prst="rect">
            <a:avLst/>
          </a:prstGeom>
        </p:spPr>
      </p:sp>
      <p:sp>
        <p:nvSpPr>
          <p:cNvPr id="319"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rPr>
              <a:t>Data Classification and Management</a:t>
            </a:r>
            <a:r>
              <a:rPr b="0" lang="en-GB" sz="2000" spc="-1" strike="noStrike">
                <a:latin typeface="Arial"/>
              </a:rPr>
              <a:t>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A variety of classification schemes are used by corporate and military organizations.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Information owners are responsible for classifying the information assets for which they are responsible.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At least once a year, information owners must review information classifications to ensure the information is still classified correctly and the appropriate access controls are in place.</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The U.S. Military Classification Scheme has a more complex categorization system than required by most corporations. For most information, the military uses a five-level classification scheme: Unclassified, Sensitive But Unclassified (i.e., For Official Use Only), Confidential, Secret, and Top Secret.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Most organizations do not need the detailed level of classification used by the military or federal agencies. A simple scheme will allow the organization to protect its sensitive information, such as: Public, For official use only, Sensitive, Classified.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2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B080C9A-3FC7-49F9-A385-079381AF0E8B}" type="slidenum">
              <a:rPr b="0" lang="en-US" sz="1200" spc="-1" strike="noStrike">
                <a:solidFill>
                  <a:srgbClr val="000000"/>
                </a:solidFill>
                <a:latin typeface="Arial"/>
                <a:ea typeface="ＭＳ Ｐゴシック"/>
              </a:rPr>
              <a:t>14</a:t>
            </a:fld>
            <a:endParaRPr b="0" lang="en-GB" sz="1200" spc="-1" strike="noStrike">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PlaceHolder 1"/>
          <p:cNvSpPr>
            <a:spLocks noGrp="1"/>
          </p:cNvSpPr>
          <p:nvPr>
            <p:ph type="sldImg"/>
          </p:nvPr>
        </p:nvSpPr>
        <p:spPr>
          <a:xfrm>
            <a:off x="1143000" y="685800"/>
            <a:ext cx="4571640" cy="3428640"/>
          </a:xfrm>
          <a:prstGeom prst="rect">
            <a:avLst/>
          </a:prstGeom>
        </p:spPr>
      </p:sp>
      <p:sp>
        <p:nvSpPr>
          <p:cNvPr id="322" name="PlaceHolder 2"/>
          <p:cNvSpPr>
            <a:spLocks noGrp="1"/>
          </p:cNvSpPr>
          <p:nvPr>
            <p:ph type="body"/>
          </p:nvPr>
        </p:nvSpPr>
        <p:spPr>
          <a:xfrm>
            <a:off x="685800" y="4343400"/>
            <a:ext cx="5486040" cy="4114440"/>
          </a:xfrm>
          <a:prstGeom prst="rect">
            <a:avLst/>
          </a:prstGeom>
        </p:spPr>
        <p:txBody>
          <a:bodyPr>
            <a:normAutofit fontScale="73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Security Clearances </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Security clearances</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Each data user assigned authorization level indicating classification level</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Before accessing specific set of data, employee must meet need-to-know requirement</a:t>
            </a:r>
            <a:endParaRPr b="0" lang="en-GB" sz="24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Management of Classified Data includes storage, distribution, transportation, and destruction</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Clean desk policy</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Dumpster diving</a:t>
            </a:r>
            <a:endParaRPr b="0" lang="en-GB" sz="26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600" spc="-1" strike="noStrike">
              <a:latin typeface="Arial"/>
            </a:endParaRPr>
          </a:p>
        </p:txBody>
      </p:sp>
      <p:sp>
        <p:nvSpPr>
          <p:cNvPr id="32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E89CBC0A-CF48-41D9-927D-001F8A2CE6AC}" type="slidenum">
              <a:rPr b="0" lang="en-US" sz="1200" spc="-1" strike="noStrike">
                <a:solidFill>
                  <a:srgbClr val="000000"/>
                </a:solidFill>
                <a:latin typeface="Arial"/>
                <a:ea typeface="ＭＳ Ｐゴシック"/>
              </a:rPr>
              <a:t>20</a:t>
            </a:fld>
            <a:endParaRPr b="0" lang="en-GB" sz="1200" spc="-1" strike="noStrike">
              <a:latin typeface="Times New Roman"/>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PlaceHolder 1"/>
          <p:cNvSpPr>
            <a:spLocks noGrp="1"/>
          </p:cNvSpPr>
          <p:nvPr>
            <p:ph type="sldImg"/>
          </p:nvPr>
        </p:nvSpPr>
        <p:spPr>
          <a:xfrm>
            <a:off x="1143000" y="685800"/>
            <a:ext cx="4571640" cy="3428640"/>
          </a:xfrm>
          <a:prstGeom prst="rect">
            <a:avLst/>
          </a:prstGeom>
        </p:spPr>
      </p:sp>
      <p:sp>
        <p:nvSpPr>
          <p:cNvPr id="325" name="PlaceHolder 2"/>
          <p:cNvSpPr>
            <a:spLocks noGrp="1"/>
          </p:cNvSpPr>
          <p:nvPr>
            <p:ph type="body"/>
          </p:nvPr>
        </p:nvSpPr>
        <p:spPr>
          <a:xfrm>
            <a:off x="685800" y="4343400"/>
            <a:ext cx="5486040" cy="4114440"/>
          </a:xfrm>
          <a:prstGeom prst="rect">
            <a:avLst/>
          </a:prstGeom>
        </p:spPr>
        <p:txBody>
          <a:bodyPr>
            <a:normAutofit fontScale="61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Information Asset Valuation</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Questions help develop criteria for asset valuation</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Which information asset:</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Is most critical to organization’s success?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Generates the most revenue/profitability?</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Plays biggest role in generating revenue or delivering services?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Would be most expensive to replace or protect?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Would be the most embarrassing or cause greatest liability if revealed? </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2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C2DD76B-97F4-4C23-B476-EACAFA7A6CDE}"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PlaceHolder 1"/>
          <p:cNvSpPr>
            <a:spLocks noGrp="1"/>
          </p:cNvSpPr>
          <p:nvPr>
            <p:ph type="sldImg"/>
          </p:nvPr>
        </p:nvSpPr>
        <p:spPr>
          <a:xfrm>
            <a:off x="1143000" y="685800"/>
            <a:ext cx="4571640" cy="3428640"/>
          </a:xfrm>
          <a:prstGeom prst="rect">
            <a:avLst/>
          </a:prstGeom>
        </p:spPr>
      </p:sp>
      <p:sp>
        <p:nvSpPr>
          <p:cNvPr id="328"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Information Asset Valuation (cont’d.)</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Information asset prioritization</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Create weighting for each category based on the answers to questions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Prioritize each asset using weighted factor analysis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List the assets in order of importance using a weighted factor analysis worksheet</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2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F62A0EBA-A65A-4CC1-B54E-CF33331FDFD5}"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PlaceHolder 1"/>
          <p:cNvSpPr>
            <a:spLocks noGrp="1"/>
          </p:cNvSpPr>
          <p:nvPr>
            <p:ph type="sldImg"/>
          </p:nvPr>
        </p:nvSpPr>
        <p:spPr>
          <a:xfrm>
            <a:off x="1143000" y="685800"/>
            <a:ext cx="4571640" cy="3428640"/>
          </a:xfrm>
          <a:prstGeom prst="rect">
            <a:avLst/>
          </a:prstGeom>
        </p:spPr>
      </p:sp>
      <p:sp>
        <p:nvSpPr>
          <p:cNvPr id="331"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rPr>
              <a:t>Threat Identification</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Each of these threats identified has the potential to attack any of the assets protected.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If we assume every threat can and will attack every information asset, this will quickly become more complex and overwhelm the ability to plan.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To make this part of the process manageable, each step in the threat identification and vulnerability identification process is managed separately and then coordinated at the end of the process.</a:t>
            </a:r>
            <a:endParaRPr b="0" lang="en-GB" sz="20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3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14E3B91-DBE8-428D-92BF-2BBDF49F2016}"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1143000" y="685800"/>
            <a:ext cx="4571640" cy="3428640"/>
          </a:xfrm>
          <a:prstGeom prst="rect">
            <a:avLst/>
          </a:prstGeom>
        </p:spPr>
      </p:sp>
      <p:sp>
        <p:nvSpPr>
          <p:cNvPr id="334"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Vulnerability Identification</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Specific avenues threat agents can exploit to attack an information asset are called vulnerabilities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Examine how each threat could be perpetrated and list organization’s assets and vulnerabilities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Process works best when people with diverse backgrounds within organization work iteratively in a series of brainstorming sessions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At end of risk identification process, prioritized list of assets with their vulnerabilities is achieved</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33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00766AA5-D4B6-4EF0-9E18-65B2561CC9DE}"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PlaceHolder 1"/>
          <p:cNvSpPr>
            <a:spLocks noGrp="1"/>
          </p:cNvSpPr>
          <p:nvPr>
            <p:ph type="sldImg"/>
          </p:nvPr>
        </p:nvSpPr>
        <p:spPr>
          <a:xfrm>
            <a:off x="1143000" y="685800"/>
            <a:ext cx="4571640" cy="3428640"/>
          </a:xfrm>
          <a:prstGeom prst="rect">
            <a:avLst/>
          </a:prstGeom>
        </p:spPr>
      </p:sp>
      <p:sp>
        <p:nvSpPr>
          <p:cNvPr id="337"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Threats-vulnerabilities-assets (TVA</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At the end of the risk identification process, you should have a prioritized list of assets and their vulnerabilities. You should also have a list that prioritizes the threats facing the organization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based on the weighted table discussed earlier. These two lists can be combined into a threats-vulnerabilities-assets (TVA) worksheet in preparation for adding vulnerability and control information during risk assessment.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Along with supporting documentation from the identification process, this worksheet serves as the starting point for the next step in the risk management process—risk assessment.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As these vulnerabilities are identified, they are categorized as follows: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T1V1A1—Vulnerability 1 that exists between Threat 1 and Asset 1</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T1V2A1—Vulnerability 2 that exists between Threat 1 and Asset 1</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Arial"/>
                <a:ea typeface="+mn-ea"/>
              </a:rPr>
              <a:t>T2V1A1—Vulnerability 1 that exists between Threat 2 and Asset 1 … and so on.</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33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79EC98A-FD7E-403E-8111-2E0F77FF5190}" type="slidenum">
              <a:rPr b="0" lang="en-US" sz="1200" spc="-1" strike="noStrike">
                <a:solidFill>
                  <a:srgbClr val="000000"/>
                </a:solidFill>
                <a:latin typeface="Arial"/>
                <a:ea typeface="ＭＳ Ｐゴシック"/>
              </a:rPr>
              <a:t>21</a:t>
            </a:fld>
            <a:endParaRPr b="0" lang="en-GB" sz="1200" spc="-1" strike="noStrike">
              <a:latin typeface="Times New Roman"/>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PlaceHolder 1"/>
          <p:cNvSpPr>
            <a:spLocks noGrp="1"/>
          </p:cNvSpPr>
          <p:nvPr>
            <p:ph type="sldImg"/>
          </p:nvPr>
        </p:nvSpPr>
        <p:spPr>
          <a:xfrm>
            <a:off x="1143000" y="685800"/>
            <a:ext cx="4571640" cy="3428640"/>
          </a:xfrm>
          <a:prstGeom prst="rect">
            <a:avLst/>
          </a:prstGeom>
        </p:spPr>
      </p:sp>
      <p:sp>
        <p:nvSpPr>
          <p:cNvPr id="340" name="PlaceHolder 2"/>
          <p:cNvSpPr>
            <a:spLocks noGrp="1"/>
          </p:cNvSpPr>
          <p:nvPr>
            <p:ph type="body"/>
          </p:nvPr>
        </p:nvSpPr>
        <p:spPr>
          <a:xfrm>
            <a:off x="685800" y="4343400"/>
            <a:ext cx="5486040" cy="4114440"/>
          </a:xfrm>
          <a:prstGeom prst="rect">
            <a:avLst/>
          </a:prstGeom>
        </p:spPr>
        <p:txBody>
          <a:bodyPr>
            <a:normAutofit fontScale="56000"/>
          </a:bodyPr>
          <a:p>
            <a:pPr marL="216000" indent="-216000">
              <a:lnSpc>
                <a:spcPct val="100000"/>
              </a:lnSpc>
            </a:pPr>
            <a:r>
              <a:rPr b="0" lang="en-GB" sz="1200" spc="-1" strike="noStrike">
                <a:solidFill>
                  <a:srgbClr val="000000"/>
                </a:solidFill>
                <a:latin typeface="Arial"/>
                <a:ea typeface="+mn-ea"/>
              </a:rPr>
              <a:t>Now that you have identified the organization’s information assets and its threats and vulnerabilities, you can evaluate the relative risk for each vulnerability. This process is called risk assessment.</a:t>
            </a: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000000"/>
                </a:solidFill>
                <a:latin typeface="Arial"/>
                <a:ea typeface="+mn-ea"/>
              </a:rPr>
              <a:t>Risk Assessment</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mn-ea"/>
              </a:rPr>
              <a:t>Risk assessment evaluates the relative risk for each vulnerability</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mn-ea"/>
              </a:rPr>
              <a:t>Assigns a risk rating or score to each information asset</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600" spc="-1" strike="noStrike">
                <a:solidFill>
                  <a:srgbClr val="222222"/>
                </a:solidFill>
                <a:latin typeface="Arial"/>
                <a:ea typeface="+mn-ea"/>
              </a:rPr>
              <a:t>Planning and organizing risk assessment</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mn-ea"/>
              </a:rPr>
              <a:t>The goal at this point: create a method for evaluating the relative risk of each listed vulnerability</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4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707617F-A74C-4F56-B553-D225E7F98924}" type="slidenum">
              <a:rPr b="0" lang="en-US" sz="1200" spc="-1" strike="noStrike">
                <a:solidFill>
                  <a:srgbClr val="000000"/>
                </a:solidFill>
                <a:latin typeface="Arial"/>
                <a:ea typeface="ＭＳ Ｐゴシック"/>
              </a:rPr>
              <a:t>33</a:t>
            </a:fld>
            <a:endParaRPr b="0" lang="en-GB" sz="1200" spc="-1" strike="noStrike">
              <a:latin typeface="Times New Roman"/>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2" name="PlaceHolder 1"/>
          <p:cNvSpPr>
            <a:spLocks noGrp="1"/>
          </p:cNvSpPr>
          <p:nvPr>
            <p:ph type="sldImg"/>
          </p:nvPr>
        </p:nvSpPr>
        <p:spPr>
          <a:xfrm>
            <a:off x="1143000" y="685800"/>
            <a:ext cx="4571640" cy="3428640"/>
          </a:xfrm>
          <a:prstGeom prst="rect">
            <a:avLst/>
          </a:prstGeom>
        </p:spPr>
      </p:sp>
      <p:sp>
        <p:nvSpPr>
          <p:cNvPr id="343" name="PlaceHolder 2"/>
          <p:cNvSpPr>
            <a:spLocks noGrp="1"/>
          </p:cNvSpPr>
          <p:nvPr>
            <p:ph type="body"/>
          </p:nvPr>
        </p:nvSpPr>
        <p:spPr>
          <a:xfrm>
            <a:off x="685800" y="4343400"/>
            <a:ext cx="5486040" cy="4114440"/>
          </a:xfrm>
          <a:prstGeom prst="rect">
            <a:avLst/>
          </a:prstGeom>
        </p:spPr>
        <p:txBody>
          <a:bodyPr>
            <a:normAutofit fontScale="50000"/>
          </a:bodyPr>
          <a:p>
            <a:pPr marL="216000" indent="-216000">
              <a:lnSpc>
                <a:spcPct val="100000"/>
              </a:lnSpc>
            </a:pPr>
            <a:r>
              <a:rPr b="0" lang="en-GB" sz="1200" spc="-1" strike="noStrike">
                <a:solidFill>
                  <a:srgbClr val="000000"/>
                </a:solidFill>
                <a:latin typeface="Arial"/>
                <a:ea typeface="+mn-ea"/>
              </a:rPr>
              <a:t>The goal at this point is to create a method for evaluating the relative risk of each listed vulnerability.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Loss frequency describes an assessment of the likelihood of an attack combined with its expected probability of success if it targets your organization (attack success probability).</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Likelihood In risk assessment, you assign a numeric value to the likelihood of an attack on your organization.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For example, if an organization within a particular industry is targeted by hackers once every five years, the annualized likelihood of attack is 1/5, or 20 percent.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This likelihood is often relayed as a 20 percent probability of an attack, given the current control structure.</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Loss Event Frequency Combining the likelihood and attack success probability results in an assessment of the loss frequency, also known as loss event frequency.</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In other words, loss frequency is the probability that an organization will be the target of an attack, multiplied by the probability that the organization’s information assets will be successfully compromised if attacked.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next important step of risk assessment is to determine how much of an information asset could be lost in a successful attack. This quantity is known as the loss magnitude or asset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exposure; its evaluation can be quantitative or qualitative.</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Organizations usually have some level of experience in creating best-case, worst-case, and most likely outcomes for various scenarios.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same types of calculations apply when determining loss magnitude.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If an organization can determine loss frequency and loss magnitude for an asset, it can then calculate the risk to the asset.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For each threat and its associated vulnerabilities that have residual risk, you must create a ranking of their relative risk levels.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Documenting the Results of Risk Assessment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By the end of the risk assessment process, you will probably have long lists of information assets and data about each of them. </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34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8C9A30E2-412B-46D2-88D8-D5678175C131}" type="slidenum">
              <a:rPr b="0" lang="en-US" sz="1200" spc="-1" strike="noStrike">
                <a:solidFill>
                  <a:srgbClr val="000000"/>
                </a:solidFill>
                <a:latin typeface="Arial"/>
                <a:ea typeface="ＭＳ Ｐゴシック"/>
              </a:rPr>
              <a:t>34</a:t>
            </a:fld>
            <a:endParaRPr b="0" lang="en-GB" sz="1200" spc="-1" strike="noStrike">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PlaceHolder 1"/>
          <p:cNvSpPr>
            <a:spLocks noGrp="1"/>
          </p:cNvSpPr>
          <p:nvPr>
            <p:ph type="sldImg"/>
          </p:nvPr>
        </p:nvSpPr>
        <p:spPr>
          <a:xfrm>
            <a:off x="1143000" y="685800"/>
            <a:ext cx="4571640" cy="3428640"/>
          </a:xfrm>
          <a:prstGeom prst="rect">
            <a:avLst/>
          </a:prstGeom>
        </p:spPr>
      </p:sp>
      <p:sp>
        <p:nvSpPr>
          <p:cNvPr id="346" name="PlaceHolder 2"/>
          <p:cNvSpPr>
            <a:spLocks noGrp="1"/>
          </p:cNvSpPr>
          <p:nvPr>
            <p:ph type="body"/>
          </p:nvPr>
        </p:nvSpPr>
        <p:spPr>
          <a:xfrm>
            <a:off x="685800" y="4343400"/>
            <a:ext cx="5486040" cy="4114440"/>
          </a:xfrm>
          <a:prstGeom prst="rect">
            <a:avLst/>
          </a:prstGeom>
        </p:spPr>
        <p:txBody>
          <a:bodyPr>
            <a:normAutofit fontScale="48000"/>
          </a:bodyPr>
          <a:p>
            <a:pPr marL="216000" indent="-216000">
              <a:lnSpc>
                <a:spcPct val="100000"/>
              </a:lnSpc>
            </a:pPr>
            <a:r>
              <a:rPr b="1" lang="en-US" sz="2000" spc="-1" strike="noStrike">
                <a:latin typeface="Arial"/>
              </a:rPr>
              <a:t>Determining the Loss Frequency</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Describes assessment of likelihood of attack combined with expected probability of success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Use external references for values that have been reviewed/adjusted for your circumstances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Assign numeric value to likelihood, typically annual value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Targeted by hackers once every five years: 1/5, 20%</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Determining attack success probability by estimating quantitative value (ex. 10%) for likelihood of successful attack; value subject to uncertainty</a:t>
            </a:r>
            <a:endParaRPr b="0" lang="en-GB" sz="2600" spc="-1" strike="noStrike">
              <a:latin typeface="Arial"/>
            </a:endParaRPr>
          </a:p>
          <a:p>
            <a:pPr>
              <a:lnSpc>
                <a:spcPct val="100000"/>
              </a:lnSpc>
            </a:pPr>
            <a:endParaRPr b="0" lang="en-GB" sz="2600" spc="-1" strike="noStrike">
              <a:latin typeface="Arial"/>
            </a:endParaRPr>
          </a:p>
        </p:txBody>
      </p:sp>
      <p:sp>
        <p:nvSpPr>
          <p:cNvPr id="34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2E4C68B-7E1D-48CC-993B-65DAE019574A}" type="slidenum">
              <a:rPr b="0" lang="en-US" sz="1200" spc="-1" strike="noStrike">
                <a:solidFill>
                  <a:srgbClr val="000000"/>
                </a:solidFill>
                <a:latin typeface="Arial"/>
                <a:ea typeface="ＭＳ Ｐゴシック"/>
              </a:rPr>
              <a:t>35</a:t>
            </a:fld>
            <a:endParaRPr b="0" lang="en-GB" sz="1200" spc="-1" strike="noStrike">
              <a:latin typeface="Times New Roman"/>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PlaceHolder 1"/>
          <p:cNvSpPr>
            <a:spLocks noGrp="1"/>
          </p:cNvSpPr>
          <p:nvPr>
            <p:ph type="sldImg"/>
          </p:nvPr>
        </p:nvSpPr>
        <p:spPr>
          <a:xfrm>
            <a:off x="1143000" y="685800"/>
            <a:ext cx="4571640" cy="3428640"/>
          </a:xfrm>
          <a:prstGeom prst="rect">
            <a:avLst/>
          </a:prstGeom>
        </p:spPr>
      </p:sp>
      <p:sp>
        <p:nvSpPr>
          <p:cNvPr id="349" name="PlaceHolder 2"/>
          <p:cNvSpPr>
            <a:spLocks noGrp="1"/>
          </p:cNvSpPr>
          <p:nvPr>
            <p:ph type="body"/>
          </p:nvPr>
        </p:nvSpPr>
        <p:spPr>
          <a:xfrm>
            <a:off x="685800" y="4343400"/>
            <a:ext cx="5486040" cy="4114440"/>
          </a:xfrm>
          <a:prstGeom prst="rect">
            <a:avLst/>
          </a:prstGeom>
        </p:spPr>
        <p:txBody>
          <a:bodyPr>
            <a:normAutofit fontScale="60000"/>
          </a:bodyPr>
          <a:p>
            <a:pPr marL="216000" indent="-216000">
              <a:lnSpc>
                <a:spcPct val="100000"/>
              </a:lnSpc>
            </a:pPr>
            <a:r>
              <a:rPr b="1" lang="en-US" sz="2000" spc="-1" strike="noStrike">
                <a:latin typeface="Arial"/>
              </a:rPr>
              <a:t>Evaluating Loss Magnitude</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Next step is to determine how much of an information asset could be lost in successful attack</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Also known as loss magnitude or asset exposure</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Combines value of information asset with percentage of asset lost in event of successful attack</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Difficulties involve: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Valuating an information asset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Estimating percentage of information asset lost during best-case, worst-case, and most likely scenarios</a:t>
            </a:r>
            <a:endParaRPr b="0" lang="en-GB" sz="2400" spc="-1" strike="noStrike">
              <a:latin typeface="Arial"/>
            </a:endParaRPr>
          </a:p>
          <a:p>
            <a:pPr>
              <a:lnSpc>
                <a:spcPct val="100000"/>
              </a:lnSpc>
            </a:pPr>
            <a:endParaRPr b="0" lang="en-GB" sz="2400" spc="-1" strike="noStrike">
              <a:latin typeface="Arial"/>
            </a:endParaRPr>
          </a:p>
        </p:txBody>
      </p:sp>
      <p:sp>
        <p:nvSpPr>
          <p:cNvPr id="35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55FE14B-BAE8-49DF-A7A0-FE02494FDA41}"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PlaceHolder 1"/>
          <p:cNvSpPr>
            <a:spLocks noGrp="1"/>
          </p:cNvSpPr>
          <p:nvPr>
            <p:ph type="sldImg"/>
          </p:nvPr>
        </p:nvSpPr>
        <p:spPr>
          <a:xfrm>
            <a:off x="1143000" y="685800"/>
            <a:ext cx="4571640" cy="3428640"/>
          </a:xfrm>
          <a:prstGeom prst="rect">
            <a:avLst/>
          </a:prstGeom>
        </p:spPr>
      </p:sp>
      <p:sp>
        <p:nvSpPr>
          <p:cNvPr id="35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Risk Determination</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For the purpose of relative risk assessment, risk equals:</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Loss frequency TIMES </a:t>
            </a:r>
            <a:r>
              <a:rPr b="0" lang="en-US" sz="2400" spc="-1" strike="noStrike">
                <a:solidFill>
                  <a:srgbClr val="222222"/>
                </a:solidFill>
                <a:latin typeface="Arial"/>
                <a:ea typeface="Lucida Sans Unicode"/>
              </a:rPr>
              <a:t>loss magnitude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MINUS percentage of risk mitigated by current controls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PLUS an element of uncertainty</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5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BA0FF1A-A4F0-40E4-93C7-01790DE77A12}" type="slidenum">
              <a:rPr b="0" lang="en-US" sz="1200" spc="-1" strike="noStrike">
                <a:solidFill>
                  <a:srgbClr val="000000"/>
                </a:solidFill>
                <a:latin typeface="Arial"/>
                <a:ea typeface="ＭＳ Ｐゴシック"/>
              </a:rPr>
              <a:t>36</a:t>
            </a:fld>
            <a:endParaRPr b="0" lang="en-GB" sz="1200" spc="-1" strike="noStrike">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4" name="PlaceHolder 1"/>
          <p:cNvSpPr>
            <a:spLocks noGrp="1"/>
          </p:cNvSpPr>
          <p:nvPr>
            <p:ph type="sldImg"/>
          </p:nvPr>
        </p:nvSpPr>
        <p:spPr>
          <a:xfrm>
            <a:off x="1143000" y="685800"/>
            <a:ext cx="4571640" cy="3428640"/>
          </a:xfrm>
          <a:prstGeom prst="rect">
            <a:avLst/>
          </a:prstGeom>
        </p:spPr>
      </p:sp>
      <p:sp>
        <p:nvSpPr>
          <p:cNvPr id="355" name="PlaceHolder 2"/>
          <p:cNvSpPr>
            <a:spLocks noGrp="1"/>
          </p:cNvSpPr>
          <p:nvPr>
            <p:ph type="body"/>
          </p:nvPr>
        </p:nvSpPr>
        <p:spPr>
          <a:xfrm>
            <a:off x="685800" y="4343400"/>
            <a:ext cx="5486040" cy="4114440"/>
          </a:xfrm>
          <a:prstGeom prst="rect">
            <a:avLst/>
          </a:prstGeom>
        </p:spPr>
        <p:txBody>
          <a:bodyPr>
            <a:normAutofit fontScale="60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Identify Possible Controls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For each threat and associated vulnerabilities that have residual risk, create ranking of relative risk levels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Residual risk is left-over risk after organization has done everything feasible to protect assets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600" spc="-1" strike="noStrike">
                <a:solidFill>
                  <a:srgbClr val="222222"/>
                </a:solidFill>
                <a:latin typeface="Arial"/>
                <a:ea typeface="Lucida Sans Unicode"/>
              </a:rPr>
              <a:t>If risk appetite less than residual risk, must look for additional strategies to further reduce the risk</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If appetite greater than residual risk, proceed to latter stages of risk control</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5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F57A41AA-B738-47C0-91F2-5F9585DF6E8F}" type="slidenum">
              <a:rPr b="0" lang="en-US" sz="1200" spc="-1" strike="noStrike">
                <a:solidFill>
                  <a:srgbClr val="000000"/>
                </a:solidFill>
                <a:latin typeface="Arial"/>
                <a:ea typeface="ＭＳ Ｐゴシック"/>
              </a:rPr>
              <a:t>39</a:t>
            </a:fld>
            <a:endParaRPr b="0" lang="en-GB" sz="1200" spc="-1" strike="noStrike">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7" name="PlaceHolder 1"/>
          <p:cNvSpPr>
            <a:spLocks noGrp="1"/>
          </p:cNvSpPr>
          <p:nvPr>
            <p:ph type="sldImg"/>
          </p:nvPr>
        </p:nvSpPr>
        <p:spPr>
          <a:xfrm>
            <a:off x="1143000" y="685800"/>
            <a:ext cx="4571640" cy="3428640"/>
          </a:xfrm>
          <a:prstGeom prst="rect">
            <a:avLst/>
          </a:prstGeom>
        </p:spPr>
      </p:sp>
      <p:sp>
        <p:nvSpPr>
          <p:cNvPr id="358"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rPr>
              <a:t>Documenting Results of Risk Assessment</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The goal of this process has been to identify the information assets of the organization that have specific vulnerabilities and create a list of them, ranked for focus on those most needing protection first.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In preparing this list, we have collected and preserved a wealth of factual information about the assets, the threats they face, and the vulnerabilities they experience. </a:t>
            </a:r>
            <a:endParaRPr b="0" lang="en-GB" sz="20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latin typeface="Arial"/>
              </a:rPr>
              <a:t>We should also have collected some information about the controls that are already in place.  </a:t>
            </a:r>
            <a:endParaRPr b="0" lang="en-GB" sz="20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5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1F5D20F-4324-4ADE-97D4-CF72CDFB07A2}" type="slidenum">
              <a:rPr b="0" lang="en-US" sz="1200" spc="-1" strike="noStrike">
                <a:solidFill>
                  <a:srgbClr val="000000"/>
                </a:solidFill>
                <a:latin typeface="Arial"/>
                <a:ea typeface="ＭＳ Ｐゴシック"/>
              </a:rPr>
              <a:t>39</a:t>
            </a:fld>
            <a:endParaRPr b="0" lang="en-GB" sz="1200" spc="-1" strike="noStrike">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0" name="PlaceHolder 1"/>
          <p:cNvSpPr>
            <a:spLocks noGrp="1"/>
          </p:cNvSpPr>
          <p:nvPr>
            <p:ph type="sldImg"/>
          </p:nvPr>
        </p:nvSpPr>
        <p:spPr>
          <a:xfrm>
            <a:off x="1143000" y="685800"/>
            <a:ext cx="4571640" cy="3428640"/>
          </a:xfrm>
          <a:prstGeom prst="rect">
            <a:avLst/>
          </a:prstGeom>
        </p:spPr>
      </p:sp>
      <p:sp>
        <p:nvSpPr>
          <p:cNvPr id="361" name="PlaceHolder 2"/>
          <p:cNvSpPr>
            <a:spLocks noGrp="1"/>
          </p:cNvSpPr>
          <p:nvPr>
            <p:ph type="body"/>
          </p:nvPr>
        </p:nvSpPr>
        <p:spPr>
          <a:xfrm>
            <a:off x="685800" y="4343400"/>
            <a:ext cx="5486040" cy="4114440"/>
          </a:xfrm>
          <a:prstGeom prst="rect">
            <a:avLst/>
          </a:prstGeom>
        </p:spPr>
        <p:txBody>
          <a:bodyPr>
            <a:normAutofit fontScale="15000"/>
          </a:bodyPr>
          <a:p>
            <a:pPr marL="216000" indent="-216000">
              <a:lnSpc>
                <a:spcPct val="100000"/>
              </a:lnSpc>
            </a:pPr>
            <a:r>
              <a:rPr b="0" lang="en-GB" sz="1200" spc="-1" strike="noStrike">
                <a:solidFill>
                  <a:srgbClr val="000000"/>
                </a:solidFill>
                <a:latin typeface="Arial"/>
                <a:ea typeface="+mn-ea"/>
              </a:rPr>
              <a:t>When an organization’s management determines that risks from information security threats are creating a competitive disadvantage, it empowers the information technology and information</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security communities of interest to control the risks.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Risk control involves three basic steps: selection of control strategies, justification of these strategies to upper management, and the implementation, monitoring, and ongoing assessment</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of the adopted controls.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 </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defense risk control strategy attempts to prevent the exploitation of vulnerabilities. This strategy is the preferred approach to controlling risk.</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The defense strategy includes three common methods:</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 </a:t>
            </a:r>
            <a:r>
              <a:rPr b="0" lang="en-GB" sz="1200" spc="-1" strike="noStrike">
                <a:solidFill>
                  <a:srgbClr val="000000"/>
                </a:solidFill>
                <a:latin typeface="Arial"/>
                <a:ea typeface="+mn-ea"/>
              </a:rPr>
              <a:t>Application of policy</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 </a:t>
            </a:r>
            <a:r>
              <a:rPr b="0" lang="en-GB" sz="1200" spc="-1" strike="noStrike">
                <a:solidFill>
                  <a:srgbClr val="000000"/>
                </a:solidFill>
                <a:latin typeface="Arial"/>
                <a:ea typeface="+mn-ea"/>
              </a:rPr>
              <a:t>Education and training</a:t>
            </a:r>
            <a:endParaRPr b="0" lang="en-GB" sz="1200" spc="-1" strike="noStrike">
              <a:latin typeface="Arial"/>
            </a:endParaRPr>
          </a:p>
          <a:p>
            <a:pPr marL="216000" indent="-216000">
              <a:lnSpc>
                <a:spcPct val="100000"/>
              </a:lnSpc>
            </a:pPr>
            <a:r>
              <a:rPr b="0" lang="en-GB" sz="1200" spc="-1" strike="noStrike">
                <a:solidFill>
                  <a:srgbClr val="000000"/>
                </a:solidFill>
                <a:latin typeface="Arial"/>
                <a:ea typeface="+mn-ea"/>
              </a:rPr>
              <a:t>• </a:t>
            </a:r>
            <a:r>
              <a:rPr b="0" lang="en-GB" sz="1200" spc="-1" strike="noStrike">
                <a:solidFill>
                  <a:srgbClr val="000000"/>
                </a:solidFill>
                <a:latin typeface="Arial"/>
                <a:ea typeface="+mn-ea"/>
              </a:rPr>
              <a:t>Application of technology</a:t>
            </a: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The transference risk control strategy attempts to shift risk to other assets, other processes, or other organizations.</a:t>
            </a: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The mitigation risk control strategy attempts to reduce the impact of an attack rather than reduce the success of the attack itself. This approach requires the creation of three types of contingency</a:t>
            </a:r>
            <a:endParaRPr b="0" lang="en-GB" sz="1200" spc="-1" strike="noStrike">
              <a:latin typeface="Arial"/>
            </a:endParaRPr>
          </a:p>
          <a:p>
            <a:pPr marL="216000" indent="-216000">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plans: the incident response plan, the disaster recovery plan, and the business continuity plan.</a:t>
            </a: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The most common mitigation plans are contingency plans, which was discussed in the previous lecture that is:</a:t>
            </a:r>
            <a:endParaRPr b="0" lang="en-GB" sz="12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Incident response (IR) plan: </a:t>
            </a:r>
            <a:endParaRPr b="0" lang="en-GB" sz="12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Disaster recovery (DR) plan: </a:t>
            </a:r>
            <a:endParaRPr b="0" lang="en-GB" sz="1200" spc="-1" strike="noStrike">
              <a:latin typeface="Arial"/>
            </a:endParaRPr>
          </a:p>
          <a:p>
            <a:pPr marL="171360" indent="-171000">
              <a:lnSpc>
                <a:spcPct val="100000"/>
              </a:lnSpc>
              <a:buClr>
                <a:srgbClr val="000000"/>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Business continuity (BC) plan:</a:t>
            </a: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The acceptance risk control strategy is the choice to do nothing more to protect a vulnerability based on the current residual risk and the organization’s risk appetite. </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This strategy may or may not be a conscious business decision.</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The termination risk control strategy directs the organization to avoid business activities that introduce uncontrollable risks. </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For example, if an organization studies the risks of implementing business-to-consumer e-commerce operations and determines that the risks are not sufficiently offset by the potential benefits, the organization may seek an alternate mechanism</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Arial"/>
                <a:ea typeface="+mn-ea"/>
              </a:rPr>
              <a:t>to meet customer needs—perhaps developing new channels for product distribution or new partnership opportunities.</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000000"/>
                </a:solidFill>
                <a:latin typeface="Arial"/>
                <a:ea typeface="Lucida Sans Unicode"/>
              </a:rPr>
              <a:t>Risk Control Strategies</a:t>
            </a:r>
            <a:endParaRPr b="0" lang="en-GB" sz="2000" spc="-1" strike="noStrike">
              <a:latin typeface="Arial"/>
            </a:endParaRPr>
          </a:p>
          <a:p>
            <a:pPr marL="343080" indent="-342720">
              <a:lnSpc>
                <a:spcPct val="100000"/>
              </a:lnSpc>
              <a:spcBef>
                <a:spcPts val="499"/>
              </a:spcBef>
              <a:buClr>
                <a:srgbClr val="222222"/>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500" spc="-1" strike="noStrike">
                <a:solidFill>
                  <a:srgbClr val="222222"/>
                </a:solidFill>
                <a:latin typeface="Arial"/>
                <a:ea typeface="Lucida Sans Unicode"/>
              </a:rPr>
              <a:t>Involves selection of control strategies, justification of strategies to upper management, and implementation/monitoring/ongoing assessment of adopted controls</a:t>
            </a:r>
            <a:endParaRPr b="0" lang="en-GB" sz="2500" spc="-1" strike="noStrike">
              <a:latin typeface="Arial"/>
            </a:endParaRPr>
          </a:p>
          <a:p>
            <a:pPr marL="343080" indent="-342720">
              <a:lnSpc>
                <a:spcPct val="100000"/>
              </a:lnSpc>
              <a:spcBef>
                <a:spcPts val="499"/>
              </a:spcBef>
              <a:buClr>
                <a:srgbClr val="222222"/>
              </a:buClr>
              <a:buFont typeface="Arial"/>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500" spc="-1" strike="noStrike">
                <a:solidFill>
                  <a:srgbClr val="222222"/>
                </a:solidFill>
                <a:latin typeface="Arial"/>
                <a:ea typeface="Lucida Sans Unicode"/>
              </a:rPr>
              <a:t>Once ranked vulnerability risk worksheet complete, must choose one of five strategies to control each risk: </a:t>
            </a:r>
            <a:endParaRPr b="0" lang="en-GB" sz="2500" spc="-1" strike="noStrike">
              <a:latin typeface="Arial"/>
            </a:endParaRPr>
          </a:p>
          <a:p>
            <a:pPr lvl="1" marL="743040" indent="-285480">
              <a:lnSpc>
                <a:spcPct val="100000"/>
              </a:lnSpc>
              <a:spcBef>
                <a:spcPts val="400"/>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222222"/>
                </a:solidFill>
                <a:latin typeface="Arial"/>
                <a:ea typeface="Lucida Sans Unicode"/>
              </a:rPr>
              <a:t>Defense</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222222"/>
                </a:solidFill>
                <a:latin typeface="Arial"/>
                <a:ea typeface="Lucida Sans Unicode"/>
              </a:rPr>
              <a:t>Transfer</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222222"/>
                </a:solidFill>
                <a:latin typeface="Arial"/>
                <a:ea typeface="Lucida Sans Unicode"/>
              </a:rPr>
              <a:t>Mitigation</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222222"/>
                </a:solidFill>
                <a:latin typeface="Arial"/>
                <a:ea typeface="Lucida Sans Unicode"/>
              </a:rPr>
              <a:t>Acceptance</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222222"/>
                </a:solidFill>
                <a:latin typeface="Arial"/>
                <a:ea typeface="Lucida Sans Unicode"/>
              </a:rPr>
              <a:t>Termination</a:t>
            </a:r>
            <a:endParaRPr b="0" lang="en-GB" sz="20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latin typeface="Arial"/>
            </a:endParaRPr>
          </a:p>
        </p:txBody>
      </p:sp>
      <p:sp>
        <p:nvSpPr>
          <p:cNvPr id="36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67326C4-2B06-429F-8400-95E4A28A5A25}" type="slidenum">
              <a:rPr b="0" lang="en-US" sz="1200" spc="-1" strike="noStrike">
                <a:solidFill>
                  <a:srgbClr val="000000"/>
                </a:solidFill>
                <a:latin typeface="Arial"/>
                <a:ea typeface="ＭＳ Ｐゴシック"/>
              </a:rPr>
              <a:t>44</a:t>
            </a:fld>
            <a:endParaRPr b="0" lang="en-GB" sz="1200" spc="-1" strike="noStrike">
              <a:latin typeface="Times New Roman"/>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sldImg"/>
          </p:nvPr>
        </p:nvSpPr>
        <p:spPr>
          <a:xfrm>
            <a:off x="1143000" y="685800"/>
            <a:ext cx="4571640" cy="3428640"/>
          </a:xfrm>
          <a:prstGeom prst="rect">
            <a:avLst/>
          </a:prstGeom>
        </p:spPr>
      </p:sp>
      <p:sp>
        <p:nvSpPr>
          <p:cNvPr id="364" name="PlaceHolder 2"/>
          <p:cNvSpPr>
            <a:spLocks noGrp="1"/>
          </p:cNvSpPr>
          <p:nvPr>
            <p:ph type="body"/>
          </p:nvPr>
        </p:nvSpPr>
        <p:spPr>
          <a:xfrm>
            <a:off x="685800" y="4343400"/>
            <a:ext cx="5486040" cy="4114440"/>
          </a:xfrm>
          <a:prstGeom prst="rect">
            <a:avLst/>
          </a:prstGeom>
        </p:spPr>
        <p:txBody>
          <a:bodyPr>
            <a:normAutofit fontScale="69000"/>
          </a:bodyPr>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Attempts to prevent exploitation of the vulnerability</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Preferred approach</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Accomplished through countering threats, removing asset vulnerabilities, limiting asset access, and adding protective safeguards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Three common methods of risk avoidance: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Application of policy</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Education and training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Applying technology</a:t>
            </a:r>
            <a:endParaRPr b="0" lang="en-GB" sz="2400" spc="-1" strike="noStrike">
              <a:latin typeface="Arial"/>
            </a:endParaRPr>
          </a:p>
          <a:p>
            <a:pPr>
              <a:lnSpc>
                <a:spcPct val="100000"/>
              </a:lnSpc>
            </a:pPr>
            <a:endParaRPr b="0" lang="en-GB" sz="2400" spc="-1" strike="noStrike">
              <a:latin typeface="Arial"/>
            </a:endParaRPr>
          </a:p>
        </p:txBody>
      </p:sp>
      <p:sp>
        <p:nvSpPr>
          <p:cNvPr id="36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52F1307-12CB-4E74-87CD-582260E05DA4}" type="slidenum">
              <a:rPr b="0" lang="en-US" sz="1200" spc="-1" strike="noStrike">
                <a:solidFill>
                  <a:srgbClr val="000000"/>
                </a:solidFill>
                <a:latin typeface="Arial"/>
                <a:ea typeface="ＭＳ Ｐゴシック"/>
              </a:rPr>
              <a:t>45</a:t>
            </a:fld>
            <a:endParaRPr b="0" lang="en-GB" sz="1200" spc="-1" strike="noStrike">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PlaceHolder 1"/>
          <p:cNvSpPr>
            <a:spLocks noGrp="1"/>
          </p:cNvSpPr>
          <p:nvPr>
            <p:ph type="sldImg"/>
          </p:nvPr>
        </p:nvSpPr>
        <p:spPr>
          <a:xfrm>
            <a:off x="1143000" y="685800"/>
            <a:ext cx="4571640" cy="3428640"/>
          </a:xfrm>
          <a:prstGeom prst="rect">
            <a:avLst/>
          </a:prstGeom>
        </p:spPr>
      </p:sp>
      <p:sp>
        <p:nvSpPr>
          <p:cNvPr id="367" name="PlaceHolder 2"/>
          <p:cNvSpPr>
            <a:spLocks noGrp="1"/>
          </p:cNvSpPr>
          <p:nvPr>
            <p:ph type="body"/>
          </p:nvPr>
        </p:nvSpPr>
        <p:spPr>
          <a:xfrm>
            <a:off x="685800" y="4343400"/>
            <a:ext cx="5486040" cy="4114440"/>
          </a:xfrm>
          <a:prstGeom prst="rect">
            <a:avLst/>
          </a:prstGeom>
        </p:spPr>
        <p:txBody>
          <a:bodyPr>
            <a:normAutofit fontScale="51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Mitigation</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Attempts to reduce impact of attack rather than reduce success of attack itself</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Approach includes three types of plans </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Incident response (IR) plan: define the actions to take while incident is in progress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Disaster recovery (DR) plan:</a:t>
            </a:r>
            <a:r>
              <a:rPr b="0" lang="en-US" sz="2400" spc="-1" strike="noStrike">
                <a:solidFill>
                  <a:srgbClr val="222222"/>
                </a:solidFill>
                <a:latin typeface="Arial"/>
                <a:ea typeface="Lucida Sans Unicode"/>
              </a:rPr>
              <a:t> </a:t>
            </a:r>
            <a:r>
              <a:rPr b="0" lang="en-GB" sz="2400" spc="-1" strike="noStrike">
                <a:solidFill>
                  <a:srgbClr val="222222"/>
                </a:solidFill>
                <a:latin typeface="Arial"/>
                <a:ea typeface="Lucida Sans Unicode"/>
              </a:rPr>
              <a:t>most common mitigation procedure; preparations for recovery process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Business continuity (BC) plan:</a:t>
            </a:r>
            <a:r>
              <a:rPr b="0" lang="en-US" sz="2400" spc="-1" strike="noStrike">
                <a:solidFill>
                  <a:srgbClr val="222222"/>
                </a:solidFill>
                <a:latin typeface="Arial"/>
                <a:ea typeface="Lucida Sans Unicode"/>
              </a:rPr>
              <a:t> </a:t>
            </a:r>
            <a:r>
              <a:rPr b="0" lang="en-GB" sz="2400" spc="-1" strike="noStrike">
                <a:solidFill>
                  <a:srgbClr val="222222"/>
                </a:solidFill>
                <a:latin typeface="Arial"/>
                <a:ea typeface="Lucida Sans Unicode"/>
              </a:rPr>
              <a:t>encompasses continuation of business activities if catastrophic event occurs</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6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3D9376E9-DA83-4F85-ADB2-A516CD574598}" type="slidenum">
              <a:rPr b="0" lang="en-US" sz="1200" spc="-1" strike="noStrike">
                <a:solidFill>
                  <a:srgbClr val="000000"/>
                </a:solidFill>
                <a:latin typeface="Arial"/>
                <a:ea typeface="ＭＳ Ｐゴシック"/>
              </a:rPr>
              <a:t>47</a:t>
            </a:fld>
            <a:endParaRPr b="0" lang="en-GB" sz="1200" spc="-1" strike="noStrike">
              <a:latin typeface="Times New Roman"/>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9" name="PlaceHolder 1"/>
          <p:cNvSpPr>
            <a:spLocks noGrp="1"/>
          </p:cNvSpPr>
          <p:nvPr>
            <p:ph type="sldImg"/>
          </p:nvPr>
        </p:nvSpPr>
        <p:spPr>
          <a:xfrm>
            <a:off x="1143000" y="685800"/>
            <a:ext cx="4571640" cy="3428640"/>
          </a:xfrm>
          <a:prstGeom prst="rect">
            <a:avLst/>
          </a:prstGeom>
        </p:spPr>
      </p:sp>
      <p:sp>
        <p:nvSpPr>
          <p:cNvPr id="370" name="PlaceHolder 2"/>
          <p:cNvSpPr>
            <a:spLocks noGrp="1"/>
          </p:cNvSpPr>
          <p:nvPr>
            <p:ph type="body"/>
          </p:nvPr>
        </p:nvSpPr>
        <p:spPr>
          <a:xfrm>
            <a:off x="685800" y="4343400"/>
            <a:ext cx="5486040" cy="4114440"/>
          </a:xfrm>
          <a:prstGeom prst="rect">
            <a:avLst/>
          </a:prstGeom>
        </p:spPr>
        <p:txBody>
          <a:bodyPr>
            <a:normAutofit fontScale="56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Acceptance and Termination</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Acceptance</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Doing nothing to protect a vulnerability and accepting the outcome of its exploitation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Valid only when the particular function, service, information, or asset does not justify cost of protection</a:t>
            </a:r>
            <a:endParaRPr b="0" lang="en-GB" sz="24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Termination</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Directs the organization to avoid business activities that introduce uncontrollable risks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222222"/>
                </a:solidFill>
                <a:latin typeface="Arial"/>
                <a:ea typeface="Lucida Sans Unicode"/>
              </a:rPr>
              <a:t>May seek an alternate mechanism to meet customer needs</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7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938BEBB-5B4C-42FA-8600-77EBDDE8F097}" type="slidenum">
              <a:rPr b="0" lang="en-US" sz="1200" spc="-1" strike="noStrike">
                <a:solidFill>
                  <a:srgbClr val="000000"/>
                </a:solidFill>
                <a:latin typeface="Arial"/>
                <a:ea typeface="ＭＳ Ｐゴシック"/>
              </a:rPr>
              <a:t>48</a:t>
            </a:fld>
            <a:endParaRPr b="0" lang="en-GB" sz="1200" spc="-1" strike="noStrike">
              <a:latin typeface="Times New Roman"/>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1143000" y="685800"/>
            <a:ext cx="4571640" cy="3428640"/>
          </a:xfrm>
          <a:prstGeom prst="rect">
            <a:avLst/>
          </a:prstGeom>
        </p:spPr>
      </p:sp>
      <p:sp>
        <p:nvSpPr>
          <p:cNvPr id="373" name="PlaceHolder 2"/>
          <p:cNvSpPr>
            <a:spLocks noGrp="1"/>
          </p:cNvSpPr>
          <p:nvPr>
            <p:ph type="body"/>
          </p:nvPr>
        </p:nvSpPr>
        <p:spPr>
          <a:xfrm>
            <a:off x="685800" y="4343400"/>
            <a:ext cx="5486040" cy="4114440"/>
          </a:xfrm>
          <a:prstGeom prst="rect">
            <a:avLst/>
          </a:prstGeom>
        </p:spPr>
        <p:txBody>
          <a:bodyPr>
            <a:normAutofit fontScale="82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Mitigation Strategy Selection</a:t>
            </a:r>
            <a:r>
              <a:rPr b="0" lang="en-GB" sz="2000" spc="-1" strike="noStrike">
                <a:latin typeface="Arial"/>
                <a:ea typeface="Lucida Sans Unicode"/>
              </a:rPr>
              <a:t> </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Level of threat and value of asset should play major role in selection of strategy</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Rules of thumb on strategy selection can be applied:</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When a vulnerability exists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When a vulnerability can be exploited</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When attacker’s cost is less than potential gain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When potential loss is substantial</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7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6FA9147A-D1B2-4729-89ED-AA99D1BD4F89}" type="slidenum">
              <a:rPr b="0" lang="en-US" sz="1200" spc="-1" strike="noStrike">
                <a:solidFill>
                  <a:srgbClr val="000000"/>
                </a:solidFill>
                <a:latin typeface="Arial"/>
                <a:ea typeface="ＭＳ Ｐゴシック"/>
              </a:rPr>
              <a:t>50</a:t>
            </a:fld>
            <a:endParaRPr b="0" lang="en-GB" sz="1200" spc="-1" strike="noStrike">
              <a:latin typeface="Times New Roman"/>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5" name="PlaceHolder 1"/>
          <p:cNvSpPr>
            <a:spLocks noGrp="1"/>
          </p:cNvSpPr>
          <p:nvPr>
            <p:ph type="sldImg"/>
          </p:nvPr>
        </p:nvSpPr>
        <p:spPr>
          <a:xfrm>
            <a:off x="1143000" y="685800"/>
            <a:ext cx="4571640" cy="3428640"/>
          </a:xfrm>
          <a:prstGeom prst="rect">
            <a:avLst/>
          </a:prstGeom>
        </p:spPr>
      </p:sp>
      <p:sp>
        <p:nvSpPr>
          <p:cNvPr id="376"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flowchart in the Figure can guide you through the process of selecting one of the five strategies</a:t>
            </a:r>
            <a:endParaRPr b="0" lang="en-GB" sz="1200" spc="-1" strike="noStrike">
              <a:latin typeface="Arial"/>
            </a:endParaRPr>
          </a:p>
        </p:txBody>
      </p:sp>
      <p:sp>
        <p:nvSpPr>
          <p:cNvPr id="37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D05CBC9-418F-46CE-BD76-1FF263A4DDBE}" type="slidenum">
              <a:rPr b="0" lang="en-US" sz="1200" spc="-1" strike="noStrike">
                <a:solidFill>
                  <a:srgbClr val="000000"/>
                </a:solidFill>
                <a:latin typeface="Arial"/>
                <a:ea typeface="ＭＳ Ｐゴシック"/>
              </a:rPr>
              <a:t>50</a:t>
            </a:fld>
            <a:endParaRPr b="0" lang="en-GB" sz="1200" spc="-1" strike="noStrike">
              <a:latin typeface="Times New Roman"/>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8" name="PlaceHolder 1"/>
          <p:cNvSpPr>
            <a:spLocks noGrp="1"/>
          </p:cNvSpPr>
          <p:nvPr>
            <p:ph type="sldImg"/>
          </p:nvPr>
        </p:nvSpPr>
        <p:spPr>
          <a:xfrm>
            <a:off x="1143000" y="685800"/>
            <a:ext cx="4571640" cy="3428640"/>
          </a:xfrm>
          <a:prstGeom prst="rect">
            <a:avLst/>
          </a:prstGeom>
        </p:spPr>
      </p:sp>
      <p:sp>
        <p:nvSpPr>
          <p:cNvPr id="379"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figure illustrates how risk should be considered in relationship to threats, assets, and countermeasures used to reduce that risk.</a:t>
            </a:r>
            <a:endParaRPr b="0" lang="en-GB" sz="1200" spc="-1" strike="noStrike">
              <a:latin typeface="Arial"/>
            </a:endParaRPr>
          </a:p>
        </p:txBody>
      </p:sp>
      <p:sp>
        <p:nvSpPr>
          <p:cNvPr id="38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7EE97BF-6635-4E9D-84E4-F0B384807C30}" type="slidenum">
              <a:rPr b="0" lang="en-US" sz="1200" spc="-1" strike="noStrike">
                <a:solidFill>
                  <a:srgbClr val="000000"/>
                </a:solidFill>
                <a:latin typeface="Arial"/>
                <a:ea typeface="ＭＳ Ｐゴシック"/>
              </a:rPr>
              <a:t>50</a:t>
            </a:fld>
            <a:endParaRPr b="0" lang="en-GB" sz="1200" spc="-1" strike="noStrike">
              <a:latin typeface="Times New Roman"/>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PlaceHolder 1"/>
          <p:cNvSpPr>
            <a:spLocks noGrp="1"/>
          </p:cNvSpPr>
          <p:nvPr>
            <p:ph type="sldImg"/>
          </p:nvPr>
        </p:nvSpPr>
        <p:spPr>
          <a:xfrm>
            <a:off x="1143000" y="685800"/>
            <a:ext cx="4571640" cy="3428640"/>
          </a:xfrm>
          <a:prstGeom prst="rect">
            <a:avLst/>
          </a:prstGeom>
        </p:spPr>
      </p:sp>
      <p:sp>
        <p:nvSpPr>
          <p:cNvPr id="382"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Justifying Controls</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222222"/>
                </a:solidFill>
                <a:latin typeface="Arial"/>
                <a:ea typeface="Lucida Sans Unicode"/>
              </a:rPr>
              <a:t>Before implementing one of the control strategies for a specific vulnerability, organization must explore all consequences of vulnerability to information asset</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Several ways to determine advantages/disadvantages of a specific control</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Items that affect cost of a control or safeguard include: cost of development or acquisition; training fees; implementation cost; service costs; cost of maintenance</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38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8700C61-E1AE-4A30-B655-A06CCBD01F59}" type="slidenum">
              <a:rPr b="0" lang="en-US" sz="1200" spc="-1" strike="noStrike">
                <a:solidFill>
                  <a:srgbClr val="000000"/>
                </a:solidFill>
                <a:latin typeface="Arial"/>
                <a:ea typeface="ＭＳ Ｐゴシック"/>
              </a:rPr>
              <a:t>50</a:t>
            </a:fld>
            <a:endParaRPr b="0" lang="en-GB" sz="1200" spc="-1" strike="noStrike">
              <a:latin typeface="Times New Roman"/>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4" name="PlaceHolder 1"/>
          <p:cNvSpPr>
            <a:spLocks noGrp="1"/>
          </p:cNvSpPr>
          <p:nvPr>
            <p:ph type="sldImg"/>
          </p:nvPr>
        </p:nvSpPr>
        <p:spPr>
          <a:xfrm>
            <a:off x="1143000" y="685800"/>
            <a:ext cx="4571640" cy="3428640"/>
          </a:xfrm>
          <a:prstGeom prst="rect">
            <a:avLst/>
          </a:prstGeom>
        </p:spPr>
      </p:sp>
      <p:sp>
        <p:nvSpPr>
          <p:cNvPr id="385" name="PlaceHolder 2"/>
          <p:cNvSpPr>
            <a:spLocks noGrp="1"/>
          </p:cNvSpPr>
          <p:nvPr>
            <p:ph type="body"/>
          </p:nvPr>
        </p:nvSpPr>
        <p:spPr>
          <a:xfrm>
            <a:off x="685800" y="4343400"/>
            <a:ext cx="5486040" cy="4114440"/>
          </a:xfrm>
          <a:prstGeom prst="rect">
            <a:avLst/>
          </a:prstGeom>
        </p:spPr>
        <p:txBody>
          <a:bodyPr>
            <a:normAutofit fontScale="39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Justifying Controls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Asset valuation involves estimating real/perceived costs associated with design, development, installation, maintenance, protection, recovery, and defense against loss/litigation </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Process result is estimate of potential loss per risk</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Expected loss per risk stated in the following equation:</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Annualized loss expectancy (ALE) = </a:t>
            </a:r>
            <a:br/>
            <a:r>
              <a:rPr b="0" lang="en-GB" sz="2400" spc="-1" strike="noStrike">
                <a:solidFill>
                  <a:srgbClr val="222222"/>
                </a:solidFill>
                <a:latin typeface="Arial"/>
                <a:ea typeface="Lucida Sans Unicode"/>
              </a:rPr>
              <a:t>single loss expectancy (SLE) × </a:t>
            </a:r>
            <a:br/>
            <a:r>
              <a:rPr b="0" lang="en-GB" sz="2400" spc="-1" strike="noStrike">
                <a:solidFill>
                  <a:srgbClr val="222222"/>
                </a:solidFill>
                <a:latin typeface="Arial"/>
                <a:ea typeface="Lucida Sans Unicode"/>
              </a:rPr>
              <a:t>annualized rate of occurrence (ARO)</a:t>
            </a:r>
            <a:r>
              <a:rPr b="0" lang="en-GB" sz="2400" spc="-1" strike="noStrike">
                <a:solidFill>
                  <a:srgbClr val="222222"/>
                </a:solidFill>
                <a:latin typeface="Arial"/>
                <a:ea typeface="Lucida Sans Unicode"/>
              </a:rPr>
              <a:t>‏</a:t>
            </a:r>
            <a:endParaRPr b="0" lang="en-GB" sz="24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SLE = asset value × exposure factor (EF)</a:t>
            </a:r>
            <a:r>
              <a:rPr b="0" lang="en-GB" sz="2600" spc="-1" strike="noStrike">
                <a:solidFill>
                  <a:srgbClr val="222222"/>
                </a:solidFill>
                <a:latin typeface="Arial"/>
                <a:ea typeface="Lucida Sans Unicode"/>
              </a:rPr>
              <a:t>‏</a:t>
            </a:r>
            <a:endParaRPr b="0" lang="en-GB" sz="2600" spc="-1" strike="noStrike">
              <a:latin typeface="Arial"/>
            </a:endParaRPr>
          </a:p>
        </p:txBody>
      </p:sp>
      <p:sp>
        <p:nvSpPr>
          <p:cNvPr id="38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1A346477-14A3-437E-8FD5-62AE3D4DFC0D}" type="slidenum">
              <a:rPr b="0" lang="en-US" sz="1200" spc="-1" strike="noStrike">
                <a:solidFill>
                  <a:srgbClr val="000000"/>
                </a:solidFill>
                <a:latin typeface="Arial"/>
                <a:ea typeface="ＭＳ Ｐゴシック"/>
              </a:rPr>
              <a:t>54</a:t>
            </a:fld>
            <a:endParaRPr b="0" lang="en-GB" sz="1200" spc="-1" strike="noStrike">
              <a:latin typeface="Times New Roman"/>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7" name="PlaceHolder 1"/>
          <p:cNvSpPr>
            <a:spLocks noGrp="1"/>
          </p:cNvSpPr>
          <p:nvPr>
            <p:ph type="sldImg"/>
          </p:nvPr>
        </p:nvSpPr>
        <p:spPr>
          <a:xfrm>
            <a:off x="1143000" y="685800"/>
            <a:ext cx="4571640" cy="3428640"/>
          </a:xfrm>
          <a:prstGeom prst="rect">
            <a:avLst/>
          </a:prstGeom>
        </p:spPr>
      </p:sp>
      <p:sp>
        <p:nvSpPr>
          <p:cNvPr id="388" name="PlaceHolder 2"/>
          <p:cNvSpPr>
            <a:spLocks noGrp="1"/>
          </p:cNvSpPr>
          <p:nvPr>
            <p:ph type="body"/>
          </p:nvPr>
        </p:nvSpPr>
        <p:spPr>
          <a:xfrm>
            <a:off x="685800" y="4343400"/>
            <a:ext cx="5486040" cy="4114440"/>
          </a:xfrm>
          <a:prstGeom prst="rect">
            <a:avLst/>
          </a:prstGeom>
        </p:spPr>
        <p:txBody>
          <a:bodyPr>
            <a:normAutofit fontScale="48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CBA: Formula</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CBA determines if alternative being evaluated is worth cost incurred to control vulnerability</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CBA most easily calculated using ALE from earlier assessments, before implementation of proposed control:</a:t>
            </a:r>
            <a:endParaRPr b="0" lang="en-GB" sz="2400" spc="-1" strike="noStrike">
              <a:latin typeface="Arial"/>
            </a:endParaRPr>
          </a:p>
          <a:p>
            <a:pPr lvl="2" marL="1143000" indent="-228240">
              <a:lnSpc>
                <a:spcPct val="100000"/>
              </a:lnSpc>
              <a:spcBef>
                <a:spcPts val="43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200" spc="-1" strike="noStrike">
                <a:solidFill>
                  <a:srgbClr val="222222"/>
                </a:solidFill>
                <a:latin typeface="Arial"/>
                <a:ea typeface="Lucida Sans Unicode"/>
              </a:rPr>
              <a:t>CBA = ALE(prior) – ALE(post) – ACS</a:t>
            </a:r>
            <a:endParaRPr b="0" lang="en-GB" sz="22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ALE(prior) is annualized loss expectancy of risk before implementation of control</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ALE(post) is estimated ALE based on control being in place for a period of time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ACS is the annualized cost of the safeguard</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38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936B4797-8048-4C73-93EB-9BAC5D1F10B4}" type="slidenum">
              <a:rPr b="0" lang="en-US" sz="1200" spc="-1" strike="noStrike">
                <a:solidFill>
                  <a:srgbClr val="000000"/>
                </a:solidFill>
                <a:latin typeface="Arial"/>
                <a:ea typeface="ＭＳ Ｐゴシック"/>
              </a:rPr>
              <a:t>55</a:t>
            </a:fld>
            <a:endParaRPr b="0" lang="en-GB" sz="1200" spc="-1" strike="noStrike">
              <a:latin typeface="Times New Roman"/>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0" name="PlaceHolder 1"/>
          <p:cNvSpPr>
            <a:spLocks noGrp="1"/>
          </p:cNvSpPr>
          <p:nvPr>
            <p:ph type="sldImg"/>
          </p:nvPr>
        </p:nvSpPr>
        <p:spPr>
          <a:xfrm>
            <a:off x="1143000" y="685800"/>
            <a:ext cx="4571640" cy="3428640"/>
          </a:xfrm>
          <a:prstGeom prst="rect">
            <a:avLst/>
          </a:prstGeom>
        </p:spPr>
      </p:sp>
      <p:sp>
        <p:nvSpPr>
          <p:cNvPr id="391"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Implementation, Monitoring, and Assessment of Risk Controls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Selection of control strategy is not end of process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Strategy and accompanying controls must be implemented and monitored on ongoing basis to determine effectiveness and accurately calculate the estimated residual risk</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Process continues as long as organization continues to function</a:t>
            </a:r>
            <a:endParaRPr b="0" lang="en-GB" sz="1200" spc="-1" strike="noStrike">
              <a:latin typeface="Arial"/>
            </a:endParaRPr>
          </a:p>
          <a:p>
            <a:pPr>
              <a:lnSpc>
                <a:spcPct val="100000"/>
              </a:lnSpc>
            </a:pPr>
            <a:endParaRPr b="0" lang="en-GB" sz="1200" spc="-1" strike="noStrike">
              <a:latin typeface="Arial"/>
            </a:endParaRPr>
          </a:p>
        </p:txBody>
      </p:sp>
      <p:sp>
        <p:nvSpPr>
          <p:cNvPr id="39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3E1494F-E802-437E-8A85-6B870419BA47}" type="slidenum">
              <a:rPr b="0" lang="en-US" sz="1200" spc="-1" strike="noStrike">
                <a:solidFill>
                  <a:srgbClr val="000000"/>
                </a:solidFill>
                <a:latin typeface="Arial"/>
                <a:ea typeface="ＭＳ Ｐゴシック"/>
              </a:rPr>
              <a:t>55</a:t>
            </a:fld>
            <a:endParaRPr b="0" lang="en-GB" sz="1200" spc="-1" strike="noStrike">
              <a:latin typeface="Times New Roman"/>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3" name="PlaceHolder 1"/>
          <p:cNvSpPr>
            <a:spLocks noGrp="1"/>
          </p:cNvSpPr>
          <p:nvPr>
            <p:ph type="sldImg"/>
          </p:nvPr>
        </p:nvSpPr>
        <p:spPr>
          <a:xfrm>
            <a:off x="1143000" y="685800"/>
            <a:ext cx="4571640" cy="3428640"/>
          </a:xfrm>
          <a:prstGeom prst="rect">
            <a:avLst/>
          </a:prstGeom>
        </p:spPr>
      </p:sp>
      <p:sp>
        <p:nvSpPr>
          <p:cNvPr id="394"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Figure shows how this cyclical process is used to ensure that risks are controlled. Note that there is no exit from this cycle; it continues as long as the organization continues to function.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p:txBody>
      </p:sp>
      <p:sp>
        <p:nvSpPr>
          <p:cNvPr id="39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3270BA65-62EB-4EBE-B519-5C7D2F8CB8DF}" type="slidenum">
              <a:rPr b="0" lang="en-US" sz="1200" spc="-1" strike="noStrike">
                <a:solidFill>
                  <a:srgbClr val="000000"/>
                </a:solidFill>
                <a:latin typeface="Arial"/>
                <a:ea typeface="ＭＳ Ｐゴシック"/>
              </a:rPr>
              <a:t>55</a:t>
            </a:fld>
            <a:endParaRPr b="0" lang="en-GB" sz="1200" spc="-1" strike="noStrike">
              <a:latin typeface="Times New Roman"/>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6" name="PlaceHolder 1"/>
          <p:cNvSpPr>
            <a:spLocks noGrp="1"/>
          </p:cNvSpPr>
          <p:nvPr>
            <p:ph type="sldImg"/>
          </p:nvPr>
        </p:nvSpPr>
        <p:spPr>
          <a:xfrm>
            <a:off x="1143000" y="685800"/>
            <a:ext cx="4571640" cy="3428640"/>
          </a:xfrm>
          <a:prstGeom prst="rect">
            <a:avLst/>
          </a:prstGeom>
        </p:spPr>
      </p:sp>
      <p:sp>
        <p:nvSpPr>
          <p:cNvPr id="397"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Quantitative versus Qualitative Risk Control Practices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Performing the previous steps using actual values or estimates is known as quantitative assessment</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Possible to complete steps using evaluation process based on characteristics using </a:t>
            </a:r>
            <a:r>
              <a:rPr b="0" lang="en-US" sz="1200" spc="-1" strike="noStrike">
                <a:solidFill>
                  <a:srgbClr val="222222"/>
                </a:solidFill>
                <a:latin typeface="Arial"/>
              </a:rPr>
              <a:t>nonnumerical</a:t>
            </a:r>
            <a:r>
              <a:rPr b="0" lang="en-GB" sz="1200" spc="-1" strike="noStrike">
                <a:solidFill>
                  <a:srgbClr val="222222"/>
                </a:solidFill>
                <a:latin typeface="Arial"/>
              </a:rPr>
              <a:t> measures; called qualitative assessment</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GB" sz="1200" spc="-1" strike="noStrike">
                <a:solidFill>
                  <a:srgbClr val="222222"/>
                </a:solidFill>
                <a:latin typeface="Arial"/>
              </a:rPr>
              <a:t>Utilizing scales rather than specific estimates relieves organization from difficulty of determining exact values</a:t>
            </a:r>
            <a:endParaRPr b="0" lang="en-GB" sz="1200" spc="-1" strike="noStrike">
              <a:latin typeface="Arial"/>
            </a:endParaRPr>
          </a:p>
          <a:p>
            <a:pPr>
              <a:lnSpc>
                <a:spcPct val="100000"/>
              </a:lnSpc>
            </a:pPr>
            <a:endParaRPr b="0" lang="en-GB" sz="1200" spc="-1" strike="noStrike">
              <a:latin typeface="Arial"/>
            </a:endParaRPr>
          </a:p>
        </p:txBody>
      </p:sp>
      <p:sp>
        <p:nvSpPr>
          <p:cNvPr id="39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A27CE6E7-782D-4A24-898C-B49479931DA6}" type="slidenum">
              <a:rPr b="0" lang="en-US" sz="1200" spc="-1" strike="noStrike">
                <a:solidFill>
                  <a:srgbClr val="000000"/>
                </a:solidFill>
                <a:latin typeface="Arial"/>
                <a:ea typeface="ＭＳ Ｐゴシック"/>
              </a:rPr>
              <a:t>55</a:t>
            </a:fld>
            <a:endParaRPr b="0" lang="en-GB" sz="1200" spc="-1" strike="noStrike">
              <a:latin typeface="Times New Roman"/>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9" name="PlaceHolder 1"/>
          <p:cNvSpPr>
            <a:spLocks noGrp="1"/>
          </p:cNvSpPr>
          <p:nvPr>
            <p:ph type="sldImg"/>
          </p:nvPr>
        </p:nvSpPr>
        <p:spPr>
          <a:xfrm>
            <a:off x="1143000" y="685800"/>
            <a:ext cx="4571640" cy="3428640"/>
          </a:xfrm>
          <a:prstGeom prst="rect">
            <a:avLst/>
          </a:prstGeom>
        </p:spPr>
      </p:sp>
      <p:sp>
        <p:nvSpPr>
          <p:cNvPr id="400" name="PlaceHolder 2"/>
          <p:cNvSpPr>
            <a:spLocks noGrp="1"/>
          </p:cNvSpPr>
          <p:nvPr>
            <p:ph type="body"/>
          </p:nvPr>
        </p:nvSpPr>
        <p:spPr>
          <a:xfrm>
            <a:off x="685800" y="4343400"/>
            <a:ext cx="5486040" cy="4114440"/>
          </a:xfrm>
          <a:prstGeom prst="rect">
            <a:avLst/>
          </a:prstGeom>
        </p:spPr>
        <p:txBody>
          <a:bodyPr>
            <a:normAutofit fontScale="7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Benchmarking and Best Practices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An alternative approach to risk management</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Benchmarking: process of seeking out and studying practices in other organizations that one’s own organization desires to duplicate</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One of two measures typically used to compare practices: </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Metrics-based measures; based on numerical standards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Process-based measures; more strategic and less focused on numbers</a:t>
            </a:r>
            <a:endParaRPr b="0" lang="en-GB" sz="24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222222"/>
                </a:solidFill>
                <a:latin typeface="Arial"/>
                <a:ea typeface="Lucida Sans Unicode"/>
              </a:rPr>
              <a:t>Benchmarking/Best Practices cont’d.</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Standard of due care: when adopting levels of security for a legal </a:t>
            </a:r>
            <a:r>
              <a:rPr b="0" lang="en-US" sz="1200" spc="-1" strike="noStrike">
                <a:solidFill>
                  <a:srgbClr val="222222"/>
                </a:solidFill>
                <a:latin typeface="Arial"/>
                <a:ea typeface="Lucida Sans Unicode"/>
              </a:rPr>
              <a:t>defense</a:t>
            </a:r>
            <a:r>
              <a:rPr b="0" lang="en-GB" sz="1200" spc="-1" strike="noStrike">
                <a:solidFill>
                  <a:srgbClr val="222222"/>
                </a:solidFill>
                <a:latin typeface="Arial"/>
                <a:ea typeface="Lucida Sans Unicode"/>
              </a:rPr>
              <a:t>, organization shows it has done what any prudent organization would do in similar circumstances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Application of controls at or above prescribed levels and maintenance of standards of due care show due diligence on organization’s part</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Failure to support standard of due care or due diligence can leave organization open to legal liability </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222222"/>
                </a:solidFill>
                <a:latin typeface="Arial"/>
                <a:ea typeface="Lucida Sans Unicode"/>
              </a:rPr>
              <a:t>Best Business Practices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Best business practices: security efforts that provide a superior level of information protection</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When considering best practices for adoption in an organization, consider:</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Does organization resemble identified target organization with best practice?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Are expendable resources similar?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Is organization in a similar threat environment?</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222222"/>
                </a:solidFill>
                <a:latin typeface="Arial"/>
                <a:ea typeface="Lucida Sans Unicode"/>
              </a:rPr>
              <a:t>Problems with Benchmarking and Best Practices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Problems with the application of benchmarking and best practices</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Organizations don’t talk to each other (biggest problem)</a:t>
            </a:r>
            <a:r>
              <a:rPr b="0" lang="en-GB" sz="2400" spc="-1" strike="noStrike">
                <a:solidFill>
                  <a:srgbClr val="222222"/>
                </a:solidFill>
                <a:latin typeface="Arial"/>
                <a:ea typeface="Lucida Sans Unicode"/>
              </a:rPr>
              <a:t>‏</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No two organizations are identical</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Best practices are a moving target</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Researching information security benchmarks doesn’t necessarily prepare practitioner for what to do next</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222222"/>
                </a:solidFill>
                <a:latin typeface="Arial"/>
                <a:ea typeface="Lucida Sans Unicode"/>
              </a:rPr>
              <a:t>Baselining</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Baselining</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Performance value or metric used to compare changes in object being measured</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In information security, baselining is comparison of past security activities and events against an organization’s future performance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Useful during baselining to have a guide to the overall process </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40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324F23D9-9B6B-4A00-9C4B-FAAA984EDDDC}" type="slidenum">
              <a:rPr b="0" lang="en-US" sz="1200" spc="-1" strike="noStrike">
                <a:solidFill>
                  <a:srgbClr val="000000"/>
                </a:solidFill>
                <a:latin typeface="Arial"/>
                <a:ea typeface="ＭＳ Ｐゴシック"/>
              </a:rPr>
              <a:t>59</a:t>
            </a:fld>
            <a:endParaRPr b="0" lang="en-GB" sz="1200" spc="-1" strike="noStrike">
              <a:latin typeface="Times New Roman"/>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2" name="PlaceHolder 1"/>
          <p:cNvSpPr>
            <a:spLocks noGrp="1"/>
          </p:cNvSpPr>
          <p:nvPr>
            <p:ph type="sldImg"/>
          </p:nvPr>
        </p:nvSpPr>
        <p:spPr>
          <a:xfrm>
            <a:off x="1143000" y="685800"/>
            <a:ext cx="4571640" cy="3428640"/>
          </a:xfrm>
          <a:prstGeom prst="rect">
            <a:avLst/>
          </a:prstGeom>
        </p:spPr>
      </p:sp>
      <p:sp>
        <p:nvSpPr>
          <p:cNvPr id="403"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Benchmarking/Best Practices cont’d.</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Standard of due care: when adopting levels of security for a legal </a:t>
            </a:r>
            <a:r>
              <a:rPr b="0" lang="en-US" sz="1200" spc="-1" strike="noStrike">
                <a:solidFill>
                  <a:srgbClr val="222222"/>
                </a:solidFill>
                <a:latin typeface="Arial"/>
                <a:ea typeface="Lucida Sans Unicode"/>
              </a:rPr>
              <a:t>defense</a:t>
            </a:r>
            <a:r>
              <a:rPr b="0" lang="en-GB" sz="1200" spc="-1" strike="noStrike">
                <a:solidFill>
                  <a:srgbClr val="222222"/>
                </a:solidFill>
                <a:latin typeface="Arial"/>
                <a:ea typeface="Lucida Sans Unicode"/>
              </a:rPr>
              <a:t>, organization shows it has done what any prudent organization would do in similar circumstances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Application of controls at or above prescribed levels and maintenance of standards of due care show due diligence on organization’s part</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Failure to support standard of due care or due diligence can leave organization open to legal liability </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404"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FD1F9D3-5755-4249-850D-7F0B4AB0517D}" type="slidenum">
              <a:rPr b="0" lang="en-US" sz="1200" spc="-1" strike="noStrike">
                <a:solidFill>
                  <a:srgbClr val="000000"/>
                </a:solidFill>
                <a:latin typeface="Arial"/>
                <a:ea typeface="ＭＳ Ｐゴシック"/>
              </a:rPr>
              <a:t>59</a:t>
            </a:fld>
            <a:endParaRPr b="0" lang="en-GB" sz="1200" spc="-1" strike="noStrike">
              <a:latin typeface="Times New Roman"/>
            </a:endParaRPr>
          </a:p>
        </p:txBody>
      </p:sp>
    </p:spTree>
  </p:cSld>
</p:notes>
</file>

<file path=ppt/notesSlides/notesSlide6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5" name="PlaceHolder 1"/>
          <p:cNvSpPr>
            <a:spLocks noGrp="1"/>
          </p:cNvSpPr>
          <p:nvPr>
            <p:ph type="sldImg"/>
          </p:nvPr>
        </p:nvSpPr>
        <p:spPr>
          <a:xfrm>
            <a:off x="1143000" y="685800"/>
            <a:ext cx="4571640" cy="3428640"/>
          </a:xfrm>
          <a:prstGeom prst="rect">
            <a:avLst/>
          </a:prstGeom>
        </p:spPr>
      </p:sp>
      <p:sp>
        <p:nvSpPr>
          <p:cNvPr id="406" name="PlaceHolder 2"/>
          <p:cNvSpPr>
            <a:spLocks noGrp="1"/>
          </p:cNvSpPr>
          <p:nvPr>
            <p:ph type="body"/>
          </p:nvPr>
        </p:nvSpPr>
        <p:spPr>
          <a:xfrm>
            <a:off x="685800" y="4343400"/>
            <a:ext cx="5486040" cy="4114440"/>
          </a:xfrm>
          <a:prstGeom prst="rect">
            <a:avLst/>
          </a:prstGeom>
        </p:spPr>
        <p:txBody>
          <a:bodyPr>
            <a:normAutofit fontScale="67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Best Business Practices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Best business practices: security efforts that provide a superior level of information protection</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When considering best practices for adoption in an organization, consider:</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Does organization resemble identified target organization with best practice?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Are expendable resources similar?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Is organization in a similar threat environment?</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407"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DD4DA2E-C4E0-4E54-948E-004586E438E9}" type="slidenum">
              <a:rPr b="0" lang="en-US" sz="1200" spc="-1" strike="noStrike">
                <a:solidFill>
                  <a:srgbClr val="000000"/>
                </a:solidFill>
                <a:latin typeface="Arial"/>
                <a:ea typeface="ＭＳ Ｐゴシック"/>
              </a:rPr>
              <a:t>61</a:t>
            </a:fld>
            <a:endParaRPr b="0" lang="en-GB" sz="1200" spc="-1" strike="noStrike">
              <a:latin typeface="Times New Roman"/>
            </a:endParaRPr>
          </a:p>
        </p:txBody>
      </p:sp>
    </p:spTree>
  </p:cSld>
</p:notes>
</file>

<file path=ppt/notesSlides/notesSlide6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8" name="PlaceHolder 1"/>
          <p:cNvSpPr>
            <a:spLocks noGrp="1"/>
          </p:cNvSpPr>
          <p:nvPr>
            <p:ph type="sldImg"/>
          </p:nvPr>
        </p:nvSpPr>
        <p:spPr>
          <a:xfrm>
            <a:off x="1143000" y="685800"/>
            <a:ext cx="4571640" cy="3428640"/>
          </a:xfrm>
          <a:prstGeom prst="rect">
            <a:avLst/>
          </a:prstGeom>
        </p:spPr>
      </p:sp>
      <p:sp>
        <p:nvSpPr>
          <p:cNvPr id="409" name="PlaceHolder 2"/>
          <p:cNvSpPr>
            <a:spLocks noGrp="1"/>
          </p:cNvSpPr>
          <p:nvPr>
            <p:ph type="body"/>
          </p:nvPr>
        </p:nvSpPr>
        <p:spPr>
          <a:xfrm>
            <a:off x="685800" y="4343400"/>
            <a:ext cx="5486040" cy="4114440"/>
          </a:xfrm>
          <a:prstGeom prst="rect">
            <a:avLst/>
          </a:prstGeom>
        </p:spPr>
        <p:txBody>
          <a:bodyPr>
            <a:normAutofit fontScale="68000"/>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Problems with Benchmarking and Best Practices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Problems with the application of benchmarking and best practices</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Organizations don’t talk to each other (biggest problem)</a:t>
            </a:r>
            <a:r>
              <a:rPr b="0" lang="en-GB" sz="2400" spc="-1" strike="noStrike">
                <a:solidFill>
                  <a:srgbClr val="222222"/>
                </a:solidFill>
                <a:latin typeface="Arial"/>
                <a:ea typeface="Lucida Sans Unicode"/>
              </a:rPr>
              <a:t>‏</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No two organizations are identical</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Best practices are a moving target</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Researching information security benchmarks doesn’t necessarily prepare practitioner for what to do next</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410"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D65D8090-4032-4E68-95B3-EB00580CFA46}" type="slidenum">
              <a:rPr b="0" lang="en-US" sz="1200" spc="-1" strike="noStrike">
                <a:solidFill>
                  <a:srgbClr val="000000"/>
                </a:solidFill>
                <a:latin typeface="Arial"/>
                <a:ea typeface="ＭＳ Ｐゴシック"/>
              </a:rPr>
              <a:t>62</a:t>
            </a:fld>
            <a:endParaRPr b="0" lang="en-GB" sz="1200" spc="-1" strike="noStrike">
              <a:latin typeface="Times New Roman"/>
            </a:endParaRPr>
          </a:p>
        </p:txBody>
      </p:sp>
    </p:spTree>
  </p:cSld>
</p:notes>
</file>

<file path=ppt/notesSlides/notesSlide6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1" name="PlaceHolder 1"/>
          <p:cNvSpPr>
            <a:spLocks noGrp="1"/>
          </p:cNvSpPr>
          <p:nvPr>
            <p:ph type="sldImg"/>
          </p:nvPr>
        </p:nvSpPr>
        <p:spPr>
          <a:xfrm>
            <a:off x="1143000" y="685800"/>
            <a:ext cx="4571640" cy="3428640"/>
          </a:xfrm>
          <a:prstGeom prst="rect">
            <a:avLst/>
          </a:prstGeom>
        </p:spPr>
      </p:sp>
      <p:sp>
        <p:nvSpPr>
          <p:cNvPr id="412" name="PlaceHolder 2"/>
          <p:cNvSpPr>
            <a:spLocks noGrp="1"/>
          </p:cNvSpPr>
          <p:nvPr>
            <p:ph type="body"/>
          </p:nvPr>
        </p:nvSpPr>
        <p:spPr>
          <a:xfrm>
            <a:off x="685800" y="4343400"/>
            <a:ext cx="5486040" cy="4114440"/>
          </a:xfrm>
          <a:prstGeom prst="rect">
            <a:avLst/>
          </a:prstGeom>
        </p:spPr>
        <p:txBody>
          <a:bodyPr>
            <a:norm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Baselining</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600" spc="-1" strike="noStrike">
                <a:solidFill>
                  <a:srgbClr val="222222"/>
                </a:solidFill>
                <a:latin typeface="Arial"/>
                <a:ea typeface="Lucida Sans Unicode"/>
              </a:rPr>
              <a:t>Baselining</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Performance value or metric used to compare changes in object being measured</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In information security, baselining is comparison of past security activities and events against an organization’s future performance</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400" spc="-1" strike="noStrike">
                <a:solidFill>
                  <a:srgbClr val="222222"/>
                </a:solidFill>
                <a:latin typeface="Arial"/>
                <a:ea typeface="Lucida Sans Unicode"/>
              </a:rPr>
              <a:t>Useful during baselining to have a guide to the overall process </a:t>
            </a:r>
            <a:endParaRPr b="0" lang="en-GB" sz="24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latin typeface="Arial"/>
            </a:endParaRPr>
          </a:p>
        </p:txBody>
      </p:sp>
      <p:sp>
        <p:nvSpPr>
          <p:cNvPr id="413"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C6BC3051-9B37-4BB1-B0F7-E747D3122DC2}" type="slidenum">
              <a:rPr b="0" lang="en-US" sz="1200" spc="-1" strike="noStrike">
                <a:solidFill>
                  <a:srgbClr val="000000"/>
                </a:solidFill>
                <a:latin typeface="Arial"/>
                <a:ea typeface="ＭＳ Ｐゴシック"/>
              </a:rPr>
              <a:t>63</a:t>
            </a:fld>
            <a:endParaRPr b="0" lang="en-GB" sz="1200" spc="-1" strike="noStrike">
              <a:latin typeface="Times New Roman"/>
            </a:endParaRPr>
          </a:p>
        </p:txBody>
      </p:sp>
    </p:spTree>
  </p:cSld>
</p:notes>
</file>

<file path=ppt/notesSlides/notesSlide6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4" name="PlaceHolder 1"/>
          <p:cNvSpPr>
            <a:spLocks noGrp="1"/>
          </p:cNvSpPr>
          <p:nvPr>
            <p:ph type="sldImg"/>
          </p:nvPr>
        </p:nvSpPr>
        <p:spPr>
          <a:xfrm>
            <a:off x="1143000" y="685800"/>
            <a:ext cx="4571640" cy="3428640"/>
          </a:xfrm>
          <a:prstGeom prst="rect">
            <a:avLst/>
          </a:prstGeom>
        </p:spPr>
      </p:sp>
      <p:sp>
        <p:nvSpPr>
          <p:cNvPr id="415"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Organizational Feasibility</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Organizational: assesses how well proposed IS alternatives will contribute to organization’s efficiency, effectiveness, and overall operation</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Operational: assesses user and management acceptance and support, and the overall requirements of the organization’s stakeholders</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Technical: assesses if organization has or can acquire the technology necessary to implement and support proposed control</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Political: defines what can/cannot occur based on consensus and relationships among communities of interest</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416"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F63BBA2-3889-4B5B-A11B-8E848C573941}" type="slidenum">
              <a:rPr b="0" lang="en-US" sz="1200" spc="-1" strike="noStrike">
                <a:solidFill>
                  <a:srgbClr val="000000"/>
                </a:solidFill>
                <a:latin typeface="Arial"/>
                <a:ea typeface="ＭＳ Ｐゴシック"/>
              </a:rPr>
              <a:t>63</a:t>
            </a:fld>
            <a:endParaRPr b="0" lang="en-GB" sz="1200" spc="-1" strike="noStrike">
              <a:latin typeface="Times New Roman"/>
            </a:endParaRPr>
          </a:p>
        </p:txBody>
      </p:sp>
    </p:spTree>
  </p:cSld>
</p:notes>
</file>

<file path=ppt/notesSlides/notesSlide6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7" name="PlaceHolder 1"/>
          <p:cNvSpPr>
            <a:spLocks noGrp="1"/>
          </p:cNvSpPr>
          <p:nvPr>
            <p:ph type="sldImg"/>
          </p:nvPr>
        </p:nvSpPr>
        <p:spPr>
          <a:xfrm>
            <a:off x="1143000" y="685800"/>
            <a:ext cx="4571640" cy="3428640"/>
          </a:xfrm>
          <a:prstGeom prst="rect">
            <a:avLst/>
          </a:prstGeom>
        </p:spPr>
      </p:sp>
      <p:sp>
        <p:nvSpPr>
          <p:cNvPr id="418"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latin typeface="Arial"/>
                <a:ea typeface="Lucida Sans Unicode"/>
              </a:rPr>
              <a:t>Recommended Practices in Controlling Risk</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Convince budget authorities to spend up to value of asset to protect from identified threat</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Chosen controls may be a balanced mixture that provides greatest value to as many asset-threat pairs as possible</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Organizations looking to implement controls that don’t involve such complex, inexact, and dynamic calculations</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419"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73182672-173C-4722-984D-E9A692855908}" type="slidenum">
              <a:rPr b="0" lang="en-US" sz="1200" spc="-1" strike="noStrike">
                <a:solidFill>
                  <a:srgbClr val="000000"/>
                </a:solidFill>
                <a:latin typeface="Arial"/>
                <a:ea typeface="ＭＳ Ｐゴシック"/>
              </a:rPr>
              <a:t>63</a:t>
            </a:fld>
            <a:endParaRPr b="0" lang="en-GB" sz="1200" spc="-1" strike="noStrike">
              <a:latin typeface="Times New Roman"/>
            </a:endParaRPr>
          </a:p>
        </p:txBody>
      </p:sp>
    </p:spTree>
  </p:cSld>
</p:notes>
</file>

<file path=ppt/notesSlides/notesSlide6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0" name="PlaceHolder 1"/>
          <p:cNvSpPr>
            <a:spLocks noGrp="1"/>
          </p:cNvSpPr>
          <p:nvPr>
            <p:ph type="sldImg"/>
          </p:nvPr>
        </p:nvSpPr>
        <p:spPr>
          <a:xfrm>
            <a:off x="1143000" y="685800"/>
            <a:ext cx="4571640" cy="3428640"/>
          </a:xfrm>
          <a:prstGeom prst="rect">
            <a:avLst/>
          </a:prstGeom>
        </p:spPr>
      </p:sp>
      <p:sp>
        <p:nvSpPr>
          <p:cNvPr id="421"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0" lang="en-GB" sz="1200" spc="-1" strike="noStrike">
                <a:solidFill>
                  <a:srgbClr val="000000"/>
                </a:solidFill>
                <a:latin typeface="Arial"/>
                <a:ea typeface="+mn-ea"/>
              </a:rPr>
              <a:t>The results of risk management activities can be delivered via a report on a systematic approach to risk management, a project-based risk assessment, or a topic-specific risk assessment.</a:t>
            </a: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a:p>
            <a:pPr marL="216000" indent="-216000">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GB" sz="2000" spc="-1" strike="noStrike">
                <a:solidFill>
                  <a:srgbClr val="000000"/>
                </a:solidFill>
                <a:latin typeface="Arial"/>
                <a:ea typeface="Lucida Sans Unicode"/>
              </a:rPr>
              <a:t>Documenting Results</a:t>
            </a:r>
            <a:r>
              <a:rPr b="0" lang="en-GB" sz="2000" spc="-1" strike="noStrike">
                <a:solidFill>
                  <a:srgbClr val="000000"/>
                </a:solidFill>
                <a:latin typeface="Arial"/>
                <a:ea typeface="Lucida Sans Unicode"/>
              </a:rPr>
              <a:t> </a:t>
            </a:r>
            <a:endParaRPr b="0" lang="en-GB" sz="20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At minimum, each information asset-threat pair should have documented control strategy clearly identifying any remaining residual risk</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Another option: document outcome of control strategy for each information asset-vulnerability pair as an action plan</a:t>
            </a:r>
            <a:endParaRPr b="0" lang="en-GB" sz="1200" spc="-1" strike="noStrike">
              <a:latin typeface="Arial"/>
            </a:endParaRPr>
          </a:p>
          <a:p>
            <a:pPr marL="343080" indent="-342720">
              <a:lnSpc>
                <a:spcPct val="100000"/>
              </a:lnSpc>
              <a:spcBef>
                <a:spcPts val="241"/>
              </a:spcBef>
              <a:buClr>
                <a:srgbClr val="222222"/>
              </a:buClr>
              <a:buFont typeface="Symbol"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222222"/>
                </a:solidFill>
                <a:latin typeface="Arial"/>
                <a:ea typeface="Lucida Sans Unicode"/>
              </a:rPr>
              <a:t>Risk assessment may be documented in a topic-specific report</a:t>
            </a:r>
            <a:endParaRPr b="0" lang="en-GB" sz="1200" spc="-1" strike="noStrike">
              <a:latin typeface="Arial"/>
            </a:endParaRPr>
          </a:p>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
        <p:nvSpPr>
          <p:cNvPr id="422"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25A40028-3ECE-40FB-820D-BDC3AC1EDF6B}" type="slidenum">
              <a:rPr b="0" lang="en-US" sz="1200" spc="-1" strike="noStrike">
                <a:solidFill>
                  <a:srgbClr val="000000"/>
                </a:solidFill>
                <a:latin typeface="Arial"/>
                <a:ea typeface="ＭＳ Ｐゴシック"/>
              </a:rPr>
              <a:t>63</a:t>
            </a:fld>
            <a:endParaRPr b="0" lang="en-GB" sz="1200" spc="-1" strike="noStrike">
              <a:latin typeface="Times New Roman"/>
            </a:endParaRPr>
          </a:p>
        </p:txBody>
      </p:sp>
    </p:spTree>
  </p:cSld>
</p:notes>
</file>

<file path=ppt/notesSlides/notesSlide6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3" name="PlaceHolder 1"/>
          <p:cNvSpPr>
            <a:spLocks noGrp="1"/>
          </p:cNvSpPr>
          <p:nvPr>
            <p:ph type="sldImg"/>
          </p:nvPr>
        </p:nvSpPr>
        <p:spPr>
          <a:xfrm>
            <a:off x="1143000" y="685800"/>
            <a:ext cx="4571640" cy="3428640"/>
          </a:xfrm>
          <a:prstGeom prst="rect">
            <a:avLst/>
          </a:prstGeom>
        </p:spPr>
      </p:sp>
      <p:sp>
        <p:nvSpPr>
          <p:cNvPr id="424"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spcBef>
                <a:spcPts val="519"/>
              </a:spcBef>
            </a:pPr>
            <a:r>
              <a:rPr b="1" lang="en-GB" sz="2600" spc="-1" strike="noStrike">
                <a:solidFill>
                  <a:srgbClr val="222222"/>
                </a:solidFill>
                <a:latin typeface="Arial"/>
              </a:rPr>
              <a:t>NIST Risk Management Framework</a:t>
            </a:r>
            <a:endParaRPr b="0" lang="en-GB" sz="2600" spc="-1" strike="noStrike">
              <a:latin typeface="Arial"/>
            </a:endParaRPr>
          </a:p>
          <a:p>
            <a:pPr marL="216000" indent="-216000">
              <a:lnSpc>
                <a:spcPct val="100000"/>
              </a:lnSpc>
              <a:spcBef>
                <a:spcPts val="519"/>
              </a:spcBef>
            </a:pPr>
            <a:r>
              <a:rPr b="0" lang="en-GB" sz="2600" spc="-1" strike="noStrike">
                <a:solidFill>
                  <a:srgbClr val="222222"/>
                </a:solidFill>
                <a:latin typeface="Arial"/>
              </a:rPr>
              <a:t>Describes risk management as comprehensive process requiring organizations to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Frame risk</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Assess risk</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Respond to determined risk</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Monitor risk on ongoing basis</a:t>
            </a:r>
            <a:endParaRPr b="0" lang="en-GB" sz="2400" spc="-1" strike="noStrike">
              <a:latin typeface="Arial"/>
            </a:endParaRPr>
          </a:p>
          <a:p>
            <a:pPr>
              <a:lnSpc>
                <a:spcPct val="100000"/>
              </a:lnSpc>
            </a:pPr>
            <a:endParaRPr b="0" lang="en-GB" sz="2400" spc="-1" strike="noStrike">
              <a:latin typeface="Arial"/>
            </a:endParaRPr>
          </a:p>
        </p:txBody>
      </p:sp>
      <p:sp>
        <p:nvSpPr>
          <p:cNvPr id="425"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F009AFF1-7E3F-44DC-BA40-927BC2CC4E93}" type="slidenum">
              <a:rPr b="0" lang="en-US" sz="1200" spc="-1" strike="noStrike">
                <a:solidFill>
                  <a:srgbClr val="000000"/>
                </a:solidFill>
                <a:latin typeface="Arial"/>
                <a:ea typeface="ＭＳ Ｐゴシック"/>
              </a:rPr>
              <a:t>63</a:t>
            </a:fld>
            <a:endParaRPr b="0" lang="en-GB" sz="1200" spc="-1" strike="noStrike">
              <a:latin typeface="Times New Roman"/>
            </a:endParaRPr>
          </a:p>
        </p:txBody>
      </p:sp>
    </p:spTree>
  </p:cSld>
</p:notes>
</file>

<file path=ppt/notesSlides/notesSlide7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6" name="PlaceHolder 1"/>
          <p:cNvSpPr>
            <a:spLocks noGrp="1"/>
          </p:cNvSpPr>
          <p:nvPr>
            <p:ph type="sldImg"/>
          </p:nvPr>
        </p:nvSpPr>
        <p:spPr>
          <a:xfrm>
            <a:off x="1143000" y="685800"/>
            <a:ext cx="4571640" cy="3428640"/>
          </a:xfrm>
          <a:prstGeom prst="rect">
            <a:avLst/>
          </a:prstGeom>
        </p:spPr>
      </p:sp>
      <p:sp>
        <p:nvSpPr>
          <p:cNvPr id="427" name="PlaceHolder 2"/>
          <p:cNvSpPr>
            <a:spLocks noGrp="1"/>
          </p:cNvSpPr>
          <p:nvPr>
            <p:ph type="body"/>
          </p:nvPr>
        </p:nvSpPr>
        <p:spPr>
          <a:xfrm>
            <a:off x="685800" y="4343400"/>
            <a:ext cx="5486040" cy="4114440"/>
          </a:xfrm>
          <a:prstGeom prst="rect">
            <a:avLst/>
          </a:prstGeom>
        </p:spPr>
        <p:txBody>
          <a:bodyPr>
            <a:normAutofit fontScale="45000"/>
          </a:bodyPr>
          <a:p>
            <a:pPr marL="216000" indent="-216000">
              <a:lnSpc>
                <a:spcPct val="100000"/>
              </a:lnSpc>
            </a:pPr>
            <a:r>
              <a:rPr b="1" lang="en-US" sz="2000" spc="-1" strike="noStrike">
                <a:latin typeface="Arial"/>
              </a:rPr>
              <a:t>Summary</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Risk identification: formal process of examining and documenting risk in information systems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Risk control: process of taking carefully reasoned steps to ensure the confidentiality, integrity, and availability of components of an information system</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Risk identification</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A risk management strategy enables identification, classification, and prioritization of organization’s information assets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GB" sz="2400" spc="-1" strike="noStrike">
                <a:solidFill>
                  <a:srgbClr val="222222"/>
                </a:solidFill>
                <a:latin typeface="Arial"/>
              </a:rPr>
              <a:t>Residual risk: risk remaining to the information asset even after the existing control is applied</a:t>
            </a: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p:txBody>
      </p:sp>
      <p:sp>
        <p:nvSpPr>
          <p:cNvPr id="428"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B08C8A36-E083-40B9-B0EC-82B543D820CE}"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notesSlides/notesSlide7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9" name="PlaceHolder 1"/>
          <p:cNvSpPr>
            <a:spLocks noGrp="1"/>
          </p:cNvSpPr>
          <p:nvPr>
            <p:ph type="sldImg"/>
          </p:nvPr>
        </p:nvSpPr>
        <p:spPr>
          <a:xfrm>
            <a:off x="1143000" y="685800"/>
            <a:ext cx="4571640" cy="3428640"/>
          </a:xfrm>
          <a:prstGeom prst="rect">
            <a:avLst/>
          </a:prstGeom>
        </p:spPr>
      </p:sp>
      <p:sp>
        <p:nvSpPr>
          <p:cNvPr id="430" name="PlaceHolder 2"/>
          <p:cNvSpPr>
            <a:spLocks noGrp="1"/>
          </p:cNvSpPr>
          <p:nvPr>
            <p:ph type="body"/>
          </p:nvPr>
        </p:nvSpPr>
        <p:spPr>
          <a:xfrm>
            <a:off x="685800" y="4343400"/>
            <a:ext cx="5486040" cy="4114440"/>
          </a:xfrm>
          <a:prstGeom prst="rect">
            <a:avLst/>
          </a:prstGeom>
        </p:spPr>
        <p:txBody>
          <a:bodyPr>
            <a:noAutofit/>
          </a:bodyPr>
          <a:p>
            <a:pPr marL="216000" indent="-216000">
              <a:lnSpc>
                <a:spcPct val="100000"/>
              </a:lnSpc>
            </a:pPr>
            <a:r>
              <a:rPr b="1" lang="en-US" sz="2000" spc="-1" strike="noStrike">
                <a:latin typeface="Arial"/>
              </a:rPr>
              <a:t>Summary</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GB" sz="2600" spc="-1" strike="noStrike">
                <a:solidFill>
                  <a:srgbClr val="222222"/>
                </a:solidFill>
                <a:latin typeface="Arial"/>
              </a:rPr>
              <a:t>Risk control: five strategies are used to control risks that result from vulnerabilities: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Defend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Transfer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Mitigate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Accept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Terminate</a:t>
            </a:r>
            <a:endParaRPr b="0" lang="en-GB" sz="2400" spc="-1" strike="noStrike">
              <a:latin typeface="Arial"/>
            </a:endParaRPr>
          </a:p>
          <a:p>
            <a:pPr>
              <a:lnSpc>
                <a:spcPct val="100000"/>
              </a:lnSpc>
            </a:pPr>
            <a:endParaRPr b="0" lang="en-GB" sz="2400" spc="-1" strike="noStrike">
              <a:latin typeface="Arial"/>
            </a:endParaRPr>
          </a:p>
        </p:txBody>
      </p:sp>
      <p:sp>
        <p:nvSpPr>
          <p:cNvPr id="431" name="TextShape 3"/>
          <p:cNvSpPr txBox="1"/>
          <p:nvPr/>
        </p:nvSpPr>
        <p:spPr>
          <a:xfrm>
            <a:off x="3884760" y="8685360"/>
            <a:ext cx="2971440" cy="456840"/>
          </a:xfrm>
          <a:prstGeom prst="rect">
            <a:avLst/>
          </a:prstGeom>
          <a:noFill/>
          <a:ln w="0">
            <a:noFill/>
          </a:ln>
        </p:spPr>
        <p:txBody>
          <a:bodyPr anchor="b">
            <a:noAutofit/>
          </a:bodyPr>
          <a:p>
            <a:pPr algn="r">
              <a:lnSpc>
                <a:spcPct val="100000"/>
              </a:lnSpc>
            </a:pPr>
            <a:fld id="{47BD7AA4-47ED-428F-B8DB-230525D81697}" type="slidenum">
              <a:rPr b="0" lang="en-US" sz="1200" spc="-1" strike="noStrike">
                <a:solidFill>
                  <a:srgbClr val="000000"/>
                </a:solidFill>
                <a:latin typeface="Arial"/>
                <a:ea typeface="ＭＳ Ｐゴシック"/>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5" name="PlaceHolder 2"/>
          <p:cNvSpPr>
            <a:spLocks noGrp="1"/>
          </p:cNvSpPr>
          <p:nvPr>
            <p:ph type="subTitle"/>
          </p:nvPr>
        </p:nvSpPr>
        <p:spPr>
          <a:xfrm>
            <a:off x="228600" y="1295280"/>
            <a:ext cx="8762760" cy="48304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7" name="PlaceHolder 2"/>
          <p:cNvSpPr>
            <a:spLocks noGrp="1"/>
          </p:cNvSpPr>
          <p:nvPr>
            <p:ph type="body"/>
          </p:nvPr>
        </p:nvSpPr>
        <p:spPr>
          <a:xfrm>
            <a:off x="228600" y="1295280"/>
            <a:ext cx="876276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9"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10"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 y="27720"/>
            <a:ext cx="9052200" cy="481572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14"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5"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16"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18"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19"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20" name="PlaceHolder 4"/>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22"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23"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24" name="PlaceHolder 4"/>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26" name="PlaceHolder 2"/>
          <p:cNvSpPr>
            <a:spLocks noGrp="1"/>
          </p:cNvSpPr>
          <p:nvPr>
            <p:ph type="body"/>
          </p:nvPr>
        </p:nvSpPr>
        <p:spPr>
          <a:xfrm>
            <a:off x="228600" y="129528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27" name="PlaceHolder 3"/>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29"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0"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1"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2" name="PlaceHolder 5"/>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34" name="PlaceHolder 2"/>
          <p:cNvSpPr>
            <a:spLocks noGrp="1"/>
          </p:cNvSpPr>
          <p:nvPr>
            <p:ph type="body"/>
          </p:nvPr>
        </p:nvSpPr>
        <p:spPr>
          <a:xfrm>
            <a:off x="2286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5" name="PlaceHolder 3"/>
          <p:cNvSpPr>
            <a:spLocks noGrp="1"/>
          </p:cNvSpPr>
          <p:nvPr>
            <p:ph type="body"/>
          </p:nvPr>
        </p:nvSpPr>
        <p:spPr>
          <a:xfrm>
            <a:off x="31914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6" name="PlaceHolder 4"/>
          <p:cNvSpPr>
            <a:spLocks noGrp="1"/>
          </p:cNvSpPr>
          <p:nvPr>
            <p:ph type="body"/>
          </p:nvPr>
        </p:nvSpPr>
        <p:spPr>
          <a:xfrm>
            <a:off x="61542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7" name="PlaceHolder 5"/>
          <p:cNvSpPr>
            <a:spLocks noGrp="1"/>
          </p:cNvSpPr>
          <p:nvPr>
            <p:ph type="body"/>
          </p:nvPr>
        </p:nvSpPr>
        <p:spPr>
          <a:xfrm>
            <a:off x="2286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8" name="PlaceHolder 6"/>
          <p:cNvSpPr>
            <a:spLocks noGrp="1"/>
          </p:cNvSpPr>
          <p:nvPr>
            <p:ph type="body"/>
          </p:nvPr>
        </p:nvSpPr>
        <p:spPr>
          <a:xfrm>
            <a:off x="31914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39" name="PlaceHolder 7"/>
          <p:cNvSpPr>
            <a:spLocks noGrp="1"/>
          </p:cNvSpPr>
          <p:nvPr>
            <p:ph type="body"/>
          </p:nvPr>
        </p:nvSpPr>
        <p:spPr>
          <a:xfrm>
            <a:off x="61542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43" name="PlaceHolder 2"/>
          <p:cNvSpPr>
            <a:spLocks noGrp="1"/>
          </p:cNvSpPr>
          <p:nvPr>
            <p:ph type="subTitle"/>
          </p:nvPr>
        </p:nvSpPr>
        <p:spPr>
          <a:xfrm>
            <a:off x="228600" y="1295280"/>
            <a:ext cx="8762760" cy="48304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45" name="PlaceHolder 2"/>
          <p:cNvSpPr>
            <a:spLocks noGrp="1"/>
          </p:cNvSpPr>
          <p:nvPr>
            <p:ph type="body"/>
          </p:nvPr>
        </p:nvSpPr>
        <p:spPr>
          <a:xfrm>
            <a:off x="228600" y="1295280"/>
            <a:ext cx="876276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47"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48"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 y="27720"/>
            <a:ext cx="9052200" cy="481572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52"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53"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54"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56"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57"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58" name="PlaceHolder 4"/>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60"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61"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62" name="PlaceHolder 4"/>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64" name="PlaceHolder 2"/>
          <p:cNvSpPr>
            <a:spLocks noGrp="1"/>
          </p:cNvSpPr>
          <p:nvPr>
            <p:ph type="body"/>
          </p:nvPr>
        </p:nvSpPr>
        <p:spPr>
          <a:xfrm>
            <a:off x="228600" y="129528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65" name="PlaceHolder 3"/>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67"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68"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69"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0" name="PlaceHolder 5"/>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72" name="PlaceHolder 2"/>
          <p:cNvSpPr>
            <a:spLocks noGrp="1"/>
          </p:cNvSpPr>
          <p:nvPr>
            <p:ph type="body"/>
          </p:nvPr>
        </p:nvSpPr>
        <p:spPr>
          <a:xfrm>
            <a:off x="2286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3" name="PlaceHolder 3"/>
          <p:cNvSpPr>
            <a:spLocks noGrp="1"/>
          </p:cNvSpPr>
          <p:nvPr>
            <p:ph type="body"/>
          </p:nvPr>
        </p:nvSpPr>
        <p:spPr>
          <a:xfrm>
            <a:off x="31914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4" name="PlaceHolder 4"/>
          <p:cNvSpPr>
            <a:spLocks noGrp="1"/>
          </p:cNvSpPr>
          <p:nvPr>
            <p:ph type="body"/>
          </p:nvPr>
        </p:nvSpPr>
        <p:spPr>
          <a:xfrm>
            <a:off x="61542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5" name="PlaceHolder 5"/>
          <p:cNvSpPr>
            <a:spLocks noGrp="1"/>
          </p:cNvSpPr>
          <p:nvPr>
            <p:ph type="body"/>
          </p:nvPr>
        </p:nvSpPr>
        <p:spPr>
          <a:xfrm>
            <a:off x="2286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6" name="PlaceHolder 6"/>
          <p:cNvSpPr>
            <a:spLocks noGrp="1"/>
          </p:cNvSpPr>
          <p:nvPr>
            <p:ph type="body"/>
          </p:nvPr>
        </p:nvSpPr>
        <p:spPr>
          <a:xfrm>
            <a:off x="31914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77" name="PlaceHolder 7"/>
          <p:cNvSpPr>
            <a:spLocks noGrp="1"/>
          </p:cNvSpPr>
          <p:nvPr>
            <p:ph type="body"/>
          </p:nvPr>
        </p:nvSpPr>
        <p:spPr>
          <a:xfrm>
            <a:off x="61542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81" name="PlaceHolder 2"/>
          <p:cNvSpPr>
            <a:spLocks noGrp="1"/>
          </p:cNvSpPr>
          <p:nvPr>
            <p:ph type="subTitle"/>
          </p:nvPr>
        </p:nvSpPr>
        <p:spPr>
          <a:xfrm>
            <a:off x="228600" y="1295280"/>
            <a:ext cx="8762760" cy="48304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83" name="PlaceHolder 2"/>
          <p:cNvSpPr>
            <a:spLocks noGrp="1"/>
          </p:cNvSpPr>
          <p:nvPr>
            <p:ph type="body"/>
          </p:nvPr>
        </p:nvSpPr>
        <p:spPr>
          <a:xfrm>
            <a:off x="228600" y="1295280"/>
            <a:ext cx="876276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85"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86"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 y="27720"/>
            <a:ext cx="9052200" cy="481572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90"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91" name="PlaceHolder 3"/>
          <p:cNvSpPr>
            <a:spLocks noGrp="1"/>
          </p:cNvSpPr>
          <p:nvPr>
            <p:ph type="body"/>
          </p:nvPr>
        </p:nvSpPr>
        <p:spPr>
          <a:xfrm>
            <a:off x="471888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92"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94" name="PlaceHolder 2"/>
          <p:cNvSpPr>
            <a:spLocks noGrp="1"/>
          </p:cNvSpPr>
          <p:nvPr>
            <p:ph type="body"/>
          </p:nvPr>
        </p:nvSpPr>
        <p:spPr>
          <a:xfrm>
            <a:off x="228600" y="1295280"/>
            <a:ext cx="4276080" cy="4830480"/>
          </a:xfrm>
          <a:prstGeom prst="rect">
            <a:avLst/>
          </a:prstGeom>
        </p:spPr>
        <p:txBody>
          <a:bodyPr lIns="0" rIns="0" tIns="0" bIns="0">
            <a:normAutofit/>
          </a:bodyPr>
          <a:p>
            <a:endParaRPr b="0" lang="en-US" sz="2600" spc="-1" strike="noStrike">
              <a:solidFill>
                <a:srgbClr val="000000"/>
              </a:solidFill>
              <a:latin typeface="Arial"/>
            </a:endParaRPr>
          </a:p>
        </p:txBody>
      </p:sp>
      <p:sp>
        <p:nvSpPr>
          <p:cNvPr id="95"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96" name="PlaceHolder 4"/>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98"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99"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00" name="PlaceHolder 4"/>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102" name="PlaceHolder 2"/>
          <p:cNvSpPr>
            <a:spLocks noGrp="1"/>
          </p:cNvSpPr>
          <p:nvPr>
            <p:ph type="body"/>
          </p:nvPr>
        </p:nvSpPr>
        <p:spPr>
          <a:xfrm>
            <a:off x="228600" y="129528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03" name="PlaceHolder 3"/>
          <p:cNvSpPr>
            <a:spLocks noGrp="1"/>
          </p:cNvSpPr>
          <p:nvPr>
            <p:ph type="body"/>
          </p:nvPr>
        </p:nvSpPr>
        <p:spPr>
          <a:xfrm>
            <a:off x="228600" y="3818520"/>
            <a:ext cx="876276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105" name="PlaceHolder 2"/>
          <p:cNvSpPr>
            <a:spLocks noGrp="1"/>
          </p:cNvSpPr>
          <p:nvPr>
            <p:ph type="body"/>
          </p:nvPr>
        </p:nvSpPr>
        <p:spPr>
          <a:xfrm>
            <a:off x="22860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06" name="PlaceHolder 3"/>
          <p:cNvSpPr>
            <a:spLocks noGrp="1"/>
          </p:cNvSpPr>
          <p:nvPr>
            <p:ph type="body"/>
          </p:nvPr>
        </p:nvSpPr>
        <p:spPr>
          <a:xfrm>
            <a:off x="4718880" y="129528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07" name="PlaceHolder 4"/>
          <p:cNvSpPr>
            <a:spLocks noGrp="1"/>
          </p:cNvSpPr>
          <p:nvPr>
            <p:ph type="body"/>
          </p:nvPr>
        </p:nvSpPr>
        <p:spPr>
          <a:xfrm>
            <a:off x="22860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08" name="PlaceHolder 5"/>
          <p:cNvSpPr>
            <a:spLocks noGrp="1"/>
          </p:cNvSpPr>
          <p:nvPr>
            <p:ph type="body"/>
          </p:nvPr>
        </p:nvSpPr>
        <p:spPr>
          <a:xfrm>
            <a:off x="4718880" y="3818520"/>
            <a:ext cx="427608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 y="27720"/>
            <a:ext cx="9052200" cy="1038600"/>
          </a:xfrm>
          <a:prstGeom prst="rect">
            <a:avLst/>
          </a:prstGeom>
        </p:spPr>
        <p:txBody>
          <a:bodyPr lIns="0" rIns="0" tIns="0" bIns="0" anchor="ctr">
            <a:noAutofit/>
          </a:bodyPr>
          <a:p>
            <a:endParaRPr b="0" lang="en-US" sz="2400" spc="-1" strike="noStrike">
              <a:solidFill>
                <a:srgbClr val="000000"/>
              </a:solidFill>
              <a:latin typeface="Arial"/>
            </a:endParaRPr>
          </a:p>
        </p:txBody>
      </p:sp>
      <p:sp>
        <p:nvSpPr>
          <p:cNvPr id="110" name="PlaceHolder 2"/>
          <p:cNvSpPr>
            <a:spLocks noGrp="1"/>
          </p:cNvSpPr>
          <p:nvPr>
            <p:ph type="body"/>
          </p:nvPr>
        </p:nvSpPr>
        <p:spPr>
          <a:xfrm>
            <a:off x="2286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11" name="PlaceHolder 3"/>
          <p:cNvSpPr>
            <a:spLocks noGrp="1"/>
          </p:cNvSpPr>
          <p:nvPr>
            <p:ph type="body"/>
          </p:nvPr>
        </p:nvSpPr>
        <p:spPr>
          <a:xfrm>
            <a:off x="31914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12" name="PlaceHolder 4"/>
          <p:cNvSpPr>
            <a:spLocks noGrp="1"/>
          </p:cNvSpPr>
          <p:nvPr>
            <p:ph type="body"/>
          </p:nvPr>
        </p:nvSpPr>
        <p:spPr>
          <a:xfrm>
            <a:off x="6154200" y="129528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13" name="PlaceHolder 5"/>
          <p:cNvSpPr>
            <a:spLocks noGrp="1"/>
          </p:cNvSpPr>
          <p:nvPr>
            <p:ph type="body"/>
          </p:nvPr>
        </p:nvSpPr>
        <p:spPr>
          <a:xfrm>
            <a:off x="2286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14" name="PlaceHolder 6"/>
          <p:cNvSpPr>
            <a:spLocks noGrp="1"/>
          </p:cNvSpPr>
          <p:nvPr>
            <p:ph type="body"/>
          </p:nvPr>
        </p:nvSpPr>
        <p:spPr>
          <a:xfrm>
            <a:off x="31914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
        <p:nvSpPr>
          <p:cNvPr id="115" name="PlaceHolder 7"/>
          <p:cNvSpPr>
            <a:spLocks noGrp="1"/>
          </p:cNvSpPr>
          <p:nvPr>
            <p:ph type="body"/>
          </p:nvPr>
        </p:nvSpPr>
        <p:spPr>
          <a:xfrm>
            <a:off x="6154200" y="3818520"/>
            <a:ext cx="2821320" cy="2304000"/>
          </a:xfrm>
          <a:prstGeom prst="rect">
            <a:avLst/>
          </a:prstGeom>
        </p:spPr>
        <p:txBody>
          <a:bodyPr lIns="0" rIns="0" tIns="0" bIns="0">
            <a:normAutofit/>
          </a:bodyPr>
          <a:p>
            <a:endParaRPr b="0" lang="en-US" sz="2600" spc="-1" strike="noStrike">
              <a:solidFill>
                <a:srgbClr val="000000"/>
              </a:solidFill>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685800" y="327672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5.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2.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25.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5.xml"/><Relationship Id="rId3"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5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25.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5.xml"/><Relationship Id="rId3"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25.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0.xml"/>
</Relationships>
</file>

<file path=ppt/slides/_rels/slide6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1.xml"/>
</Relationships>
</file>

<file path=ppt/slides/_rels/slide6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2.xml"/>
</Relationships>
</file>

<file path=ppt/slides/_rels/slide6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3.xml"/>
</Relationships>
</file>

<file path=ppt/slides/_rels/slide6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
</Relationships>
</file>

<file path=ppt/slides/_rels/slide6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5.xml"/>
</Relationships>
</file>

<file path=ppt/slides/_rels/slide6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6.xml"/>
</Relationships>
</file>

<file path=ppt/slides/_rels/slide6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8.xml"/>
</Relationships>
</file>

<file path=ppt/slides/_rels/slide69.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25.xml"/>
</Relationships>
</file>

<file path=ppt/slides/_rels/slide7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0.xml"/>
</Relationships>
</file>

<file path=ppt/slides/_rels/slide7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1.xml"/>
</Relationships>
</file>

<file path=ppt/slides/_rels/slide7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3.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TextShape 1"/>
          <p:cNvSpPr txBox="1"/>
          <p:nvPr/>
        </p:nvSpPr>
        <p:spPr>
          <a:xfrm>
            <a:off x="457200" y="609480"/>
            <a:ext cx="8229240" cy="62244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a:t>
            </a:r>
            <a:br/>
            <a:r>
              <a:rPr b="0" lang="en-US" sz="3600" spc="-1" strike="noStrike">
                <a:solidFill>
                  <a:srgbClr val="000000"/>
                </a:solidFill>
                <a:latin typeface="Arial"/>
                <a:ea typeface="Verdana"/>
              </a:rPr>
              <a:t>ACCA5034</a:t>
            </a:r>
            <a:br/>
            <a:br/>
            <a:br/>
            <a:endParaRPr b="0" lang="en-US" sz="3600" spc="-1" strike="noStrike">
              <a:solidFill>
                <a:srgbClr val="000000"/>
              </a:solidFill>
              <a:latin typeface="Arial"/>
            </a:endParaRPr>
          </a:p>
        </p:txBody>
      </p:sp>
      <p:sp>
        <p:nvSpPr>
          <p:cNvPr id="123" name="TextShape 2"/>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5</a:t>
            </a:r>
            <a:endParaRPr b="0" lang="en-US" sz="4000" spc="-1" strike="noStrike">
              <a:solidFill>
                <a:srgbClr val="000000"/>
              </a:solidFill>
              <a:latin typeface="Arial"/>
            </a:endParaRPr>
          </a:p>
        </p:txBody>
      </p:sp>
      <p:sp>
        <p:nvSpPr>
          <p:cNvPr id="124" name="TextShape 3"/>
          <p:cNvSpPr txBox="1"/>
          <p:nvPr/>
        </p:nvSpPr>
        <p:spPr>
          <a:xfrm>
            <a:off x="2666880" y="4675320"/>
            <a:ext cx="5105160" cy="76176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Risk Management</a:t>
            </a:r>
            <a:endParaRPr b="0" lang="en-US" sz="2800" spc="-1" strike="noStrike">
              <a:solidFill>
                <a:srgbClr val="000000"/>
              </a:solidFill>
              <a:latin typeface="Arial"/>
            </a:endParaRPr>
          </a:p>
        </p:txBody>
      </p:sp>
      <p:grpSp>
        <p:nvGrpSpPr>
          <p:cNvPr id="125" name="Group 4"/>
          <p:cNvGrpSpPr/>
          <p:nvPr/>
        </p:nvGrpSpPr>
        <p:grpSpPr>
          <a:xfrm>
            <a:off x="228600" y="2057400"/>
            <a:ext cx="1828440" cy="2571840"/>
            <a:chOff x="228600" y="2057400"/>
            <a:chExt cx="1828440" cy="2571840"/>
          </a:xfrm>
        </p:grpSpPr>
        <p:pic>
          <p:nvPicPr>
            <p:cNvPr id="1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27" name="CustomShape 5"/>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ea typeface="ＭＳ Ｐゴシック"/>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29" name="TextShape 2"/>
          <p:cNvSpPr txBox="1"/>
          <p:nvPr/>
        </p:nvSpPr>
        <p:spPr>
          <a:xfrm>
            <a:off x="304920" y="838080"/>
            <a:ext cx="8762760" cy="4830480"/>
          </a:xfrm>
          <a:prstGeom prst="rect">
            <a:avLst/>
          </a:prstGeom>
          <a:noFill/>
          <a:ln w="0">
            <a:noFill/>
          </a:ln>
        </p:spPr>
        <p:txBody>
          <a:bodyPr>
            <a:norm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Upon completion of this material, you should be able to:</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Define risk management, risk identification, risk assessment, and risk control</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Describe how risk is identified and assessed</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Describe various options for a risk mitigation strategy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Define risk appetite and explain how it relates to residual risk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Discuss conceptual frameworks for evaluating risk controls and formulate a cost-benefit analysis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TextShape 1"/>
          <p:cNvSpPr txBox="1"/>
          <p:nvPr/>
        </p:nvSpPr>
        <p:spPr>
          <a:xfrm>
            <a:off x="45720" y="27720"/>
            <a:ext cx="9052200" cy="581400"/>
          </a:xfrm>
          <a:prstGeom prst="rect">
            <a:avLst/>
          </a:prstGeom>
          <a:noFill/>
          <a:ln w="9360">
            <a:noFill/>
          </a:ln>
        </p:spPr>
        <p:txBody>
          <a:bodyPr anchor="ctr">
            <a:normAutofit fontScale="91000"/>
          </a:bodyPr>
          <a:p>
            <a:pPr algn="ctr">
              <a:lnSpc>
                <a:spcPct val="100000"/>
              </a:lnSpc>
            </a:pPr>
            <a:r>
              <a:rPr b="0" lang="en-GB" sz="3600" spc="-1" strike="noStrike">
                <a:solidFill>
                  <a:srgbClr val="000000"/>
                </a:solidFill>
                <a:latin typeface="Arial"/>
                <a:ea typeface="Verdana"/>
              </a:rPr>
              <a:t>Introduction</a:t>
            </a:r>
            <a:endParaRPr b="0" lang="en-US" sz="3600" spc="-1" strike="noStrike">
              <a:solidFill>
                <a:srgbClr val="000000"/>
              </a:solidFill>
              <a:latin typeface="Arial"/>
            </a:endParaRPr>
          </a:p>
        </p:txBody>
      </p:sp>
      <p:sp>
        <p:nvSpPr>
          <p:cNvPr id="131" name="TextShape 2"/>
          <p:cNvSpPr txBox="1"/>
          <p:nvPr/>
        </p:nvSpPr>
        <p:spPr>
          <a:xfrm>
            <a:off x="190440" y="533520"/>
            <a:ext cx="8762760" cy="5105160"/>
          </a:xfrm>
          <a:prstGeom prst="rect">
            <a:avLst/>
          </a:prstGeom>
          <a:noFill/>
          <a:ln w="0">
            <a:noFill/>
          </a:ln>
        </p:spPr>
        <p:txBody>
          <a:bodyPr>
            <a:noAutofit/>
          </a:bodyPr>
          <a:p>
            <a:pPr marL="457200" indent="-45684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Organizations must design and create safe environments in which business processes and procedures can function.</a:t>
            </a:r>
            <a:endParaRPr b="0" lang="en-US" sz="2400" spc="-1" strike="noStrike">
              <a:solidFill>
                <a:srgbClr val="000000"/>
              </a:solidFill>
              <a:latin typeface="Arial"/>
            </a:endParaRPr>
          </a:p>
          <a:p>
            <a:pPr marL="457200" indent="-45684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Risk assessment: A determination of the extent to which an organization’s information assets are exposed to risk.</a:t>
            </a:r>
            <a:endParaRPr b="0" lang="en-US" sz="2400" spc="-1" strike="noStrike">
              <a:solidFill>
                <a:srgbClr val="000000"/>
              </a:solidFill>
              <a:latin typeface="Arial"/>
            </a:endParaRPr>
          </a:p>
          <a:p>
            <a:pPr marL="457200" indent="-45684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Risk control: The application of controls that reduce the risks to an organization’s information assets to an acceptable level.</a:t>
            </a:r>
            <a:endParaRPr b="0" lang="en-US" sz="2400" spc="-1" strike="noStrike">
              <a:solidFill>
                <a:srgbClr val="000000"/>
              </a:solidFill>
              <a:latin typeface="Arial"/>
            </a:endParaRPr>
          </a:p>
          <a:p>
            <a:pPr marL="457200" indent="-45684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Risk identification: The recognition, enumeration, and documentation of risks to an organization’s information assets.</a:t>
            </a:r>
            <a:endParaRPr b="0" lang="en-US" sz="2400" spc="-1" strike="noStrike">
              <a:solidFill>
                <a:srgbClr val="000000"/>
              </a:solidFill>
              <a:latin typeface="Arial"/>
            </a:endParaRPr>
          </a:p>
          <a:p>
            <a:pPr marL="457200" indent="-45684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Risk management: The process of identifying risk, assessing its relative magnitude, and taking steps to reduce it to an acceptable level.</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nodeType="clickEffect" fill="hold" presetClass="entr" presetID="1">
                                  <p:stCondLst>
                                    <p:cond delay="0"/>
                                  </p:stCondLst>
                                  <p:childTnLst>
                                    <p:set>
                                      <p:cBhvr>
                                        <p:cTn id="14" dur="1" fill="hold">
                                          <p:stCondLst>
                                            <p:cond delay="0"/>
                                          </p:stCondLst>
                                        </p:cTn>
                                        <p:tgtEl>
                                          <p:spTgt spid="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nodeType="clickEffect" fill="hold" presetClass="entr" presetID="1">
                                  <p:stCondLst>
                                    <p:cond delay="0"/>
                                  </p:stCondLst>
                                  <p:childTnLst>
                                    <p:set>
                                      <p:cBhvr>
                                        <p:cTn id="18" dur="1" fill="hold">
                                          <p:stCondLst>
                                            <p:cond delay="0"/>
                                          </p:stCondLst>
                                        </p:cTn>
                                        <p:tgtEl>
                                          <p:spTgt spid="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nodeType="clickEffect" fill="hold" presetClass="entr" presetID="1">
                                  <p:stCondLst>
                                    <p:cond delay="0"/>
                                  </p:stCondLst>
                                  <p:childTnLst>
                                    <p:set>
                                      <p:cBhvr>
                                        <p:cTn id="22" dur="1" fill="hold">
                                          <p:stCondLst>
                                            <p:cond delay="0"/>
                                          </p:stCondLst>
                                        </p:cTn>
                                        <p:tgtEl>
                                          <p:spTgt spid="131">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An Overview of Risk Management</a:t>
            </a:r>
            <a:endParaRPr b="0" lang="en-US" sz="3600" spc="-1" strike="noStrike">
              <a:solidFill>
                <a:srgbClr val="000000"/>
              </a:solidFill>
              <a:latin typeface="Arial"/>
            </a:endParaRPr>
          </a:p>
        </p:txBody>
      </p:sp>
      <p:sp>
        <p:nvSpPr>
          <p:cNvPr id="133" name="TextShape 2"/>
          <p:cNvSpPr txBox="1"/>
          <p:nvPr/>
        </p:nvSpPr>
        <p:spPr>
          <a:xfrm>
            <a:off x="228600" y="1295280"/>
            <a:ext cx="8762760" cy="41144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Know yourself: identify, examine, and understand the information and systems currently in place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Know the enemy: identify, examine, and understand the threats facing the organization</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3" dur="indefinite" restart="never" nodeType="tmRoot">
          <p:childTnLst>
            <p:seq>
              <p:cTn id="24" dur="indefinite" nodeType="mainSeq">
                <p:childTnLst>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33">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nodeType="clickEffect" fill="hold" presetClass="entr" presetID="1">
                                  <p:stCondLst>
                                    <p:cond delay="0"/>
                                  </p:stCondLst>
                                  <p:childTnLst>
                                    <p:set>
                                      <p:cBhvr>
                                        <p:cTn id="32" dur="1" fill="hold">
                                          <p:stCondLst>
                                            <p:cond delay="0"/>
                                          </p:stCondLst>
                                        </p:cTn>
                                        <p:tgtEl>
                                          <p:spTgt spid="133">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nodeType="clickEffect" fill="hold" presetClass="entr" presetID="1">
                                  <p:stCondLst>
                                    <p:cond delay="0"/>
                                  </p:stCondLst>
                                  <p:childTnLst>
                                    <p:set>
                                      <p:cBhvr>
                                        <p:cTn id="36" dur="1" fill="hold">
                                          <p:stCondLst>
                                            <p:cond delay="0"/>
                                          </p:stCondLst>
                                        </p:cTn>
                                        <p:tgtEl>
                                          <p:spTgt spid="133">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TextShape 1"/>
          <p:cNvSpPr txBox="1"/>
          <p:nvPr/>
        </p:nvSpPr>
        <p:spPr>
          <a:xfrm>
            <a:off x="76320" y="138960"/>
            <a:ext cx="8991360" cy="6224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Components of risk management</a:t>
            </a:r>
            <a:endParaRPr b="0" lang="en-US" sz="3600" spc="-1" strike="noStrike">
              <a:solidFill>
                <a:srgbClr val="000000"/>
              </a:solidFill>
              <a:latin typeface="Arial"/>
            </a:endParaRPr>
          </a:p>
        </p:txBody>
      </p:sp>
      <p:pic>
        <p:nvPicPr>
          <p:cNvPr id="135" name="Picture 6" descr="A figure shows a flow chart titled Risk management classified into three columns. The heading of first column is Risk identification pointed to the second column heading with an arrow. The second column heading is Risk Assessment pointed with an arrow to next heading. The third column heading is Risk control. The points under Risk identification are, “Identify, Inventory, &amp; Categorize assets”, “Classify, Value, &amp; Prioritize Assets”, “Identify &amp; Prioritize threats” and “Specify Asset vulnerabilities.” The points under the heading Risk Assessment are, “Determine Loss Frequency (Likelihood)”, “Evaluate Loss Magnitude (Impact)”, “Calculate Risk” and “Assess Risk Acceptability.” The points under the heading Risk control are, “Select Control Strategies”, “Justify Controls” and “Implement, Monitor, &amp; Assess Controls.”"/>
          <p:cNvPicPr/>
          <p:nvPr/>
        </p:nvPicPr>
        <p:blipFill>
          <a:blip r:embed="rId1"/>
          <a:stretch/>
        </p:blipFill>
        <p:spPr>
          <a:xfrm>
            <a:off x="1636920" y="1143000"/>
            <a:ext cx="5870160" cy="4236120"/>
          </a:xfrm>
          <a:prstGeom prst="rect">
            <a:avLst/>
          </a:prstGeom>
          <a:ln w="0">
            <a:noFill/>
          </a:ln>
        </p:spPr>
      </p:pic>
    </p:spTree>
  </p:cSld>
  <mc:AlternateContent>
    <mc:Choice Requires="p14">
      <p:transition spd="slow" p14:dur="2000"/>
    </mc:Choice>
    <mc:Fallback>
      <p:transition spd="slow"/>
    </mc:Fallback>
  </mc:AlternateContent>
  <p:timing>
    <p:tnLst>
      <p:par>
        <p:cTn id="37" dur="indefinite" restart="never" nodeType="tmRoot">
          <p:childTnLst>
            <p:seq>
              <p:cTn id="38" dur="indefinite" nodeType="mainSeq">
                <p:childTnLst>
                  <p:par>
                    <p:cTn id="39" fill="hold">
                      <p:stCondLst>
                        <p:cond delay="indefinite"/>
                      </p:stCondLst>
                      <p:childTnLst>
                        <p:par>
                          <p:cTn id="40" fill="hold">
                            <p:stCondLst>
                              <p:cond delay="0"/>
                            </p:stCondLst>
                            <p:childTnLst>
                              <p:par>
                                <p:cTn id="41" nodeType="clickEffect" fill="hold" presetClass="entr" presetID="1">
                                  <p:stCondLst>
                                    <p:cond delay="0"/>
                                  </p:stCondLst>
                                  <p:childTnLst>
                                    <p:set>
                                      <p:cBhvr>
                                        <p:cTn id="42" dur="1" fill="hold">
                                          <p:stCondLst>
                                            <p:cond delay="0"/>
                                          </p:stCondLst>
                                        </p:cTn>
                                        <p:tgtEl>
                                          <p:spTgt spid="1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3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The Roles of the Communities of Interest</a:t>
            </a:r>
            <a:endParaRPr b="0" lang="en-US" sz="3600" spc="-1" strike="noStrike">
              <a:solidFill>
                <a:srgbClr val="000000"/>
              </a:solidFill>
              <a:latin typeface="Arial"/>
            </a:endParaRPr>
          </a:p>
        </p:txBody>
      </p:sp>
      <p:sp>
        <p:nvSpPr>
          <p:cNvPr id="137" name="TextShape 2"/>
          <p:cNvSpPr txBox="1"/>
          <p:nvPr/>
        </p:nvSpPr>
        <p:spPr>
          <a:xfrm>
            <a:off x="335160" y="990720"/>
            <a:ext cx="8762760" cy="44953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Information security, management and users, and information technology all must work together.</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Communities of interest are responsible for:</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Evaluating current and proposed risk controls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Determining which control options are cost effective for the organization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Acquiring or installing the needed controls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Ensuring that the controls remain effective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Risk Appetite and Residual Risk</a:t>
            </a:r>
            <a:endParaRPr b="0" lang="en-US" sz="3600" spc="-1" strike="noStrike">
              <a:solidFill>
                <a:srgbClr val="000000"/>
              </a:solidFill>
              <a:latin typeface="Arial"/>
            </a:endParaRPr>
          </a:p>
        </p:txBody>
      </p:sp>
      <p:sp>
        <p:nvSpPr>
          <p:cNvPr id="139" name="TextShape 2"/>
          <p:cNvSpPr txBox="1"/>
          <p:nvPr/>
        </p:nvSpPr>
        <p:spPr>
          <a:xfrm>
            <a:off x="325800" y="91440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Risk appetite: The quantity and nature of risk that organizations are willing to accept as they evaluate the trade-offs between perfect security and unlimited accessibility.</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Reasoned approach is one that balances the expense of controlling vulnerabilities against possible losses if the vulnerabilities are exploited.</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Residual risk: </a:t>
            </a:r>
            <a:r>
              <a:rPr b="0" lang="en-US" sz="2600" spc="-1" strike="noStrike">
                <a:solidFill>
                  <a:srgbClr val="000000"/>
                </a:solidFill>
                <a:latin typeface="Arial"/>
                <a:ea typeface="Verdana"/>
              </a:rPr>
              <a:t>The risk to information assets that remains even after current controls have been applied.</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 goal of information security is to bring residual risk into line with risk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3" dur="indefinite" restart="never" nodeType="tmRoot">
          <p:childTnLst>
            <p:seq>
              <p:cTn id="44" dur="indefinite" nodeType="mainSeq">
                <p:childTnLst>
                  <p:par>
                    <p:cTn id="45" fill="hold">
                      <p:stCondLst>
                        <p:cond delay="indefinite"/>
                      </p:stCondLst>
                      <p:childTnLst>
                        <p:par>
                          <p:cTn id="46" fill="hold">
                            <p:stCondLst>
                              <p:cond delay="0"/>
                            </p:stCondLst>
                            <p:childTnLst>
                              <p:par>
                                <p:cTn id="47" nodeType="clickEffect" fill="hold" presetClass="entr" presetID="1">
                                  <p:stCondLst>
                                    <p:cond delay="0"/>
                                  </p:stCondLst>
                                  <p:childTnLst>
                                    <p:set>
                                      <p:cBhvr>
                                        <p:cTn id="48" dur="1" fill="hold">
                                          <p:stCondLst>
                                            <p:cond delay="0"/>
                                          </p:stCondLst>
                                        </p:cTn>
                                        <p:tgtEl>
                                          <p:spTgt spid="139">
                                            <p:txEl>
                                              <p:pRg st="0" end="0"/>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nodeType="clickEffect" fill="hold" presetClass="entr" presetID="1">
                                  <p:stCondLst>
                                    <p:cond delay="0"/>
                                  </p:stCondLst>
                                  <p:childTnLst>
                                    <p:set>
                                      <p:cBhvr>
                                        <p:cTn id="52" dur="1" fill="hold">
                                          <p:stCondLst>
                                            <p:cond delay="0"/>
                                          </p:stCondLst>
                                        </p:cTn>
                                        <p:tgtEl>
                                          <p:spTgt spid="139">
                                            <p:txEl>
                                              <p:pRg st="1" end="1"/>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nodeType="clickEffect" fill="hold" presetClass="entr" presetID="1">
                                  <p:stCondLst>
                                    <p:cond delay="0"/>
                                  </p:stCondLst>
                                  <p:childTnLst>
                                    <p:set>
                                      <p:cBhvr>
                                        <p:cTn id="56" dur="1" fill="hold">
                                          <p:stCondLst>
                                            <p:cond delay="0"/>
                                          </p:stCondLst>
                                        </p:cTn>
                                        <p:tgtEl>
                                          <p:spTgt spid="139">
                                            <p:txEl>
                                              <p:pRg st="2" end="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1">
                                  <p:stCondLst>
                                    <p:cond delay="0"/>
                                  </p:stCondLst>
                                  <p:childTnLst>
                                    <p:set>
                                      <p:cBhvr>
                                        <p:cTn id="60" dur="1" fill="hold">
                                          <p:stCondLst>
                                            <p:cond delay="0"/>
                                          </p:stCondLst>
                                        </p:cTn>
                                        <p:tgtEl>
                                          <p:spTgt spid="13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40" name="TextShape 1"/>
          <p:cNvSpPr txBox="1"/>
          <p:nvPr/>
        </p:nvSpPr>
        <p:spPr>
          <a:xfrm>
            <a:off x="391320" y="185040"/>
            <a:ext cx="8335440" cy="347760"/>
          </a:xfrm>
          <a:prstGeom prst="rect">
            <a:avLst/>
          </a:prstGeom>
          <a:noFill/>
          <a:ln w="9360">
            <a:noFill/>
          </a:ln>
        </p:spPr>
        <p:txBody>
          <a:bodyPr anchor="ctr">
            <a:normAutofit fontScale="34000"/>
          </a:bodyPr>
          <a:p>
            <a:pPr algn="ctr">
              <a:lnSpc>
                <a:spcPct val="100000"/>
              </a:lnSpc>
            </a:pPr>
            <a:r>
              <a:rPr b="0" lang="en-US" sz="3600" spc="-1" strike="noStrike">
                <a:solidFill>
                  <a:srgbClr val="000000"/>
                </a:solidFill>
                <a:latin typeface="Arial"/>
              </a:rPr>
              <a:t>Residual risk</a:t>
            </a:r>
            <a:endParaRPr b="0" lang="en-US" sz="3600" spc="-1" strike="noStrike">
              <a:solidFill>
                <a:srgbClr val="000000"/>
              </a:solidFill>
              <a:latin typeface="Arial"/>
            </a:endParaRPr>
          </a:p>
        </p:txBody>
      </p:sp>
      <p:pic>
        <p:nvPicPr>
          <p:cNvPr id="141" name="Picture 6" descr="A figure shows an illustration of Risk facing an information asset’s value. A vertical box is shown which is divided into five layers with different shades. The first layer on the top of the box is labeled as, “Residual risk—the risk that has not been covered by one of the safeguards.” The second and third layer is labeled as, “Amount of vulnerability reduced by safeguards.” The third and fourth layer together are labeled as, “Amount of threat reduced by safeguards.” The fifth layer is labeled as, “Amount of asset value protected by safeguards.” The overall height of the box is labeled on the left as, “Total risk facing the asset.”&#10;"/>
          <p:cNvPicPr/>
          <p:nvPr/>
        </p:nvPicPr>
        <p:blipFill>
          <a:blip r:embed="rId1"/>
          <a:stretch/>
        </p:blipFill>
        <p:spPr>
          <a:xfrm>
            <a:off x="1371600" y="685800"/>
            <a:ext cx="6639480" cy="500184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TextShap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Risk Identification</a:t>
            </a:r>
            <a:endParaRPr b="0" lang="en-US" sz="3600" spc="-1" strike="noStrike">
              <a:solidFill>
                <a:srgbClr val="000000"/>
              </a:solidFill>
              <a:latin typeface="Arial"/>
            </a:endParaRPr>
          </a:p>
        </p:txBody>
      </p:sp>
      <p:sp>
        <p:nvSpPr>
          <p:cNvPr id="143" name="TextShape 2"/>
          <p:cNvSpPr txBox="1"/>
          <p:nvPr/>
        </p:nvSpPr>
        <p:spPr>
          <a:xfrm>
            <a:off x="190440" y="1143000"/>
            <a:ext cx="8762760" cy="38095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Risk management requires that InfoSec professionals know how to identify, classify, and prioritize an organization’s information assets.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 threat assessment process identifies and evaluates the risks facing each asset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61" dur="indefinite" restart="never" nodeType="tmRoot">
          <p:childTnLst>
            <p:seq>
              <p:cTn id="62" dur="indefinite" nodeType="mainSeq">
                <p:childTnLst>
                  <p:par>
                    <p:cTn id="63" fill="hold">
                      <p:stCondLst>
                        <p:cond delay="indefinite"/>
                      </p:stCondLst>
                      <p:childTnLst>
                        <p:par>
                          <p:cTn id="64" fill="hold">
                            <p:stCondLst>
                              <p:cond delay="0"/>
                            </p:stCondLst>
                            <p:childTnLst>
                              <p:par>
                                <p:cTn id="65" nodeType="clickEffect" fill="hold" presetClass="entr" presetID="1">
                                  <p:stCondLst>
                                    <p:cond delay="0"/>
                                  </p:stCondLst>
                                  <p:childTnLst>
                                    <p:set>
                                      <p:cBhvr>
                                        <p:cTn id="66" dur="1" fill="hold">
                                          <p:stCondLst>
                                            <p:cond delay="0"/>
                                          </p:stCondLst>
                                        </p:cTn>
                                        <p:tgtEl>
                                          <p:spTgt spid="143">
                                            <p:txEl>
                                              <p:pRg st="0" end="0"/>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nodeType="clickEffect" fill="hold" presetClass="entr" presetID="1">
                                  <p:stCondLst>
                                    <p:cond delay="0"/>
                                  </p:stCondLst>
                                  <p:childTnLst>
                                    <p:set>
                                      <p:cBhvr>
                                        <p:cTn id="70" dur="1" fill="hold">
                                          <p:stCondLst>
                                            <p:cond delay="0"/>
                                          </p:stCondLst>
                                        </p:cTn>
                                        <p:tgtEl>
                                          <p:spTgt spid="143">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4" name="TextShape 1"/>
          <p:cNvSpPr txBox="1"/>
          <p:nvPr/>
        </p:nvSpPr>
        <p:spPr>
          <a:xfrm>
            <a:off x="0" y="0"/>
            <a:ext cx="9143640" cy="83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Components of risk identification</a:t>
            </a:r>
            <a:endParaRPr b="0" lang="en-US" sz="3600" spc="-1" strike="noStrike">
              <a:solidFill>
                <a:srgbClr val="000000"/>
              </a:solidFill>
              <a:latin typeface="Arial"/>
            </a:endParaRPr>
          </a:p>
        </p:txBody>
      </p:sp>
      <p:pic>
        <p:nvPicPr>
          <p:cNvPr id="14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p:nvPr/>
        </p:nvPicPr>
        <p:blipFill>
          <a:blip r:embed="rId1"/>
          <a:stretch/>
        </p:blipFill>
        <p:spPr>
          <a:xfrm>
            <a:off x="802080" y="914400"/>
            <a:ext cx="7539480" cy="4473000"/>
          </a:xfrm>
          <a:prstGeom prst="rect">
            <a:avLst/>
          </a:prstGeom>
          <a:ln w="0">
            <a:noFill/>
          </a:ln>
        </p:spPr>
      </p:pic>
    </p:spTree>
  </p:cSld>
  <mc:AlternateContent>
    <mc:Choice Requires="p14">
      <p:transition spd="slow" p14:dur="2000"/>
    </mc:Choice>
    <mc:Fallback>
      <p:transition spd="slow"/>
    </mc:Fallback>
  </mc:AlternateContent>
  <p:timing>
    <p:tnLst>
      <p:par>
        <p:cTn id="71" dur="indefinite" restart="never" nodeType="tmRoot">
          <p:childTnLst>
            <p:seq>
              <p:cTn id="72" dur="indefinite" nodeType="mainSeq">
                <p:childTnLst>
                  <p:par>
                    <p:cTn id="73" fill="hold">
                      <p:stCondLst>
                        <p:cond delay="indefinite"/>
                      </p:stCondLst>
                      <p:childTnLst>
                        <p:par>
                          <p:cTn id="74" fill="hold">
                            <p:stCondLst>
                              <p:cond delay="0"/>
                            </p:stCondLst>
                            <p:childTnLst>
                              <p:par>
                                <p:cTn id="75" nodeType="clickEffect" fill="hold" presetClass="entr" presetID="1">
                                  <p:stCondLst>
                                    <p:cond delay="0"/>
                                  </p:stCondLst>
                                  <p:childTnLst>
                                    <p:set>
                                      <p:cBhvr>
                                        <p:cTn id="76" dur="1" fill="hold">
                                          <p:stCondLst>
                                            <p:cond delay="0"/>
                                          </p:stCondLst>
                                        </p:cTn>
                                        <p:tgtEl>
                                          <p:spTgt spid="14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46" name="TextShape 1"/>
          <p:cNvSpPr txBox="1"/>
          <p:nvPr/>
        </p:nvSpPr>
        <p:spPr>
          <a:xfrm>
            <a:off x="45720" y="27720"/>
            <a:ext cx="9052200" cy="7340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Planning and Organizing the Process</a:t>
            </a:r>
            <a:endParaRPr b="0" lang="en-US" sz="3600" spc="-1" strike="noStrike">
              <a:solidFill>
                <a:srgbClr val="000000"/>
              </a:solidFill>
              <a:latin typeface="Arial"/>
            </a:endParaRPr>
          </a:p>
        </p:txBody>
      </p:sp>
      <p:sp>
        <p:nvSpPr>
          <p:cNvPr id="147" name="TextShape 2"/>
          <p:cNvSpPr txBox="1"/>
          <p:nvPr/>
        </p:nvSpPr>
        <p:spPr>
          <a:xfrm>
            <a:off x="316080" y="838080"/>
            <a:ext cx="8762760" cy="464796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first step in the risk identification process is to follow your project management principles.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Begin by organizing a team with representation across all affected groups.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process must then be planned out.</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Periodic deliverables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Reviews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Presentations to management</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Tasks should be laid out, assignments made, and timetables discussed.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4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Identifying, Inventorying, and Categorizing Assets</a:t>
            </a:r>
            <a:endParaRPr b="0" lang="en-US" sz="3600" spc="-1" strike="noStrike">
              <a:solidFill>
                <a:srgbClr val="000000"/>
              </a:solidFill>
              <a:latin typeface="Arial"/>
            </a:endParaRPr>
          </a:p>
        </p:txBody>
      </p:sp>
      <p:sp>
        <p:nvSpPr>
          <p:cNvPr id="149" name="TextShape 2"/>
          <p:cNvSpPr txBox="1"/>
          <p:nvPr/>
        </p:nvSpPr>
        <p:spPr>
          <a:xfrm>
            <a:off x="228600" y="1295280"/>
            <a:ext cx="8762760" cy="36572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Iterative process: Begins with the identification and inventory of assets, including all elements of an organization’s system (people, procedures, data and information, software, hardware, networking)</a:t>
            </a:r>
            <a:r>
              <a:rPr b="0" lang="en-GB" sz="2600" spc="-1" strike="noStrike">
                <a:solidFill>
                  <a:srgbClr val="000000"/>
                </a:solidFill>
                <a:latin typeface="Arial"/>
                <a:ea typeface="Verdana"/>
              </a:rPr>
              <a: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Assets are then categorized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50" name="TextShape 1"/>
          <p:cNvSpPr txBox="1"/>
          <p:nvPr/>
        </p:nvSpPr>
        <p:spPr>
          <a:xfrm>
            <a:off x="0" y="138960"/>
            <a:ext cx="9143640" cy="10036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categorization the components of an information system</a:t>
            </a:r>
            <a:endParaRPr b="0" lang="en-US" sz="3600" spc="-1" strike="noStrike">
              <a:solidFill>
                <a:srgbClr val="000000"/>
              </a:solidFill>
              <a:latin typeface="Arial"/>
            </a:endParaRPr>
          </a:p>
        </p:txBody>
      </p:sp>
      <p:graphicFrame>
        <p:nvGraphicFramePr>
          <p:cNvPr id="151" name="Table 2"/>
          <p:cNvGraphicFramePr/>
          <p:nvPr/>
        </p:nvGraphicFramePr>
        <p:xfrm>
          <a:off x="609480" y="1219320"/>
          <a:ext cx="8152920" cy="4422240"/>
        </p:xfrm>
        <a:graphic>
          <a:graphicData uri="http://schemas.openxmlformats.org/drawingml/2006/table">
            <a:tbl>
              <a:tblPr/>
              <a:tblGrid>
                <a:gridCol w="1828800"/>
                <a:gridCol w="2133360"/>
                <a:gridCol w="4190760"/>
              </a:tblGrid>
              <a:tr h="542520">
                <a:tc>
                  <a:txBody>
                    <a:bodyPr>
                      <a:noAutofit/>
                    </a:bodyPr>
                    <a:p>
                      <a:pPr>
                        <a:lnSpc>
                          <a:spcPct val="100000"/>
                        </a:lnSpc>
                      </a:pPr>
                      <a:r>
                        <a:rPr b="1" lang="en-US" sz="1400" spc="-1" strike="noStrike">
                          <a:solidFill>
                            <a:srgbClr val="ffffff"/>
                          </a:solidFill>
                          <a:latin typeface="Arial"/>
                        </a:rPr>
                        <a:t>Traditional system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400" spc="-1" strike="noStrike">
                          <a:solidFill>
                            <a:srgbClr val="ffffff"/>
                          </a:solidFill>
                          <a:latin typeface="Arial"/>
                        </a:rPr>
                        <a:t>Information asset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400" spc="-1" strike="noStrike">
                          <a:solidFill>
                            <a:srgbClr val="ffffff"/>
                          </a:solidFill>
                          <a:latin typeface="Arial"/>
                        </a:rPr>
                        <a:t>Risk management system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34800">
                <a:tc>
                  <a:txBody>
                    <a:bodyPr>
                      <a:noAutofit/>
                    </a:bodyPr>
                    <a:p>
                      <a:pPr>
                        <a:lnSpc>
                          <a:spcPct val="100000"/>
                        </a:lnSpc>
                      </a:pPr>
                      <a:r>
                        <a:rPr b="0" lang="en-US" sz="1400" spc="-1" strike="noStrike">
                          <a:solidFill>
                            <a:srgbClr val="000000"/>
                          </a:solidFill>
                          <a:latin typeface="Arial"/>
                        </a:rPr>
                        <a:t>People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Nonemployees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Trusted employees other staff</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2520">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Procedures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People at trusted organizations strangers and visitors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0720">
                <a:tc>
                  <a:txBody>
                    <a:bodyPr>
                      <a:noAutofit/>
                    </a:bodyPr>
                    <a:p>
                      <a:pPr>
                        <a:lnSpc>
                          <a:spcPct val="100000"/>
                        </a:lnSpc>
                        <a:tabLst>
                          <a:tab algn="l" pos="0"/>
                        </a:tabLst>
                      </a:pPr>
                      <a:r>
                        <a:rPr b="0" lang="en-US" sz="1400" spc="-1" strike="noStrike">
                          <a:solidFill>
                            <a:srgbClr val="000000"/>
                          </a:solidFill>
                          <a:latin typeface="Arial"/>
                        </a:rPr>
                        <a:t>Procedures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Information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IT and business standard </a:t>
                      </a:r>
                      <a:endParaRPr b="0" lang="en-GB" sz="1400" spc="-1" strike="noStrike">
                        <a:latin typeface="Arial"/>
                      </a:endParaRPr>
                    </a:p>
                    <a:p>
                      <a:pPr>
                        <a:lnSpc>
                          <a:spcPct val="100000"/>
                        </a:lnSpc>
                      </a:pPr>
                      <a:r>
                        <a:rPr b="0" lang="en-US" sz="1400" spc="-1" strike="noStrike">
                          <a:solidFill>
                            <a:srgbClr val="000000"/>
                          </a:solidFill>
                          <a:latin typeface="Arial"/>
                        </a:rPr>
                        <a:t>IT and business-sensitive procedures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66080">
                <a:tc>
                  <a:txBody>
                    <a:bodyPr>
                      <a:noAutofit/>
                    </a:bodyPr>
                    <a:p>
                      <a:pPr>
                        <a:lnSpc>
                          <a:spcPct val="100000"/>
                        </a:lnSpc>
                        <a:tabLst>
                          <a:tab algn="l" pos="0"/>
                        </a:tabLst>
                      </a:pPr>
                      <a:r>
                        <a:rPr b="0" lang="en-US" sz="1400" spc="-1" strike="noStrike">
                          <a:solidFill>
                            <a:srgbClr val="000000"/>
                          </a:solidFill>
                          <a:latin typeface="Arial"/>
                        </a:rPr>
                        <a:t>Data</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Software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Transmission</a:t>
                      </a:r>
                      <a:endParaRPr b="0" lang="en-GB" sz="1400" spc="-1" strike="noStrike">
                        <a:latin typeface="Arial"/>
                      </a:endParaRPr>
                    </a:p>
                    <a:p>
                      <a:pPr>
                        <a:lnSpc>
                          <a:spcPct val="100000"/>
                        </a:lnSpc>
                      </a:pPr>
                      <a:r>
                        <a:rPr b="0" lang="en-US" sz="1400" spc="-1" strike="noStrike">
                          <a:solidFill>
                            <a:srgbClr val="000000"/>
                          </a:solidFill>
                          <a:latin typeface="Arial"/>
                        </a:rPr>
                        <a:t>Processing </a:t>
                      </a:r>
                      <a:endParaRPr b="0" lang="en-GB" sz="1400" spc="-1" strike="noStrike">
                        <a:latin typeface="Arial"/>
                      </a:endParaRPr>
                    </a:p>
                    <a:p>
                      <a:pPr>
                        <a:lnSpc>
                          <a:spcPct val="100000"/>
                        </a:lnSpc>
                      </a:pPr>
                      <a:r>
                        <a:rPr b="0" lang="en-US" sz="1400" spc="-1" strike="noStrike">
                          <a:solidFill>
                            <a:srgbClr val="000000"/>
                          </a:solidFill>
                          <a:latin typeface="Arial"/>
                        </a:rPr>
                        <a:t>Storage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66080">
                <a:tc>
                  <a:txBody>
                    <a:bodyPr>
                      <a:noAutofit/>
                    </a:bodyPr>
                    <a:p>
                      <a:pPr>
                        <a:lnSpc>
                          <a:spcPct val="100000"/>
                        </a:lnSpc>
                        <a:tabLst>
                          <a:tab algn="l" pos="0"/>
                        </a:tabLst>
                      </a:pPr>
                      <a:r>
                        <a:rPr b="0" lang="en-US" sz="1400" spc="-1" strike="noStrike">
                          <a:solidFill>
                            <a:srgbClr val="000000"/>
                          </a:solidFill>
                          <a:latin typeface="Arial"/>
                        </a:rPr>
                        <a:t>Software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System devices and peripherals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Application</a:t>
                      </a:r>
                      <a:endParaRPr b="0" lang="en-GB" sz="1400" spc="-1" strike="noStrike">
                        <a:latin typeface="Arial"/>
                      </a:endParaRPr>
                    </a:p>
                    <a:p>
                      <a:pPr>
                        <a:lnSpc>
                          <a:spcPct val="100000"/>
                        </a:lnSpc>
                      </a:pPr>
                      <a:r>
                        <a:rPr b="0" lang="en-US" sz="1400" spc="-1" strike="noStrike">
                          <a:solidFill>
                            <a:srgbClr val="000000"/>
                          </a:solidFill>
                          <a:latin typeface="Arial"/>
                        </a:rPr>
                        <a:t>Operating system</a:t>
                      </a:r>
                      <a:endParaRPr b="0" lang="en-GB" sz="1400" spc="-1" strike="noStrike">
                        <a:latin typeface="Arial"/>
                      </a:endParaRPr>
                    </a:p>
                    <a:p>
                      <a:pPr>
                        <a:lnSpc>
                          <a:spcPct val="100000"/>
                        </a:lnSpc>
                      </a:pPr>
                      <a:r>
                        <a:rPr b="0" lang="en-US" sz="1400" spc="-1" strike="noStrike">
                          <a:solidFill>
                            <a:srgbClr val="000000"/>
                          </a:solidFill>
                          <a:latin typeface="Arial"/>
                        </a:rPr>
                        <a:t>Security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2520">
                <a:tc>
                  <a:txBody>
                    <a:bodyPr>
                      <a:noAutofit/>
                    </a:bodyPr>
                    <a:p>
                      <a:pPr>
                        <a:lnSpc>
                          <a:spcPct val="100000"/>
                        </a:lnSpc>
                        <a:tabLst>
                          <a:tab algn="l" pos="0"/>
                        </a:tabLst>
                      </a:pPr>
                      <a:r>
                        <a:rPr b="0" lang="en-US" sz="1400" spc="-1" strike="noStrike">
                          <a:solidFill>
                            <a:srgbClr val="000000"/>
                          </a:solidFill>
                          <a:latin typeface="Arial"/>
                        </a:rPr>
                        <a:t>Hardware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System devices and peripherals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System and peripherals</a:t>
                      </a:r>
                      <a:endParaRPr b="0" lang="en-GB" sz="1400" spc="-1" strike="noStrike">
                        <a:latin typeface="Arial"/>
                      </a:endParaRPr>
                    </a:p>
                    <a:p>
                      <a:pPr>
                        <a:lnSpc>
                          <a:spcPct val="100000"/>
                        </a:lnSpc>
                        <a:tabLst>
                          <a:tab algn="l" pos="0"/>
                        </a:tabLst>
                      </a:pPr>
                      <a:r>
                        <a:rPr b="0" lang="en-US" sz="1400" spc="-1" strike="noStrike">
                          <a:solidFill>
                            <a:srgbClr val="000000"/>
                          </a:solidFill>
                          <a:latin typeface="Arial"/>
                        </a:rPr>
                        <a:t>Security devices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Networking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Intranet components</a:t>
                      </a:r>
                      <a:endParaRPr b="0" lang="en-GB" sz="1400" spc="-1" strike="noStrike">
                        <a:latin typeface="Arial"/>
                      </a:endParaRPr>
                    </a:p>
                    <a:p>
                      <a:pPr>
                        <a:lnSpc>
                          <a:spcPct val="100000"/>
                        </a:lnSpc>
                      </a:pPr>
                      <a:r>
                        <a:rPr b="0" lang="en-US" sz="1400" spc="-1" strike="noStrike">
                          <a:solidFill>
                            <a:srgbClr val="000000"/>
                          </a:solidFill>
                          <a:latin typeface="Arial"/>
                        </a:rPr>
                        <a:t>Internet or DMZ components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5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People, Procedures, and Data Asset Identification</a:t>
            </a:r>
            <a:endParaRPr b="0" lang="en-US" sz="3600" spc="-1" strike="noStrike">
              <a:solidFill>
                <a:srgbClr val="000000"/>
              </a:solidFill>
              <a:latin typeface="Arial"/>
            </a:endParaRPr>
          </a:p>
        </p:txBody>
      </p:sp>
      <p:sp>
        <p:nvSpPr>
          <p:cNvPr id="153" name="TextShape 2"/>
          <p:cNvSpPr txBox="1"/>
          <p:nvPr/>
        </p:nvSpPr>
        <p:spPr>
          <a:xfrm>
            <a:off x="228600" y="1295280"/>
            <a:ext cx="8762760" cy="434304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Human resources, documentation, and data information assets are more difficult to identify.</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Important asset attributes: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People: position name/number/ID; supervisor; security clearance level; special skills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2" strike="noStrike">
                <a:solidFill>
                  <a:srgbClr val="000000"/>
                </a:solidFill>
                <a:latin typeface="Arial"/>
                <a:ea typeface="Verdana"/>
              </a:rPr>
              <a:t>Procedures: description; intended purpose; relation to software/hardware/networking elements; storage location for reference; storage location for update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Data: classification; owner/creator/manager; data structure size; data structure used; online/offline; location; backup procedures employed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5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Hardware, Software, and Network Asset Identification</a:t>
            </a:r>
            <a:endParaRPr b="0" lang="en-US" sz="3600" spc="-1" strike="noStrike">
              <a:solidFill>
                <a:srgbClr val="000000"/>
              </a:solidFill>
              <a:latin typeface="Arial"/>
            </a:endParaRPr>
          </a:p>
        </p:txBody>
      </p:sp>
      <p:sp>
        <p:nvSpPr>
          <p:cNvPr id="155" name="TextShape 2"/>
          <p:cNvSpPr txBox="1"/>
          <p:nvPr/>
        </p:nvSpPr>
        <p:spPr>
          <a:xfrm>
            <a:off x="228600" y="1295280"/>
            <a:ext cx="8762760" cy="43430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What information attributes to track depends on:</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Needs of organization/risk management efforts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Preferences/needs of the security and information technology communities</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Asset attributes to be considered are name, IP address, MAC address, element type, serial number, manufacturer name, model/part number, software version, physical or logical location, and  controlling entity.</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5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Information Asset Inventory</a:t>
            </a:r>
            <a:endParaRPr b="0" lang="en-US" sz="3600" spc="-1" strike="noStrike">
              <a:solidFill>
                <a:srgbClr val="000000"/>
              </a:solidFill>
              <a:latin typeface="Arial"/>
            </a:endParaRPr>
          </a:p>
        </p:txBody>
      </p:sp>
      <p:sp>
        <p:nvSpPr>
          <p:cNvPr id="157" name="TextShape 2"/>
          <p:cNvSpPr txBox="1"/>
          <p:nvPr/>
        </p:nvSpPr>
        <p:spPr>
          <a:xfrm>
            <a:off x="228600" y="1295280"/>
            <a:ext cx="8762760" cy="43430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Unless information assets are identified and inventoried, they cannot be effectively protected.</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Inventory process involves formalizing the identification process in some form of organizational tool.</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Automated tools can sometimes identify the system elements that make up hardware, software, and network components.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58" name="TextShape 1"/>
          <p:cNvSpPr txBox="1"/>
          <p:nvPr/>
        </p:nvSpPr>
        <p:spPr>
          <a:xfrm>
            <a:off x="45720" y="27720"/>
            <a:ext cx="9052200" cy="8100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Asset Categorization</a:t>
            </a:r>
            <a:endParaRPr b="0" lang="en-US" sz="3600" spc="-1" strike="noStrike">
              <a:solidFill>
                <a:srgbClr val="000000"/>
              </a:solidFill>
              <a:latin typeface="Arial"/>
            </a:endParaRPr>
          </a:p>
        </p:txBody>
      </p:sp>
      <p:sp>
        <p:nvSpPr>
          <p:cNvPr id="159" name="TextShape 2"/>
          <p:cNvSpPr txBox="1"/>
          <p:nvPr/>
        </p:nvSpPr>
        <p:spPr>
          <a:xfrm>
            <a:off x="335160" y="838080"/>
            <a:ext cx="8762760" cy="4830480"/>
          </a:xfrm>
          <a:prstGeom prst="rect">
            <a:avLst/>
          </a:prstGeom>
          <a:noFill/>
          <a:ln w="0">
            <a:noFill/>
          </a:ln>
        </p:spPr>
        <p:txBody>
          <a:bodyPr>
            <a:normAutofit/>
          </a:bodyPr>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People comprise employees and nonemployees.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Procedures either do not expose knowledge useful to a potential attacker or are sensitive and could allow adversary to gain advantage.</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Data components account for the management of information in transmission, processing, and storage.</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Software components are applications, operating systems, or security components.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Hardware: either the usual system devices and peripherals or part of information security control systems.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6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Classifying, Valuing, and Prioritizing Information Assets</a:t>
            </a:r>
            <a:endParaRPr b="0" lang="en-US" sz="3600" spc="-1" strike="noStrike">
              <a:solidFill>
                <a:srgbClr val="000000"/>
              </a:solidFill>
              <a:latin typeface="Arial"/>
            </a:endParaRPr>
          </a:p>
        </p:txBody>
      </p:sp>
      <p:sp>
        <p:nvSpPr>
          <p:cNvPr id="161" name="TextShape 2"/>
          <p:cNvSpPr txBox="1"/>
          <p:nvPr/>
        </p:nvSpPr>
        <p:spPr>
          <a:xfrm>
            <a:off x="228600" y="1295280"/>
            <a:ext cx="8762760" cy="40381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Many organizations have data classification schemes (e.g., confidential, internal, public data)</a:t>
            </a:r>
            <a:r>
              <a:rPr b="0" lang="en-GB" sz="2600" spc="-1" strike="noStrike">
                <a:solidFill>
                  <a:srgbClr val="000000"/>
                </a:solidFill>
                <a:latin typeface="Arial"/>
                <a:ea typeface="Verdana"/>
              </a:rPr>
              <a:t>‏</a:t>
            </a:r>
            <a:r>
              <a:rPr b="0" lang="en-US" sz="2600" spc="-1" strike="noStrike">
                <a:solidFill>
                  <a:srgbClr val="000000"/>
                </a:solidFill>
                <a:latin typeface="Arial"/>
                <a:ea typeface="Verdana"/>
              </a:rPr>
              <a: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Classification of components must be specific enough to enable the determination of priority levels.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Categories must be comprehensive and mutually exclusive.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6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Data Classification and Management</a:t>
            </a:r>
            <a:br/>
            <a:r>
              <a:rPr b="0" lang="en-GB" sz="3600" spc="-1" strike="noStrike">
                <a:solidFill>
                  <a:srgbClr val="000000"/>
                </a:solidFill>
                <a:latin typeface="Arial"/>
                <a:ea typeface="Verdana"/>
              </a:rPr>
              <a:t> (1 of 2) </a:t>
            </a:r>
            <a:endParaRPr b="0" lang="en-US" sz="3600" spc="-1" strike="noStrike">
              <a:solidFill>
                <a:srgbClr val="000000"/>
              </a:solidFill>
              <a:latin typeface="Arial"/>
            </a:endParaRPr>
          </a:p>
        </p:txBody>
      </p:sp>
      <p:sp>
        <p:nvSpPr>
          <p:cNvPr id="163" name="TextShape 2"/>
          <p:cNvSpPr txBox="1"/>
          <p:nvPr/>
        </p:nvSpPr>
        <p:spPr>
          <a:xfrm>
            <a:off x="228600" y="1295280"/>
            <a:ext cx="8762760" cy="441936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Variety of classification schemes are used by corporate and military organizations.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Information owners are responsible for classifying their information assets.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Information classifications must be reviewed periodically.</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Classifications include confidential, internal, and external.</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6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Data Classification and Management</a:t>
            </a:r>
            <a:br/>
            <a:r>
              <a:rPr b="0" lang="en-GB" sz="3600" spc="-1" strike="noStrike">
                <a:solidFill>
                  <a:srgbClr val="000000"/>
                </a:solidFill>
                <a:latin typeface="Arial"/>
                <a:ea typeface="Verdana"/>
              </a:rPr>
              <a:t> (2 of 2) </a:t>
            </a:r>
            <a:endParaRPr b="0" lang="en-US" sz="3600" spc="-1" strike="noStrike">
              <a:solidFill>
                <a:srgbClr val="000000"/>
              </a:solidFill>
              <a:latin typeface="Arial"/>
            </a:endParaRPr>
          </a:p>
        </p:txBody>
      </p:sp>
      <p:sp>
        <p:nvSpPr>
          <p:cNvPr id="165" name="TextShape 2"/>
          <p:cNvSpPr txBox="1"/>
          <p:nvPr/>
        </p:nvSpPr>
        <p:spPr>
          <a:xfrm>
            <a:off x="228600" y="1295280"/>
            <a:ext cx="8762760" cy="434304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Security clearances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Each data user must be assigned authorization level indicating classification level.</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Before accessing specific set of data, the employee must meet the need-to-know requirement.</a:t>
            </a:r>
            <a:endParaRPr b="0" lang="en-US" sz="24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Management of classified data includes storage, distribution, transportation, and destruction.</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Clean desk policy</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Dumpster diving</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6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Information Asset Valuation (1 of 2)</a:t>
            </a:r>
            <a:endParaRPr b="0" lang="en-US" sz="3600" spc="-1" strike="noStrike">
              <a:solidFill>
                <a:srgbClr val="000000"/>
              </a:solidFill>
              <a:latin typeface="Arial"/>
            </a:endParaRPr>
          </a:p>
        </p:txBody>
      </p:sp>
      <p:sp>
        <p:nvSpPr>
          <p:cNvPr id="167" name="TextShape 2"/>
          <p:cNvSpPr txBox="1"/>
          <p:nvPr/>
        </p:nvSpPr>
        <p:spPr>
          <a:xfrm>
            <a:off x="228600" y="1295280"/>
            <a:ext cx="8762760" cy="483048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Questions help develop criteria for asset valuation.</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Which information asset:</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Is most critical to the organization’s success?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Generates the most revenue/profitability?</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Plays the biggest role in generating revenue or delivering services?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Would be the most expensive to replace or protect?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Would be the most embarrassing or cause greatest liability if revealed?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extShape 1"/>
          <p:cNvSpPr txBox="1"/>
          <p:nvPr/>
        </p:nvSpPr>
        <p:spPr>
          <a:xfrm>
            <a:off x="0" y="127080"/>
            <a:ext cx="9143640" cy="558360"/>
          </a:xfrm>
          <a:prstGeom prst="rect">
            <a:avLst/>
          </a:prstGeom>
          <a:noFill/>
          <a:ln w="9360">
            <a:noFill/>
          </a:ln>
        </p:spPr>
        <p:txBody>
          <a:bodyPr anchor="ctr">
            <a:noAutofit/>
          </a:bodyPr>
          <a:p>
            <a:pPr algn="ctr">
              <a:lnSpc>
                <a:spcPct val="100000"/>
              </a:lnSpc>
              <a:tabLst>
                <a:tab algn="l" pos="0"/>
              </a:tabLst>
            </a:pPr>
            <a:r>
              <a:rPr b="0" lang="en-US" sz="3600" spc="-1" strike="noStrike">
                <a:solidFill>
                  <a:srgbClr val="000000"/>
                </a:solidFill>
                <a:latin typeface="Arial"/>
              </a:rPr>
              <a:t>Sample inventory worksheet  (1 of 2)</a:t>
            </a:r>
            <a:endParaRPr b="0" lang="en-US" sz="3600" spc="-1" strike="noStrike">
              <a:solidFill>
                <a:srgbClr val="000000"/>
              </a:solidFill>
              <a:latin typeface="Arial"/>
            </a:endParaRPr>
          </a:p>
        </p:txBody>
      </p:sp>
      <p:sp>
        <p:nvSpPr>
          <p:cNvPr id="169" name="TextShape 2"/>
          <p:cNvSpPr txBox="1"/>
          <p:nvPr/>
        </p:nvSpPr>
        <p:spPr>
          <a:xfrm>
            <a:off x="762120" y="914400"/>
            <a:ext cx="7543440" cy="1115280"/>
          </a:xfrm>
          <a:prstGeom prst="rect">
            <a:avLst/>
          </a:prstGeom>
          <a:noFill/>
          <a:ln w="0">
            <a:noFill/>
          </a:ln>
        </p:spPr>
        <p:txBody>
          <a:bodyPr>
            <a:noAutofit/>
          </a:bodyPr>
          <a:p>
            <a:pPr>
              <a:lnSpc>
                <a:spcPct val="100000"/>
              </a:lnSpc>
              <a:spcBef>
                <a:spcPts val="400"/>
              </a:spcBef>
              <a:tabLst>
                <a:tab algn="l" pos="0"/>
              </a:tabLst>
            </a:pPr>
            <a:r>
              <a:rPr b="0" lang="en-US" sz="2000" spc="-1" strike="noStrike">
                <a:solidFill>
                  <a:srgbClr val="000000"/>
                </a:solidFill>
                <a:latin typeface="Arial"/>
                <a:ea typeface="Verdana"/>
              </a:rPr>
              <a:t>System name: </a:t>
            </a:r>
            <a:r>
              <a:rPr b="0" lang="en-US" sz="2000" spc="-1" strike="noStrike" u="sng">
                <a:solidFill>
                  <a:srgbClr val="000000"/>
                </a:solidFill>
                <a:uFillTx/>
                <a:latin typeface="Arial"/>
                <a:ea typeface="Verdana"/>
              </a:rPr>
              <a:t>SLSE-Commerce</a:t>
            </a:r>
            <a:endParaRPr b="0" lang="en-US" sz="2000" spc="-1" strike="noStrike">
              <a:solidFill>
                <a:srgbClr val="000000"/>
              </a:solidFill>
              <a:latin typeface="Arial"/>
            </a:endParaRPr>
          </a:p>
          <a:p>
            <a:pPr>
              <a:lnSpc>
                <a:spcPct val="100000"/>
              </a:lnSpc>
              <a:spcBef>
                <a:spcPts val="400"/>
              </a:spcBef>
              <a:tabLst>
                <a:tab algn="l" pos="0"/>
              </a:tabLst>
            </a:pPr>
            <a:r>
              <a:rPr b="0" lang="en-US" sz="2000" spc="-1" strike="noStrike">
                <a:solidFill>
                  <a:srgbClr val="000000"/>
                </a:solidFill>
                <a:latin typeface="Arial"/>
                <a:ea typeface="Verdana"/>
              </a:rPr>
              <a:t>Date Evaluated: </a:t>
            </a:r>
            <a:r>
              <a:rPr b="0" lang="en-US" sz="2000" spc="-1" strike="noStrike" u="sng">
                <a:solidFill>
                  <a:srgbClr val="000000"/>
                </a:solidFill>
                <a:uFillTx/>
                <a:latin typeface="Arial"/>
                <a:ea typeface="Verdana"/>
              </a:rPr>
              <a:t>February 2012</a:t>
            </a:r>
            <a:endParaRPr b="0" lang="en-US" sz="2000" spc="-1" strike="noStrike">
              <a:solidFill>
                <a:srgbClr val="000000"/>
              </a:solidFill>
              <a:latin typeface="Arial"/>
            </a:endParaRPr>
          </a:p>
          <a:p>
            <a:pPr>
              <a:lnSpc>
                <a:spcPct val="100000"/>
              </a:lnSpc>
              <a:spcBef>
                <a:spcPts val="400"/>
              </a:spcBef>
              <a:tabLst>
                <a:tab algn="l" pos="0"/>
              </a:tabLst>
            </a:pPr>
            <a:r>
              <a:rPr b="0" lang="en-US" sz="2000" spc="-1" strike="noStrike">
                <a:solidFill>
                  <a:srgbClr val="000000"/>
                </a:solidFill>
                <a:latin typeface="Arial"/>
                <a:ea typeface="Verdana"/>
              </a:rPr>
              <a:t>Evaluated by: </a:t>
            </a:r>
            <a:endParaRPr b="0" lang="en-US" sz="2000" spc="-1" strike="noStrike">
              <a:solidFill>
                <a:srgbClr val="000000"/>
              </a:solidFill>
              <a:latin typeface="Arial"/>
            </a:endParaRPr>
          </a:p>
        </p:txBody>
      </p:sp>
      <p:graphicFrame>
        <p:nvGraphicFramePr>
          <p:cNvPr id="170" name="Table 3"/>
          <p:cNvGraphicFramePr/>
          <p:nvPr/>
        </p:nvGraphicFramePr>
        <p:xfrm>
          <a:off x="1143000" y="2133720"/>
          <a:ext cx="6272640" cy="3186720"/>
        </p:xfrm>
        <a:graphic>
          <a:graphicData uri="http://schemas.openxmlformats.org/drawingml/2006/table">
            <a:tbl>
              <a:tblPr/>
              <a:tblGrid>
                <a:gridCol w="3072240"/>
                <a:gridCol w="1523880"/>
                <a:gridCol w="1676520"/>
              </a:tblGrid>
              <a:tr h="822960">
                <a:tc>
                  <a:txBody>
                    <a:bodyPr anchor="ctr">
                      <a:noAutofit/>
                    </a:bodyPr>
                    <a:p>
                      <a:pPr algn="ctr">
                        <a:lnSpc>
                          <a:spcPct val="100000"/>
                        </a:lnSpc>
                      </a:pPr>
                      <a:r>
                        <a:rPr b="1" lang="en-US" sz="1400" spc="-1" strike="noStrike">
                          <a:solidFill>
                            <a:srgbClr val="ffffff"/>
                          </a:solidFill>
                          <a:latin typeface="Arial"/>
                        </a:rPr>
                        <a:t>Information assets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Data classification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Impact to profitability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30840">
                <a:tc>
                  <a:txBody>
                    <a:bodyPr anchor="ctr">
                      <a:noAutofit/>
                    </a:bodyPr>
                    <a:p>
                      <a:pPr algn="ctr">
                        <a:lnSpc>
                          <a:spcPct val="100000"/>
                        </a:lnSpc>
                      </a:pPr>
                      <a:r>
                        <a:rPr b="0" lang="en-US" sz="1400" spc="-1" strike="noStrike">
                          <a:solidFill>
                            <a:srgbClr val="000000"/>
                          </a:solidFill>
                          <a:latin typeface="Arial"/>
                        </a:rPr>
                        <a:t>Information transmitted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5000">
                <a:tc>
                  <a:txBody>
                    <a:bodyPr anchor="ctr">
                      <a:noAutofit/>
                    </a:bodyPr>
                    <a:p>
                      <a:pPr algn="ctr">
                        <a:lnSpc>
                          <a:spcPct val="100000"/>
                        </a:lnSpc>
                      </a:pPr>
                      <a:r>
                        <a:rPr b="0" lang="en-US" sz="1400" spc="-1" strike="noStrike">
                          <a:solidFill>
                            <a:srgbClr val="000000"/>
                          </a:solidFill>
                          <a:latin typeface="Arial"/>
                        </a:rPr>
                        <a:t>EDI document set 1-logistics BOL to outsourcers (outbound)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confidential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High</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8600">
                <a:tc>
                  <a:txBody>
                    <a:bodyPr anchor="ctr">
                      <a:noAutofit/>
                    </a:bodyPr>
                    <a:p>
                      <a:pPr algn="ctr">
                        <a:lnSpc>
                          <a:spcPct val="100000"/>
                        </a:lnSpc>
                      </a:pPr>
                      <a:r>
                        <a:rPr b="0" lang="en-US" sz="1400" spc="-1" strike="noStrike">
                          <a:solidFill>
                            <a:srgbClr val="000000"/>
                          </a:solidFill>
                          <a:latin typeface="Arial"/>
                        </a:rPr>
                        <a:t>EDI document set 2-supplier orders (outbound)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tabLst>
                          <a:tab algn="l" pos="0"/>
                        </a:tabLst>
                      </a:pPr>
                      <a:r>
                        <a:rPr b="0" lang="en-US" sz="1400" spc="-1" strike="noStrike">
                          <a:solidFill>
                            <a:srgbClr val="000000"/>
                          </a:solidFill>
                          <a:latin typeface="Arial"/>
                        </a:rPr>
                        <a:t>confidential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High</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64480">
                <a:tc>
                  <a:txBody>
                    <a:bodyPr anchor="ctr">
                      <a:noAutofit/>
                    </a:bodyPr>
                    <a:p>
                      <a:pPr algn="ctr">
                        <a:lnSpc>
                          <a:spcPct val="100000"/>
                        </a:lnSpc>
                      </a:pPr>
                      <a:r>
                        <a:rPr b="0" lang="en-US" sz="1400" spc="-1" strike="noStrike">
                          <a:solidFill>
                            <a:srgbClr val="000000"/>
                          </a:solidFill>
                          <a:latin typeface="Arial"/>
                        </a:rPr>
                        <a:t>EDI document set 3-supplier fulfillment advice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tabLst>
                          <a:tab algn="l" pos="0"/>
                        </a:tabLst>
                      </a:pPr>
                      <a:r>
                        <a:rPr b="0" lang="en-US" sz="1400" spc="-1" strike="noStrike">
                          <a:solidFill>
                            <a:srgbClr val="000000"/>
                          </a:solidFill>
                          <a:latin typeface="Arial"/>
                        </a:rPr>
                        <a:t>confidential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Medium</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30840">
                <a:tc>
                  <a:txBody>
                    <a:bodyPr anchor="ctr">
                      <a:noAutofit/>
                    </a:bodyPr>
                    <a:p>
                      <a:pPr algn="ctr">
                        <a:lnSpc>
                          <a:spcPct val="100000"/>
                        </a:lnSpc>
                      </a:pPr>
                      <a:r>
                        <a:rPr b="0" lang="en-US" sz="1400" spc="-1" strike="noStrike">
                          <a:solidFill>
                            <a:srgbClr val="000000"/>
                          </a:solidFill>
                          <a:latin typeface="Arial"/>
                        </a:rPr>
                        <a:t>Customer order via SSL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confidential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Critical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xBody>
                    <a:bodyPr anchor="ctr">
                      <a:noAutofit/>
                    </a:bodyPr>
                    <a:p>
                      <a:pPr algn="ctr">
                        <a:lnSpc>
                          <a:spcPct val="100000"/>
                        </a:lnSpc>
                      </a:pPr>
                      <a:r>
                        <a:rPr b="0" lang="en-US" sz="1400" spc="-1" strike="noStrike">
                          <a:solidFill>
                            <a:srgbClr val="000000"/>
                          </a:solidFill>
                          <a:latin typeface="Arial"/>
                        </a:rPr>
                        <a:t>Customer service request via e-mail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Private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Medium</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77" dur="indefinite" restart="never" nodeType="tmRoot">
          <p:childTnLst>
            <p:seq>
              <p:cTn id="78" dur="indefinite" nodeType="mainSeq">
                <p:childTnLst>
                  <p:par>
                    <p:cTn id="79" fill="hold">
                      <p:stCondLst>
                        <p:cond delay="indefinite"/>
                      </p:stCondLst>
                      <p:childTnLst>
                        <p:par>
                          <p:cTn id="80" fill="hold">
                            <p:stCondLst>
                              <p:cond delay="0"/>
                            </p:stCondLst>
                            <p:childTnLst>
                              <p:par>
                                <p:cTn id="81" nodeType="clickEffect" fill="hold" presetClass="entr" presetID="1">
                                  <p:stCondLst>
                                    <p:cond delay="0"/>
                                  </p:stCondLst>
                                  <p:childTnLst>
                                    <p:set>
                                      <p:cBhvr>
                                        <p:cTn id="82"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nodeType="clickEffect" fill="hold" presetClass="entr" presetID="1">
                                  <p:stCondLst>
                                    <p:cond delay="0"/>
                                  </p:stCondLst>
                                  <p:childTnLst>
                                    <p:set>
                                      <p:cBhvr>
                                        <p:cTn id="86"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nodeType="clickEffect" fill="hold" presetClass="entr" presetID="1">
                                  <p:stCondLst>
                                    <p:cond delay="0"/>
                                  </p:stCondLst>
                                  <p:childTnLst>
                                    <p:set>
                                      <p:cBhvr>
                                        <p:cTn id="90"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nodeType="clickEffect" fill="hold" presetClass="entr" presetID="1">
                                  <p:stCondLst>
                                    <p:cond delay="0"/>
                                  </p:stCondLst>
                                  <p:childTnLst>
                                    <p:set>
                                      <p:cBhvr>
                                        <p:cTn id="94" dur="1" fill="hold">
                                          <p:stCondLst>
                                            <p:cond delay="0"/>
                                          </p:stCondLst>
                                        </p:cTn>
                                        <p:tgtEl>
                                          <p:spTgt spid="17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TextShape 1"/>
          <p:cNvSpPr txBox="1"/>
          <p:nvPr/>
        </p:nvSpPr>
        <p:spPr>
          <a:xfrm>
            <a:off x="415800" y="380880"/>
            <a:ext cx="8312400" cy="9903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Sample inventory worksheet (2 of 2)</a:t>
            </a:r>
            <a:endParaRPr b="0" lang="en-US" sz="3600" spc="-1" strike="noStrike">
              <a:solidFill>
                <a:srgbClr val="000000"/>
              </a:solidFill>
              <a:latin typeface="Arial"/>
            </a:endParaRPr>
          </a:p>
        </p:txBody>
      </p:sp>
      <p:graphicFrame>
        <p:nvGraphicFramePr>
          <p:cNvPr id="172" name="Table 2"/>
          <p:cNvGraphicFramePr/>
          <p:nvPr/>
        </p:nvGraphicFramePr>
        <p:xfrm>
          <a:off x="1447920" y="1879560"/>
          <a:ext cx="6095520" cy="1482840"/>
        </p:xfrm>
        <a:graphic>
          <a:graphicData uri="http://schemas.openxmlformats.org/drawingml/2006/table">
            <a:tbl>
              <a:tblPr/>
              <a:tblGrid>
                <a:gridCol w="2590560"/>
                <a:gridCol w="1904760"/>
                <a:gridCol w="1600200"/>
              </a:tblGrid>
              <a:tr h="370800">
                <a:tc>
                  <a:txBody>
                    <a:bodyPr lIns="118800" rIns="118800" anchor="ctr">
                      <a:noAutofit/>
                    </a:bodyPr>
                    <a:p>
                      <a:pPr algn="ctr">
                        <a:lnSpc>
                          <a:spcPct val="100000"/>
                        </a:lnSpc>
                      </a:pPr>
                      <a:r>
                        <a:rPr b="1" lang="en-US" sz="1400" spc="-1" strike="noStrike">
                          <a:solidFill>
                            <a:srgbClr val="ffffff"/>
                          </a:solidFill>
                          <a:latin typeface="Arial"/>
                        </a:rPr>
                        <a:t>DMZ Assets:</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cPr marL="118800" marR="1188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cPr marL="118800" marR="1188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70800">
                <a:tc>
                  <a:txBody>
                    <a:bodyPr lIns="118800" rIns="118800" anchor="ctr">
                      <a:noAutofit/>
                    </a:bodyPr>
                    <a:p>
                      <a:pPr algn="ctr">
                        <a:lnSpc>
                          <a:spcPct val="100000"/>
                        </a:lnSpc>
                      </a:pPr>
                      <a:r>
                        <a:rPr b="0" lang="en-US" sz="1400" spc="-1" strike="noStrike">
                          <a:solidFill>
                            <a:srgbClr val="000000"/>
                          </a:solidFill>
                          <a:latin typeface="Arial"/>
                        </a:rPr>
                        <a:t>Edge router</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pPr>
                      <a:r>
                        <a:rPr b="0" lang="en-US" sz="1400" spc="-1" strike="noStrike">
                          <a:solidFill>
                            <a:srgbClr val="000000"/>
                          </a:solidFill>
                          <a:latin typeface="Arial"/>
                        </a:rPr>
                        <a:t>Public </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pPr>
                      <a:r>
                        <a:rPr b="0" lang="en-US" sz="1400" spc="-1" strike="noStrike">
                          <a:solidFill>
                            <a:srgbClr val="000000"/>
                          </a:solidFill>
                          <a:latin typeface="Arial"/>
                        </a:rPr>
                        <a:t>Critical</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18800" rIns="118800" anchor="ctr">
                      <a:noAutofit/>
                    </a:bodyPr>
                    <a:p>
                      <a:pPr algn="ctr">
                        <a:lnSpc>
                          <a:spcPct val="100000"/>
                        </a:lnSpc>
                      </a:pPr>
                      <a:r>
                        <a:rPr b="0" lang="en-US" sz="1400" spc="-1" strike="noStrike">
                          <a:solidFill>
                            <a:srgbClr val="000000"/>
                          </a:solidFill>
                          <a:latin typeface="Arial"/>
                        </a:rPr>
                        <a:t>Web server # 1-home page and core site</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tabLst>
                          <a:tab algn="l" pos="0"/>
                        </a:tabLst>
                      </a:pPr>
                      <a:r>
                        <a:rPr b="0" lang="en-US" sz="1400" spc="-1" strike="noStrike">
                          <a:solidFill>
                            <a:srgbClr val="000000"/>
                          </a:solidFill>
                          <a:latin typeface="Arial"/>
                        </a:rPr>
                        <a:t>Public </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tabLst>
                          <a:tab algn="l" pos="0"/>
                        </a:tabLst>
                      </a:pPr>
                      <a:r>
                        <a:rPr b="0" lang="en-US" sz="1400" spc="-1" strike="noStrike">
                          <a:solidFill>
                            <a:srgbClr val="000000"/>
                          </a:solidFill>
                          <a:latin typeface="Arial"/>
                        </a:rPr>
                        <a:t>Critical</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18800" rIns="118800" anchor="ctr">
                      <a:noAutofit/>
                    </a:bodyPr>
                    <a:p>
                      <a:pPr algn="ctr">
                        <a:lnSpc>
                          <a:spcPct val="100000"/>
                        </a:lnSpc>
                      </a:pPr>
                      <a:r>
                        <a:rPr b="0" lang="en-US" sz="1400" spc="-1" strike="noStrike">
                          <a:solidFill>
                            <a:srgbClr val="000000"/>
                          </a:solidFill>
                          <a:latin typeface="Arial"/>
                        </a:rPr>
                        <a:t>Web server # 2-Application server</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tabLst>
                          <a:tab algn="l" pos="0"/>
                        </a:tabLst>
                      </a:pPr>
                      <a:r>
                        <a:rPr b="0" lang="en-US" sz="1400" spc="-1" strike="noStrike">
                          <a:solidFill>
                            <a:srgbClr val="000000"/>
                          </a:solidFill>
                          <a:latin typeface="Arial"/>
                        </a:rPr>
                        <a:t>Public </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c>
                  <a:txBody>
                    <a:bodyPr lIns="118800" rIns="118800" anchor="ctr">
                      <a:noAutofit/>
                    </a:bodyPr>
                    <a:p>
                      <a:pPr algn="ctr">
                        <a:lnSpc>
                          <a:spcPct val="100000"/>
                        </a:lnSpc>
                        <a:tabLst>
                          <a:tab algn="l" pos="0"/>
                        </a:tabLst>
                      </a:pPr>
                      <a:r>
                        <a:rPr b="0" lang="en-US" sz="1400" spc="-1" strike="noStrike">
                          <a:solidFill>
                            <a:srgbClr val="000000"/>
                          </a:solidFill>
                          <a:latin typeface="Arial"/>
                        </a:rPr>
                        <a:t>Critical</a:t>
                      </a:r>
                      <a:endParaRPr b="0" lang="en-GB" sz="1400" spc="-1" strike="noStrike">
                        <a:latin typeface="Arial"/>
                      </a:endParaRPr>
                    </a:p>
                  </a:txBody>
                  <a:tcPr marL="118800" marR="11880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173" name="CustomShape 3"/>
          <p:cNvSpPr/>
          <p:nvPr/>
        </p:nvSpPr>
        <p:spPr>
          <a:xfrm>
            <a:off x="1371600" y="4053960"/>
            <a:ext cx="6552720" cy="1508400"/>
          </a:xfrm>
          <a:prstGeom prst="rect">
            <a:avLst/>
          </a:prstGeom>
          <a:noFill/>
          <a:ln w="0">
            <a:noFill/>
          </a:ln>
        </p:spPr>
        <p:style>
          <a:lnRef idx="0"/>
          <a:fillRef idx="0"/>
          <a:effectRef idx="0"/>
          <a:fontRef idx="minor"/>
        </p:style>
        <p:txBody>
          <a:bodyPr>
            <a:noAutofit/>
          </a:bodyPr>
          <a:p>
            <a:pPr>
              <a:lnSpc>
                <a:spcPct val="100000"/>
              </a:lnSpc>
              <a:spcBef>
                <a:spcPts val="400"/>
              </a:spcBef>
              <a:tabLst>
                <a:tab algn="l" pos="0"/>
              </a:tabLst>
            </a:pPr>
            <a:r>
              <a:rPr b="0" lang="en-US" sz="2000" spc="-1" strike="noStrike">
                <a:solidFill>
                  <a:srgbClr val="000000"/>
                </a:solidFill>
                <a:latin typeface="Arial"/>
                <a:ea typeface="Verdana"/>
              </a:rPr>
              <a:t>Notes: BOL: Bill of lading</a:t>
            </a:r>
            <a:endParaRPr b="0" lang="en-GB" sz="2000" spc="-1" strike="noStrike">
              <a:latin typeface="Arial"/>
            </a:endParaRPr>
          </a:p>
          <a:p>
            <a:pPr>
              <a:lnSpc>
                <a:spcPct val="100000"/>
              </a:lnSpc>
              <a:spcBef>
                <a:spcPts val="400"/>
              </a:spcBef>
              <a:tabLst>
                <a:tab algn="l" pos="0"/>
              </a:tabLst>
            </a:pPr>
            <a:r>
              <a:rPr b="0" lang="en-US" sz="2000" spc="-1" strike="noStrike">
                <a:solidFill>
                  <a:srgbClr val="000000"/>
                </a:solidFill>
                <a:latin typeface="Arial"/>
                <a:ea typeface="Verdana"/>
              </a:rPr>
              <a:t>           </a:t>
            </a:r>
            <a:r>
              <a:rPr b="0" lang="en-US" sz="2000" spc="-1" strike="noStrike">
                <a:solidFill>
                  <a:srgbClr val="000000"/>
                </a:solidFill>
                <a:latin typeface="Arial"/>
                <a:ea typeface="Verdana"/>
              </a:rPr>
              <a:t>DMZ: Demilitarized zone</a:t>
            </a:r>
            <a:endParaRPr b="0" lang="en-GB" sz="2000" spc="-1" strike="noStrike">
              <a:latin typeface="Arial"/>
            </a:endParaRPr>
          </a:p>
          <a:p>
            <a:pPr>
              <a:lnSpc>
                <a:spcPct val="100000"/>
              </a:lnSpc>
              <a:spcBef>
                <a:spcPts val="400"/>
              </a:spcBef>
              <a:tabLst>
                <a:tab algn="l" pos="0"/>
              </a:tabLst>
            </a:pPr>
            <a:r>
              <a:rPr b="0" lang="en-US" sz="2000" spc="-1" strike="noStrike">
                <a:solidFill>
                  <a:srgbClr val="000000"/>
                </a:solidFill>
                <a:latin typeface="Arial"/>
                <a:ea typeface="Verdana"/>
              </a:rPr>
              <a:t>           </a:t>
            </a:r>
            <a:r>
              <a:rPr b="0" lang="en-US" sz="2000" spc="-1" strike="noStrike">
                <a:solidFill>
                  <a:srgbClr val="000000"/>
                </a:solidFill>
                <a:latin typeface="Arial"/>
                <a:ea typeface="Verdana"/>
              </a:rPr>
              <a:t>EDI:Electronic data interchange</a:t>
            </a:r>
            <a:endParaRPr b="0" lang="en-GB" sz="2000" spc="-1" strike="noStrike">
              <a:latin typeface="Arial"/>
            </a:endParaRPr>
          </a:p>
          <a:p>
            <a:pPr>
              <a:lnSpc>
                <a:spcPct val="100000"/>
              </a:lnSpc>
              <a:spcBef>
                <a:spcPts val="400"/>
              </a:spcBef>
              <a:tabLst>
                <a:tab algn="l" pos="0"/>
              </a:tabLst>
            </a:pPr>
            <a:r>
              <a:rPr b="0" lang="en-US" sz="2000" spc="-1" strike="noStrike">
                <a:solidFill>
                  <a:srgbClr val="000000"/>
                </a:solidFill>
                <a:latin typeface="Arial"/>
                <a:ea typeface="Verdana"/>
              </a:rPr>
              <a:t>           </a:t>
            </a:r>
            <a:r>
              <a:rPr b="0" lang="en-US" sz="2000" spc="-1" strike="noStrike">
                <a:solidFill>
                  <a:srgbClr val="000000"/>
                </a:solidFill>
                <a:latin typeface="Arial"/>
                <a:ea typeface="Verdana"/>
              </a:rPr>
              <a:t>SSL: secure sockets later</a:t>
            </a:r>
            <a:endParaRPr b="0" lang="en-GB" sz="2000" spc="-1" strike="noStrike">
              <a:latin typeface="Arial"/>
            </a:endParaRPr>
          </a:p>
        </p:txBody>
      </p:sp>
    </p:spTree>
  </p:cSld>
  <mc:AlternateContent>
    <mc:Choice Requires="p14">
      <p:transition spd="slow" p14:dur="2000"/>
    </mc:Choice>
    <mc:Fallback>
      <p:transition spd="slow"/>
    </mc:Fallback>
  </mc:AlternateContent>
  <p:timing>
    <p:tnLst>
      <p:par>
        <p:cTn id="95" dur="indefinite" restart="never" nodeType="tmRoot">
          <p:childTnLst>
            <p:seq>
              <p:cTn id="96" dur="indefinite" nodeType="mainSeq">
                <p:childTnLst>
                  <p:par>
                    <p:cTn id="97" fill="hold">
                      <p:stCondLst>
                        <p:cond delay="indefinite"/>
                      </p:stCondLst>
                      <p:childTnLst>
                        <p:par>
                          <p:cTn id="98" fill="hold">
                            <p:stCondLst>
                              <p:cond delay="0"/>
                            </p:stCondLst>
                            <p:childTnLst>
                              <p:par>
                                <p:cTn id="99" nodeType="clickEffect" fill="hold" presetClass="entr" presetID="1">
                                  <p:stCondLst>
                                    <p:cond delay="0"/>
                                  </p:stCondLst>
                                  <p:childTnLst>
                                    <p:set>
                                      <p:cBhvr>
                                        <p:cTn id="100" dur="1" fill="hold">
                                          <p:stCondLst>
                                            <p:cond delay="0"/>
                                          </p:stCondLst>
                                        </p:cTn>
                                        <p:tgtEl>
                                          <p:spTgt spid="172"/>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nodeType="clickEffect" fill="hold" presetClass="entr" presetID="1">
                                  <p:stCondLst>
                                    <p:cond delay="0"/>
                                  </p:stCondLst>
                                  <p:childTnLst>
                                    <p:set>
                                      <p:cBhvr>
                                        <p:cTn id="104" dur="1" fill="hold">
                                          <p:stCondLst>
                                            <p:cond delay="0"/>
                                          </p:stCondLst>
                                        </p:cTn>
                                        <p:tgtEl>
                                          <p:spTgt spid="17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Information Asset Valuation (2 of 2)</a:t>
            </a:r>
            <a:endParaRPr b="0" lang="en-US" sz="3600" spc="-1" strike="noStrike">
              <a:solidFill>
                <a:srgbClr val="000000"/>
              </a:solidFill>
              <a:latin typeface="Arial"/>
            </a:endParaRPr>
          </a:p>
        </p:txBody>
      </p:sp>
      <p:sp>
        <p:nvSpPr>
          <p:cNvPr id="175"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Information asset prioritization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Create weighting for each category based on the answers to questions.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Prioritize each asset using weighted factor analysis.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List the assets in order of importance using a weighted factor analysis worksheet.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TextShape 1"/>
          <p:cNvSpPr txBox="1"/>
          <p:nvPr/>
        </p:nvSpPr>
        <p:spPr>
          <a:xfrm>
            <a:off x="55080" y="76320"/>
            <a:ext cx="8915040" cy="9140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Example of a weighted factor analysis worksheet </a:t>
            </a:r>
            <a:endParaRPr b="0" lang="en-US" sz="3600" spc="-1" strike="noStrike">
              <a:solidFill>
                <a:srgbClr val="000000"/>
              </a:solidFill>
              <a:latin typeface="Arial"/>
            </a:endParaRPr>
          </a:p>
        </p:txBody>
      </p:sp>
      <p:graphicFrame>
        <p:nvGraphicFramePr>
          <p:cNvPr id="177" name="Table 2"/>
          <p:cNvGraphicFramePr/>
          <p:nvPr/>
        </p:nvGraphicFramePr>
        <p:xfrm>
          <a:off x="380880" y="1143000"/>
          <a:ext cx="8457840" cy="3567240"/>
        </p:xfrm>
        <a:graphic>
          <a:graphicData uri="http://schemas.openxmlformats.org/drawingml/2006/table">
            <a:tbl>
              <a:tblPr/>
              <a:tblGrid>
                <a:gridCol w="2895480"/>
                <a:gridCol w="1600200"/>
                <a:gridCol w="1447560"/>
                <a:gridCol w="1295280"/>
                <a:gridCol w="1219320"/>
              </a:tblGrid>
              <a:tr h="691200">
                <a:tc>
                  <a:txBody>
                    <a:bodyPr anchor="ctr">
                      <a:noAutofit/>
                    </a:bodyPr>
                    <a:p>
                      <a:pPr algn="ctr">
                        <a:lnSpc>
                          <a:spcPct val="100000"/>
                        </a:lnSpc>
                      </a:pPr>
                      <a:r>
                        <a:rPr b="1" lang="en-US" sz="1400" spc="-1" strike="noStrike">
                          <a:solidFill>
                            <a:srgbClr val="ffffff"/>
                          </a:solidFill>
                          <a:latin typeface="Arial"/>
                        </a:rPr>
                        <a:t>Information Asset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Criterion 1: Impact to Revenue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Criterion 2: Impact to Profitability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Criterion 3: Impact to public image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Weighted score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648360">
                <a:tc>
                  <a:txBody>
                    <a:bodyPr anchor="ctr">
                      <a:noAutofit/>
                    </a:bodyPr>
                    <a:p>
                      <a:pPr algn="ctr">
                        <a:lnSpc>
                          <a:spcPct val="100000"/>
                        </a:lnSpc>
                      </a:pPr>
                      <a:r>
                        <a:rPr b="0" lang="en-US" sz="1400" spc="-1" strike="noStrike">
                          <a:solidFill>
                            <a:srgbClr val="000000"/>
                          </a:solidFill>
                          <a:latin typeface="Arial"/>
                        </a:rPr>
                        <a:t>Criteria weights must total 100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30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40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30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09480">
                <a:tc>
                  <a:txBody>
                    <a:bodyPr anchor="ctr">
                      <a:noAutofit/>
                    </a:bodyPr>
                    <a:p>
                      <a:pPr algn="ctr">
                        <a:lnSpc>
                          <a:spcPct val="100000"/>
                        </a:lnSpc>
                      </a:pPr>
                      <a:r>
                        <a:rPr b="0" lang="en-US" sz="1400" spc="-1" strike="noStrike">
                          <a:solidFill>
                            <a:srgbClr val="000000"/>
                          </a:solidFill>
                          <a:latin typeface="Arial"/>
                        </a:rPr>
                        <a:t>EDI document set 1-logistics </a:t>
                      </a:r>
                      <a:endParaRPr b="0" lang="en-GB" sz="1400" spc="-1" strike="noStrike">
                        <a:latin typeface="Arial"/>
                      </a:endParaRPr>
                    </a:p>
                    <a:p>
                      <a:pPr algn="ctr">
                        <a:lnSpc>
                          <a:spcPct val="100000"/>
                        </a:lnSpc>
                      </a:pPr>
                      <a:r>
                        <a:rPr b="0" lang="en-US" sz="1400" spc="-1" strike="noStrike">
                          <a:solidFill>
                            <a:srgbClr val="000000"/>
                          </a:solidFill>
                          <a:latin typeface="Arial"/>
                        </a:rPr>
                        <a:t>BOL to outsourcer (outbound)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0.8</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0.9</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75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33160">
                <a:tc>
                  <a:txBody>
                    <a:bodyPr anchor="ctr">
                      <a:noAutofit/>
                    </a:bodyPr>
                    <a:p>
                      <a:pPr algn="ctr">
                        <a:lnSpc>
                          <a:spcPct val="100000"/>
                        </a:lnSpc>
                      </a:pPr>
                      <a:r>
                        <a:rPr b="0" lang="en-US" sz="1400" spc="-1" strike="noStrike">
                          <a:solidFill>
                            <a:srgbClr val="000000"/>
                          </a:solidFill>
                          <a:latin typeface="Arial"/>
                        </a:rPr>
                        <a:t>EDI document set 2-Supplier orders (outbound)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0.8</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0.9</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0.6</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78</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xBody>
                    <a:bodyPr anchor="ctr">
                      <a:noAutofit/>
                    </a:bodyPr>
                    <a:p>
                      <a:pPr algn="ctr">
                        <a:lnSpc>
                          <a:spcPct val="100000"/>
                        </a:lnSpc>
                      </a:pPr>
                      <a:r>
                        <a:rPr b="0" lang="en-US" sz="1400" spc="-1" strike="noStrike">
                          <a:solidFill>
                            <a:srgbClr val="000000"/>
                          </a:solidFill>
                          <a:latin typeface="Arial"/>
                        </a:rPr>
                        <a:t>EDI document set 2-Supplier </a:t>
                      </a:r>
                      <a:endParaRPr b="0" lang="en-GB" sz="1400" spc="-1" strike="noStrike">
                        <a:latin typeface="Arial"/>
                      </a:endParaRPr>
                    </a:p>
                    <a:p>
                      <a:pPr algn="ctr">
                        <a:lnSpc>
                          <a:spcPct val="100000"/>
                        </a:lnSpc>
                        <a:tabLst>
                          <a:tab algn="l" pos="0"/>
                        </a:tabLst>
                      </a:pPr>
                      <a:r>
                        <a:rPr b="0" lang="en-US" sz="1400" spc="-1" strike="noStrike">
                          <a:solidFill>
                            <a:srgbClr val="000000"/>
                          </a:solidFill>
                          <a:latin typeface="Arial"/>
                        </a:rPr>
                        <a:t>Fulfillment advice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0.4</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0.3</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41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57560">
                <a:tc>
                  <a:txBody>
                    <a:bodyPr anchor="ctr">
                      <a:noAutofit/>
                    </a:bodyPr>
                    <a:p>
                      <a:pPr algn="ctr">
                        <a:lnSpc>
                          <a:spcPct val="100000"/>
                        </a:lnSpc>
                        <a:tabLst>
                          <a:tab algn="l" pos="0"/>
                        </a:tabLst>
                      </a:pPr>
                      <a:r>
                        <a:rPr b="0" lang="en-US" sz="1400" spc="-1" strike="noStrike">
                          <a:solidFill>
                            <a:srgbClr val="000000"/>
                          </a:solidFill>
                          <a:latin typeface="Arial"/>
                        </a:rPr>
                        <a:t>Customer order via SSL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1.0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1.0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1.0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100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xBody>
                    <a:bodyPr anchor="ctr">
                      <a:noAutofit/>
                    </a:bodyPr>
                    <a:p>
                      <a:pPr algn="ctr">
                        <a:lnSpc>
                          <a:spcPct val="100000"/>
                        </a:lnSpc>
                        <a:tabLst>
                          <a:tab algn="l" pos="0"/>
                        </a:tabLst>
                      </a:pPr>
                      <a:r>
                        <a:rPr b="0" lang="en-US" sz="1400" spc="-1" strike="noStrike">
                          <a:solidFill>
                            <a:srgbClr val="000000"/>
                          </a:solidFill>
                          <a:latin typeface="Arial"/>
                        </a:rPr>
                        <a:t>Customer service request via e-mail (inbound)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0.4</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0.4</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0.9</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400" spc="-1" strike="noStrike">
                          <a:solidFill>
                            <a:srgbClr val="000000"/>
                          </a:solidFill>
                          <a:latin typeface="Arial"/>
                        </a:rPr>
                        <a:t>55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178" name="TextShape 3"/>
          <p:cNvSpPr txBox="1"/>
          <p:nvPr/>
        </p:nvSpPr>
        <p:spPr>
          <a:xfrm>
            <a:off x="390600" y="5141520"/>
            <a:ext cx="8263440" cy="572040"/>
          </a:xfrm>
          <a:prstGeom prst="rect">
            <a:avLst/>
          </a:prstGeom>
          <a:noFill/>
          <a:ln w="0">
            <a:noFill/>
          </a:ln>
        </p:spPr>
        <p:txBody>
          <a:bodyPr>
            <a:noAutofit/>
          </a:bodyPr>
          <a:p>
            <a:pPr>
              <a:lnSpc>
                <a:spcPct val="100000"/>
              </a:lnSpc>
              <a:spcBef>
                <a:spcPts val="281"/>
              </a:spcBef>
              <a:tabLst>
                <a:tab algn="l" pos="0"/>
              </a:tabLst>
            </a:pPr>
            <a:r>
              <a:rPr b="0" lang="en-US" sz="1400" spc="-1" strike="noStrike">
                <a:solidFill>
                  <a:srgbClr val="000000"/>
                </a:solidFill>
                <a:latin typeface="Arial"/>
                <a:ea typeface="Verdana"/>
              </a:rPr>
              <a:t>Note: In the table, EDI stands for electronic data interchange, BOL stands for bill of lading, and SSL is secure sockets layer, </a:t>
            </a:r>
            <a:endParaRPr b="0" lang="en-US" sz="1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05" dur="indefinite" restart="never" nodeType="tmRoot">
          <p:childTnLst>
            <p:seq>
              <p:cTn id="106" dur="indefinite" nodeType="mainSeq">
                <p:childTnLst>
                  <p:par>
                    <p:cTn id="107" fill="hold">
                      <p:stCondLst>
                        <p:cond delay="indefinite"/>
                      </p:stCondLst>
                      <p:childTnLst>
                        <p:par>
                          <p:cTn id="108" fill="hold">
                            <p:stCondLst>
                              <p:cond delay="0"/>
                            </p:stCondLst>
                            <p:childTnLst>
                              <p:par>
                                <p:cTn id="109" nodeType="clickEffect" fill="hold" presetClass="entr" presetID="1">
                                  <p:stCondLst>
                                    <p:cond delay="0"/>
                                  </p:stCondLst>
                                  <p:childTnLst>
                                    <p:set>
                                      <p:cBhvr>
                                        <p:cTn id="110" dur="1" fill="hold">
                                          <p:stCondLst>
                                            <p:cond delay="0"/>
                                          </p:stCondLst>
                                        </p:cTn>
                                        <p:tgtEl>
                                          <p:spTgt spid="177"/>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nodeType="clickEffect" fill="hold" presetClass="entr" presetID="1">
                                  <p:stCondLst>
                                    <p:cond delay="0"/>
                                  </p:stCondLst>
                                  <p:childTnLst>
                                    <p:set>
                                      <p:cBhvr>
                                        <p:cTn id="114" dur="1" fill="hold">
                                          <p:stCondLst>
                                            <p:cond delay="0"/>
                                          </p:stCondLst>
                                        </p:cTn>
                                        <p:tgtEl>
                                          <p:spTgt spid="178">
                                            <p:txEl>
                                              <p:pRg st="0" end="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Identifying and Prioritizing Threats</a:t>
            </a:r>
            <a:endParaRPr b="0" lang="en-US" sz="3600" spc="-1" strike="noStrike">
              <a:solidFill>
                <a:srgbClr val="000000"/>
              </a:solidFill>
              <a:latin typeface="Arial"/>
            </a:endParaRPr>
          </a:p>
        </p:txBody>
      </p:sp>
      <p:sp>
        <p:nvSpPr>
          <p:cNvPr id="180" name="TextShape 2"/>
          <p:cNvSpPr txBox="1"/>
          <p:nvPr/>
        </p:nvSpPr>
        <p:spPr>
          <a:xfrm>
            <a:off x="190440" y="1143000"/>
            <a:ext cx="8762760" cy="43430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Realistic threats need investigation; unimportant threats are set aside.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Threat assessment:</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Which threats present a danger to assets in the given environment?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Which threats represent the most danger to information?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How much would it cost to recover from a successful attack?</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15" dur="indefinite" restart="never" nodeType="tmRoot">
          <p:childTnLst>
            <p:seq>
              <p:cTn id="116" dur="indefinite" nodeType="mainSeq">
                <p:childTnLst>
                  <p:par>
                    <p:cTn id="117" fill="hold">
                      <p:stCondLst>
                        <p:cond delay="indefinite"/>
                      </p:stCondLst>
                      <p:childTnLst>
                        <p:par>
                          <p:cTn id="118" fill="hold">
                            <p:stCondLst>
                              <p:cond delay="0"/>
                            </p:stCondLst>
                            <p:childTnLst>
                              <p:par>
                                <p:cTn id="119" nodeType="clickEffect" fill="hold" presetClass="entr" presetID="1">
                                  <p:stCondLst>
                                    <p:cond delay="0"/>
                                  </p:stCondLst>
                                  <p:childTnLst>
                                    <p:set>
                                      <p:cBhvr>
                                        <p:cTn id="120" dur="1" fill="hold">
                                          <p:stCondLst>
                                            <p:cond delay="0"/>
                                          </p:stCondLst>
                                        </p:cTn>
                                        <p:tgtEl>
                                          <p:spTgt spid="180">
                                            <p:txEl>
                                              <p:pRg st="0" end="0"/>
                                            </p:txEl>
                                          </p:spTgt>
                                        </p:tgtEl>
                                        <p:attrNameLst>
                                          <p:attrName>style.visibility</p:attrName>
                                        </p:attrNameLst>
                                      </p:cBhvr>
                                      <p:to>
                                        <p:strVal val="visible"/>
                                      </p:to>
                                    </p:set>
                                  </p:childTnLst>
                                </p:cTn>
                              </p:par>
                            </p:childTnLst>
                          </p:cTn>
                        </p:par>
                      </p:childTnLst>
                    </p:cTn>
                  </p:par>
                  <p:par>
                    <p:cTn id="121" fill="hold">
                      <p:stCondLst>
                        <p:cond delay="indefinite"/>
                      </p:stCondLst>
                      <p:childTnLst>
                        <p:par>
                          <p:cTn id="122" fill="hold">
                            <p:stCondLst>
                              <p:cond delay="0"/>
                            </p:stCondLst>
                            <p:childTnLst>
                              <p:par>
                                <p:cTn id="123" nodeType="clickEffect" fill="hold" presetClass="entr" presetID="1">
                                  <p:stCondLst>
                                    <p:cond delay="0"/>
                                  </p:stCondLst>
                                  <p:childTnLst>
                                    <p:set>
                                      <p:cBhvr>
                                        <p:cTn id="124" dur="1" fill="hold">
                                          <p:stCondLst>
                                            <p:cond delay="0"/>
                                          </p:stCondLst>
                                        </p:cTn>
                                        <p:tgtEl>
                                          <p:spTgt spid="180">
                                            <p:txEl>
                                              <p:pRg st="1" end="1"/>
                                            </p:txEl>
                                          </p:spTgt>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180">
                                            <p:txEl>
                                              <p:pRg st="2" end="2"/>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180">
                                            <p:txEl>
                                              <p:pRg st="3" end="3"/>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nodeType="clickEffect" fill="hold" presetClass="entr" presetID="1">
                                  <p:stCondLst>
                                    <p:cond delay="0"/>
                                  </p:stCondLst>
                                  <p:childTnLst>
                                    <p:set>
                                      <p:cBhvr>
                                        <p:cTn id="136" dur="1" fill="hold">
                                          <p:stCondLst>
                                            <p:cond delay="0"/>
                                          </p:stCondLst>
                                        </p:cTn>
                                        <p:tgtEl>
                                          <p:spTgt spid="180">
                                            <p:txEl>
                                              <p:pRg st="4" end="4"/>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nodeType="clickEffect" fill="hold" presetClass="entr" presetID="1">
                                  <p:stCondLst>
                                    <p:cond delay="0"/>
                                  </p:stCondLst>
                                  <p:childTnLst>
                                    <p:set>
                                      <p:cBhvr>
                                        <p:cTn id="140" dur="1" fill="hold">
                                          <p:stCondLst>
                                            <p:cond delay="0"/>
                                          </p:stCondLst>
                                        </p:cTn>
                                        <p:tgtEl>
                                          <p:spTgt spid="180">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1" name="TextShape 1"/>
          <p:cNvSpPr txBox="1"/>
          <p:nvPr/>
        </p:nvSpPr>
        <p:spPr>
          <a:xfrm>
            <a:off x="415800" y="164880"/>
            <a:ext cx="8312400" cy="6728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Threats to information security (1 of 2)</a:t>
            </a:r>
            <a:endParaRPr b="0" lang="en-US" sz="3600" spc="-1" strike="noStrike">
              <a:solidFill>
                <a:srgbClr val="000000"/>
              </a:solidFill>
              <a:latin typeface="Arial"/>
            </a:endParaRPr>
          </a:p>
        </p:txBody>
      </p:sp>
      <p:graphicFrame>
        <p:nvGraphicFramePr>
          <p:cNvPr id="182" name="Table 2"/>
          <p:cNvGraphicFramePr/>
          <p:nvPr/>
        </p:nvGraphicFramePr>
        <p:xfrm>
          <a:off x="990720" y="838080"/>
          <a:ext cx="7391160" cy="4266720"/>
        </p:xfrm>
        <a:graphic>
          <a:graphicData uri="http://schemas.openxmlformats.org/drawingml/2006/table">
            <a:tbl>
              <a:tblPr/>
              <a:tblGrid>
                <a:gridCol w="2971800"/>
                <a:gridCol w="4419360"/>
              </a:tblGrid>
              <a:tr h="323280">
                <a:tc>
                  <a:txBody>
                    <a:bodyPr anchor="ctr">
                      <a:noAutofit/>
                    </a:bodyPr>
                    <a:p>
                      <a:pPr algn="ctr">
                        <a:lnSpc>
                          <a:spcPct val="100000"/>
                        </a:lnSpc>
                      </a:pPr>
                      <a:r>
                        <a:rPr b="1" lang="en-US" sz="1400" spc="-1" strike="noStrike">
                          <a:solidFill>
                            <a:srgbClr val="ffffff"/>
                          </a:solidFill>
                          <a:latin typeface="Arial"/>
                        </a:rPr>
                        <a:t>Threat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Examples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549720">
                <a:tc>
                  <a:txBody>
                    <a:bodyPr anchor="ctr">
                      <a:noAutofit/>
                    </a:bodyPr>
                    <a:p>
                      <a:pPr>
                        <a:lnSpc>
                          <a:spcPct val="100000"/>
                        </a:lnSpc>
                      </a:pPr>
                      <a:r>
                        <a:rPr b="0" lang="en-US" sz="1400" spc="-1" strike="noStrike">
                          <a:solidFill>
                            <a:srgbClr val="000000"/>
                          </a:solidFill>
                          <a:latin typeface="Arial"/>
                        </a:rPr>
                        <a:t>Compromises to intellectual property</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Software piracy or other copyright infringement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9720">
                <a:tc>
                  <a:txBody>
                    <a:bodyPr anchor="ctr">
                      <a:noAutofit/>
                    </a:bodyPr>
                    <a:p>
                      <a:pPr>
                        <a:lnSpc>
                          <a:spcPct val="100000"/>
                        </a:lnSpc>
                      </a:pPr>
                      <a:r>
                        <a:rPr b="0" lang="en-US" sz="1400" spc="-1" strike="noStrike">
                          <a:solidFill>
                            <a:srgbClr val="000000"/>
                          </a:solidFill>
                          <a:latin typeface="Arial"/>
                        </a:rPr>
                        <a:t>Deviation in quality of service from service provides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Fluctuations in power, data, and other services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9720">
                <a:tc>
                  <a:txBody>
                    <a:bodyPr anchor="ctr">
                      <a:noAutofit/>
                    </a:bodyPr>
                    <a:p>
                      <a:pPr>
                        <a:lnSpc>
                          <a:spcPct val="100000"/>
                        </a:lnSpc>
                      </a:pPr>
                      <a:r>
                        <a:rPr b="0" lang="en-US" sz="1400" spc="-1" strike="noStrike">
                          <a:solidFill>
                            <a:srgbClr val="000000"/>
                          </a:solidFill>
                          <a:latin typeface="Arial"/>
                        </a:rPr>
                        <a:t>Espionage or trespass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400" spc="-1" strike="noStrike">
                          <a:solidFill>
                            <a:srgbClr val="000000"/>
                          </a:solidFill>
                          <a:latin typeface="Arial"/>
                        </a:rPr>
                        <a:t>Unauthorized  access and/or data collection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23280">
                <a:tc>
                  <a:txBody>
                    <a:bodyPr anchor="ctr">
                      <a:noAutofit/>
                    </a:bodyPr>
                    <a:p>
                      <a:pPr>
                        <a:lnSpc>
                          <a:spcPct val="100000"/>
                        </a:lnSpc>
                      </a:pPr>
                      <a:r>
                        <a:rPr b="0" lang="en-US" sz="1400" spc="-1" strike="noStrike">
                          <a:solidFill>
                            <a:srgbClr val="000000"/>
                          </a:solidFill>
                          <a:latin typeface="Arial"/>
                        </a:rPr>
                        <a:t>Forces of nature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Fire, food, earthquake, lightning, etc.</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9720">
                <a:tc>
                  <a:txBody>
                    <a:bodyPr anchor="ctr">
                      <a:noAutofit/>
                    </a:bodyPr>
                    <a:p>
                      <a:pPr>
                        <a:lnSpc>
                          <a:spcPct val="100000"/>
                        </a:lnSpc>
                      </a:pPr>
                      <a:r>
                        <a:rPr b="0" lang="en-US" sz="1400" spc="-1" strike="noStrike">
                          <a:solidFill>
                            <a:srgbClr val="000000"/>
                          </a:solidFill>
                          <a:latin typeface="Arial"/>
                        </a:rPr>
                        <a:t>Human error of failure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Accidents, employee mistakes, failure to follow policy</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9720">
                <a:tc>
                  <a:txBody>
                    <a:bodyPr anchor="ctr">
                      <a:noAutofit/>
                    </a:bodyPr>
                    <a:p>
                      <a:pPr>
                        <a:lnSpc>
                          <a:spcPct val="100000"/>
                        </a:lnSpc>
                      </a:pPr>
                      <a:r>
                        <a:rPr b="0" lang="en-US" sz="1400" spc="-1" strike="noStrike">
                          <a:solidFill>
                            <a:srgbClr val="000000"/>
                          </a:solidFill>
                          <a:latin typeface="Arial"/>
                        </a:rPr>
                        <a:t>Information extortion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Blackmail threat  of information disclosure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9720">
                <a:tc>
                  <a:txBody>
                    <a:bodyPr anchor="ctr">
                      <a:noAutofit/>
                    </a:bodyPr>
                    <a:p>
                      <a:pPr>
                        <a:lnSpc>
                          <a:spcPct val="100000"/>
                        </a:lnSpc>
                      </a:pPr>
                      <a:r>
                        <a:rPr b="0" lang="en-US" sz="1400" spc="-1" strike="noStrike">
                          <a:solidFill>
                            <a:srgbClr val="000000"/>
                          </a:solidFill>
                          <a:latin typeface="Arial"/>
                        </a:rPr>
                        <a:t>Sabotage or vandalism</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Damage to or destruction of system or information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xBody>
                    <a:bodyPr anchor="ctr">
                      <a:noAutofit/>
                    </a:bodyPr>
                    <a:p>
                      <a:pPr>
                        <a:lnSpc>
                          <a:spcPct val="100000"/>
                        </a:lnSpc>
                      </a:pPr>
                      <a:r>
                        <a:rPr b="0" lang="en-US" sz="1400" spc="-1" strike="noStrike">
                          <a:solidFill>
                            <a:srgbClr val="000000"/>
                          </a:solidFill>
                          <a:latin typeface="Arial"/>
                        </a:rPr>
                        <a:t>Software attacks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Malware: viruses, worms, macros, denial of services, or script injections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3" name="TextShape 1"/>
          <p:cNvSpPr txBox="1"/>
          <p:nvPr/>
        </p:nvSpPr>
        <p:spPr>
          <a:xfrm>
            <a:off x="415800" y="267120"/>
            <a:ext cx="8312400" cy="11041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Threats to information security (2 of 2)</a:t>
            </a:r>
            <a:endParaRPr b="0" lang="en-US" sz="3600" spc="-1" strike="noStrike">
              <a:solidFill>
                <a:srgbClr val="000000"/>
              </a:solidFill>
              <a:latin typeface="Arial"/>
            </a:endParaRPr>
          </a:p>
        </p:txBody>
      </p:sp>
      <p:graphicFrame>
        <p:nvGraphicFramePr>
          <p:cNvPr id="184" name="Table 2"/>
          <p:cNvGraphicFramePr/>
          <p:nvPr/>
        </p:nvGraphicFramePr>
        <p:xfrm>
          <a:off x="762120" y="2037240"/>
          <a:ext cx="7543440" cy="2270520"/>
        </p:xfrm>
        <a:graphic>
          <a:graphicData uri="http://schemas.openxmlformats.org/drawingml/2006/table">
            <a:tbl>
              <a:tblPr/>
              <a:tblGrid>
                <a:gridCol w="3429000"/>
                <a:gridCol w="4114800"/>
              </a:tblGrid>
              <a:tr h="578880">
                <a:tc>
                  <a:txBody>
                    <a:bodyPr anchor="ctr">
                      <a:noAutofit/>
                    </a:bodyPr>
                    <a:p>
                      <a:pPr algn="ctr">
                        <a:lnSpc>
                          <a:spcPct val="100000"/>
                        </a:lnSpc>
                      </a:pPr>
                      <a:r>
                        <a:rPr b="1" lang="en-US" sz="1400" spc="-1" strike="noStrike">
                          <a:solidFill>
                            <a:srgbClr val="ffffff"/>
                          </a:solidFill>
                          <a:latin typeface="Arial"/>
                        </a:rPr>
                        <a:t>Threat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400" spc="-1" strike="noStrike">
                          <a:solidFill>
                            <a:srgbClr val="ffffff"/>
                          </a:solidFill>
                          <a:latin typeface="Arial"/>
                        </a:rPr>
                        <a:t>Examples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578880">
                <a:tc>
                  <a:txBody>
                    <a:bodyPr lIns="117720" rIns="117720" anchor="ctr">
                      <a:noAutofit/>
                    </a:bodyPr>
                    <a:p>
                      <a:pPr>
                        <a:lnSpc>
                          <a:spcPct val="100000"/>
                        </a:lnSpc>
                      </a:pPr>
                      <a:r>
                        <a:rPr b="0" lang="en-US" sz="1600" spc="-1" strike="noStrike">
                          <a:solidFill>
                            <a:srgbClr val="000000"/>
                          </a:solidFill>
                          <a:latin typeface="Arial"/>
                        </a:rPr>
                        <a:t>Technical hardware failures or errors</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c>
                  <a:txBody>
                    <a:bodyPr lIns="117720" rIns="117720" anchor="ctr">
                      <a:noAutofit/>
                    </a:bodyPr>
                    <a:p>
                      <a:pPr>
                        <a:lnSpc>
                          <a:spcPct val="100000"/>
                        </a:lnSpc>
                      </a:pPr>
                      <a:r>
                        <a:rPr b="0" lang="en-US" sz="1600" spc="-1" strike="noStrike">
                          <a:solidFill>
                            <a:srgbClr val="000000"/>
                          </a:solidFill>
                          <a:latin typeface="Arial"/>
                        </a:rPr>
                        <a:t>Hardware equipment failure</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r>
              <a:tr h="543240">
                <a:tc>
                  <a:txBody>
                    <a:bodyPr lIns="117720" rIns="117720" anchor="ctr">
                      <a:noAutofit/>
                    </a:bodyPr>
                    <a:p>
                      <a:pPr>
                        <a:lnSpc>
                          <a:spcPct val="100000"/>
                        </a:lnSpc>
                        <a:tabLst>
                          <a:tab algn="l" pos="0"/>
                        </a:tabLst>
                      </a:pPr>
                      <a:r>
                        <a:rPr b="0" lang="en-US" sz="1600" spc="-1" strike="noStrike">
                          <a:solidFill>
                            <a:srgbClr val="000000"/>
                          </a:solidFill>
                          <a:latin typeface="Arial"/>
                        </a:rPr>
                        <a:t>Technical software failures or errors</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c>
                  <a:txBody>
                    <a:bodyPr lIns="117720" rIns="117720" anchor="ctr">
                      <a:noAutofit/>
                    </a:bodyPr>
                    <a:p>
                      <a:pPr>
                        <a:lnSpc>
                          <a:spcPct val="100000"/>
                        </a:lnSpc>
                      </a:pPr>
                      <a:r>
                        <a:rPr b="0" lang="en-US" sz="1600" spc="-1" strike="noStrike">
                          <a:solidFill>
                            <a:srgbClr val="000000"/>
                          </a:solidFill>
                          <a:latin typeface="Arial"/>
                        </a:rPr>
                        <a:t>Bugs, cool problems, loopholes, back doors</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17720" rIns="117720">
                      <a:noAutofit/>
                    </a:bodyPr>
                    <a:p>
                      <a:pPr>
                        <a:lnSpc>
                          <a:spcPct val="100000"/>
                        </a:lnSpc>
                      </a:pPr>
                      <a:r>
                        <a:rPr b="0" lang="en-US" sz="1600" spc="-1" strike="noStrike">
                          <a:solidFill>
                            <a:srgbClr val="000000"/>
                          </a:solidFill>
                          <a:latin typeface="Arial"/>
                        </a:rPr>
                        <a:t>Technological obsolescence</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c>
                  <a:txBody>
                    <a:bodyPr lIns="117720" rIns="117720" anchor="ctr">
                      <a:noAutofit/>
                    </a:bodyPr>
                    <a:p>
                      <a:pPr>
                        <a:lnSpc>
                          <a:spcPct val="100000"/>
                        </a:lnSpc>
                      </a:pPr>
                      <a:r>
                        <a:rPr b="0" lang="en-US" sz="1600" spc="-1" strike="noStrike">
                          <a:solidFill>
                            <a:srgbClr val="000000"/>
                          </a:solidFill>
                          <a:latin typeface="Arial"/>
                        </a:rPr>
                        <a:t>Antiquated or outdated technologies</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r>
              <a:tr h="543240">
                <a:tc>
                  <a:txBody>
                    <a:bodyPr lIns="117720" rIns="117720" anchor="ctr">
                      <a:noAutofit/>
                    </a:bodyPr>
                    <a:p>
                      <a:pPr>
                        <a:lnSpc>
                          <a:spcPct val="100000"/>
                        </a:lnSpc>
                      </a:pPr>
                      <a:r>
                        <a:rPr b="0" lang="en-US" sz="1600" spc="-1" strike="noStrike">
                          <a:solidFill>
                            <a:srgbClr val="000000"/>
                          </a:solidFill>
                          <a:latin typeface="Arial"/>
                        </a:rPr>
                        <a:t>Theft </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c>
                  <a:txBody>
                    <a:bodyPr lIns="117720" rIns="117720" anchor="ctr">
                      <a:noAutofit/>
                    </a:bodyPr>
                    <a:p>
                      <a:pPr>
                        <a:lnSpc>
                          <a:spcPct val="100000"/>
                        </a:lnSpc>
                      </a:pPr>
                      <a:r>
                        <a:rPr b="0" lang="en-US" sz="1600" spc="-1" strike="noStrike">
                          <a:solidFill>
                            <a:srgbClr val="000000"/>
                          </a:solidFill>
                          <a:latin typeface="Arial"/>
                        </a:rPr>
                        <a:t>Illegal confiscation of equipment  or information</a:t>
                      </a:r>
                      <a:endParaRPr b="0" lang="en-GB" sz="1600" spc="-1" strike="noStrike">
                        <a:latin typeface="Arial"/>
                      </a:endParaRPr>
                    </a:p>
                  </a:txBody>
                  <a:tcPr marL="117720" marR="11772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185" name="CustomShape 3"/>
          <p:cNvSpPr/>
          <p:nvPr/>
        </p:nvSpPr>
        <p:spPr>
          <a:xfrm>
            <a:off x="228600" y="5029200"/>
            <a:ext cx="8076960" cy="468000"/>
          </a:xfrm>
          <a:prstGeom prst="rect">
            <a:avLst/>
          </a:prstGeom>
          <a:noFill/>
          <a:ln w="0">
            <a:noFill/>
          </a:ln>
        </p:spPr>
        <p:style>
          <a:lnRef idx="0"/>
          <a:fillRef idx="0"/>
          <a:effectRef idx="0"/>
          <a:fontRef idx="minor"/>
        </p:style>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communications of the ACM, used with permission.</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Specifying Asset Vulnerabilities</a:t>
            </a:r>
            <a:endParaRPr b="0" lang="en-US" sz="3600" spc="-1" strike="noStrike">
              <a:solidFill>
                <a:srgbClr val="000000"/>
              </a:solidFill>
              <a:latin typeface="Arial"/>
            </a:endParaRPr>
          </a:p>
        </p:txBody>
      </p:sp>
      <p:sp>
        <p:nvSpPr>
          <p:cNvPr id="187" name="TextShape 2"/>
          <p:cNvSpPr txBox="1"/>
          <p:nvPr/>
        </p:nvSpPr>
        <p:spPr>
          <a:xfrm>
            <a:off x="354240" y="990720"/>
            <a:ext cx="8762760" cy="4830480"/>
          </a:xfrm>
          <a:prstGeom prst="rect">
            <a:avLst/>
          </a:prstGeom>
          <a:noFill/>
          <a:ln w="0">
            <a:noFill/>
          </a:ln>
        </p:spPr>
        <p:txBody>
          <a:bodyPr>
            <a:norm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Specific avenues that threat agents can exploit to attack an information asset are called vulnerabilities.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Examine how each threat could be perpetrated and list the organization’s assets and vulnerabilities.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Process works best when people with diverse backgrounds within organization work iteratively in a series of brainstorming sessions.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At the</a:t>
            </a:r>
            <a:r>
              <a:rPr b="0" lang="en-US" sz="2600" spc="-1" strike="noStrike">
                <a:solidFill>
                  <a:srgbClr val="000000"/>
                </a:solidFill>
                <a:latin typeface="Arial"/>
                <a:ea typeface="Verdana"/>
              </a:rPr>
              <a:t> </a:t>
            </a:r>
            <a:r>
              <a:rPr b="0" lang="en-GB" sz="2600" spc="-1" strike="noStrike">
                <a:solidFill>
                  <a:srgbClr val="000000"/>
                </a:solidFill>
                <a:latin typeface="Arial"/>
                <a:ea typeface="Verdana"/>
              </a:rPr>
              <a:t>end of the risk identification process, prioritized list of assets with their vulnerabilities is achieved.</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Can be combined with weighted list of threats to form threats-vulnerabilities-assets (TVA) worksheet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8" name="TextShape 1"/>
          <p:cNvSpPr txBox="1"/>
          <p:nvPr/>
        </p:nvSpPr>
        <p:spPr>
          <a:xfrm>
            <a:off x="9360" y="0"/>
            <a:ext cx="9143640" cy="1142640"/>
          </a:xfrm>
          <a:prstGeom prst="rect">
            <a:avLst/>
          </a:prstGeom>
          <a:noFill/>
          <a:ln w="9360">
            <a:noFill/>
          </a:ln>
        </p:spPr>
        <p:txBody>
          <a:bodyPr>
            <a:noAutofit/>
          </a:bodyPr>
          <a:p>
            <a:pPr algn="ctr">
              <a:lnSpc>
                <a:spcPct val="100000"/>
              </a:lnSpc>
            </a:pPr>
            <a:r>
              <a:rPr b="0" lang="en-US" sz="3600" spc="-1" strike="noStrike">
                <a:solidFill>
                  <a:srgbClr val="000000"/>
                </a:solidFill>
                <a:latin typeface="Arial"/>
              </a:rPr>
              <a:t>vulnerability assessment of a hypothetical DMZ router (1 of 2)  </a:t>
            </a:r>
            <a:endParaRPr b="0" lang="en-US" sz="3600" spc="-1" strike="noStrike">
              <a:solidFill>
                <a:srgbClr val="000000"/>
              </a:solidFill>
              <a:latin typeface="Arial"/>
            </a:endParaRPr>
          </a:p>
        </p:txBody>
      </p:sp>
      <p:graphicFrame>
        <p:nvGraphicFramePr>
          <p:cNvPr id="189" name="Table 2"/>
          <p:cNvGraphicFramePr/>
          <p:nvPr/>
        </p:nvGraphicFramePr>
        <p:xfrm>
          <a:off x="314280" y="1295280"/>
          <a:ext cx="8534160" cy="2737800"/>
        </p:xfrm>
        <a:graphic>
          <a:graphicData uri="http://schemas.openxmlformats.org/drawingml/2006/table">
            <a:tbl>
              <a:tblPr/>
              <a:tblGrid>
                <a:gridCol w="3047760"/>
                <a:gridCol w="5486400"/>
              </a:tblGrid>
              <a:tr h="262440">
                <a:tc>
                  <a:txBody>
                    <a:bodyPr lIns="89640" rIns="89640" anchor="ctr">
                      <a:noAutofit/>
                    </a:bodyPr>
                    <a:p>
                      <a:pPr>
                        <a:lnSpc>
                          <a:spcPct val="100000"/>
                        </a:lnSpc>
                      </a:pPr>
                      <a:r>
                        <a:rPr b="1" lang="en-US" sz="1200" spc="-1" strike="noStrike">
                          <a:solidFill>
                            <a:srgbClr val="ffffff"/>
                          </a:solidFill>
                          <a:latin typeface="Arial"/>
                        </a:rPr>
                        <a:t>Threat </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9640" rIns="89640" anchor="ctr">
                      <a:noAutofit/>
                    </a:bodyPr>
                    <a:p>
                      <a:pPr>
                        <a:lnSpc>
                          <a:spcPct val="100000"/>
                        </a:lnSpc>
                      </a:pPr>
                      <a:r>
                        <a:rPr b="1" lang="en-US" sz="1200" spc="-1" strike="noStrike">
                          <a:solidFill>
                            <a:srgbClr val="ffffff"/>
                          </a:solidFill>
                          <a:latin typeface="Arial"/>
                        </a:rPr>
                        <a:t>Possible vulnerabilities</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945000">
                <a:tc>
                  <a:txBody>
                    <a:bodyPr lIns="89640" rIns="89640">
                      <a:noAutofit/>
                    </a:bodyPr>
                    <a:p>
                      <a:pPr>
                        <a:lnSpc>
                          <a:spcPct val="100000"/>
                        </a:lnSpc>
                      </a:pPr>
                      <a:r>
                        <a:rPr b="0" lang="en-US" sz="1200" spc="-1" strike="noStrike">
                          <a:solidFill>
                            <a:srgbClr val="000000"/>
                          </a:solidFill>
                          <a:latin typeface="Arial"/>
                        </a:rPr>
                        <a:t>Compromises  to intellectual property</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Copyrighted works developed in-house and stored on intranet servers can be copied without permission unless the router is configured to limit access from outsiders.</a:t>
                      </a:r>
                      <a:endParaRPr b="0" lang="en-GB" sz="1200" spc="-1" strike="noStrike">
                        <a:latin typeface="Arial"/>
                      </a:endParaRPr>
                    </a:p>
                    <a:p>
                      <a:pPr marL="285840" indent="-285480">
                        <a:lnSpc>
                          <a:spcPct val="100000"/>
                        </a:lnSpc>
                        <a:buClr>
                          <a:srgbClr val="000000"/>
                        </a:buClr>
                        <a:buFont typeface="Arial"/>
                        <a:buChar char="•"/>
                      </a:pPr>
                      <a:r>
                        <a:rPr b="0" lang="en-US" sz="1200" spc="-1" strike="noStrike">
                          <a:solidFill>
                            <a:srgbClr val="000000"/>
                          </a:solidFill>
                          <a:latin typeface="Arial"/>
                        </a:rPr>
                        <a:t>Works copyrighted by others can be stolen: your organization is liable for that loss to the copyright holder. </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lIns="89640" rIns="89640">
                      <a:noAutofit/>
                    </a:bodyPr>
                    <a:p>
                      <a:pPr>
                        <a:lnSpc>
                          <a:spcPct val="100000"/>
                        </a:lnSpc>
                      </a:pPr>
                      <a:r>
                        <a:rPr b="0" lang="en-US" sz="1200" spc="-1" strike="noStrike">
                          <a:solidFill>
                            <a:srgbClr val="000000"/>
                          </a:solidFill>
                          <a:latin typeface="Arial"/>
                        </a:rPr>
                        <a:t>Espionage  or trespass</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This information asset (router) may have little intrinsic value, but other assets protected by this device could be attacked if it does not perform correctly or is compromised.</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9640" rIns="89640">
                      <a:noAutofit/>
                    </a:bodyPr>
                    <a:p>
                      <a:pPr>
                        <a:lnSpc>
                          <a:spcPct val="100000"/>
                        </a:lnSpc>
                      </a:pPr>
                      <a:r>
                        <a:rPr b="0" lang="en-US" sz="1200" spc="-1" strike="noStrike">
                          <a:solidFill>
                            <a:srgbClr val="000000"/>
                          </a:solidFill>
                          <a:latin typeface="Arial"/>
                        </a:rPr>
                        <a:t>Forces of nature </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All information assets in the organization are subject to forces of nature unless suitable controls are provided.</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9640" rIns="89640">
                      <a:noAutofit/>
                    </a:bodyPr>
                    <a:p>
                      <a:pPr>
                        <a:lnSpc>
                          <a:spcPct val="100000"/>
                        </a:lnSpc>
                      </a:pPr>
                      <a:r>
                        <a:rPr b="0" lang="en-US" sz="1200" spc="-1" strike="noStrike">
                          <a:solidFill>
                            <a:srgbClr val="000000"/>
                          </a:solidFill>
                          <a:latin typeface="Arial"/>
                        </a:rPr>
                        <a:t>Human error of failure</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Employees or contractors  may cause on outage if configuration errors are made.</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r h="774360">
                <a:tc>
                  <a:txBody>
                    <a:bodyPr lIns="89640" rIns="89640">
                      <a:noAutofit/>
                    </a:bodyPr>
                    <a:p>
                      <a:pPr>
                        <a:lnSpc>
                          <a:spcPct val="100000"/>
                        </a:lnSpc>
                      </a:pPr>
                      <a:r>
                        <a:rPr b="0" lang="en-US" sz="1200" spc="-1" strike="noStrike">
                          <a:solidFill>
                            <a:srgbClr val="000000"/>
                          </a:solidFill>
                          <a:latin typeface="Arial"/>
                        </a:rPr>
                        <a:t>Information extortion</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If attackers bypass the router or compromise it and then enter your network, they may encrypt your data in place. They may not have stolen it, but unless you pay them to acquire the encryption key, the data is inert and no longer of value to you.</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r h="700920">
                <a:tc>
                  <a:txBody>
                    <a:bodyPr lIns="89640" rIns="89640">
                      <a:noAutofit/>
                    </a:bodyPr>
                    <a:p>
                      <a:pPr>
                        <a:lnSpc>
                          <a:spcPct val="100000"/>
                        </a:lnSpc>
                      </a:pPr>
                      <a:r>
                        <a:rPr b="0" lang="en-US" sz="1200" spc="-1" strike="noStrike">
                          <a:solidFill>
                            <a:srgbClr val="000000"/>
                          </a:solidFill>
                          <a:latin typeface="Arial"/>
                        </a:rPr>
                        <a:t>Deviation in quality of service</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c>
                  <a:txBody>
                    <a:bodyPr lIns="89640" rIns="89640">
                      <a:noAutofit/>
                    </a:bodyPr>
                    <a:p>
                      <a:pPr marL="285840" indent="-285480">
                        <a:lnSpc>
                          <a:spcPct val="100000"/>
                        </a:lnSpc>
                        <a:buClr>
                          <a:srgbClr val="000000"/>
                        </a:buClr>
                        <a:buFont typeface="Arial"/>
                        <a:buChar char="•"/>
                      </a:pPr>
                      <a:r>
                        <a:rPr b="0" lang="en-US" sz="1200" spc="-1" strike="noStrike">
                          <a:solidFill>
                            <a:srgbClr val="000000"/>
                          </a:solidFill>
                          <a:latin typeface="Arial"/>
                        </a:rPr>
                        <a:t>Power system failures are always possible. Unless suitable electrical power conditioning is provided, failure is probable over time.</a:t>
                      </a:r>
                      <a:endParaRPr b="0" lang="en-GB" sz="1200" spc="-1" strike="noStrike">
                        <a:latin typeface="Arial"/>
                      </a:endParaRPr>
                    </a:p>
                    <a:p>
                      <a:pPr marL="285840" indent="-285480">
                        <a:lnSpc>
                          <a:spcPct val="100000"/>
                        </a:lnSpc>
                        <a:buClr>
                          <a:srgbClr val="000000"/>
                        </a:buClr>
                        <a:buFont typeface="Arial"/>
                        <a:buChar char="•"/>
                      </a:pPr>
                      <a:r>
                        <a:rPr b="0" lang="en-US" sz="1200" spc="-1" strike="noStrike">
                          <a:solidFill>
                            <a:srgbClr val="000000"/>
                          </a:solidFill>
                          <a:latin typeface="Arial"/>
                        </a:rPr>
                        <a:t>ISP connectivity  failures can interrupt internet bandwidth. </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0" name="TextShape 1"/>
          <p:cNvSpPr txBox="1"/>
          <p:nvPr/>
        </p:nvSpPr>
        <p:spPr>
          <a:xfrm>
            <a:off x="0" y="76320"/>
            <a:ext cx="9143640" cy="1142640"/>
          </a:xfrm>
          <a:prstGeom prst="rect">
            <a:avLst/>
          </a:prstGeom>
          <a:noFill/>
          <a:ln w="9360">
            <a:noFill/>
          </a:ln>
        </p:spPr>
        <p:txBody>
          <a:bodyPr>
            <a:noAutofit/>
          </a:bodyPr>
          <a:p>
            <a:pPr algn="ctr">
              <a:lnSpc>
                <a:spcPct val="100000"/>
              </a:lnSpc>
            </a:pPr>
            <a:r>
              <a:rPr b="0" lang="en-US" sz="3600" spc="-1" strike="noStrike">
                <a:solidFill>
                  <a:srgbClr val="000000"/>
                </a:solidFill>
                <a:latin typeface="Arial"/>
              </a:rPr>
              <a:t>vulnerability assessment of a hypothetical DMZ router (2 of 2) </a:t>
            </a:r>
            <a:endParaRPr b="0" lang="en-US" sz="3600" spc="-1" strike="noStrike">
              <a:solidFill>
                <a:srgbClr val="000000"/>
              </a:solidFill>
              <a:latin typeface="Arial"/>
            </a:endParaRPr>
          </a:p>
        </p:txBody>
      </p:sp>
      <p:graphicFrame>
        <p:nvGraphicFramePr>
          <p:cNvPr id="191" name="Table 2"/>
          <p:cNvGraphicFramePr/>
          <p:nvPr/>
        </p:nvGraphicFramePr>
        <p:xfrm>
          <a:off x="380880" y="1676520"/>
          <a:ext cx="8686440" cy="2595600"/>
        </p:xfrm>
        <a:graphic>
          <a:graphicData uri="http://schemas.openxmlformats.org/drawingml/2006/table">
            <a:tbl>
              <a:tblPr/>
              <a:tblGrid>
                <a:gridCol w="3047760"/>
                <a:gridCol w="5638680"/>
              </a:tblGrid>
              <a:tr h="370800">
                <a:tc>
                  <a:txBody>
                    <a:bodyPr lIns="89640" rIns="89640" anchor="ctr">
                      <a:noAutofit/>
                    </a:bodyPr>
                    <a:p>
                      <a:pPr>
                        <a:lnSpc>
                          <a:spcPct val="100000"/>
                        </a:lnSpc>
                      </a:pPr>
                      <a:r>
                        <a:rPr b="1" lang="en-US" sz="1200" spc="-1" strike="noStrike">
                          <a:solidFill>
                            <a:srgbClr val="ffffff"/>
                          </a:solidFill>
                          <a:latin typeface="Arial"/>
                        </a:rPr>
                        <a:t>Threat </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9640" rIns="89640" anchor="ctr">
                      <a:noAutofit/>
                    </a:bodyPr>
                    <a:p>
                      <a:pPr>
                        <a:lnSpc>
                          <a:spcPct val="100000"/>
                        </a:lnSpc>
                      </a:pPr>
                      <a:r>
                        <a:rPr b="1" lang="en-US" sz="1200" spc="-1" strike="noStrike">
                          <a:solidFill>
                            <a:srgbClr val="ffffff"/>
                          </a:solidFill>
                          <a:latin typeface="Arial"/>
                        </a:rPr>
                        <a:t>Possible vulnerabilities</a:t>
                      </a:r>
                      <a:endParaRPr b="0" lang="en-GB" sz="1200" spc="-1" strike="noStrike">
                        <a:latin typeface="Arial"/>
                      </a:endParaRPr>
                    </a:p>
                  </a:txBody>
                  <a:tcPr marL="89640" marR="896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433080">
                <a:tc>
                  <a:txBody>
                    <a:bodyPr lIns="93960" rIns="93960">
                      <a:noAutofit/>
                    </a:bodyPr>
                    <a:p>
                      <a:pPr>
                        <a:lnSpc>
                          <a:spcPct val="100000"/>
                        </a:lnSpc>
                      </a:pPr>
                      <a:r>
                        <a:rPr b="0" lang="en-US" sz="1200" spc="-1" strike="noStrike">
                          <a:solidFill>
                            <a:srgbClr val="000000"/>
                          </a:solidFill>
                          <a:latin typeface="Arial"/>
                        </a:rPr>
                        <a:t>Sabotage  or vandalism</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The internet protocol is vulnerable  to denial of service. </a:t>
                      </a:r>
                      <a:endParaRPr b="0" lang="en-GB" sz="1200" spc="-1" strike="noStrike">
                        <a:latin typeface="Arial"/>
                      </a:endParaRPr>
                    </a:p>
                    <a:p>
                      <a:pPr marL="285840" indent="-285480">
                        <a:lnSpc>
                          <a:spcPct val="100000"/>
                        </a:lnSpc>
                        <a:buClr>
                          <a:srgbClr val="000000"/>
                        </a:buClr>
                        <a:buFont typeface="Arial"/>
                        <a:buChar char="•"/>
                      </a:pPr>
                      <a:r>
                        <a:rPr b="0" lang="en-US" sz="1200" spc="-1" strike="noStrike">
                          <a:solidFill>
                            <a:srgbClr val="000000"/>
                          </a:solidFill>
                          <a:latin typeface="Arial"/>
                        </a:rPr>
                        <a:t>This device may be subject to defacement or cache poisoning.</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lIns="93960" rIns="93960">
                      <a:noAutofit/>
                    </a:bodyPr>
                    <a:p>
                      <a:pPr>
                        <a:lnSpc>
                          <a:spcPct val="100000"/>
                        </a:lnSpc>
                      </a:pPr>
                      <a:r>
                        <a:rPr b="0" lang="en-US" sz="1200" spc="-1" strike="noStrike">
                          <a:solidFill>
                            <a:srgbClr val="000000"/>
                          </a:solidFill>
                          <a:latin typeface="Arial"/>
                        </a:rPr>
                        <a:t>Software attacks</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The internet protocol is vulnerable to denial of service. Outsider IP fingerprinting activities can reveal sensitive  information unless suitable controls are implemented.</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93960" rIns="93960">
                      <a:noAutofit/>
                    </a:bodyPr>
                    <a:p>
                      <a:pPr>
                        <a:lnSpc>
                          <a:spcPct val="100000"/>
                        </a:lnSpc>
                      </a:pPr>
                      <a:r>
                        <a:rPr b="0" lang="en-US" sz="1200" spc="-1" strike="noStrike">
                          <a:solidFill>
                            <a:srgbClr val="000000"/>
                          </a:solidFill>
                          <a:latin typeface="Arial"/>
                        </a:rPr>
                        <a:t>Technical hardware failures or errors </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Hardware can fail and cause an outage.</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93960" rIns="93960">
                      <a:noAutofit/>
                    </a:bodyPr>
                    <a:p>
                      <a:pPr>
                        <a:lnSpc>
                          <a:spcPct val="100000"/>
                        </a:lnSpc>
                        <a:tabLst>
                          <a:tab algn="l" pos="0"/>
                        </a:tabLst>
                      </a:pPr>
                      <a:r>
                        <a:rPr b="0" lang="en-US" sz="1200" spc="-1" strike="noStrike">
                          <a:solidFill>
                            <a:srgbClr val="000000"/>
                          </a:solidFill>
                          <a:latin typeface="Arial"/>
                        </a:rPr>
                        <a:t>Technical software failures or errors </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Vendor-supplied routing software could fail and cause an outage.</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93960" rIns="93960">
                      <a:noAutofit/>
                    </a:bodyPr>
                    <a:p>
                      <a:pPr>
                        <a:lnSpc>
                          <a:spcPct val="100000"/>
                        </a:lnSpc>
                      </a:pPr>
                      <a:r>
                        <a:rPr b="0" lang="en-US" sz="1200" spc="-1" strike="noStrike">
                          <a:solidFill>
                            <a:srgbClr val="000000"/>
                          </a:solidFill>
                          <a:latin typeface="Arial"/>
                        </a:rPr>
                        <a:t>Technological obsolescence </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If this asset is not reviewed and periodically updated, it may fall too far behind its vendor support model to be kept in service.</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lIns="93960" rIns="93960">
                      <a:noAutofit/>
                    </a:bodyPr>
                    <a:p>
                      <a:pPr>
                        <a:lnSpc>
                          <a:spcPct val="100000"/>
                        </a:lnSpc>
                      </a:pPr>
                      <a:r>
                        <a:rPr b="0" lang="en-US" sz="1200" spc="-1" strike="noStrike">
                          <a:solidFill>
                            <a:srgbClr val="000000"/>
                          </a:solidFill>
                          <a:latin typeface="Arial"/>
                        </a:rPr>
                        <a:t>Theft </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c>
                  <a:txBody>
                    <a:bodyPr lIns="93960" rIns="93960">
                      <a:noAutofit/>
                    </a:bodyPr>
                    <a:p>
                      <a:pPr marL="285840" indent="-285480">
                        <a:lnSpc>
                          <a:spcPct val="100000"/>
                        </a:lnSpc>
                        <a:buClr>
                          <a:srgbClr val="000000"/>
                        </a:buClr>
                        <a:buFont typeface="Arial"/>
                        <a:buChar char="•"/>
                      </a:pPr>
                      <a:r>
                        <a:rPr b="0" lang="en-US" sz="1200" spc="-1" strike="noStrike">
                          <a:solidFill>
                            <a:srgbClr val="000000"/>
                          </a:solidFill>
                          <a:latin typeface="Arial"/>
                        </a:rPr>
                        <a:t>Data has value and can be stolen. Routers are important network devices; their controls are critical layers in your defense in depth. When data is copied in place, you may not know it has been stolen.</a:t>
                      </a:r>
                      <a:endParaRPr b="0" lang="en-GB" sz="1200" spc="-1" strike="noStrike">
                        <a:latin typeface="Arial"/>
                      </a:endParaRPr>
                    </a:p>
                  </a:txBody>
                  <a:tcPr marL="93960" marR="9396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TextShape 1"/>
          <p:cNvSpPr txBox="1"/>
          <p:nvPr/>
        </p:nvSpPr>
        <p:spPr>
          <a:xfrm>
            <a:off x="415800" y="306360"/>
            <a:ext cx="8312400" cy="531360"/>
          </a:xfrm>
          <a:prstGeom prst="rect">
            <a:avLst/>
          </a:prstGeom>
          <a:noFill/>
          <a:ln w="9360">
            <a:noFill/>
          </a:ln>
        </p:spPr>
        <p:txBody>
          <a:bodyPr anchor="ctr">
            <a:normAutofit fontScale="78000"/>
          </a:bodyPr>
          <a:p>
            <a:pPr algn="ctr">
              <a:lnSpc>
                <a:spcPct val="100000"/>
              </a:lnSpc>
            </a:pPr>
            <a:r>
              <a:rPr b="0" lang="en-US" sz="3600" spc="-1" strike="noStrike">
                <a:solidFill>
                  <a:srgbClr val="000000"/>
                </a:solidFill>
                <a:latin typeface="Arial"/>
              </a:rPr>
              <a:t>Sample TVA Spreadsheet </a:t>
            </a:r>
            <a:endParaRPr b="0" lang="en-US" sz="3600" spc="-1" strike="noStrike">
              <a:solidFill>
                <a:srgbClr val="000000"/>
              </a:solidFill>
              <a:latin typeface="Arial"/>
            </a:endParaRPr>
          </a:p>
        </p:txBody>
      </p:sp>
      <p:pic>
        <p:nvPicPr>
          <p:cNvPr id="193" name="Picture 4" descr="An image shows box with multiple boxes inside it. It has eleven columns and eleven rows. Starting from the left top corner, the diagonal of the box is colored with different shades. The first column and first row has the text, “Threat 1” and the second row has the text that reads as, “Threat 2.” In the first column, the rows three to eight has three dotted lines in it. Ninth row first column has the text that reads as, “Threat n” and the next row has the text that reads as, “Priority of Controls.” The last is not divided into columns and the text in it reads as, “These bands of controls should be continued through all asset-threat pairs.” The second first row reads the text as, “T1V1A1” and “T1V2A1” below it. Above the first row, a black line is shown and it has the text above the columns. The text above second column is, “Asset 1” and third column is “Asset 2.”  Above fourth to tenth column, three dotted lines are shown. Above the eleventh column, the text reads as, “Asset n.” The tenth row has numbers 1, 2, 3, 4, and 5 in alternative boxes starting from the second column till tenth column. The alternative boxes in the ninth row that are blank other than numbered boxes are shaded with different colors.&#10;"/>
          <p:cNvPicPr/>
          <p:nvPr/>
        </p:nvPicPr>
        <p:blipFill>
          <a:blip r:embed="rId1"/>
          <a:stretch/>
        </p:blipFill>
        <p:spPr>
          <a:xfrm>
            <a:off x="1535400" y="990720"/>
            <a:ext cx="6072840" cy="4341960"/>
          </a:xfrm>
          <a:prstGeom prst="rect">
            <a:avLst/>
          </a:prstGeom>
          <a:ln w="0">
            <a:noFill/>
          </a:ln>
        </p:spPr>
      </p:pic>
    </p:spTree>
  </p:cSld>
  <mc:AlternateContent>
    <mc:Choice Requires="p14">
      <p:transition spd="slow" p14:dur="2000"/>
    </mc:Choice>
    <mc:Fallback>
      <p:transition spd="slow"/>
    </mc:Fallback>
  </mc:AlternateContent>
  <p:timing>
    <p:tnLst>
      <p:par>
        <p:cTn id="141" dur="indefinite" restart="never" nodeType="tmRoot">
          <p:childTnLst>
            <p:seq>
              <p:cTn id="142" dur="indefinite" nodeType="mainSeq">
                <p:childTnLst>
                  <p:par>
                    <p:cTn id="143" fill="hold">
                      <p:stCondLst>
                        <p:cond delay="indefinite"/>
                      </p:stCondLst>
                      <p:childTnLst>
                        <p:par>
                          <p:cTn id="144" fill="hold">
                            <p:stCondLst>
                              <p:cond delay="0"/>
                            </p:stCondLst>
                            <p:childTnLst>
                              <p:par>
                                <p:cTn id="145" nodeType="clickEffect" fill="hold" presetClass="entr" presetID="1">
                                  <p:stCondLst>
                                    <p:cond delay="0"/>
                                  </p:stCondLst>
                                  <p:childTnLst>
                                    <p:set>
                                      <p:cBhvr>
                                        <p:cTn id="146" dur="1" fill="hold">
                                          <p:stCondLst>
                                            <p:cond delay="0"/>
                                          </p:stCondLst>
                                        </p:cTn>
                                        <p:tgtEl>
                                          <p:spTgt spid="19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Risk Assessment</a:t>
            </a:r>
            <a:endParaRPr b="0" lang="en-US" sz="3600" spc="-1" strike="noStrike">
              <a:solidFill>
                <a:srgbClr val="000000"/>
              </a:solidFill>
              <a:latin typeface="Arial"/>
            </a:endParaRPr>
          </a:p>
        </p:txBody>
      </p:sp>
      <p:sp>
        <p:nvSpPr>
          <p:cNvPr id="195"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Risk assessment evaluates the relative risk for each vulnerability.</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It assigns a risk rating or score to each information asset.</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Planning and organizing risk assessment</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The goal at this point is to create a method for evaluating the relative risk of each listed vulnerability</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47" dur="indefinite" restart="never" nodeType="tmRoot">
          <p:childTnLst>
            <p:seq>
              <p:cTn id="148" dur="indefinite" nodeType="mainSeq">
                <p:childTnLst>
                  <p:par>
                    <p:cTn id="149" fill="hold">
                      <p:stCondLst>
                        <p:cond delay="indefinite"/>
                      </p:stCondLst>
                      <p:childTnLst>
                        <p:par>
                          <p:cTn id="150" fill="hold">
                            <p:stCondLst>
                              <p:cond delay="0"/>
                            </p:stCondLst>
                            <p:childTnLst>
                              <p:par>
                                <p:cTn id="151" nodeType="clickEffect" fill="hold" presetClass="entr" presetID="1">
                                  <p:stCondLst>
                                    <p:cond delay="0"/>
                                  </p:stCondLst>
                                  <p:childTnLst>
                                    <p:set>
                                      <p:cBhvr>
                                        <p:cTn id="152" dur="1" fill="hold">
                                          <p:stCondLst>
                                            <p:cond delay="0"/>
                                          </p:stCondLst>
                                        </p:cTn>
                                        <p:tgtEl>
                                          <p:spTgt spid="195">
                                            <p:txEl>
                                              <p:pRg st="0" end="0"/>
                                            </p:txEl>
                                          </p:spTgt>
                                        </p:tgtEl>
                                        <p:attrNameLst>
                                          <p:attrName>style.visibility</p:attrName>
                                        </p:attrNameLst>
                                      </p:cBhvr>
                                      <p:to>
                                        <p:strVal val="visible"/>
                                      </p:to>
                                    </p:set>
                                  </p:childTnLst>
                                </p:cTn>
                              </p:par>
                            </p:childTnLst>
                          </p:cTn>
                        </p:par>
                      </p:childTnLst>
                    </p:cTn>
                  </p:par>
                  <p:par>
                    <p:cTn id="153" fill="hold">
                      <p:stCondLst>
                        <p:cond delay="indefinite"/>
                      </p:stCondLst>
                      <p:childTnLst>
                        <p:par>
                          <p:cTn id="154" fill="hold">
                            <p:stCondLst>
                              <p:cond delay="0"/>
                            </p:stCondLst>
                            <p:childTnLst>
                              <p:par>
                                <p:cTn id="155" nodeType="clickEffect" fill="hold" presetClass="entr" presetID="1">
                                  <p:stCondLst>
                                    <p:cond delay="0"/>
                                  </p:stCondLst>
                                  <p:childTnLst>
                                    <p:set>
                                      <p:cBhvr>
                                        <p:cTn id="156" dur="1" fill="hold">
                                          <p:stCondLst>
                                            <p:cond delay="0"/>
                                          </p:stCondLst>
                                        </p:cTn>
                                        <p:tgtEl>
                                          <p:spTgt spid="195">
                                            <p:txEl>
                                              <p:pRg st="1" end="1"/>
                                            </p:txEl>
                                          </p:spTgt>
                                        </p:tgtEl>
                                        <p:attrNameLst>
                                          <p:attrName>style.visibility</p:attrName>
                                        </p:attrNameLst>
                                      </p:cBhvr>
                                      <p:to>
                                        <p:strVal val="visible"/>
                                      </p:to>
                                    </p:set>
                                  </p:childTnLst>
                                </p:cTn>
                              </p:par>
                            </p:childTnLst>
                          </p:cTn>
                        </p:par>
                      </p:childTnLst>
                    </p:cTn>
                  </p:par>
                  <p:par>
                    <p:cTn id="157" fill="hold">
                      <p:stCondLst>
                        <p:cond delay="indefinite"/>
                      </p:stCondLst>
                      <p:childTnLst>
                        <p:par>
                          <p:cTn id="158" fill="hold">
                            <p:stCondLst>
                              <p:cond delay="0"/>
                            </p:stCondLst>
                            <p:childTnLst>
                              <p:par>
                                <p:cTn id="159" nodeType="clickEffect" fill="hold" presetClass="entr" presetID="1">
                                  <p:stCondLst>
                                    <p:cond delay="0"/>
                                  </p:stCondLst>
                                  <p:childTnLst>
                                    <p:set>
                                      <p:cBhvr>
                                        <p:cTn id="160" dur="1" fill="hold">
                                          <p:stCondLst>
                                            <p:cond delay="0"/>
                                          </p:stCondLst>
                                        </p:cTn>
                                        <p:tgtEl>
                                          <p:spTgt spid="195">
                                            <p:txEl>
                                              <p:pRg st="2" end="2"/>
                                            </p:txEl>
                                          </p:spTgt>
                                        </p:tgtEl>
                                        <p:attrNameLst>
                                          <p:attrName>style.visibility</p:attrName>
                                        </p:attrNameLst>
                                      </p:cBhvr>
                                      <p:to>
                                        <p:strVal val="visible"/>
                                      </p:to>
                                    </p:set>
                                  </p:childTnLst>
                                </p:cTn>
                              </p:par>
                            </p:childTnLst>
                          </p:cTn>
                        </p:par>
                      </p:childTnLst>
                    </p:cTn>
                  </p:par>
                  <p:par>
                    <p:cTn id="161" fill="hold">
                      <p:stCondLst>
                        <p:cond delay="indefinite"/>
                      </p:stCondLst>
                      <p:childTnLst>
                        <p:par>
                          <p:cTn id="162" fill="hold">
                            <p:stCondLst>
                              <p:cond delay="0"/>
                            </p:stCondLst>
                            <p:childTnLst>
                              <p:par>
                                <p:cTn id="163" nodeType="clickEffect" fill="hold" presetClass="entr" presetID="1">
                                  <p:stCondLst>
                                    <p:cond delay="0"/>
                                  </p:stCondLst>
                                  <p:childTnLst>
                                    <p:set>
                                      <p:cBhvr>
                                        <p:cTn id="164" dur="1" fill="hold">
                                          <p:stCondLst>
                                            <p:cond delay="0"/>
                                          </p:stCondLst>
                                        </p:cTn>
                                        <p:tgtEl>
                                          <p:spTgt spid="195">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TextShape 1"/>
          <p:cNvSpPr txBox="1"/>
          <p:nvPr/>
        </p:nvSpPr>
        <p:spPr>
          <a:xfrm>
            <a:off x="415800" y="304920"/>
            <a:ext cx="8312400" cy="609120"/>
          </a:xfrm>
          <a:prstGeom prst="rect">
            <a:avLst/>
          </a:prstGeom>
          <a:noFill/>
          <a:ln w="9360">
            <a:noFill/>
          </a:ln>
        </p:spPr>
        <p:txBody>
          <a:bodyPr anchor="ctr">
            <a:noAutofit/>
          </a:bodyPr>
          <a:p>
            <a:pPr algn="ctr">
              <a:lnSpc>
                <a:spcPct val="100000"/>
              </a:lnSpc>
              <a:tabLst>
                <a:tab algn="l" pos="4397400"/>
              </a:tabLst>
            </a:pPr>
            <a:r>
              <a:rPr b="0" lang="en-US" sz="3600" spc="-1" strike="noStrike">
                <a:solidFill>
                  <a:srgbClr val="000000"/>
                </a:solidFill>
                <a:latin typeface="Arial"/>
              </a:rPr>
              <a:t>Major stages of risk assessment</a:t>
            </a:r>
            <a:endParaRPr b="0" lang="en-US" sz="3600" spc="-1" strike="noStrike">
              <a:solidFill>
                <a:srgbClr val="000000"/>
              </a:solidFill>
              <a:latin typeface="Arial"/>
            </a:endParaRPr>
          </a:p>
        </p:txBody>
      </p:sp>
      <p:pic>
        <p:nvPicPr>
          <p:cNvPr id="19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p:nvPr/>
        </p:nvPicPr>
        <p:blipFill>
          <a:blip r:embed="rId1"/>
          <a:stretch/>
        </p:blipFill>
        <p:spPr>
          <a:xfrm>
            <a:off x="749160" y="1143000"/>
            <a:ext cx="7645680" cy="4536000"/>
          </a:xfrm>
          <a:prstGeom prst="rect">
            <a:avLst/>
          </a:prstGeom>
          <a:ln w="0">
            <a:noFill/>
          </a:ln>
        </p:spPr>
      </p:pic>
    </p:spTree>
  </p:cSld>
  <mc:AlternateContent>
    <mc:Choice Requires="p14">
      <p:transition spd="slow" p14:dur="2000"/>
    </mc:Choice>
    <mc:Fallback>
      <p:transition spd="slow"/>
    </mc:Fallback>
  </mc:AlternateContent>
  <p:timing>
    <p:tnLst>
      <p:par>
        <p:cTn id="165" dur="indefinite" restart="never" nodeType="tmRoot">
          <p:childTnLst>
            <p:seq>
              <p:cTn id="166" dur="indefinite" nodeType="mainSeq">
                <p:childTnLst>
                  <p:par>
                    <p:cTn id="167" fill="hold">
                      <p:stCondLst>
                        <p:cond delay="indefinite"/>
                      </p:stCondLst>
                      <p:childTnLst>
                        <p:par>
                          <p:cTn id="168" fill="hold">
                            <p:stCondLst>
                              <p:cond delay="0"/>
                            </p:stCondLst>
                            <p:childTnLst>
                              <p:par>
                                <p:cTn id="169" nodeType="clickEffect" fill="hold" presetClass="entr" presetID="1">
                                  <p:stCondLst>
                                    <p:cond delay="0"/>
                                  </p:stCondLst>
                                  <p:childTnLst>
                                    <p:set>
                                      <p:cBhvr>
                                        <p:cTn id="170" dur="1" fill="hold">
                                          <p:stCondLst>
                                            <p:cond delay="0"/>
                                          </p:stCondLst>
                                        </p:cTn>
                                        <p:tgtEl>
                                          <p:spTgt spid="19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Determining the Loss Frequency</a:t>
            </a:r>
            <a:endParaRPr b="0" lang="en-US" sz="3600" spc="-1" strike="noStrike">
              <a:solidFill>
                <a:srgbClr val="000000"/>
              </a:solidFill>
              <a:latin typeface="Arial"/>
            </a:endParaRPr>
          </a:p>
        </p:txBody>
      </p:sp>
      <p:sp>
        <p:nvSpPr>
          <p:cNvPr id="199" name="TextShape 2"/>
          <p:cNvSpPr txBox="1"/>
          <p:nvPr/>
        </p:nvSpPr>
        <p:spPr>
          <a:xfrm>
            <a:off x="335160" y="83808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It describes a</a:t>
            </a:r>
            <a:r>
              <a:rPr b="0" lang="en-US" sz="2600" spc="-1" strike="noStrike">
                <a:solidFill>
                  <a:srgbClr val="000000"/>
                </a:solidFill>
                <a:latin typeface="Arial"/>
                <a:ea typeface="Verdana"/>
              </a:rPr>
              <a:t>n </a:t>
            </a:r>
            <a:r>
              <a:rPr b="0" lang="en-GB" sz="2600" spc="-1" strike="noStrike">
                <a:solidFill>
                  <a:srgbClr val="000000"/>
                </a:solidFill>
                <a:latin typeface="Arial"/>
                <a:ea typeface="Verdana"/>
              </a:rPr>
              <a:t>assessment of the likelihood of an attack combined with expected probability of success.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Use external references for values that have been reviewed/adjusted for your circumstances.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Assign numeric value to likelihood, typically annual value.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Targeted by hackers once every five years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Annualized likelihook of attack: 1/5, </a:t>
            </a:r>
            <a:r>
              <a:rPr b="0" lang="en-GB" sz="2400" spc="-1" strike="noStrike">
                <a:solidFill>
                  <a:srgbClr val="000000"/>
                </a:solidFill>
                <a:latin typeface="Arial"/>
                <a:ea typeface="Verdana"/>
              </a:rPr>
              <a:t>20 percent</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Determining an attack’s success probability by estimating a quantitative value (e.g., 10 percent) for the likelihood of a successful attack; value subject to uncertainty.</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Evaluating Loss Magnitude</a:t>
            </a:r>
            <a:endParaRPr b="0" lang="en-US" sz="3600" spc="-1" strike="noStrike">
              <a:solidFill>
                <a:srgbClr val="000000"/>
              </a:solidFill>
              <a:latin typeface="Arial"/>
            </a:endParaRPr>
          </a:p>
        </p:txBody>
      </p:sp>
      <p:sp>
        <p:nvSpPr>
          <p:cNvPr id="201" name="TextShape 2"/>
          <p:cNvSpPr txBox="1"/>
          <p:nvPr/>
        </p:nvSpPr>
        <p:spPr>
          <a:xfrm>
            <a:off x="228600" y="91440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next step is to determine how much of an information asset could be lost in a successful attack.</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Also known as loss magnitude or asset exposure</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Combines the value of information asset with the percentage of asset lost in the event of a successful attack.</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Difficulties involve: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Valuating an information asset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Estimating the percentage of information asset lost during best-case, worst-case, and most likely scenarios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Calculating Risk</a:t>
            </a:r>
            <a:endParaRPr b="0" lang="en-US" sz="3600" spc="-1" strike="noStrike">
              <a:solidFill>
                <a:srgbClr val="000000"/>
              </a:solidFill>
              <a:latin typeface="Arial"/>
            </a:endParaRPr>
          </a:p>
        </p:txBody>
      </p:sp>
      <p:sp>
        <p:nvSpPr>
          <p:cNvPr id="203"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For the purpose of relative risk assessment, risk equals: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Loss frequency TIMES </a:t>
            </a:r>
            <a:r>
              <a:rPr b="0" lang="en-US" sz="2400" spc="-1" strike="noStrike">
                <a:solidFill>
                  <a:srgbClr val="000000"/>
                </a:solidFill>
                <a:latin typeface="Arial"/>
                <a:ea typeface="Verdana"/>
              </a:rPr>
              <a:t>loss magnitude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MINUS the percentage of risk mitigated by current controls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PLUS an element of uncertainty</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4" name="TextShape 1"/>
          <p:cNvSpPr txBox="1"/>
          <p:nvPr/>
        </p:nvSpPr>
        <p:spPr>
          <a:xfrm>
            <a:off x="793440" y="382680"/>
            <a:ext cx="7556760" cy="9122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Factors of risk</a:t>
            </a:r>
            <a:endParaRPr b="0" lang="en-US" sz="3600" spc="-1" strike="noStrike">
              <a:solidFill>
                <a:srgbClr val="000000"/>
              </a:solidFill>
              <a:latin typeface="Arial"/>
            </a:endParaRPr>
          </a:p>
        </p:txBody>
      </p:sp>
      <p:pic>
        <p:nvPicPr>
          <p:cNvPr id="205" name="Picture 6" descr="A figure shows a text inside a box that reads as, “RISK is the Probability of a successful attack on the organization (Loss frequency= Likelihood * Attack Success Probability) Multiplied by the Expected loss from a successful attack (Loss magnitude= Asset value * Probable Loss) Plus The uncertainty of estimates of all stated values.”&#10;"/>
          <p:cNvPicPr/>
          <p:nvPr/>
        </p:nvPicPr>
        <p:blipFill>
          <a:blip r:embed="rId1"/>
          <a:stretch/>
        </p:blipFill>
        <p:spPr>
          <a:xfrm>
            <a:off x="345600" y="1295280"/>
            <a:ext cx="8452440" cy="3276360"/>
          </a:xfrm>
          <a:prstGeom prst="rect">
            <a:avLst/>
          </a:prstGeom>
          <a:ln w="0">
            <a:noFill/>
          </a:ln>
        </p:spPr>
      </p:pic>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Assessing Risk Acceptability</a:t>
            </a:r>
            <a:endParaRPr b="0" lang="en-US" sz="3600" spc="-1" strike="noStrike">
              <a:solidFill>
                <a:srgbClr val="000000"/>
              </a:solidFill>
              <a:latin typeface="Arial"/>
            </a:endParaRPr>
          </a:p>
        </p:txBody>
      </p:sp>
      <p:sp>
        <p:nvSpPr>
          <p:cNvPr id="207" name="TextShape 2"/>
          <p:cNvSpPr txBox="1"/>
          <p:nvPr/>
        </p:nvSpPr>
        <p:spPr>
          <a:xfrm>
            <a:off x="228600" y="1295280"/>
            <a:ext cx="8762760" cy="419076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For each threat and associated vulnerabilities that have residual risk, create ranking of relative risk levels.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Residual risk is the left-over risk after the organization has done everything feasible to protect its assets.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If risk appetite is less than the residual risk, it must look for additional strategies to further reduce the risk.</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If risk appetite is greater than the residual risk, it must proceed to the latter stages of risk control.</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Documenting the Results of Risk Assessment</a:t>
            </a:r>
            <a:endParaRPr b="0" lang="en-US" sz="3600" spc="-1" strike="noStrike">
              <a:solidFill>
                <a:srgbClr val="000000"/>
              </a:solidFill>
              <a:latin typeface="Arial"/>
            </a:endParaRPr>
          </a:p>
        </p:txBody>
      </p:sp>
      <p:sp>
        <p:nvSpPr>
          <p:cNvPr id="209" name="TextShape 2"/>
          <p:cNvSpPr txBox="1"/>
          <p:nvPr/>
        </p:nvSpPr>
        <p:spPr>
          <a:xfrm>
            <a:off x="228600" y="1295280"/>
            <a:ext cx="8762760" cy="40381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 final summarized document is the ranked vulnerability risk worksheet.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Worksheet describes asset, asset relative value, vulnerability, loss frequency, and loss magnitude.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Ranked vulnerability risk worksheet is the initial working document for t</a:t>
            </a:r>
            <a:r>
              <a:rPr b="0" lang="en-US" sz="2600" spc="-1" strike="noStrike">
                <a:solidFill>
                  <a:srgbClr val="000000"/>
                </a:solidFill>
                <a:latin typeface="Arial"/>
                <a:ea typeface="Verdana"/>
              </a:rPr>
              <a:t>he </a:t>
            </a:r>
            <a:r>
              <a:rPr b="0" lang="en-GB" sz="2600" spc="-1" strike="noStrike">
                <a:solidFill>
                  <a:srgbClr val="000000"/>
                </a:solidFill>
                <a:latin typeface="Arial"/>
                <a:ea typeface="Verdana"/>
              </a:rPr>
              <a:t>next step in the risk management process: assessing and controlling risk.</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extShape 1"/>
          <p:cNvSpPr txBox="1"/>
          <p:nvPr/>
        </p:nvSpPr>
        <p:spPr>
          <a:xfrm>
            <a:off x="415800" y="304920"/>
            <a:ext cx="8312400" cy="6854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Ranked vulnerability risk worksheet</a:t>
            </a:r>
            <a:endParaRPr b="0" lang="en-US" sz="3600" spc="-1" strike="noStrike">
              <a:solidFill>
                <a:srgbClr val="000000"/>
              </a:solidFill>
              <a:latin typeface="Arial"/>
            </a:endParaRPr>
          </a:p>
        </p:txBody>
      </p:sp>
      <p:graphicFrame>
        <p:nvGraphicFramePr>
          <p:cNvPr id="211" name="Table 2"/>
          <p:cNvGraphicFramePr/>
          <p:nvPr/>
        </p:nvGraphicFramePr>
        <p:xfrm>
          <a:off x="228600" y="1143000"/>
          <a:ext cx="8686440" cy="2966400"/>
        </p:xfrm>
        <a:graphic>
          <a:graphicData uri="http://schemas.openxmlformats.org/drawingml/2006/table">
            <a:tbl>
              <a:tblPr/>
              <a:tblGrid>
                <a:gridCol w="1600200"/>
                <a:gridCol w="1143000"/>
                <a:gridCol w="3429000"/>
                <a:gridCol w="1295280"/>
                <a:gridCol w="1218960"/>
              </a:tblGrid>
              <a:tr h="603720">
                <a:tc>
                  <a:txBody>
                    <a:bodyPr lIns="86400" rIns="86400" anchor="ctr">
                      <a:noAutofit/>
                    </a:bodyPr>
                    <a:p>
                      <a:pPr algn="ctr">
                        <a:lnSpc>
                          <a:spcPct val="100000"/>
                        </a:lnSpc>
                      </a:pPr>
                      <a:r>
                        <a:rPr b="1" lang="en-US" sz="1200" spc="-1" strike="noStrike">
                          <a:solidFill>
                            <a:srgbClr val="ffffff"/>
                          </a:solidFill>
                          <a:latin typeface="Arial"/>
                        </a:rPr>
                        <a:t>Asset</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6400" rIns="86400" anchor="ctr">
                      <a:noAutofit/>
                    </a:bodyPr>
                    <a:p>
                      <a:pPr algn="ctr">
                        <a:lnSpc>
                          <a:spcPct val="100000"/>
                        </a:lnSpc>
                      </a:pPr>
                      <a:r>
                        <a:rPr b="1" lang="en-US" sz="1200" spc="-1" strike="noStrike">
                          <a:solidFill>
                            <a:srgbClr val="ffffff"/>
                          </a:solidFill>
                          <a:latin typeface="Arial"/>
                        </a:rPr>
                        <a:t>Asset relative value</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6400" rIns="86400" anchor="ctr">
                      <a:noAutofit/>
                    </a:bodyPr>
                    <a:p>
                      <a:pPr algn="ctr">
                        <a:lnSpc>
                          <a:spcPct val="100000"/>
                        </a:lnSpc>
                      </a:pPr>
                      <a:r>
                        <a:rPr b="1" lang="en-US" sz="1200" spc="-1" strike="noStrike">
                          <a:solidFill>
                            <a:srgbClr val="ffffff"/>
                          </a:solidFill>
                          <a:latin typeface="Arial"/>
                        </a:rPr>
                        <a:t>vulnerability</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6400" rIns="86400" anchor="ctr">
                      <a:noAutofit/>
                    </a:bodyPr>
                    <a:p>
                      <a:pPr algn="ctr">
                        <a:lnSpc>
                          <a:spcPct val="100000"/>
                        </a:lnSpc>
                      </a:pPr>
                      <a:r>
                        <a:rPr b="1" lang="en-US" sz="1200" spc="-1" strike="noStrike">
                          <a:solidFill>
                            <a:srgbClr val="ffffff"/>
                          </a:solidFill>
                          <a:latin typeface="Arial"/>
                        </a:rPr>
                        <a:t>Loss frequency</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86400" rIns="86400" anchor="ctr">
                      <a:noAutofit/>
                    </a:bodyPr>
                    <a:p>
                      <a:pPr algn="ctr">
                        <a:lnSpc>
                          <a:spcPct val="100000"/>
                        </a:lnSpc>
                      </a:pPr>
                      <a:r>
                        <a:rPr b="1" lang="en-US" sz="1200" spc="-1" strike="noStrike">
                          <a:solidFill>
                            <a:srgbClr val="ffffff"/>
                          </a:solidFill>
                          <a:latin typeface="Arial"/>
                        </a:rPr>
                        <a:t>Loss magnitude</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603720">
                <a:tc>
                  <a:txBody>
                    <a:bodyPr lIns="86400" rIns="86400" anchor="ctr">
                      <a:noAutofit/>
                    </a:bodyPr>
                    <a:p>
                      <a:pPr algn="ctr">
                        <a:lnSpc>
                          <a:spcPct val="100000"/>
                        </a:lnSpc>
                      </a:pPr>
                      <a:r>
                        <a:rPr b="0" lang="en-US" sz="1200" spc="-1" strike="noStrike">
                          <a:solidFill>
                            <a:srgbClr val="000000"/>
                          </a:solidFill>
                          <a:latin typeface="Arial"/>
                        </a:rPr>
                        <a:t>Customer service request via e-mail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55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E-mail disruption due to hardware failure </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0.2</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order via SSL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100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Lost orders due to web server hardware failure </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order via SSL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100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Lost orders due to web server or ISP service failure</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service request via e-mail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55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E-mail disruption due to SMTP mail relay attack</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5.5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60372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service request via e-mail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55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E-mail disruption due to ISP service failure</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5.5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order via SSL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100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Lost orders due to web server denial-of-service attack</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0.025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2.5</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lIns="86400" rIns="86400" anchor="ctr">
                      <a:noAutofit/>
                    </a:bodyPr>
                    <a:p>
                      <a:pPr algn="ctr">
                        <a:lnSpc>
                          <a:spcPct val="100000"/>
                        </a:lnSpc>
                        <a:tabLst>
                          <a:tab algn="l" pos="0"/>
                        </a:tabLst>
                      </a:pPr>
                      <a:r>
                        <a:rPr b="0" lang="en-US" sz="1200" spc="-1" strike="noStrike">
                          <a:solidFill>
                            <a:srgbClr val="000000"/>
                          </a:solidFill>
                          <a:latin typeface="Arial"/>
                        </a:rPr>
                        <a:t>Customer order via SSL (inbound)</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tabLst>
                          <a:tab algn="l" pos="0"/>
                        </a:tabLst>
                      </a:pPr>
                      <a:r>
                        <a:rPr b="0" lang="en-US" sz="1200" spc="-1" strike="noStrike">
                          <a:solidFill>
                            <a:srgbClr val="000000"/>
                          </a:solidFill>
                          <a:latin typeface="Arial"/>
                        </a:rPr>
                        <a:t>100</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Lost orders due to web server software failure</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0.01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c>
                  <a:txBody>
                    <a:bodyPr lIns="86400" rIns="86400" anchor="ctr">
                      <a:noAutofit/>
                    </a:bodyPr>
                    <a:p>
                      <a:pPr algn="ctr">
                        <a:lnSpc>
                          <a:spcPct val="100000"/>
                        </a:lnSpc>
                      </a:pPr>
                      <a:r>
                        <a:rPr b="0" lang="en-US" sz="1200" spc="-1" strike="noStrike">
                          <a:solidFill>
                            <a:srgbClr val="000000"/>
                          </a:solidFill>
                          <a:latin typeface="Arial"/>
                        </a:rPr>
                        <a:t>1</a:t>
                      </a:r>
                      <a:endParaRPr b="0" lang="en-GB" sz="1200" spc="-1" strike="noStrike">
                        <a:latin typeface="Arial"/>
                      </a:endParaRPr>
                    </a:p>
                  </a:txBody>
                  <a:tcPr marL="86400" marR="8640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171" dur="indefinite" restart="never" nodeType="tmRoot">
          <p:childTnLst>
            <p:seq>
              <p:cTn id="172" dur="indefinite" nodeType="mainSeq">
                <p:childTnLst>
                  <p:par>
                    <p:cTn id="173" fill="hold">
                      <p:stCondLst>
                        <p:cond delay="indefinite"/>
                      </p:stCondLst>
                      <p:childTnLst>
                        <p:par>
                          <p:cTn id="174" fill="hold">
                            <p:stCondLst>
                              <p:cond delay="0"/>
                            </p:stCondLst>
                            <p:childTnLst>
                              <p:par>
                                <p:cTn id="175" nodeType="clickEffect" fill="hold" presetClass="entr" presetID="1">
                                  <p:stCondLst>
                                    <p:cond delay="0"/>
                                  </p:stCondLst>
                                  <p:childTnLst>
                                    <p:set>
                                      <p:cBhvr>
                                        <p:cTn id="176" dur="1" fill="hold">
                                          <p:stCondLst>
                                            <p:cond delay="0"/>
                                          </p:stCondLst>
                                        </p:cTn>
                                        <p:tgtEl>
                                          <p:spTgt spid="21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TextShape 1"/>
          <p:cNvSpPr txBox="1"/>
          <p:nvPr/>
        </p:nvSpPr>
        <p:spPr>
          <a:xfrm>
            <a:off x="380880" y="533520"/>
            <a:ext cx="8312400" cy="121896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Risk identification and Assessment Deliverables</a:t>
            </a:r>
            <a:endParaRPr b="0" lang="en-US" sz="3600" spc="-1" strike="noStrike">
              <a:solidFill>
                <a:srgbClr val="000000"/>
              </a:solidFill>
              <a:latin typeface="Arial"/>
            </a:endParaRPr>
          </a:p>
        </p:txBody>
      </p:sp>
      <p:graphicFrame>
        <p:nvGraphicFramePr>
          <p:cNvPr id="213" name="Table 2"/>
          <p:cNvGraphicFramePr/>
          <p:nvPr/>
        </p:nvGraphicFramePr>
        <p:xfrm>
          <a:off x="380880" y="2529720"/>
          <a:ext cx="8381520" cy="1569240"/>
        </p:xfrm>
        <a:graphic>
          <a:graphicData uri="http://schemas.openxmlformats.org/drawingml/2006/table">
            <a:tbl>
              <a:tblPr/>
              <a:tblGrid>
                <a:gridCol w="3809880"/>
                <a:gridCol w="4572000"/>
              </a:tblGrid>
              <a:tr h="457200">
                <a:tc>
                  <a:txBody>
                    <a:bodyPr anchor="ctr">
                      <a:noAutofit/>
                    </a:bodyPr>
                    <a:p>
                      <a:pPr algn="ctr">
                        <a:lnSpc>
                          <a:spcPct val="100000"/>
                        </a:lnSpc>
                      </a:pPr>
                      <a:r>
                        <a:rPr b="1" lang="en-US" sz="1600" spc="-1" strike="noStrike">
                          <a:solidFill>
                            <a:srgbClr val="ffffff"/>
                          </a:solidFill>
                          <a:latin typeface="Arial"/>
                        </a:rPr>
                        <a:t>Deliverable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Purpose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70800">
                <a:tc>
                  <a:txBody>
                    <a:bodyPr anchor="ctr">
                      <a:noAutofit/>
                    </a:bodyPr>
                    <a:p>
                      <a:pPr>
                        <a:lnSpc>
                          <a:spcPct val="100000"/>
                        </a:lnSpc>
                      </a:pPr>
                      <a:r>
                        <a:rPr b="0" lang="en-US" sz="1600" spc="-1" strike="noStrike">
                          <a:solidFill>
                            <a:srgbClr val="000000"/>
                          </a:solidFill>
                          <a:latin typeface="Arial"/>
                        </a:rPr>
                        <a:t>Information asset classification worksheet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Assembles information about information assets and their value to the organization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anchor="ctr">
                      <a:noAutofit/>
                    </a:bodyPr>
                    <a:p>
                      <a:pPr>
                        <a:lnSpc>
                          <a:spcPct val="100000"/>
                        </a:lnSpc>
                      </a:pPr>
                      <a:r>
                        <a:rPr b="0" lang="en-US" sz="1600" spc="-1" strike="noStrike">
                          <a:solidFill>
                            <a:srgbClr val="000000"/>
                          </a:solidFill>
                          <a:latin typeface="Arial"/>
                        </a:rPr>
                        <a:t>Weighted criteria analysis worksheet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Assigns a ranked value or impact weight to each information asset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anchor="ctr">
                      <a:noAutofit/>
                    </a:bodyPr>
                    <a:p>
                      <a:pPr>
                        <a:lnSpc>
                          <a:spcPct val="100000"/>
                        </a:lnSpc>
                      </a:pPr>
                      <a:r>
                        <a:rPr b="0" lang="en-US" sz="1600" spc="-1" strike="noStrike">
                          <a:solidFill>
                            <a:srgbClr val="000000"/>
                          </a:solidFill>
                          <a:latin typeface="Arial"/>
                        </a:rPr>
                        <a:t>Ranked vulnerability risk worksheet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600" spc="-1" strike="noStrike">
                          <a:solidFill>
                            <a:srgbClr val="000000"/>
                          </a:solidFill>
                          <a:latin typeface="Arial"/>
                        </a:rPr>
                        <a:t>Assigns a ranked value or risk rating for each uncontrolled asset-vulnerability pair</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177" dur="indefinite" restart="never" nodeType="tmRoot">
          <p:childTnLst>
            <p:seq>
              <p:cTn id="178" dur="indefinite" nodeType="mainSeq">
                <p:childTnLst>
                  <p:par>
                    <p:cTn id="179" fill="hold">
                      <p:stCondLst>
                        <p:cond delay="indefinite"/>
                      </p:stCondLst>
                      <p:childTnLst>
                        <p:par>
                          <p:cTn id="180" fill="hold">
                            <p:stCondLst>
                              <p:cond delay="0"/>
                            </p:stCondLst>
                            <p:childTnLst>
                              <p:par>
                                <p:cTn id="181" nodeType="clickEffect" fill="hold" presetClass="entr" presetID="1">
                                  <p:stCondLst>
                                    <p:cond delay="0"/>
                                  </p:stCondLst>
                                  <p:childTnLst>
                                    <p:set>
                                      <p:cBhvr>
                                        <p:cTn id="182"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Open FAIR Approach to Risk Assessment</a:t>
            </a:r>
            <a:endParaRPr b="0" lang="en-US" sz="3600" spc="-1" strike="noStrike">
              <a:solidFill>
                <a:srgbClr val="000000"/>
              </a:solidFill>
              <a:latin typeface="Arial"/>
            </a:endParaRPr>
          </a:p>
        </p:txBody>
      </p:sp>
      <p:sp>
        <p:nvSpPr>
          <p:cNvPr id="215"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Identify scenario components</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Evaluate loss event frequency</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Evaluate probable loss magnitude</a:t>
            </a:r>
            <a:endParaRPr b="0" lang="en-US" sz="2600" spc="-1" strike="noStrike">
              <a:solidFill>
                <a:srgbClr val="000000"/>
              </a:solidFill>
              <a:latin typeface="Arial"/>
            </a:endParaRPr>
          </a:p>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Derive and articulate risk</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Risk Control</a:t>
            </a:r>
            <a:endParaRPr b="0" lang="en-US" sz="3600" spc="-1" strike="noStrike">
              <a:solidFill>
                <a:srgbClr val="000000"/>
              </a:solidFill>
              <a:latin typeface="Arial"/>
            </a:endParaRPr>
          </a:p>
        </p:txBody>
      </p:sp>
      <p:sp>
        <p:nvSpPr>
          <p:cNvPr id="217" name="TextShape 2"/>
          <p:cNvSpPr txBox="1"/>
          <p:nvPr/>
        </p:nvSpPr>
        <p:spPr>
          <a:xfrm>
            <a:off x="190440" y="91440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Involves selection of control strategies, justification of strategies to upper management, and implementation/monitoring/on going assessment of adopted controls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Once the ranked vulnerability risk worksheet is complete, the organization must choose one of five strategies to control each risk: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Defense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Transference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Mitigation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Acceptance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83" dur="indefinite" restart="never" nodeType="tmRoot">
          <p:childTnLst>
            <p:seq>
              <p:cTn id="184" dur="indefinite" nodeType="mainSeq">
                <p:childTnLst>
                  <p:par>
                    <p:cTn id="185" fill="hold">
                      <p:stCondLst>
                        <p:cond delay="indefinite"/>
                      </p:stCondLst>
                      <p:childTnLst>
                        <p:par>
                          <p:cTn id="186" fill="hold">
                            <p:stCondLst>
                              <p:cond delay="0"/>
                            </p:stCondLst>
                            <p:childTnLst>
                              <p:par>
                                <p:cTn id="187" nodeType="clickEffect" fill="hold" presetClass="entr" presetID="1">
                                  <p:stCondLst>
                                    <p:cond delay="0"/>
                                  </p:stCondLst>
                                  <p:childTnLst>
                                    <p:set>
                                      <p:cBhvr>
                                        <p:cTn id="188" dur="1" fill="hold">
                                          <p:stCondLst>
                                            <p:cond delay="0"/>
                                          </p:stCondLst>
                                        </p:cTn>
                                        <p:tgtEl>
                                          <p:spTgt spid="217">
                                            <p:txEl>
                                              <p:pRg st="0" end="0"/>
                                            </p:txEl>
                                          </p:spTgt>
                                        </p:tgtEl>
                                        <p:attrNameLst>
                                          <p:attrName>style.visibility</p:attrName>
                                        </p:attrNameLst>
                                      </p:cBhvr>
                                      <p:to>
                                        <p:strVal val="visible"/>
                                      </p:to>
                                    </p:set>
                                  </p:childTnLst>
                                </p:cTn>
                              </p:par>
                            </p:childTnLst>
                          </p:cTn>
                        </p:par>
                      </p:childTnLst>
                    </p:cTn>
                  </p:par>
                  <p:par>
                    <p:cTn id="189" fill="hold">
                      <p:stCondLst>
                        <p:cond delay="indefinite"/>
                      </p:stCondLst>
                      <p:childTnLst>
                        <p:par>
                          <p:cTn id="190" fill="hold">
                            <p:stCondLst>
                              <p:cond delay="0"/>
                            </p:stCondLst>
                            <p:childTnLst>
                              <p:par>
                                <p:cTn id="191" nodeType="clickEffect" fill="hold" presetClass="entr" presetID="1">
                                  <p:stCondLst>
                                    <p:cond delay="0"/>
                                  </p:stCondLst>
                                  <p:childTnLst>
                                    <p:set>
                                      <p:cBhvr>
                                        <p:cTn id="192" dur="1" fill="hold">
                                          <p:stCondLst>
                                            <p:cond delay="0"/>
                                          </p:stCondLst>
                                        </p:cTn>
                                        <p:tgtEl>
                                          <p:spTgt spid="217">
                                            <p:txEl>
                                              <p:pRg st="1" end="1"/>
                                            </p:txEl>
                                          </p:spTgt>
                                        </p:tgtEl>
                                        <p:attrNameLst>
                                          <p:attrName>style.visibility</p:attrName>
                                        </p:attrNameLst>
                                      </p:cBhvr>
                                      <p:to>
                                        <p:strVal val="visible"/>
                                      </p:to>
                                    </p:set>
                                  </p:childTnLst>
                                </p:cTn>
                              </p:par>
                            </p:childTnLst>
                          </p:cTn>
                        </p:par>
                      </p:childTnLst>
                    </p:cTn>
                  </p:par>
                  <p:par>
                    <p:cTn id="193" fill="hold">
                      <p:stCondLst>
                        <p:cond delay="indefinite"/>
                      </p:stCondLst>
                      <p:childTnLst>
                        <p:par>
                          <p:cTn id="194" fill="hold">
                            <p:stCondLst>
                              <p:cond delay="0"/>
                            </p:stCondLst>
                            <p:childTnLst>
                              <p:par>
                                <p:cTn id="195" nodeType="clickEffect" fill="hold" presetClass="entr" presetID="1">
                                  <p:stCondLst>
                                    <p:cond delay="0"/>
                                  </p:stCondLst>
                                  <p:childTnLst>
                                    <p:set>
                                      <p:cBhvr>
                                        <p:cTn id="196" dur="1" fill="hold">
                                          <p:stCondLst>
                                            <p:cond delay="0"/>
                                          </p:stCondLst>
                                        </p:cTn>
                                        <p:tgtEl>
                                          <p:spTgt spid="217">
                                            <p:txEl>
                                              <p:pRg st="2" end="2"/>
                                            </p:txEl>
                                          </p:spTgt>
                                        </p:tgtEl>
                                        <p:attrNameLst>
                                          <p:attrName>style.visibility</p:attrName>
                                        </p:attrNameLst>
                                      </p:cBhvr>
                                      <p:to>
                                        <p:strVal val="visible"/>
                                      </p:to>
                                    </p:set>
                                  </p:childTnLst>
                                </p:cTn>
                              </p:par>
                            </p:childTnLst>
                          </p:cTn>
                        </p:par>
                      </p:childTnLst>
                    </p:cTn>
                  </p:par>
                  <p:par>
                    <p:cTn id="197" fill="hold">
                      <p:stCondLst>
                        <p:cond delay="indefinite"/>
                      </p:stCondLst>
                      <p:childTnLst>
                        <p:par>
                          <p:cTn id="198" fill="hold">
                            <p:stCondLst>
                              <p:cond delay="0"/>
                            </p:stCondLst>
                            <p:childTnLst>
                              <p:par>
                                <p:cTn id="199" nodeType="clickEffect" fill="hold" presetClass="entr" presetID="1">
                                  <p:stCondLst>
                                    <p:cond delay="0"/>
                                  </p:stCondLst>
                                  <p:childTnLst>
                                    <p:set>
                                      <p:cBhvr>
                                        <p:cTn id="200" dur="1" fill="hold">
                                          <p:stCondLst>
                                            <p:cond delay="0"/>
                                          </p:stCondLst>
                                        </p:cTn>
                                        <p:tgtEl>
                                          <p:spTgt spid="217">
                                            <p:txEl>
                                              <p:pRg st="3" end="3"/>
                                            </p:txEl>
                                          </p:spTgt>
                                        </p:tgtEl>
                                        <p:attrNameLst>
                                          <p:attrName>style.visibility</p:attrName>
                                        </p:attrNameLst>
                                      </p:cBhvr>
                                      <p:to>
                                        <p:strVal val="visible"/>
                                      </p:to>
                                    </p:set>
                                  </p:childTnLst>
                                </p:cTn>
                              </p:par>
                            </p:childTnLst>
                          </p:cTn>
                        </p:par>
                      </p:childTnLst>
                    </p:cTn>
                  </p:par>
                  <p:par>
                    <p:cTn id="201" fill="hold">
                      <p:stCondLst>
                        <p:cond delay="indefinite"/>
                      </p:stCondLst>
                      <p:childTnLst>
                        <p:par>
                          <p:cTn id="202" fill="hold">
                            <p:stCondLst>
                              <p:cond delay="0"/>
                            </p:stCondLst>
                            <p:childTnLst>
                              <p:par>
                                <p:cTn id="203" nodeType="clickEffect" fill="hold" presetClass="entr" presetID="1">
                                  <p:stCondLst>
                                    <p:cond delay="0"/>
                                  </p:stCondLst>
                                  <p:childTnLst>
                                    <p:set>
                                      <p:cBhvr>
                                        <p:cTn id="204" dur="1" fill="hold">
                                          <p:stCondLst>
                                            <p:cond delay="0"/>
                                          </p:stCondLst>
                                        </p:cTn>
                                        <p:tgtEl>
                                          <p:spTgt spid="217">
                                            <p:txEl>
                                              <p:pRg st="4" end="4"/>
                                            </p:txEl>
                                          </p:spTgt>
                                        </p:tgtEl>
                                        <p:attrNameLst>
                                          <p:attrName>style.visibility</p:attrName>
                                        </p:attrNameLst>
                                      </p:cBhvr>
                                      <p:to>
                                        <p:strVal val="visible"/>
                                      </p:to>
                                    </p:set>
                                  </p:childTnLst>
                                </p:cTn>
                              </p:par>
                            </p:childTnLst>
                          </p:cTn>
                        </p:par>
                      </p:childTnLst>
                    </p:cTn>
                  </p:par>
                  <p:par>
                    <p:cTn id="205" fill="hold">
                      <p:stCondLst>
                        <p:cond delay="indefinite"/>
                      </p:stCondLst>
                      <p:childTnLst>
                        <p:par>
                          <p:cTn id="206" fill="hold">
                            <p:stCondLst>
                              <p:cond delay="0"/>
                            </p:stCondLst>
                            <p:childTnLst>
                              <p:par>
                                <p:cTn id="207" nodeType="clickEffect" fill="hold" presetClass="entr" presetID="1">
                                  <p:stCondLst>
                                    <p:cond delay="0"/>
                                  </p:stCondLst>
                                  <p:childTnLst>
                                    <p:set>
                                      <p:cBhvr>
                                        <p:cTn id="208" dur="1" fill="hold">
                                          <p:stCondLst>
                                            <p:cond delay="0"/>
                                          </p:stCondLst>
                                        </p:cTn>
                                        <p:tgtEl>
                                          <p:spTgt spid="217">
                                            <p:txEl>
                                              <p:pRg st="5" end="5"/>
                                            </p:txEl>
                                          </p:spTgt>
                                        </p:tgtEl>
                                        <p:attrNameLst>
                                          <p:attrName>style.visibility</p:attrName>
                                        </p:attrNameLst>
                                      </p:cBhvr>
                                      <p:to>
                                        <p:strVal val="visible"/>
                                      </p:to>
                                    </p:set>
                                  </p:childTnLst>
                                </p:cTn>
                              </p:par>
                            </p:childTnLst>
                          </p:cTn>
                        </p:par>
                      </p:childTnLst>
                    </p:cTn>
                  </p:par>
                  <p:par>
                    <p:cTn id="209" fill="hold">
                      <p:stCondLst>
                        <p:cond delay="indefinite"/>
                      </p:stCondLst>
                      <p:childTnLst>
                        <p:par>
                          <p:cTn id="210" fill="hold">
                            <p:stCondLst>
                              <p:cond delay="0"/>
                            </p:stCondLst>
                            <p:childTnLst>
                              <p:par>
                                <p:cTn id="211" nodeType="clickEffect" fill="hold" presetClass="entr" presetID="1">
                                  <p:stCondLst>
                                    <p:cond delay="0"/>
                                  </p:stCondLst>
                                  <p:childTnLst>
                                    <p:set>
                                      <p:cBhvr>
                                        <p:cTn id="212" dur="1" fill="hold">
                                          <p:stCondLst>
                                            <p:cond delay="0"/>
                                          </p:stCondLst>
                                        </p:cTn>
                                        <p:tgtEl>
                                          <p:spTgt spid="217">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Defense</a:t>
            </a:r>
            <a:endParaRPr b="0" lang="en-US" sz="3600" spc="-1" strike="noStrike">
              <a:solidFill>
                <a:srgbClr val="000000"/>
              </a:solidFill>
              <a:latin typeface="Arial"/>
            </a:endParaRPr>
          </a:p>
        </p:txBody>
      </p:sp>
      <p:sp>
        <p:nvSpPr>
          <p:cNvPr id="219" name="TextShape 2"/>
          <p:cNvSpPr txBox="1"/>
          <p:nvPr/>
        </p:nvSpPr>
        <p:spPr>
          <a:xfrm>
            <a:off x="335160" y="838080"/>
            <a:ext cx="8762760" cy="483048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Attempts to prevent exploitation of the vulnerability</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Preferred approach</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Accomplished through countering threats, removing asset vulnerabilities, limiting asset access, and adding protective safeguards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Three common methods of risk avoidance: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Application of policy</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Education and training</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Applying technology</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Transference</a:t>
            </a:r>
            <a:endParaRPr b="0" lang="en-US" sz="3600" spc="-1" strike="noStrike">
              <a:solidFill>
                <a:srgbClr val="000000"/>
              </a:solidFill>
              <a:latin typeface="Arial"/>
            </a:endParaRPr>
          </a:p>
        </p:txBody>
      </p:sp>
      <p:sp>
        <p:nvSpPr>
          <p:cNvPr id="221" name="TextShape 2"/>
          <p:cNvSpPr txBox="1"/>
          <p:nvPr/>
        </p:nvSpPr>
        <p:spPr>
          <a:xfrm>
            <a:off x="304920" y="990720"/>
            <a:ext cx="8762760" cy="42667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This strategy attempts to shift risk to other assets, processes, or organizations.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If lacking,</a:t>
            </a:r>
            <a:r>
              <a:rPr b="0" lang="en-US" sz="2600" spc="-1" strike="noStrike">
                <a:solidFill>
                  <a:srgbClr val="000000"/>
                </a:solidFill>
                <a:latin typeface="Arial"/>
                <a:ea typeface="Verdana"/>
              </a:rPr>
              <a:t> </a:t>
            </a:r>
            <a:r>
              <a:rPr b="0" lang="en-GB" sz="2600" spc="-1" strike="noStrike">
                <a:solidFill>
                  <a:srgbClr val="000000"/>
                </a:solidFill>
                <a:latin typeface="Arial"/>
                <a:ea typeface="Verdana"/>
              </a:rPr>
              <a:t>the organization should hire individuals/firms that provide security management and administration expertise.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 organization may then transfer the risk associated with management of complex systems to another organization experienced in dealing with those risks.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Mitigation</a:t>
            </a:r>
            <a:endParaRPr b="0" lang="en-US" sz="3600" spc="-1" strike="noStrike">
              <a:solidFill>
                <a:srgbClr val="000000"/>
              </a:solidFill>
              <a:latin typeface="Arial"/>
            </a:endParaRPr>
          </a:p>
        </p:txBody>
      </p:sp>
      <p:sp>
        <p:nvSpPr>
          <p:cNvPr id="223" name="TextShape 2"/>
          <p:cNvSpPr txBox="1"/>
          <p:nvPr/>
        </p:nvSpPr>
        <p:spPr>
          <a:xfrm>
            <a:off x="190440" y="914400"/>
            <a:ext cx="8762760" cy="483048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Attempts to reduce the impact of an attack rather than reduce the success of the attack itself</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Approach includes three types of plans: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Incident response (IR) plan: define the actions to take while incident is in progress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Disaster recovery (DR) plan:</a:t>
            </a:r>
            <a:r>
              <a:rPr b="0" lang="en-US" sz="2400" spc="-1" strike="noStrike">
                <a:solidFill>
                  <a:srgbClr val="000000"/>
                </a:solidFill>
                <a:latin typeface="Arial"/>
                <a:ea typeface="Verdana"/>
              </a:rPr>
              <a:t> the </a:t>
            </a:r>
            <a:r>
              <a:rPr b="0" lang="en-GB" sz="2400" spc="-1" strike="noStrike">
                <a:solidFill>
                  <a:srgbClr val="000000"/>
                </a:solidFill>
                <a:latin typeface="Arial"/>
                <a:ea typeface="Verdana"/>
              </a:rPr>
              <a:t>most common mitigation procedure; preparations for the recovery process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Business continuity (BC) plan:</a:t>
            </a:r>
            <a:r>
              <a:rPr b="0" lang="en-US" sz="2400" spc="-1" strike="noStrike">
                <a:solidFill>
                  <a:srgbClr val="000000"/>
                </a:solidFill>
                <a:latin typeface="Arial"/>
                <a:ea typeface="Verdana"/>
              </a:rPr>
              <a:t> </a:t>
            </a:r>
            <a:r>
              <a:rPr b="0" lang="en-GB" sz="2400" spc="-1" strike="noStrike">
                <a:solidFill>
                  <a:srgbClr val="000000"/>
                </a:solidFill>
                <a:latin typeface="Arial"/>
                <a:ea typeface="Verdana"/>
              </a:rPr>
              <a:t>encompasses the continuation of business activities if a catastrophic event occurs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Acceptance and Termination</a:t>
            </a:r>
            <a:endParaRPr b="0" lang="en-US" sz="3600" spc="-1" strike="noStrike">
              <a:solidFill>
                <a:srgbClr val="000000"/>
              </a:solidFill>
              <a:latin typeface="Arial"/>
            </a:endParaRPr>
          </a:p>
        </p:txBody>
      </p:sp>
      <p:sp>
        <p:nvSpPr>
          <p:cNvPr id="225" name="TextShape 2"/>
          <p:cNvSpPr txBox="1"/>
          <p:nvPr/>
        </p:nvSpPr>
        <p:spPr>
          <a:xfrm>
            <a:off x="190440" y="990720"/>
            <a:ext cx="8762760" cy="45716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Acceptance</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Doing nothing to protect a vulnerability and accepting the outcome of its exploitation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Valid only when the particular function, service, information, or asset does not justify the cost of protection</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Termination</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Directs the organization to avoid business activities that introduce uncontrollable risks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US" sz="2400" spc="-1" strike="noStrike">
                <a:solidFill>
                  <a:srgbClr val="000000"/>
                </a:solidFill>
                <a:latin typeface="Arial"/>
                <a:ea typeface="Verdana"/>
              </a:rPr>
              <a:t>May seek an alternate mechanism to meet the customer needs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TextShape 1"/>
          <p:cNvSpPr txBox="1"/>
          <p:nvPr/>
        </p:nvSpPr>
        <p:spPr>
          <a:xfrm>
            <a:off x="415800" y="228600"/>
            <a:ext cx="8312400" cy="5331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summary of risk control strategies</a:t>
            </a:r>
            <a:endParaRPr b="0" lang="en-US" sz="3600" spc="-1" strike="noStrike">
              <a:solidFill>
                <a:srgbClr val="000000"/>
              </a:solidFill>
              <a:latin typeface="Arial"/>
            </a:endParaRPr>
          </a:p>
        </p:txBody>
      </p:sp>
      <p:graphicFrame>
        <p:nvGraphicFramePr>
          <p:cNvPr id="227" name="Table 2"/>
          <p:cNvGraphicFramePr/>
          <p:nvPr/>
        </p:nvGraphicFramePr>
        <p:xfrm>
          <a:off x="380880" y="1650960"/>
          <a:ext cx="8381520" cy="1996200"/>
        </p:xfrm>
        <a:graphic>
          <a:graphicData uri="http://schemas.openxmlformats.org/drawingml/2006/table">
            <a:tbl>
              <a:tblPr/>
              <a:tblGrid>
                <a:gridCol w="1523880"/>
                <a:gridCol w="2057400"/>
                <a:gridCol w="2590560"/>
                <a:gridCol w="2209680"/>
              </a:tblGrid>
              <a:tr h="768960">
                <a:tc>
                  <a:txBody>
                    <a:bodyPr>
                      <a:noAutofit/>
                    </a:bodyPr>
                    <a:p>
                      <a:pPr>
                        <a:lnSpc>
                          <a:spcPct val="100000"/>
                        </a:lnSpc>
                      </a:pPr>
                      <a:r>
                        <a:rPr b="1" lang="en-US" sz="1600" spc="-1" strike="noStrike">
                          <a:solidFill>
                            <a:srgbClr val="ffffff"/>
                          </a:solidFill>
                          <a:latin typeface="Arial"/>
                        </a:rPr>
                        <a:t>Risk control strategy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Categories used by NIST SP 800-30, Rev. 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Categories used by ISACA and ISO/IEC 27001</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Others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543240">
                <a:tc>
                  <a:txBody>
                    <a:bodyPr>
                      <a:noAutofit/>
                    </a:bodyPr>
                    <a:p>
                      <a:pPr>
                        <a:lnSpc>
                          <a:spcPct val="100000"/>
                        </a:lnSpc>
                      </a:pPr>
                      <a:r>
                        <a:rPr b="0" lang="en-US" sz="1600" spc="-1" strike="noStrike">
                          <a:solidFill>
                            <a:srgbClr val="000000"/>
                          </a:solidFill>
                          <a:latin typeface="Arial"/>
                        </a:rPr>
                        <a:t>Defense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Research and acknowledgement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Treat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Self-protection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a:noAutofit/>
                    </a:bodyPr>
                    <a:p>
                      <a:pPr>
                        <a:lnSpc>
                          <a:spcPct val="100000"/>
                        </a:lnSpc>
                      </a:pPr>
                      <a:r>
                        <a:rPr b="0" lang="en-US" sz="1600" spc="-1" strike="noStrike">
                          <a:solidFill>
                            <a:srgbClr val="000000"/>
                          </a:solidFill>
                          <a:latin typeface="Arial"/>
                        </a:rPr>
                        <a:t>Transference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Risk transference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Transfer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Risk transfer</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3240">
                <a:tc>
                  <a:txBody>
                    <a:bodyPr>
                      <a:noAutofit/>
                    </a:bodyPr>
                    <a:p>
                      <a:pPr>
                        <a:lnSpc>
                          <a:spcPct val="100000"/>
                        </a:lnSpc>
                      </a:pPr>
                      <a:r>
                        <a:rPr b="0" lang="en-US" sz="1600" spc="-1" strike="noStrike">
                          <a:solidFill>
                            <a:srgbClr val="000000"/>
                          </a:solidFill>
                          <a:latin typeface="Arial"/>
                        </a:rPr>
                        <a:t>Mitigation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Risk limitation and risk planning</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600" spc="-1" strike="noStrike">
                          <a:solidFill>
                            <a:srgbClr val="000000"/>
                          </a:solidFill>
                          <a:latin typeface="Arial"/>
                        </a:rPr>
                        <a:t>Tolerate (partial)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Self-insurance (partial)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43240">
                <a:tc>
                  <a:txBody>
                    <a:bodyPr>
                      <a:noAutofit/>
                    </a:bodyPr>
                    <a:p>
                      <a:pPr>
                        <a:lnSpc>
                          <a:spcPct val="100000"/>
                        </a:lnSpc>
                      </a:pPr>
                      <a:r>
                        <a:rPr b="0" lang="en-US" sz="1600" spc="-1" strike="noStrike">
                          <a:solidFill>
                            <a:srgbClr val="000000"/>
                          </a:solidFill>
                          <a:latin typeface="Arial"/>
                        </a:rPr>
                        <a:t>Acceptance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Risk assumption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600" spc="-1" strike="noStrike">
                          <a:solidFill>
                            <a:srgbClr val="000000"/>
                          </a:solidFill>
                          <a:latin typeface="Arial"/>
                        </a:rPr>
                        <a:t>Tolerate (partial)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600" spc="-1" strike="noStrike">
                          <a:solidFill>
                            <a:srgbClr val="000000"/>
                          </a:solidFill>
                          <a:latin typeface="Arial"/>
                        </a:rPr>
                        <a:t>Self-insurance (partial)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a:noAutofit/>
                    </a:bodyPr>
                    <a:p>
                      <a:pPr>
                        <a:lnSpc>
                          <a:spcPct val="100000"/>
                        </a:lnSpc>
                      </a:pPr>
                      <a:r>
                        <a:rPr b="0" lang="en-US" sz="1600" spc="-1" strike="noStrike">
                          <a:solidFill>
                            <a:srgbClr val="000000"/>
                          </a:solidFill>
                          <a:latin typeface="Arial"/>
                        </a:rPr>
                        <a:t>Termination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Risk avoidance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Terminate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Avoidance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213" dur="indefinite" restart="never" nodeType="tmRoot">
          <p:childTnLst>
            <p:seq>
              <p:cTn id="214" dur="indefinite" nodeType="mainSeq">
                <p:childTnLst>
                  <p:par>
                    <p:cTn id="215" fill="hold">
                      <p:stCondLst>
                        <p:cond delay="indefinite"/>
                      </p:stCondLst>
                      <p:childTnLst>
                        <p:par>
                          <p:cTn id="216" fill="hold">
                            <p:stCondLst>
                              <p:cond delay="0"/>
                            </p:stCondLst>
                            <p:childTnLst>
                              <p:par>
                                <p:cTn id="217" nodeType="clickEffect" fill="hold" presetClass="entr" presetID="1">
                                  <p:stCondLst>
                                    <p:cond delay="0"/>
                                  </p:stCondLst>
                                  <p:childTnLst>
                                    <p:set>
                                      <p:cBhvr>
                                        <p:cTn id="218" dur="1" fill="hold">
                                          <p:stCondLst>
                                            <p:cond delay="0"/>
                                          </p:stCondLst>
                                        </p:cTn>
                                        <p:tgtEl>
                                          <p:spTgt spid="22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Selecting a Risk Control Strategy</a:t>
            </a:r>
            <a:endParaRPr b="0" lang="en-US" sz="3600" spc="-1" strike="noStrike">
              <a:solidFill>
                <a:srgbClr val="000000"/>
              </a:solidFill>
              <a:latin typeface="Arial"/>
            </a:endParaRPr>
          </a:p>
        </p:txBody>
      </p:sp>
      <p:sp>
        <p:nvSpPr>
          <p:cNvPr id="229" name="TextShape 2"/>
          <p:cNvSpPr txBox="1"/>
          <p:nvPr/>
        </p:nvSpPr>
        <p:spPr>
          <a:xfrm>
            <a:off x="228600" y="1295280"/>
            <a:ext cx="8762760" cy="396216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Level of threat and value of asset should play a major role in the selection of strategy.</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Rules of thumb on strategy selection can be applied:</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When a vulnerability exists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When a vulnerability can be exploited</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When attacker’s cost is less than the potential gain</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When potential loss is substantial</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TextShape 1"/>
          <p:cNvSpPr txBox="1"/>
          <p:nvPr/>
        </p:nvSpPr>
        <p:spPr>
          <a:xfrm>
            <a:off x="415800" y="156600"/>
            <a:ext cx="8312400" cy="6811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Risk handling decision points</a:t>
            </a:r>
            <a:endParaRPr b="0" lang="en-US" sz="3600" spc="-1" strike="noStrike">
              <a:solidFill>
                <a:srgbClr val="000000"/>
              </a:solidFill>
              <a:latin typeface="Arial"/>
            </a:endParaRPr>
          </a:p>
        </p:txBody>
      </p:sp>
      <p:pic>
        <p:nvPicPr>
          <p:cNvPr id="231" name="Picture 6" descr="A figure shows a flow chart of risk handling. A circle on the left top is labeled as, “Identify viable threats.” It points to box labeled as, “Threat and vulnerability exist” with a long arrow mark to the right corner.  To this box, four steps are labeled from the left corner. A circle on the left corner is labeled as, “System as designed.” The circle points to a diamond labeled as, “Is system vulnerable?.” If yes, it is pointed to right to another diamond labeled as, “Is system exploitable.” If no, it is pointed to an oval shape towards down labeled as, “No risk.” Is system exploitable has yes condition, it points to the right side to ca circle labeled as, “Vulnerability exists” and if no, it points down to an oval shape labeled as, “No risk.”  The vulnerability exists is finally pointed to the box, threat and vulnerability exist.  This box is pointed down to the left corner to a circle labeled as, “Risk exists.” It is further pointed to diamond shape labeled as, “Is the attacker’s gain&gt;cost?.” If yes, it is pointed to right side diamond shape labeled as, “Is expected loss&gt;organization’s acceptable level?.” If no, it is pointed to oval shape labeled as, “Risk may be accepted.” When the label is expected loss&gt;organization’s acceptable level? Has no condition it is pointed down to oval shape. It is labeled as, “Risk should be accepted” and is yes condition, it finally points to an oval shape labeled as, “Risk is unacceptable.”&#10;"/>
          <p:cNvPicPr/>
          <p:nvPr/>
        </p:nvPicPr>
        <p:blipFill>
          <a:blip r:embed="rId1"/>
          <a:stretch/>
        </p:blipFill>
        <p:spPr>
          <a:xfrm>
            <a:off x="1393560" y="990720"/>
            <a:ext cx="6356880" cy="4672080"/>
          </a:xfrm>
          <a:prstGeom prst="rect">
            <a:avLst/>
          </a:prstGeom>
          <a:ln w="0">
            <a:noFill/>
          </a:ln>
        </p:spPr>
      </p:pic>
    </p:spTree>
  </p:cSld>
  <mc:AlternateContent>
    <mc:Choice Requires="p14">
      <p:transition spd="slow" p14:dur="2000"/>
    </mc:Choice>
    <mc:Fallback>
      <p:transition spd="slow"/>
    </mc:Fallback>
  </mc:AlternateContent>
  <p:timing>
    <p:tnLst>
      <p:par>
        <p:cTn id="219" dur="indefinite" restart="never" nodeType="tmRoot">
          <p:childTnLst>
            <p:seq>
              <p:cTn id="220" dur="indefinite" nodeType="mainSeq">
                <p:childTnLst>
                  <p:par>
                    <p:cTn id="221" fill="hold">
                      <p:stCondLst>
                        <p:cond delay="indefinite"/>
                      </p:stCondLst>
                      <p:childTnLst>
                        <p:par>
                          <p:cTn id="222" fill="hold">
                            <p:stCondLst>
                              <p:cond delay="0"/>
                            </p:stCondLst>
                            <p:childTnLst>
                              <p:par>
                                <p:cTn id="223" nodeType="clickEffect" fill="hold" presetClass="entr" presetID="1">
                                  <p:stCondLst>
                                    <p:cond delay="0"/>
                                  </p:stCondLst>
                                  <p:childTnLst>
                                    <p:set>
                                      <p:cBhvr>
                                        <p:cTn id="224" dur="1" fill="hold">
                                          <p:stCondLst>
                                            <p:cond delay="0"/>
                                          </p:stCondLst>
                                        </p:cTn>
                                        <p:tgtEl>
                                          <p:spTgt spid="23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TextShape 1"/>
          <p:cNvSpPr txBox="1"/>
          <p:nvPr/>
        </p:nvSpPr>
        <p:spPr>
          <a:xfrm>
            <a:off x="0" y="228600"/>
            <a:ext cx="9143640" cy="10663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Relationship of risk to threats, assets, and countermeasures</a:t>
            </a:r>
            <a:endParaRPr b="0" lang="en-US" sz="3600" spc="-1" strike="noStrike">
              <a:solidFill>
                <a:srgbClr val="000000"/>
              </a:solidFill>
              <a:latin typeface="Arial"/>
            </a:endParaRPr>
          </a:p>
        </p:txBody>
      </p:sp>
      <p:pic>
        <p:nvPicPr>
          <p:cNvPr id="233" name="Picture 4" descr="A figure shows a flowchart. The block labeled as, “Owners” is pointed with an arrow to countermeasures. The arrow is labeled as, “impose”, the countermeasures block is pointed down to risk through the arrow mentioned as, “to reduce.” The block risk has an arrow mentioned wish to minimize from the block named as owners. Separately, a block is labeled as, “Threat agents.” This block points to threats with an arrow labeled as, “give rise to.” Then the block named threat is pointed to risk at the center of illustration with an arrow, labeled as, “that increase.” From threat agents, an arrow points to a block named as, “assets” with an arrow labeled as, “wish to abuse and/or may damage.” Further two arrows are pointed to assets, one from threats with an arrow labeled as, “to.” Another arrow from the block owners is pointed with an arrow labeled as, “value.”&#10;"/>
          <p:cNvPicPr/>
          <p:nvPr/>
        </p:nvPicPr>
        <p:blipFill>
          <a:blip r:embed="rId1"/>
          <a:stretch/>
        </p:blipFill>
        <p:spPr>
          <a:xfrm>
            <a:off x="1905120" y="1324080"/>
            <a:ext cx="5226480" cy="4381560"/>
          </a:xfrm>
          <a:prstGeom prst="rect">
            <a:avLst/>
          </a:prstGeom>
          <a:ln w="0">
            <a:noFill/>
          </a:ln>
        </p:spPr>
      </p:pic>
    </p:spTree>
  </p:cSld>
  <mc:AlternateContent>
    <mc:Choice Requires="p14">
      <p:transition spd="slow" p14:dur="2000"/>
    </mc:Choice>
    <mc:Fallback>
      <p:transition spd="slow"/>
    </mc:Fallback>
  </mc:AlternateContent>
  <p:timing>
    <p:tnLst>
      <p:par>
        <p:cTn id="225" dur="indefinite" restart="never" nodeType="tmRoot">
          <p:childTnLst>
            <p:seq>
              <p:cTn id="226" dur="indefinite" nodeType="mainSeq">
                <p:childTnLst>
                  <p:par>
                    <p:cTn id="227" fill="hold">
                      <p:stCondLst>
                        <p:cond delay="indefinite"/>
                      </p:stCondLst>
                      <p:childTnLst>
                        <p:par>
                          <p:cTn id="228" fill="hold">
                            <p:stCondLst>
                              <p:cond delay="0"/>
                            </p:stCondLst>
                            <p:childTnLst>
                              <p:par>
                                <p:cTn id="229" nodeType="clickEffect" fill="hold" presetClass="entr" presetID="1">
                                  <p:stCondLst>
                                    <p:cond delay="0"/>
                                  </p:stCondLst>
                                  <p:childTnLst>
                                    <p:set>
                                      <p:cBhvr>
                                        <p:cTn id="230" dur="1" fill="hold">
                                          <p:stCondLst>
                                            <p:cond delay="0"/>
                                          </p:stCondLst>
                                        </p:cTn>
                                        <p:tgtEl>
                                          <p:spTgt spid="23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Justifying Controls (1 of 2)</a:t>
            </a:r>
            <a:endParaRPr b="0" lang="en-US" sz="3600" spc="-1" strike="noStrike">
              <a:solidFill>
                <a:srgbClr val="000000"/>
              </a:solidFill>
              <a:latin typeface="Arial"/>
            </a:endParaRPr>
          </a:p>
        </p:txBody>
      </p:sp>
      <p:sp>
        <p:nvSpPr>
          <p:cNvPr id="235" name="TextShape 2"/>
          <p:cNvSpPr txBox="1"/>
          <p:nvPr/>
        </p:nvSpPr>
        <p:spPr>
          <a:xfrm>
            <a:off x="228600" y="1295280"/>
            <a:ext cx="8762760" cy="483048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Before implementing one of the control strategies for a specific vulnerability, the organization must explore all consequences of vulnerability to information asset.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There are several ways to determine the advantages/disadvantages of a specific control.</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Items that affect cost of a control or safeguard include cost of development or acquisition, training fees, implementation cost, service costs,</a:t>
            </a:r>
            <a:r>
              <a:rPr b="0" lang="en-US" sz="2600" spc="-1" strike="noStrike">
                <a:solidFill>
                  <a:srgbClr val="000000"/>
                </a:solidFill>
                <a:latin typeface="Arial"/>
                <a:ea typeface="Verdana"/>
              </a:rPr>
              <a:t> </a:t>
            </a:r>
            <a:r>
              <a:rPr b="0" lang="en-GB" sz="2600" spc="-1" strike="noStrike">
                <a:solidFill>
                  <a:srgbClr val="000000"/>
                </a:solidFill>
                <a:latin typeface="Arial"/>
                <a:ea typeface="Verdana"/>
              </a:rPr>
              <a:t>and cost of maintenance.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Justifying Controls (2 of 2)</a:t>
            </a:r>
            <a:endParaRPr b="0" lang="en-US" sz="3600" spc="-1" strike="noStrike">
              <a:solidFill>
                <a:srgbClr val="000000"/>
              </a:solidFill>
              <a:latin typeface="Arial"/>
            </a:endParaRPr>
          </a:p>
        </p:txBody>
      </p:sp>
      <p:sp>
        <p:nvSpPr>
          <p:cNvPr id="237" name="TextShape 2"/>
          <p:cNvSpPr txBox="1"/>
          <p:nvPr/>
        </p:nvSpPr>
        <p:spPr>
          <a:xfrm>
            <a:off x="190440" y="106668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Asset valuation involves estimating real/perceived costs associated with design, development, installation, maintenance, protection, recovery, and defense against loss/litigation</a:t>
            </a:r>
            <a:r>
              <a:rPr b="0" lang="en-US" sz="2600" spc="-1" strike="noStrike">
                <a:solidFill>
                  <a:srgbClr val="000000"/>
                </a:solidFill>
                <a:latin typeface="Arial"/>
                <a:ea typeface="Verdana"/>
              </a:rPr>
              <a: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Process result is the estimate of potential loss per risk.</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Expected loss per risk stated in the following equation:</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Annualized loss expectancy (ALE) = </a:t>
            </a:r>
            <a:br/>
            <a:r>
              <a:rPr b="0" lang="en-GB" sz="2400" spc="-1" strike="noStrike">
                <a:solidFill>
                  <a:srgbClr val="000000"/>
                </a:solidFill>
                <a:latin typeface="Arial"/>
                <a:ea typeface="Verdana"/>
              </a:rPr>
              <a:t>single loss expectancy (SLE) × </a:t>
            </a:r>
            <a:br/>
            <a:r>
              <a:rPr b="0" lang="en-GB" sz="2400" spc="-1" strike="noStrike">
                <a:solidFill>
                  <a:srgbClr val="000000"/>
                </a:solidFill>
                <a:latin typeface="Arial"/>
                <a:ea typeface="Verdana"/>
              </a:rPr>
              <a:t>annualized rate of occurrence (ARO)</a:t>
            </a:r>
            <a:r>
              <a:rPr b="0" lang="en-GB" sz="2400" spc="-1" strike="noStrike">
                <a:solidFill>
                  <a:srgbClr val="000000"/>
                </a:solidFill>
                <a:latin typeface="Arial"/>
                <a:ea typeface="Verdana"/>
              </a:rPr>
              <a:t>‏</a:t>
            </a:r>
            <a:endParaRPr b="0" lang="en-US" sz="24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SLE = asset value × exposure factor (EF)</a:t>
            </a:r>
            <a:r>
              <a:rPr b="0" lang="en-GB" sz="2600" spc="-1" strike="noStrike">
                <a:solidFill>
                  <a:srgbClr val="000000"/>
                </a:solidFill>
                <a:latin typeface="Arial"/>
                <a:ea typeface="Verdana"/>
              </a:rPr>
              <a: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The Cost-Benefit Analysis (CBA) Formula</a:t>
            </a:r>
            <a:endParaRPr b="0" lang="en-US" sz="3600" spc="-1" strike="noStrike">
              <a:solidFill>
                <a:srgbClr val="000000"/>
              </a:solidFill>
              <a:latin typeface="Arial"/>
            </a:endParaRPr>
          </a:p>
        </p:txBody>
      </p:sp>
      <p:sp>
        <p:nvSpPr>
          <p:cNvPr id="239" name="TextShape 2"/>
          <p:cNvSpPr txBox="1"/>
          <p:nvPr/>
        </p:nvSpPr>
        <p:spPr>
          <a:xfrm>
            <a:off x="190440" y="914400"/>
            <a:ext cx="8762760" cy="483048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CBA determines if an alternative being evaluated is worth the cost incurred to control vulnerability.</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The CBA is most easily calculated using the ALE from earlier assessments, before implementation of the proposed control:</a:t>
            </a:r>
            <a:endParaRPr b="0" lang="en-US" sz="2400" spc="-1" strike="noStrike">
              <a:solidFill>
                <a:srgbClr val="000000"/>
              </a:solidFill>
              <a:latin typeface="Arial"/>
            </a:endParaRPr>
          </a:p>
          <a:p>
            <a:pPr lvl="2" marL="1143000" indent="-228240" algn="just">
              <a:lnSpc>
                <a:spcPct val="100000"/>
              </a:lnSpc>
              <a:spcBef>
                <a:spcPts val="439"/>
              </a:spcBef>
              <a:buClr>
                <a:srgbClr val="364162"/>
              </a:buClr>
              <a:buFont typeface="Wingdings" charset="2"/>
              <a:buChar char=""/>
            </a:pPr>
            <a:r>
              <a:rPr b="0" lang="en-GB" sz="2200" spc="-1" strike="noStrike">
                <a:solidFill>
                  <a:srgbClr val="000000"/>
                </a:solidFill>
                <a:latin typeface="Arial"/>
                <a:ea typeface="Verdana"/>
              </a:rPr>
              <a:t>CBA = ALE(prior) – ALE(post) – ACS</a:t>
            </a:r>
            <a:endParaRPr b="0" lang="en-US" sz="22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ALE(prior) is the annualized loss expectancy of risk before implementation of control.</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ALE(post) is the estimated ALE based on control being in place for a period of time.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ACS is the annualized cost of the safeguard.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Implementation, Monitoring, and Assessment of Risk Controls</a:t>
            </a:r>
            <a:endParaRPr b="0" lang="en-US" sz="3600" spc="-1" strike="noStrike">
              <a:solidFill>
                <a:srgbClr val="000000"/>
              </a:solidFill>
              <a:latin typeface="Arial"/>
            </a:endParaRPr>
          </a:p>
        </p:txBody>
      </p:sp>
      <p:sp>
        <p:nvSpPr>
          <p:cNvPr id="241" name="TextShape 2"/>
          <p:cNvSpPr txBox="1"/>
          <p:nvPr/>
        </p:nvSpPr>
        <p:spPr>
          <a:xfrm>
            <a:off x="76320" y="1219320"/>
            <a:ext cx="8915040" cy="43430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 selection of the control strategy is not the end of a process.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Strategy and accompanying controls must be implemented and monitored on on going basis to determine effectiveness and accurately calculate the estimated residual risk.</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Process continues as long as the organization continues to function.</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TextShape 1"/>
          <p:cNvSpPr txBox="1"/>
          <p:nvPr/>
        </p:nvSpPr>
        <p:spPr>
          <a:xfrm>
            <a:off x="540720" y="152280"/>
            <a:ext cx="8173800" cy="62280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Risk control cycle</a:t>
            </a:r>
            <a:endParaRPr b="0" lang="en-US" sz="3600" spc="-1" strike="noStrike">
              <a:solidFill>
                <a:srgbClr val="000000"/>
              </a:solidFill>
              <a:latin typeface="Arial"/>
            </a:endParaRPr>
          </a:p>
        </p:txBody>
      </p:sp>
      <p:pic>
        <p:nvPicPr>
          <p:cNvPr id="243" name="Picture 6" descr="A figure shows a flow chart risk control. The flow chart starts with a block that is labeled as, “identify information assets.” Then, it is marked with an arrow to another block downwards, labeled as, “Prepare ranked vulnerability risk worksheet.” It is then pointed to the block below labeled as, “Develop control strategy and plan.” It is pointed to another block on the next column that is labeled as, “Implement control”. It is further pointed to another block labeled as, “Assess control” and it is pointed down to a diamond shape labeled as, “Are the controls adequate?” which points back to the block, develop control strategy and plan in case of NO condition. If the condition is yes the step is pointed to another block in the next column labeled as, “Plan for maintenance.” It then pointed down to the block named as, “Measure risk to information asset” which is further pointed downwards to the diamond shape labeled as, “Acceptable risk.” If it has yes condition it points back to the previous step. If the condition is NO, it points to the block, “Develop control strategy and plan.”&#10;"/>
          <p:cNvPicPr/>
          <p:nvPr/>
        </p:nvPicPr>
        <p:blipFill>
          <a:blip r:embed="rId1"/>
          <a:stretch/>
        </p:blipFill>
        <p:spPr>
          <a:xfrm>
            <a:off x="685800" y="685800"/>
            <a:ext cx="7660440" cy="4953600"/>
          </a:xfrm>
          <a:prstGeom prst="rect">
            <a:avLst/>
          </a:prstGeom>
          <a:ln w="0">
            <a:noFill/>
          </a:ln>
        </p:spPr>
      </p:pic>
    </p:spTree>
  </p:cSld>
  <mc:AlternateContent>
    <mc:Choice Requires="p14">
      <p:transition spd="slow" p14:dur="2000"/>
    </mc:Choice>
    <mc:Fallback>
      <p:transition spd="slow"/>
    </mc:Fallback>
  </mc:AlternateContent>
  <p:timing>
    <p:tnLst>
      <p:par>
        <p:cTn id="231" dur="indefinite" restart="never" nodeType="tmRoot">
          <p:childTnLst>
            <p:seq>
              <p:cTn id="232" dur="indefinite" nodeType="mainSeq">
                <p:childTnLst>
                  <p:par>
                    <p:cTn id="233" fill="hold">
                      <p:stCondLst>
                        <p:cond delay="indefinite"/>
                      </p:stCondLst>
                      <p:childTnLst>
                        <p:par>
                          <p:cTn id="234" fill="hold">
                            <p:stCondLst>
                              <p:cond delay="0"/>
                            </p:stCondLst>
                            <p:childTnLst>
                              <p:par>
                                <p:cTn id="235" nodeType="clickEffect" fill="hold" presetClass="entr" presetID="1">
                                  <p:stCondLst>
                                    <p:cond delay="0"/>
                                  </p:stCondLst>
                                  <p:childTnLst>
                                    <p:set>
                                      <p:cBhvr>
                                        <p:cTn id="236" dur="1" fill="hold">
                                          <p:stCondLst>
                                            <p:cond delay="0"/>
                                          </p:stCondLst>
                                        </p:cTn>
                                        <p:tgtEl>
                                          <p:spTgt spid="24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Quantitative Versus Qualitative Risk Control Practices</a:t>
            </a:r>
            <a:endParaRPr b="0" lang="en-US" sz="3600" spc="-1" strike="noStrike">
              <a:solidFill>
                <a:srgbClr val="000000"/>
              </a:solidFill>
              <a:latin typeface="Arial"/>
            </a:endParaRPr>
          </a:p>
        </p:txBody>
      </p:sp>
      <p:sp>
        <p:nvSpPr>
          <p:cNvPr id="245" name="TextShape 2"/>
          <p:cNvSpPr txBox="1"/>
          <p:nvPr/>
        </p:nvSpPr>
        <p:spPr>
          <a:xfrm>
            <a:off x="228600" y="1295280"/>
            <a:ext cx="8762760" cy="42667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Performing the previous steps using actual values or estimates is known as quantitative assessment.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Possible to complete steps using a</a:t>
            </a:r>
            <a:r>
              <a:rPr b="0" lang="en-US" sz="2600" spc="-1" strike="noStrike">
                <a:solidFill>
                  <a:srgbClr val="000000"/>
                </a:solidFill>
                <a:latin typeface="Arial"/>
                <a:ea typeface="Verdana"/>
              </a:rPr>
              <a:t>n </a:t>
            </a:r>
            <a:r>
              <a:rPr b="0" lang="en-GB" sz="2600" spc="-1" strike="noStrike">
                <a:solidFill>
                  <a:srgbClr val="000000"/>
                </a:solidFill>
                <a:latin typeface="Arial"/>
                <a:ea typeface="Verdana"/>
              </a:rPr>
              <a:t>evaluation process based on characteristics using </a:t>
            </a:r>
            <a:r>
              <a:rPr b="0" lang="en-US" sz="2600" spc="-1" strike="noStrike">
                <a:solidFill>
                  <a:srgbClr val="000000"/>
                </a:solidFill>
                <a:latin typeface="Arial"/>
                <a:ea typeface="Verdana"/>
              </a:rPr>
              <a:t>nonnumerical</a:t>
            </a:r>
            <a:r>
              <a:rPr b="0" lang="en-GB" sz="2600" spc="-1" strike="noStrike">
                <a:solidFill>
                  <a:srgbClr val="000000"/>
                </a:solidFill>
                <a:latin typeface="Arial"/>
                <a:ea typeface="Verdana"/>
              </a:rPr>
              <a:t> measures, called qualitative assessment.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Utilizing scales rather than specific estimates relieves the organization from the difficulty of determining exact values.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Benchmarking and Best Practices</a:t>
            </a:r>
            <a:endParaRPr b="0" lang="en-US" sz="3600" spc="-1" strike="noStrike">
              <a:solidFill>
                <a:srgbClr val="000000"/>
              </a:solidFill>
              <a:latin typeface="Arial"/>
            </a:endParaRPr>
          </a:p>
        </p:txBody>
      </p:sp>
      <p:sp>
        <p:nvSpPr>
          <p:cNvPr id="247" name="TextShape 2"/>
          <p:cNvSpPr txBox="1"/>
          <p:nvPr/>
        </p:nvSpPr>
        <p:spPr>
          <a:xfrm>
            <a:off x="228600" y="1295280"/>
            <a:ext cx="8762760" cy="42667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An alternative approach to risk management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Benchmarking: process of seeking out and studying practices in other organizations that one’s own organization desires to duplicate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One of two measures typically used to compare practices: </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Metrics-based measures, based on numerical standards</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Process-based measures, more strategic and less focused on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37" dur="indefinite" restart="never" nodeType="tmRoot">
          <p:childTnLst>
            <p:seq>
              <p:cTn id="238" dur="indefinite" nodeType="mainSeq">
                <p:childTnLst>
                  <p:par>
                    <p:cTn id="239" fill="hold">
                      <p:stCondLst>
                        <p:cond delay="indefinite"/>
                      </p:stCondLst>
                      <p:childTnLst>
                        <p:par>
                          <p:cTn id="240" fill="hold">
                            <p:stCondLst>
                              <p:cond delay="0"/>
                            </p:stCondLst>
                            <p:childTnLst>
                              <p:par>
                                <p:cTn id="241" nodeType="clickEffect" fill="hold" presetClass="entr" presetID="1">
                                  <p:stCondLst>
                                    <p:cond delay="0"/>
                                  </p:stCondLst>
                                  <p:childTnLst>
                                    <p:set>
                                      <p:cBhvr>
                                        <p:cTn id="242"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243" fill="hold">
                      <p:stCondLst>
                        <p:cond delay="indefinite"/>
                      </p:stCondLst>
                      <p:childTnLst>
                        <p:par>
                          <p:cTn id="244" fill="hold">
                            <p:stCondLst>
                              <p:cond delay="0"/>
                            </p:stCondLst>
                            <p:childTnLst>
                              <p:par>
                                <p:cTn id="245" nodeType="clickEffect" fill="hold" presetClass="entr" presetID="1">
                                  <p:stCondLst>
                                    <p:cond delay="0"/>
                                  </p:stCondLst>
                                  <p:childTnLst>
                                    <p:set>
                                      <p:cBhvr>
                                        <p:cTn id="246" dur="1" fill="hold">
                                          <p:stCondLst>
                                            <p:cond delay="0"/>
                                          </p:stCondLst>
                                        </p:cTn>
                                        <p:tgtEl>
                                          <p:spTgt spid="247">
                                            <p:txEl>
                                              <p:pRg st="1" end="1"/>
                                            </p:txEl>
                                          </p:spTgt>
                                        </p:tgtEl>
                                        <p:attrNameLst>
                                          <p:attrName>style.visibility</p:attrName>
                                        </p:attrNameLst>
                                      </p:cBhvr>
                                      <p:to>
                                        <p:strVal val="visible"/>
                                      </p:to>
                                    </p:set>
                                  </p:childTnLst>
                                </p:cTn>
                              </p:par>
                            </p:childTnLst>
                          </p:cTn>
                        </p:par>
                      </p:childTnLst>
                    </p:cTn>
                  </p:par>
                  <p:par>
                    <p:cTn id="247" fill="hold">
                      <p:stCondLst>
                        <p:cond delay="indefinite"/>
                      </p:stCondLst>
                      <p:childTnLst>
                        <p:par>
                          <p:cTn id="248" fill="hold">
                            <p:stCondLst>
                              <p:cond delay="0"/>
                            </p:stCondLst>
                            <p:childTnLst>
                              <p:par>
                                <p:cTn id="249" nodeType="clickEffect" fill="hold" presetClass="entr" presetID="1">
                                  <p:stCondLst>
                                    <p:cond delay="0"/>
                                  </p:stCondLst>
                                  <p:childTnLst>
                                    <p:set>
                                      <p:cBhvr>
                                        <p:cTn id="250" dur="1" fill="hold">
                                          <p:stCondLst>
                                            <p:cond delay="0"/>
                                          </p:stCondLst>
                                        </p:cTn>
                                        <p:tgtEl>
                                          <p:spTgt spid="247">
                                            <p:txEl>
                                              <p:pRg st="2" end="2"/>
                                            </p:txEl>
                                          </p:spTgt>
                                        </p:tgtEl>
                                        <p:attrNameLst>
                                          <p:attrName>style.visibility</p:attrName>
                                        </p:attrNameLst>
                                      </p:cBhvr>
                                      <p:to>
                                        <p:strVal val="visible"/>
                                      </p:to>
                                    </p:set>
                                  </p:childTnLst>
                                </p:cTn>
                              </p:par>
                            </p:childTnLst>
                          </p:cTn>
                        </p:par>
                      </p:childTnLst>
                    </p:cTn>
                  </p:par>
                  <p:par>
                    <p:cTn id="251" fill="hold">
                      <p:stCondLst>
                        <p:cond delay="indefinite"/>
                      </p:stCondLst>
                      <p:childTnLst>
                        <p:par>
                          <p:cTn id="252" fill="hold">
                            <p:stCondLst>
                              <p:cond delay="0"/>
                            </p:stCondLst>
                            <p:childTnLst>
                              <p:par>
                                <p:cTn id="253" nodeType="clickEffect" fill="hold" presetClass="entr" presetID="1">
                                  <p:stCondLst>
                                    <p:cond delay="0"/>
                                  </p:stCondLst>
                                  <p:childTnLst>
                                    <p:set>
                                      <p:cBhvr>
                                        <p:cTn id="254" dur="1" fill="hold">
                                          <p:stCondLst>
                                            <p:cond delay="0"/>
                                          </p:stCondLst>
                                        </p:cTn>
                                        <p:tgtEl>
                                          <p:spTgt spid="247">
                                            <p:txEl>
                                              <p:pRg st="3" end="3"/>
                                            </p:txEl>
                                          </p:spTgt>
                                        </p:tgtEl>
                                        <p:attrNameLst>
                                          <p:attrName>style.visibility</p:attrName>
                                        </p:attrNameLst>
                                      </p:cBhvr>
                                      <p:to>
                                        <p:strVal val="visible"/>
                                      </p:to>
                                    </p:set>
                                  </p:childTnLst>
                                </p:cTn>
                              </p:par>
                            </p:childTnLst>
                          </p:cTn>
                        </p:par>
                      </p:childTnLst>
                    </p:cTn>
                  </p:par>
                  <p:par>
                    <p:cTn id="255" fill="hold">
                      <p:stCondLst>
                        <p:cond delay="indefinite"/>
                      </p:stCondLst>
                      <p:childTnLst>
                        <p:par>
                          <p:cTn id="256" fill="hold">
                            <p:stCondLst>
                              <p:cond delay="0"/>
                            </p:stCondLst>
                            <p:childTnLst>
                              <p:par>
                                <p:cTn id="257" nodeType="clickEffect" fill="hold" presetClass="entr" presetID="1">
                                  <p:stCondLst>
                                    <p:cond delay="0"/>
                                  </p:stCondLst>
                                  <p:childTnLst>
                                    <p:set>
                                      <p:cBhvr>
                                        <p:cTn id="258" dur="1" fill="hold">
                                          <p:stCondLst>
                                            <p:cond delay="0"/>
                                          </p:stCondLst>
                                        </p:cTn>
                                        <p:tgtEl>
                                          <p:spTgt spid="247">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Benchmarking and Best Practices (2 of 5)</a:t>
            </a:r>
            <a:endParaRPr b="0" lang="en-US" sz="3600" spc="-1" strike="noStrike">
              <a:solidFill>
                <a:srgbClr val="000000"/>
              </a:solidFill>
              <a:latin typeface="Arial"/>
            </a:endParaRPr>
          </a:p>
        </p:txBody>
      </p:sp>
      <p:sp>
        <p:nvSpPr>
          <p:cNvPr id="249" name="TextShape 2"/>
          <p:cNvSpPr txBox="1"/>
          <p:nvPr/>
        </p:nvSpPr>
        <p:spPr>
          <a:xfrm>
            <a:off x="335160" y="990720"/>
            <a:ext cx="8762760" cy="45716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Standard of due care: when adopting levels of security for a legal </a:t>
            </a:r>
            <a:r>
              <a:rPr b="0" lang="en-US" sz="2600" spc="-1" strike="noStrike">
                <a:solidFill>
                  <a:srgbClr val="000000"/>
                </a:solidFill>
                <a:latin typeface="Arial"/>
                <a:ea typeface="Verdana"/>
              </a:rPr>
              <a:t>defense</a:t>
            </a:r>
            <a:r>
              <a:rPr b="0" lang="en-GB" sz="2600" spc="-1" strike="noStrike">
                <a:solidFill>
                  <a:srgbClr val="000000"/>
                </a:solidFill>
                <a:latin typeface="Arial"/>
                <a:ea typeface="Verdana"/>
              </a:rPr>
              <a:t>, the organization shows it has done what any prudent organization would do in similar circumstances.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The application of controls at or above prescribed levels and the maintenance of standards of due care show due diligence on the organization’s part.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Failure to support standard of due care or due diligence can leave the organization open to legal liability.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Benchmarking and Best Practices (3 of 5)</a:t>
            </a:r>
            <a:endParaRPr b="0" lang="en-US" sz="3600" spc="-1" strike="noStrike">
              <a:solidFill>
                <a:srgbClr val="000000"/>
              </a:solidFill>
              <a:latin typeface="Arial"/>
            </a:endParaRPr>
          </a:p>
        </p:txBody>
      </p:sp>
      <p:sp>
        <p:nvSpPr>
          <p:cNvPr id="251" name="TextShape 2"/>
          <p:cNvSpPr txBox="1"/>
          <p:nvPr/>
        </p:nvSpPr>
        <p:spPr>
          <a:xfrm>
            <a:off x="228600" y="1295280"/>
            <a:ext cx="8762760" cy="42667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Best business practices: security efforts that provide a superior level of information protection</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When considering best practices for adoption in an organization, consider:</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Does organization resemble identified target organization with best practice?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Are expendable resources similar?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Is organization in a similar threat environment?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Benchmarking and Best Practices (4 of 5)</a:t>
            </a:r>
            <a:endParaRPr b="0" lang="en-US" sz="3600" spc="-1" strike="noStrike">
              <a:solidFill>
                <a:srgbClr val="000000"/>
              </a:solidFill>
              <a:latin typeface="Arial"/>
            </a:endParaRPr>
          </a:p>
        </p:txBody>
      </p:sp>
      <p:sp>
        <p:nvSpPr>
          <p:cNvPr id="253" name="TextShape 2"/>
          <p:cNvSpPr txBox="1"/>
          <p:nvPr/>
        </p:nvSpPr>
        <p:spPr>
          <a:xfrm>
            <a:off x="228600" y="1295280"/>
            <a:ext cx="8762760" cy="419076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Problems with the application of benchmarking and best practices</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Organizations don’t talk to each other (biggest problem)</a:t>
            </a:r>
            <a:r>
              <a:rPr b="0" lang="en-GB" sz="2400" spc="-1" strike="noStrike">
                <a:solidFill>
                  <a:srgbClr val="000000"/>
                </a:solidFill>
                <a:latin typeface="Arial"/>
                <a:ea typeface="Verdana"/>
              </a:rPr>
              <a:t>‏</a:t>
            </a:r>
            <a:r>
              <a:rPr b="0" lang="en-US" sz="2400" spc="-1" strike="noStrike">
                <a:solidFill>
                  <a:srgbClr val="000000"/>
                </a:solidFill>
                <a:latin typeface="Arial"/>
                <a:ea typeface="Verdana"/>
              </a:rPr>
              <a: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No two organizations are identical.</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Best practices are a moving target.</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Researching information security benchmarks doesn’t necessarily prepare a practitioner for what to do next.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Benchmarking and Best Practices (5 of 5)</a:t>
            </a:r>
            <a:endParaRPr b="0" lang="en-US" sz="3600" spc="-1" strike="noStrike">
              <a:solidFill>
                <a:srgbClr val="000000"/>
              </a:solidFill>
              <a:latin typeface="Arial"/>
            </a:endParaRPr>
          </a:p>
        </p:txBody>
      </p:sp>
      <p:sp>
        <p:nvSpPr>
          <p:cNvPr id="255" name="TextShape 2"/>
          <p:cNvSpPr txBox="1"/>
          <p:nvPr/>
        </p:nvSpPr>
        <p:spPr>
          <a:xfrm>
            <a:off x="228600" y="1295280"/>
            <a:ext cx="8762760" cy="41144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Baselining</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Performance value or metric used to compare changes in the object being measured.</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In information security, baselining is the comparison of past security activities and events against an organization’s future performance.</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Useful during baselining to have a guide to the overall process.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Other Feasibility Studies</a:t>
            </a:r>
            <a:endParaRPr b="0" lang="en-US" sz="3600" spc="-1" strike="noStrike">
              <a:solidFill>
                <a:srgbClr val="000000"/>
              </a:solidFill>
              <a:latin typeface="Arial"/>
            </a:endParaRPr>
          </a:p>
        </p:txBody>
      </p:sp>
      <p:sp>
        <p:nvSpPr>
          <p:cNvPr id="257" name="TextShape 2"/>
          <p:cNvSpPr txBox="1"/>
          <p:nvPr/>
        </p:nvSpPr>
        <p:spPr>
          <a:xfrm>
            <a:off x="335160" y="91440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Organizational: Assesses how well the proposed IS alternatives will contribute to an organization’s efficiency, effectiveness, and overall operation</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Operational: Assesses user and management acceptance and support, and the overall requirements of the organization’s stakeholders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Technical: Assesses if organization has or can acquire the technology necessary to implement and support proposed control</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Political: Defines what can/cannot occur based on the consensus and relationships among communities of interest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Recommended Risk Control Practices</a:t>
            </a:r>
            <a:endParaRPr b="0" lang="en-US" sz="3600" spc="-1" strike="noStrike">
              <a:solidFill>
                <a:srgbClr val="000000"/>
              </a:solidFill>
              <a:latin typeface="Arial"/>
            </a:endParaRPr>
          </a:p>
        </p:txBody>
      </p:sp>
      <p:sp>
        <p:nvSpPr>
          <p:cNvPr id="259" name="TextShape 2"/>
          <p:cNvSpPr txBox="1"/>
          <p:nvPr/>
        </p:nvSpPr>
        <p:spPr>
          <a:xfrm>
            <a:off x="190440" y="1066680"/>
            <a:ext cx="8762760" cy="457164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Convince budget authorities to spend up to the value of an asset to protect it from identified threat.</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Chosen controls may be a balanced mixture that provides greatest value to as many asset-threat pairs as possible.</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Organizations looking to implement controls that don’t involve such complex, inexact, and dynamic calculations.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Documenting Results </a:t>
            </a:r>
            <a:endParaRPr b="0" lang="en-US" sz="3600" spc="-1" strike="noStrike">
              <a:solidFill>
                <a:srgbClr val="000000"/>
              </a:solidFill>
              <a:latin typeface="Arial"/>
            </a:endParaRPr>
          </a:p>
        </p:txBody>
      </p:sp>
      <p:sp>
        <p:nvSpPr>
          <p:cNvPr id="261" name="TextShape 2"/>
          <p:cNvSpPr txBox="1"/>
          <p:nvPr/>
        </p:nvSpPr>
        <p:spPr>
          <a:xfrm>
            <a:off x="228600" y="1295280"/>
            <a:ext cx="8762760" cy="4266720"/>
          </a:xfrm>
          <a:prstGeom prst="rect">
            <a:avLst/>
          </a:prstGeom>
          <a:noFill/>
          <a:ln w="0">
            <a:noFill/>
          </a:ln>
        </p:spPr>
        <p:txBody>
          <a:bodyPr>
            <a:no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At minimum, each information asset-threat pair should have documented control strategy clearly identifying any remaining residual risk.</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Another option: Document the outcome of the control strategy for each information asset-vulnerability pair as an action plan.</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59" dur="indefinite" restart="never" nodeType="tmRoot">
          <p:childTnLst>
            <p:seq>
              <p:cTn id="260" dur="indefinite" nodeType="mainSeq">
                <p:childTnLst>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61">
                                            <p:txEl>
                                              <p:pRg st="0" end="0"/>
                                            </p:txEl>
                                          </p:spTgt>
                                        </p:tgtEl>
                                        <p:attrNameLst>
                                          <p:attrName>style.visibility</p:attrName>
                                        </p:attrNameLst>
                                      </p:cBhvr>
                                      <p:to>
                                        <p:strVal val="visible"/>
                                      </p:to>
                                    </p:set>
                                  </p:childTnLst>
                                </p:cTn>
                              </p:par>
                            </p:childTnLst>
                          </p:cTn>
                        </p:par>
                      </p:childTnLst>
                    </p:cTn>
                  </p:par>
                  <p:par>
                    <p:cTn id="265" fill="hold">
                      <p:stCondLst>
                        <p:cond delay="indefinite"/>
                      </p:stCondLst>
                      <p:childTnLst>
                        <p:par>
                          <p:cTn id="266" fill="hold">
                            <p:stCondLst>
                              <p:cond delay="0"/>
                            </p:stCondLst>
                            <p:childTnLst>
                              <p:par>
                                <p:cTn id="267" nodeType="clickEffect" fill="hold" presetClass="entr" presetID="1">
                                  <p:stCondLst>
                                    <p:cond delay="0"/>
                                  </p:stCondLst>
                                  <p:childTnLst>
                                    <p:set>
                                      <p:cBhvr>
                                        <p:cTn id="268" dur="1" fill="hold">
                                          <p:stCondLst>
                                            <p:cond delay="0"/>
                                          </p:stCondLst>
                                        </p:cTn>
                                        <p:tgtEl>
                                          <p:spTgt spid="261">
                                            <p:txEl>
                                              <p:pRg st="1" end="1"/>
                                            </p:txEl>
                                          </p:spTgt>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nodeType="clickEffect" fill="hold" presetClass="entr" presetID="1">
                                  <p:stCondLst>
                                    <p:cond delay="0"/>
                                  </p:stCondLst>
                                  <p:childTnLst>
                                    <p:set>
                                      <p:cBhvr>
                                        <p:cTn id="272" dur="1" fill="hold">
                                          <p:stCondLst>
                                            <p:cond delay="0"/>
                                          </p:stCondLst>
                                        </p:cTn>
                                        <p:tgtEl>
                                          <p:spTgt spid="26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263" name="TextShape 2"/>
          <p:cNvSpPr txBox="1"/>
          <p:nvPr/>
        </p:nvSpPr>
        <p:spPr>
          <a:xfrm>
            <a:off x="228600" y="1295280"/>
            <a:ext cx="8762760" cy="434304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Security Technology: Access Controls, Firewalls and VPNs</a:t>
            </a:r>
            <a:r>
              <a:rPr b="0" lang="en-GB"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73" dur="indefinite" restart="never" nodeType="tmRoot">
          <p:childTnLst>
            <p:seq>
              <p:cTn id="274" dur="indefinite" nodeType="mainSeq">
                <p:childTnLst>
                  <p:par>
                    <p:cTn id="275" fill="hold">
                      <p:stCondLst>
                        <p:cond delay="indefinite"/>
                      </p:stCondLst>
                      <p:childTnLst>
                        <p:par>
                          <p:cTn id="276" fill="hold">
                            <p:stCondLst>
                              <p:cond delay="0"/>
                            </p:stCondLst>
                            <p:childTnLst>
                              <p:par>
                                <p:cTn id="277" nodeType="clickEffect" fill="hold" presetClass="entr" presetID="1">
                                  <p:stCondLst>
                                    <p:cond delay="0"/>
                                  </p:stCondLst>
                                  <p:childTnLst>
                                    <p:set>
                                      <p:cBhvr>
                                        <p:cTn id="278" dur="1" fill="hold">
                                          <p:stCondLst>
                                            <p:cond delay="0"/>
                                          </p:stCondLst>
                                        </p:cTn>
                                        <p:tgtEl>
                                          <p:spTgt spid="263">
                                            <p:txEl>
                                              <p:pRg st="0" end="0"/>
                                            </p:txEl>
                                          </p:spTgt>
                                        </p:tgtEl>
                                        <p:attrNameLst>
                                          <p:attrName>style.visibility</p:attrName>
                                        </p:attrNameLst>
                                      </p:cBhvr>
                                      <p:to>
                                        <p:strVal val="visible"/>
                                      </p:to>
                                    </p:set>
                                  </p:childTnLst>
                                </p:cTn>
                              </p:par>
                            </p:childTnLst>
                          </p:cTn>
                        </p:par>
                      </p:childTnLst>
                    </p:cTn>
                  </p:par>
                  <p:par>
                    <p:cTn id="279" fill="hold">
                      <p:stCondLst>
                        <p:cond delay="indefinite"/>
                      </p:stCondLst>
                      <p:childTnLst>
                        <p:par>
                          <p:cTn id="280" fill="hold">
                            <p:stCondLst>
                              <p:cond delay="0"/>
                            </p:stCondLst>
                            <p:childTnLst>
                              <p:par>
                                <p:cTn id="281" nodeType="clickEffect" fill="hold" presetClass="entr" presetID="1">
                                  <p:stCondLst>
                                    <p:cond delay="0"/>
                                  </p:stCondLst>
                                  <p:childTnLst>
                                    <p:set>
                                      <p:cBhvr>
                                        <p:cTn id="282" dur="1" fill="hold">
                                          <p:stCondLst>
                                            <p:cond delay="0"/>
                                          </p:stCondLst>
                                        </p:cTn>
                                        <p:tgtEl>
                                          <p:spTgt spid="263">
                                            <p:txEl>
                                              <p:pRg st="0" end="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The NIST Risk Management Framework</a:t>
            </a:r>
            <a:endParaRPr b="0" lang="en-US" sz="3600" spc="-1" strike="noStrike">
              <a:solidFill>
                <a:srgbClr val="000000"/>
              </a:solidFill>
              <a:latin typeface="Arial"/>
            </a:endParaRPr>
          </a:p>
        </p:txBody>
      </p:sp>
      <p:sp>
        <p:nvSpPr>
          <p:cNvPr id="265" name="TextShape 2"/>
          <p:cNvSpPr txBox="1"/>
          <p:nvPr/>
        </p:nvSpPr>
        <p:spPr>
          <a:xfrm>
            <a:off x="228600" y="1295280"/>
            <a:ext cx="8762760" cy="411444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Describes risk management as a comprehensive process requiring organizations to: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Frame risk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Assess risk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Respond to determined risk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GB" sz="2400" spc="-1" strike="noStrike">
                <a:solidFill>
                  <a:srgbClr val="000000"/>
                </a:solidFill>
                <a:latin typeface="Arial"/>
                <a:ea typeface="Verdana"/>
              </a:rPr>
              <a:t>Monitor risk on on going basis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6" name="TextShape 1"/>
          <p:cNvSpPr txBox="1"/>
          <p:nvPr/>
        </p:nvSpPr>
        <p:spPr>
          <a:xfrm>
            <a:off x="402840" y="152280"/>
            <a:ext cx="8312400" cy="546480"/>
          </a:xfrm>
          <a:prstGeom prst="rect">
            <a:avLst/>
          </a:prstGeom>
          <a:noFill/>
          <a:ln w="9360">
            <a:noFill/>
          </a:ln>
        </p:spPr>
        <p:txBody>
          <a:bodyPr anchor="ctr">
            <a:noAutofit/>
          </a:bodyPr>
          <a:p>
            <a:pPr algn="ctr">
              <a:lnSpc>
                <a:spcPct val="100000"/>
              </a:lnSpc>
              <a:tabLst>
                <a:tab algn="l" pos="4397400"/>
              </a:tabLst>
            </a:pPr>
            <a:r>
              <a:rPr b="0" lang="en-US" sz="3600" spc="-1" strike="noStrike">
                <a:solidFill>
                  <a:srgbClr val="000000"/>
                </a:solidFill>
                <a:latin typeface="Arial"/>
              </a:rPr>
              <a:t>NIST risk management process</a:t>
            </a:r>
            <a:endParaRPr b="0" lang="en-US" sz="3600" spc="-1" strike="noStrike">
              <a:solidFill>
                <a:srgbClr val="000000"/>
              </a:solidFill>
              <a:latin typeface="Arial"/>
            </a:endParaRPr>
          </a:p>
        </p:txBody>
      </p:sp>
      <p:pic>
        <p:nvPicPr>
          <p:cNvPr id="267" name="Picture 6" descr="A figure shows a triangular shape illustration with four circles in it representing the risk management process. The circle on the top is labeled as, “Assess” which points with double sided arrows to both the circles below and with double sided arrows to the circle at the center. The circle on the left corner is labeled as, “Monitor” and the double sided arrow between top and left circle is labeled as, “information and communications flows.&quot; The circle at the right side is labeled as, “Respond” and the double sided arrow between top and right side circle is also labeled as, “information and communications flows.” The circle at the center is labeled as, “Frame” and marked with double sided arrows to all the three circles around."/>
          <p:cNvPicPr/>
          <p:nvPr/>
        </p:nvPicPr>
        <p:blipFill>
          <a:blip r:embed="rId1"/>
          <a:stretch/>
        </p:blipFill>
        <p:spPr>
          <a:xfrm>
            <a:off x="1298520" y="838080"/>
            <a:ext cx="6521040" cy="4716720"/>
          </a:xfrm>
          <a:prstGeom prst="rect">
            <a:avLst/>
          </a:prstGeom>
          <a:ln w="0">
            <a:noFill/>
          </a:ln>
        </p:spPr>
      </p:pic>
    </p:spTree>
  </p:cSld>
  <mc:AlternateContent>
    <mc:Choice Requires="p14">
      <p:transition spd="slow" p14:dur="2000"/>
    </mc:Choice>
    <mc:Fallback>
      <p:transition spd="slow"/>
    </mc:Fallback>
  </mc:AlternateContent>
</p:sld>
</file>

<file path=ppt/slides/slide7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Summary (1 of 3)</a:t>
            </a:r>
            <a:endParaRPr b="0" lang="en-US" sz="3600" spc="-1" strike="noStrike">
              <a:solidFill>
                <a:srgbClr val="000000"/>
              </a:solidFill>
              <a:latin typeface="Arial"/>
            </a:endParaRPr>
          </a:p>
        </p:txBody>
      </p:sp>
      <p:sp>
        <p:nvSpPr>
          <p:cNvPr id="269" name="TextShape 2"/>
          <p:cNvSpPr txBox="1"/>
          <p:nvPr/>
        </p:nvSpPr>
        <p:spPr>
          <a:xfrm>
            <a:off x="190440" y="838080"/>
            <a:ext cx="8762760" cy="483048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Risk identification: formal process of examining and documenting risk in information systems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Risk control: process of taking carefully reasoned steps to ensure the confidentiality, integrity, and availability of the components of an information system</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GB" sz="2600" spc="-1" strike="noStrike">
                <a:solidFill>
                  <a:srgbClr val="000000"/>
                </a:solidFill>
                <a:latin typeface="Arial"/>
                <a:ea typeface="Verdana"/>
              </a:rPr>
              <a:t>Risk identification</a:t>
            </a:r>
            <a:endParaRPr b="0" lang="en-US" sz="26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A risk management strategy enables identification, classification, and prioritization of organization’s information assets </a:t>
            </a:r>
            <a:endParaRPr b="0" lang="en-US" sz="2400" spc="-1" strike="noStrike">
              <a:solidFill>
                <a:srgbClr val="000000"/>
              </a:solidFill>
              <a:latin typeface="Arial"/>
            </a:endParaRPr>
          </a:p>
          <a:p>
            <a:pPr lvl="1" marL="743040" indent="-285480" algn="just">
              <a:lnSpc>
                <a:spcPct val="100000"/>
              </a:lnSpc>
              <a:spcBef>
                <a:spcPts val="479"/>
              </a:spcBef>
              <a:buClr>
                <a:srgbClr val="364162"/>
              </a:buClr>
              <a:buFont typeface="Arial"/>
              <a:buChar char="–"/>
            </a:pPr>
            <a:r>
              <a:rPr b="0" lang="en-GB" sz="2400" spc="-1" strike="noStrike">
                <a:solidFill>
                  <a:srgbClr val="000000"/>
                </a:solidFill>
                <a:latin typeface="Arial"/>
                <a:ea typeface="Verdana"/>
              </a:rPr>
              <a:t>Residual risk: risk remaining to the information asset even after the existing control is applied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Summary (2 of 3)</a:t>
            </a:r>
            <a:endParaRPr b="0" lang="en-US" sz="3600" spc="-1" strike="noStrike">
              <a:solidFill>
                <a:srgbClr val="000000"/>
              </a:solidFill>
              <a:latin typeface="Arial"/>
            </a:endParaRPr>
          </a:p>
        </p:txBody>
      </p:sp>
      <p:sp>
        <p:nvSpPr>
          <p:cNvPr id="271" name="TextShape 2"/>
          <p:cNvSpPr txBox="1"/>
          <p:nvPr/>
        </p:nvSpPr>
        <p:spPr>
          <a:xfrm>
            <a:off x="190440" y="914400"/>
            <a:ext cx="8762760" cy="4830480"/>
          </a:xfrm>
          <a:prstGeom prst="rect">
            <a:avLst/>
          </a:prstGeom>
          <a:noFill/>
          <a:ln w="0">
            <a:noFill/>
          </a:ln>
        </p:spPr>
        <p:txBody>
          <a:bodyPr>
            <a:normAutofit fontScale="15000"/>
          </a:bodyPr>
          <a:p>
            <a:pPr marL="457200" indent="-456840" algn="just">
              <a:lnSpc>
                <a:spcPct val="120000"/>
              </a:lnSpc>
              <a:spcBef>
                <a:spcPts val="1100"/>
              </a:spcBef>
              <a:buClr>
                <a:srgbClr val="364162"/>
              </a:buClr>
              <a:buFont typeface="Arial"/>
              <a:buChar char="•"/>
            </a:pPr>
            <a:r>
              <a:rPr b="0" lang="en-GB" sz="5500" spc="-1" strike="noStrike">
                <a:solidFill>
                  <a:srgbClr val="000000"/>
                </a:solidFill>
                <a:latin typeface="Arial"/>
                <a:ea typeface="Verdana"/>
              </a:rPr>
              <a:t>Risk control: Five strategies are used to control risks that result from vulnerabilities: </a:t>
            </a:r>
            <a:endParaRPr b="0" lang="en-US" sz="5500" spc="-1" strike="noStrike">
              <a:solidFill>
                <a:srgbClr val="000000"/>
              </a:solidFill>
              <a:latin typeface="Arial"/>
            </a:endParaRPr>
          </a:p>
          <a:p>
            <a:pPr lvl="1" marL="743040" indent="-285480" algn="just">
              <a:lnSpc>
                <a:spcPct val="120000"/>
              </a:lnSpc>
              <a:spcBef>
                <a:spcPts val="1020"/>
              </a:spcBef>
              <a:buClr>
                <a:srgbClr val="364162"/>
              </a:buClr>
              <a:buFont typeface="Arial"/>
              <a:buChar char="–"/>
            </a:pPr>
            <a:r>
              <a:rPr b="0" lang="en-US" sz="5100" spc="-1" strike="noStrike">
                <a:solidFill>
                  <a:srgbClr val="000000"/>
                </a:solidFill>
                <a:latin typeface="Arial"/>
                <a:ea typeface="Verdana"/>
              </a:rPr>
              <a:t>Defend </a:t>
            </a:r>
            <a:endParaRPr b="0" lang="en-US" sz="5100" spc="-1" strike="noStrike">
              <a:solidFill>
                <a:srgbClr val="000000"/>
              </a:solidFill>
              <a:latin typeface="Arial"/>
            </a:endParaRPr>
          </a:p>
          <a:p>
            <a:pPr lvl="1" marL="743040" indent="-285480" algn="just">
              <a:lnSpc>
                <a:spcPct val="120000"/>
              </a:lnSpc>
              <a:spcBef>
                <a:spcPts val="1020"/>
              </a:spcBef>
              <a:buClr>
                <a:srgbClr val="364162"/>
              </a:buClr>
              <a:buFont typeface="Arial"/>
              <a:buChar char="–"/>
            </a:pPr>
            <a:r>
              <a:rPr b="0" lang="en-US" sz="5100" spc="-1" strike="noStrike">
                <a:solidFill>
                  <a:srgbClr val="000000"/>
                </a:solidFill>
                <a:latin typeface="Arial"/>
                <a:ea typeface="Verdana"/>
              </a:rPr>
              <a:t>Transference</a:t>
            </a:r>
            <a:endParaRPr b="0" lang="en-US" sz="5100" spc="-1" strike="noStrike">
              <a:solidFill>
                <a:srgbClr val="000000"/>
              </a:solidFill>
              <a:latin typeface="Arial"/>
            </a:endParaRPr>
          </a:p>
          <a:p>
            <a:pPr lvl="1" marL="743040" indent="-285480" algn="just">
              <a:lnSpc>
                <a:spcPct val="120000"/>
              </a:lnSpc>
              <a:spcBef>
                <a:spcPts val="1020"/>
              </a:spcBef>
              <a:buClr>
                <a:srgbClr val="364162"/>
              </a:buClr>
              <a:buFont typeface="Arial"/>
              <a:buChar char="–"/>
            </a:pPr>
            <a:r>
              <a:rPr b="0" lang="en-US" sz="5100" spc="-1" strike="noStrike">
                <a:solidFill>
                  <a:srgbClr val="000000"/>
                </a:solidFill>
                <a:latin typeface="Arial"/>
                <a:ea typeface="Verdana"/>
              </a:rPr>
              <a:t>Mitigate</a:t>
            </a:r>
            <a:endParaRPr b="0" lang="en-US" sz="5100" spc="-1" strike="noStrike">
              <a:solidFill>
                <a:srgbClr val="000000"/>
              </a:solidFill>
              <a:latin typeface="Arial"/>
            </a:endParaRPr>
          </a:p>
          <a:p>
            <a:pPr lvl="1" marL="743040" indent="-285480" algn="just">
              <a:lnSpc>
                <a:spcPct val="120000"/>
              </a:lnSpc>
              <a:spcBef>
                <a:spcPts val="1020"/>
              </a:spcBef>
              <a:buClr>
                <a:srgbClr val="364162"/>
              </a:buClr>
              <a:buFont typeface="Arial"/>
              <a:buChar char="–"/>
            </a:pPr>
            <a:r>
              <a:rPr b="0" lang="en-US" sz="5100" spc="-1" strike="noStrike">
                <a:solidFill>
                  <a:srgbClr val="000000"/>
                </a:solidFill>
                <a:latin typeface="Arial"/>
                <a:ea typeface="Verdana"/>
              </a:rPr>
              <a:t>Accept</a:t>
            </a:r>
            <a:endParaRPr b="0" lang="en-US" sz="5100" spc="-1" strike="noStrike">
              <a:solidFill>
                <a:srgbClr val="000000"/>
              </a:solidFill>
              <a:latin typeface="Arial"/>
            </a:endParaRPr>
          </a:p>
          <a:p>
            <a:pPr lvl="1" marL="743040" indent="-285480" algn="just">
              <a:lnSpc>
                <a:spcPct val="120000"/>
              </a:lnSpc>
              <a:spcBef>
                <a:spcPts val="1020"/>
              </a:spcBef>
              <a:buClr>
                <a:srgbClr val="364162"/>
              </a:buClr>
              <a:buFont typeface="Arial"/>
              <a:buChar char="–"/>
            </a:pPr>
            <a:r>
              <a:rPr b="0" lang="en-US" sz="5100" spc="-1" strike="noStrike">
                <a:solidFill>
                  <a:srgbClr val="000000"/>
                </a:solidFill>
                <a:latin typeface="Arial"/>
                <a:ea typeface="Verdana"/>
              </a:rPr>
              <a:t>Terminate</a:t>
            </a:r>
            <a:endParaRPr b="0" lang="en-US" sz="5100" spc="-1" strike="noStrike">
              <a:solidFill>
                <a:srgbClr val="000000"/>
              </a:solidFill>
              <a:latin typeface="Arial"/>
            </a:endParaRPr>
          </a:p>
          <a:p>
            <a:pPr marL="457200" indent="-456840" algn="just">
              <a:lnSpc>
                <a:spcPct val="120000"/>
              </a:lnSpc>
              <a:spcBef>
                <a:spcPts val="1100"/>
              </a:spcBef>
              <a:buClr>
                <a:srgbClr val="364162"/>
              </a:buClr>
              <a:buFont typeface="Arial"/>
              <a:buChar char="•"/>
            </a:pPr>
            <a:r>
              <a:rPr b="0" lang="en-US" sz="5500" spc="-1" strike="noStrike">
                <a:solidFill>
                  <a:srgbClr val="000000"/>
                </a:solidFill>
                <a:latin typeface="Arial"/>
                <a:ea typeface="Verdana"/>
              </a:rPr>
              <a:t>The economic feasibility study determines the costs associated with protecting an asset. The formal documentation process of feasibility is called a cost-benefit analysis.</a:t>
            </a:r>
            <a:endParaRPr b="0" lang="en-US" sz="55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Summary (3 of 3)</a:t>
            </a:r>
            <a:endParaRPr b="0" lang="en-US" sz="3600" spc="-1" strike="noStrike">
              <a:solidFill>
                <a:srgbClr val="000000"/>
              </a:solidFill>
              <a:latin typeface="Arial"/>
            </a:endParaRPr>
          </a:p>
        </p:txBody>
      </p:sp>
      <p:sp>
        <p:nvSpPr>
          <p:cNvPr id="273" name="TextShape 2"/>
          <p:cNvSpPr txBox="1"/>
          <p:nvPr/>
        </p:nvSpPr>
        <p:spPr>
          <a:xfrm>
            <a:off x="228600" y="1295280"/>
            <a:ext cx="8762760" cy="4343040"/>
          </a:xfrm>
          <a:prstGeom prst="rect">
            <a:avLst/>
          </a:prstGeom>
          <a:noFill/>
          <a:ln w="0">
            <a:noFill/>
          </a:ln>
        </p:spPr>
        <p:txBody>
          <a:bodyPr>
            <a:normAutofit/>
          </a:bodyPr>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economic feasibility study determines the costs associated with protecting an asset. The formal documentation process of feasibility is called a cost-benefit analysis.</a:t>
            </a:r>
            <a:endParaRPr b="0" lang="en-US" sz="2600" spc="-1" strike="noStrike">
              <a:solidFill>
                <a:srgbClr val="000000"/>
              </a:solidFill>
              <a:latin typeface="Arial"/>
            </a:endParaRPr>
          </a:p>
          <a:p>
            <a:pPr marL="457200" indent="-45684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Benchmarking is an alternative method to economic feasibility analysis that seeks out and studies practices used in other organizations to produce desired results in one’s own organization.</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References</a:t>
            </a:r>
            <a:endParaRPr b="0" lang="en-US" sz="3600" spc="-1" strike="noStrike">
              <a:solidFill>
                <a:srgbClr val="000000"/>
              </a:solidFill>
              <a:latin typeface="Arial"/>
            </a:endParaRPr>
          </a:p>
        </p:txBody>
      </p:sp>
      <p:sp>
        <p:nvSpPr>
          <p:cNvPr id="275" name="TextShape 2"/>
          <p:cNvSpPr txBox="1"/>
          <p:nvPr/>
        </p:nvSpPr>
        <p:spPr>
          <a:xfrm>
            <a:off x="228600" y="1295280"/>
            <a:ext cx="8762760" cy="4343040"/>
          </a:xfrm>
          <a:prstGeom prst="rect">
            <a:avLst/>
          </a:prstGeom>
          <a:noFill/>
          <a:ln w="0">
            <a:noFill/>
          </a:ln>
        </p:spPr>
        <p:txBody>
          <a:bodyPr>
            <a:normAutofit/>
          </a:bodyPr>
          <a:p>
            <a:pPr marL="432000" indent="-32400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Verdana"/>
              </a:rPr>
              <a:t>Whitman, M.E.,Mattord, H.J., 2018. Principles of Information Security . Cengage Learning 658. </a:t>
            </a:r>
            <a:endParaRPr b="0" lang="en-US" sz="2600" spc="-1" strike="noStrike">
              <a:solidFill>
                <a:srgbClr val="000000"/>
              </a:solidFill>
              <a:latin typeface="Arial"/>
            </a:endParaRPr>
          </a:p>
          <a:p>
            <a:pPr marL="432000" indent="-32400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Verdana"/>
              </a:rPr>
              <a:t>Whitman, ME., Mattord H.J., 2011. Readings and Cases in Information Security Law and Ethics. Cengage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Russell_4e_ch03</Template>
  <TotalTime>5031</TotalTime>
  <Application>LibreOffice/7.0.4.2$Windows_X86_64 LibreOffice_project/dcf040e67528d9187c66b2379df5ea4407429775</Application>
  <AppVersion>15.0000</AppVersion>
  <Words>8495</Words>
  <Paragraphs>971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2008-12-13T17:52:47Z</dcterms:created>
  <dc:creator>Whitman</dc:creator>
  <dc:description/>
  <dc:language>en-GB</dc:language>
  <cp:lastModifiedBy/>
  <dcterms:modified xsi:type="dcterms:W3CDTF">2021-02-15T02:38:09Z</dcterms:modified>
  <cp:revision>202</cp:revision>
  <dc:subject/>
  <dc:title>Chapter 5 Risk Management</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45</vt:i4>
  </property>
  <property fmtid="{D5CDD505-2E9C-101B-9397-08002B2CF9AE}" pid="3" name="Notes">
    <vt:i4>52</vt:i4>
  </property>
  <property fmtid="{D5CDD505-2E9C-101B-9397-08002B2CF9AE}" pid="4" name="PresentationFormat">
    <vt:lpwstr>On-screen Show (4:3)</vt:lpwstr>
  </property>
  <property fmtid="{D5CDD505-2E9C-101B-9397-08002B2CF9AE}" pid="5" name="Slides">
    <vt:i4>72</vt:i4>
  </property>
</Properties>
</file>