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CBB258-A7C9-4374-95A7-2DFBE5CBA7D3}" v="14" dt="2022-11-14T12:34:22.269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3220EA-BF5C-436F-A797-10EF1F99E1AA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9768FC-A154-4338-85AF-A2602A8C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2152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9768FC-A154-4338-85AF-A2602A8CEF3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264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C4B0-D53E-2BDD-0BED-0C9E2C6A2C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682AEF-7D42-E94D-17D1-BD19B7C07C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92D6DF-7065-5A3D-5D10-08A8372E7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D0ACC-B925-7EFC-D007-A131959CF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19BCC-E868-F1A3-2B95-4B24C93BD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862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FDEC9-F6C8-EFB2-EC49-76D21BA78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E9E95-4C7F-B84E-2F15-08B852B63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9F5960-3BC5-7796-EA9A-F2A8481FF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A8D635-2085-360A-24CF-89C697548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2FB22D-319C-3218-4FF3-265AEE4B9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362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15C48-13F1-39AB-0A44-FD85485F6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C2AE3F-C4C5-83E6-5C46-3C940E7273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35512-2453-A63B-6711-2B904195F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95A612-DEB5-FBB3-965D-94EEF16B2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24424-892A-A968-AD04-ED554D191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719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68A4A-2FB5-2B9E-1BC9-0CE487AE7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4D19-996A-967B-A15A-30000DDA2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BD5CD-ABFE-5571-A27E-F5436E8DA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14DF4B-83FB-0429-010E-EE2948F0C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743FB6-848A-5CDB-1C7E-084CFB3F6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571AAC-9406-D258-91D7-02B048EE0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430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7FBDB-770B-600C-9A98-7C8ED07C0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6BF5E6-B2ED-A3B4-A99B-A578B38C86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5BA687-C2F4-0AD3-540F-46515FCAE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D4748D-C7FF-5B48-F6CC-FC194DD776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C6EA4D-1299-96C8-3866-479AC86CE6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37F30A-72EC-EB41-2FAE-56B149BA7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CEF6E2-9D1E-3673-AE72-E7DEE2687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C9AB2A-95FA-DB16-26BD-D88883BDF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383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B5018-B059-81C4-AD1A-0D21E2EF1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74EC45-5E8E-B1C3-04CE-611A03517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3A7F97-177F-6CEA-4A07-380285BFD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56BE7D-3399-5F2A-BCF0-EA30365E5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222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09F8AE-081E-DA00-5E6E-1B07E10BC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27CB72-2767-E37A-2919-5240972B3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6F22CC-D363-389D-37E9-FFF872221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66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5EEF8-5258-2F63-83F2-B36FE8E9D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44FB7-7EC9-4F16-6D9B-5F404254E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2CCC9F-4A6F-F0AF-1EF4-8F80F2707C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E31AC-B5EC-AA22-B198-9B634A543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BAC46D-8BF1-B3F6-9530-3FA47C5BE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DC9366-E081-7FC5-AAB0-1E0C7F8D7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25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FEEFC-2344-BA33-C58A-235EF1181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07B1F7-90D8-51D9-4675-86D477CB92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AA730B-A0BB-8AA2-70F3-095BD369CE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54F035-1F8D-C806-3C14-3F10E6D59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06534-22A6-1565-79E8-023A13F84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B4ECCB-BEF2-649F-DEC6-7D6F4C12B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191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B26B1-8311-0939-8B69-E72142041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8827FB-54BC-FD64-8044-14A2F181BA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6B8BC-296B-8FFB-2FF4-328BA9372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07ED5-B985-D020-53AC-03273B4BE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7CC84F-34E2-36A8-66EB-6B9DB3B54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72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BCC2A8-D0D4-1771-6493-B6DAA44AD7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3F2F90-507D-D988-22F1-B1FE4BDB77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E23B8-E550-F54C-7023-B3E635286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8B4E6-2EDD-0365-0E15-A3744380D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03B57-37AB-9A87-1846-B4A428CF8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229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76AEE2-B79E-A17F-40D1-493142C03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2D8099-B629-84F4-8BC9-74DF265E22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43F9A-F5CD-A2D6-B565-8BE14F3B24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C3560C-7095-46E1-ABF2-6D378C00E0E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C475C0-3DAB-CEB4-4364-DA4A7CCEC8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DA4D4-CBCD-3D3E-AD75-533EBA5BE8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026100-6110-431F-B3F2-02B42656F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56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289B447-FBCD-A84F-0BC5-3958902DD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</a:br>
            <a:b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</a:br>
            <a:b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</a:br>
            <a:b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</a:br>
            <a:b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</a:br>
            <a:b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</a:br>
            <a:b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</a:br>
            <a: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  <a:t>Foreign Languages &amp; Cultural Awareness</a:t>
            </a:r>
            <a:b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</a:br>
            <a: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  <a:t>Spanish – </a:t>
            </a:r>
            <a:r>
              <a:rPr lang="en-GB" sz="4400" dirty="0" err="1">
                <a:solidFill>
                  <a:srgbClr val="242424"/>
                </a:solidFill>
                <a:effectLst/>
                <a:latin typeface="-apple-system"/>
              </a:rPr>
              <a:t>Español</a:t>
            </a:r>
            <a:br>
              <a:rPr lang="en-GB" dirty="0">
                <a:solidFill>
                  <a:srgbClr val="242424"/>
                </a:solidFill>
                <a:effectLst/>
                <a:latin typeface="-apple-system"/>
              </a:rPr>
            </a:br>
            <a:r>
              <a:rPr lang="en-GB" sz="4400" b="1" dirty="0">
                <a:solidFill>
                  <a:srgbClr val="242424"/>
                </a:solidFill>
                <a:effectLst/>
                <a:latin typeface="-apple-system"/>
              </a:rPr>
              <a:t>BMIH5003</a:t>
            </a:r>
            <a:br>
              <a:rPr lang="en-GB" dirty="0">
                <a:solidFill>
                  <a:srgbClr val="242424"/>
                </a:solidFill>
                <a:effectLst/>
                <a:latin typeface="-apple-system"/>
              </a:rPr>
            </a:br>
            <a: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  <a:t>Rodrigo Aguilera</a:t>
            </a:r>
            <a:br>
              <a:rPr lang="en-GB" dirty="0">
                <a:solidFill>
                  <a:srgbClr val="242424"/>
                </a:solidFill>
                <a:effectLst/>
                <a:latin typeface="-apple-system"/>
              </a:rPr>
            </a:br>
            <a: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  <a:t>International hotel Management</a:t>
            </a:r>
            <a:br>
              <a:rPr lang="en-GB" dirty="0">
                <a:solidFill>
                  <a:srgbClr val="242424"/>
                </a:solidFill>
                <a:effectLst/>
                <a:latin typeface="-apple-system"/>
              </a:rPr>
            </a:br>
            <a:r>
              <a:rPr lang="en-GB" sz="4400" u="none" strike="noStrike" dirty="0">
                <a:solidFill>
                  <a:srgbClr val="4F52B2"/>
                </a:solidFill>
                <a:effectLst/>
                <a:latin typeface="var(--fontFamilyBase)"/>
                <a:hlinkClick r:id="rId2" tooltip="mailto:Rodrigo.faguilera@uwtsd.ac.uk"/>
              </a:rPr>
              <a:t>Rodrigo.faguilera@uwtsd.ac.uk</a:t>
            </a:r>
            <a:br>
              <a:rPr lang="en-GB" dirty="0">
                <a:solidFill>
                  <a:srgbClr val="242424"/>
                </a:solidFill>
                <a:effectLst/>
                <a:latin typeface="-apple-system"/>
              </a:rPr>
            </a:br>
            <a:r>
              <a:rPr lang="en-GB" sz="4400" dirty="0">
                <a:solidFill>
                  <a:srgbClr val="242424"/>
                </a:solidFill>
                <a:latin typeface="-apple-system"/>
              </a:rPr>
              <a:t>Karolina Szmigiel</a:t>
            </a:r>
            <a:br>
              <a:rPr lang="en-GB" dirty="0">
                <a:solidFill>
                  <a:srgbClr val="242424"/>
                </a:solidFill>
                <a:effectLst/>
                <a:latin typeface="-apple-system"/>
              </a:rPr>
            </a:br>
            <a: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  <a:t>2108830@student.uwtsd.ac.uk</a:t>
            </a:r>
            <a:br>
              <a:rPr lang="en-GB" dirty="0">
                <a:solidFill>
                  <a:srgbClr val="242424"/>
                </a:solidFill>
                <a:effectLst/>
                <a:latin typeface="-apple-system"/>
              </a:rPr>
            </a:br>
            <a:r>
              <a:rPr lang="en-GB" sz="4400" dirty="0">
                <a:solidFill>
                  <a:srgbClr val="242424"/>
                </a:solidFill>
                <a:effectLst/>
                <a:latin typeface="-apple-system"/>
              </a:rPr>
              <a:t>2108830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</p:txBody>
      </p:sp>
    </p:spTree>
    <p:extLst>
      <p:ext uri="{BB962C8B-B14F-4D97-AF65-F5344CB8AC3E}">
        <p14:creationId xmlns:p14="http://schemas.microsoft.com/office/powerpoint/2010/main" val="152677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E823A31-D96F-40C8-26CB-06D16C410D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8512053"/>
              </p:ext>
            </p:extLst>
          </p:nvPr>
        </p:nvGraphicFramePr>
        <p:xfrm>
          <a:off x="380182" y="643015"/>
          <a:ext cx="7287317" cy="610454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796983">
                  <a:extLst>
                    <a:ext uri="{9D8B030D-6E8A-4147-A177-3AD203B41FA5}">
                      <a16:colId xmlns:a16="http://schemas.microsoft.com/office/drawing/2014/main" val="2119453418"/>
                    </a:ext>
                  </a:extLst>
                </a:gridCol>
                <a:gridCol w="1745167">
                  <a:extLst>
                    <a:ext uri="{9D8B030D-6E8A-4147-A177-3AD203B41FA5}">
                      <a16:colId xmlns:a16="http://schemas.microsoft.com/office/drawing/2014/main" val="4286730234"/>
                    </a:ext>
                  </a:extLst>
                </a:gridCol>
                <a:gridCol w="1745167">
                  <a:extLst>
                    <a:ext uri="{9D8B030D-6E8A-4147-A177-3AD203B41FA5}">
                      <a16:colId xmlns:a16="http://schemas.microsoft.com/office/drawing/2014/main" val="207780294"/>
                    </a:ext>
                  </a:extLst>
                </a:gridCol>
              </a:tblGrid>
              <a:tr h="652935">
                <a:tc>
                  <a:txBody>
                    <a:bodyPr/>
                    <a:lstStyle/>
                    <a:p>
                      <a:r>
                        <a:rPr lang="en-GB" dirty="0" err="1"/>
                        <a:t>Habitación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Precio</a:t>
                      </a:r>
                      <a:r>
                        <a:rPr lang="en-GB" dirty="0"/>
                        <a:t> per </a:t>
                      </a:r>
                      <a:r>
                        <a:rPr lang="en-GB" dirty="0" err="1"/>
                        <a:t>una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noche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Precio</a:t>
                      </a:r>
                      <a:r>
                        <a:rPr lang="en-GB" dirty="0"/>
                        <a:t> per dos o </a:t>
                      </a:r>
                      <a:r>
                        <a:rPr lang="en-GB" dirty="0" err="1"/>
                        <a:t>más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noches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172552"/>
                  </a:ext>
                </a:extLst>
              </a:tr>
              <a:tr h="652935">
                <a:tc>
                  <a:txBody>
                    <a:bodyPr/>
                    <a:lstStyle/>
                    <a:p>
                      <a:r>
                        <a:rPr lang="en-GB" dirty="0"/>
                        <a:t>Individual </a:t>
                      </a:r>
                      <a:r>
                        <a:rPr lang="en-GB" dirty="0" err="1"/>
                        <a:t>habitación</a:t>
                      </a:r>
                      <a:endParaRPr lang="en-GB" dirty="0"/>
                    </a:p>
                    <a:p>
                      <a:r>
                        <a:rPr lang="en-GB" dirty="0"/>
                        <a:t> (1 single 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5914381"/>
                  </a:ext>
                </a:extLst>
              </a:tr>
              <a:tr h="932764">
                <a:tc>
                  <a:txBody>
                    <a:bodyPr/>
                    <a:lstStyle/>
                    <a:p>
                      <a:r>
                        <a:rPr lang="en-GB" dirty="0"/>
                        <a:t>Individual</a:t>
                      </a:r>
                    </a:p>
                    <a:p>
                      <a:r>
                        <a:rPr lang="en-GB" dirty="0" err="1"/>
                        <a:t>Habitación</a:t>
                      </a:r>
                      <a:r>
                        <a:rPr lang="en-GB" dirty="0"/>
                        <a:t> </a:t>
                      </a:r>
                    </a:p>
                    <a:p>
                      <a:r>
                        <a:rPr lang="en-GB" dirty="0"/>
                        <a:t>(1 doble 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4224212"/>
                  </a:ext>
                </a:extLst>
              </a:tr>
              <a:tr h="652935">
                <a:tc>
                  <a:txBody>
                    <a:bodyPr/>
                    <a:lstStyle/>
                    <a:p>
                      <a:r>
                        <a:rPr lang="en-GB" dirty="0"/>
                        <a:t>Individual </a:t>
                      </a:r>
                      <a:r>
                        <a:rPr lang="en-GB" dirty="0" err="1"/>
                        <a:t>habitación</a:t>
                      </a:r>
                      <a:endParaRPr lang="en-GB" dirty="0"/>
                    </a:p>
                    <a:p>
                      <a:r>
                        <a:rPr lang="en-GB" dirty="0"/>
                        <a:t>(triple – 1 doble 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 y 1 single 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9314317"/>
                  </a:ext>
                </a:extLst>
              </a:tr>
              <a:tr h="476977">
                <a:tc>
                  <a:txBody>
                    <a:bodyPr/>
                    <a:lstStyle/>
                    <a:p>
                      <a:r>
                        <a:rPr lang="en-GB" dirty="0" err="1"/>
                        <a:t>Cama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adicional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6837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Cuna </a:t>
                      </a:r>
                      <a:r>
                        <a:rPr lang="en-GB" dirty="0" err="1"/>
                        <a:t>disponlible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libre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libre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5408519"/>
                  </a:ext>
                </a:extLst>
              </a:tr>
              <a:tr h="158221">
                <a:tc>
                  <a:txBody>
                    <a:bodyPr/>
                    <a:lstStyle/>
                    <a:p>
                      <a:r>
                        <a:rPr lang="en-GB" dirty="0" err="1"/>
                        <a:t>Precio</a:t>
                      </a:r>
                      <a:r>
                        <a:rPr lang="en-GB" dirty="0"/>
                        <a:t> de la Comida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8213321"/>
                  </a:ext>
                </a:extLst>
              </a:tr>
              <a:tr h="207539">
                <a:tc gridSpan="3">
                  <a:txBody>
                    <a:bodyPr/>
                    <a:lstStyle/>
                    <a:p>
                      <a:r>
                        <a:rPr lang="en-GB" b="1" dirty="0"/>
                        <a:t>EXTRAS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0126743"/>
                  </a:ext>
                </a:extLst>
              </a:tr>
              <a:tr h="158221">
                <a:tc>
                  <a:txBody>
                    <a:bodyPr/>
                    <a:lstStyle/>
                    <a:p>
                      <a:r>
                        <a:rPr lang="en-GB" dirty="0"/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 per 24h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libre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5334667"/>
                  </a:ext>
                </a:extLst>
              </a:tr>
              <a:tr h="158221">
                <a:tc>
                  <a:txBody>
                    <a:bodyPr/>
                    <a:lstStyle/>
                    <a:p>
                      <a:r>
                        <a:rPr lang="en-GB" dirty="0"/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libre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libre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6981533"/>
                  </a:ext>
                </a:extLst>
              </a:tr>
              <a:tr h="632883">
                <a:tc>
                  <a:txBody>
                    <a:bodyPr/>
                    <a:lstStyle/>
                    <a:p>
                      <a:r>
                        <a:rPr lang="en-GB" dirty="0" err="1"/>
                        <a:t>Desayuno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incluido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en</a:t>
                      </a:r>
                      <a:r>
                        <a:rPr lang="en-GB" dirty="0"/>
                        <a:t> la </a:t>
                      </a:r>
                      <a:r>
                        <a:rPr lang="en-GB" dirty="0" err="1"/>
                        <a:t>precio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280486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0755FE8-BE97-EA92-F7A5-A3C15BFA09C2}"/>
              </a:ext>
            </a:extLst>
          </p:cNvPr>
          <p:cNvSpPr txBox="1"/>
          <p:nvPr/>
        </p:nvSpPr>
        <p:spPr>
          <a:xfrm rot="10800000" flipV="1">
            <a:off x="2359742" y="9079"/>
            <a:ext cx="86720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/>
              <a:t>Tableros</a:t>
            </a:r>
            <a:r>
              <a:rPr lang="en-GB" sz="3200" dirty="0"/>
              <a:t> de </a:t>
            </a:r>
            <a:r>
              <a:rPr lang="en-GB" sz="3200" dirty="0" err="1"/>
              <a:t>precios</a:t>
            </a:r>
            <a:r>
              <a:rPr lang="en-GB" sz="3200" dirty="0"/>
              <a:t> Hotel Catalonia ****</a:t>
            </a:r>
          </a:p>
        </p:txBody>
      </p:sp>
    </p:spTree>
    <p:extLst>
      <p:ext uri="{BB962C8B-B14F-4D97-AF65-F5344CB8AC3E}">
        <p14:creationId xmlns:p14="http://schemas.microsoft.com/office/powerpoint/2010/main" val="30658006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141</Words>
  <Application>Microsoft Office PowerPoint</Application>
  <PresentationFormat>Widescreen</PresentationFormat>
  <Paragraphs>36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-apple-system</vt:lpstr>
      <vt:lpstr>Arial</vt:lpstr>
      <vt:lpstr>Calibri</vt:lpstr>
      <vt:lpstr>Calibri Light</vt:lpstr>
      <vt:lpstr>var(--fontFamilyBase)</vt:lpstr>
      <vt:lpstr>Office Theme</vt:lpstr>
      <vt:lpstr>       Foreign Languages &amp; Cultural Awareness Spanish – Español BMIH5003 Rodrigo Aguilera International hotel Management Rodrigo.faguilera@uwtsd.ac.uk Karolina Szmigiel 2108830@student.uwtsd.ac.uk 2108830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tomasz szmigiel</dc:creator>
  <cp:lastModifiedBy>tomasz szmigiel</cp:lastModifiedBy>
  <cp:revision>2</cp:revision>
  <dcterms:created xsi:type="dcterms:W3CDTF">2022-11-14T11:49:09Z</dcterms:created>
  <dcterms:modified xsi:type="dcterms:W3CDTF">2022-11-18T17:03:44Z</dcterms:modified>
</cp:coreProperties>
</file>