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0"/>
  </p:notesMasterIdLst>
  <p:sldIdLst>
    <p:sldId id="256" r:id="rId2"/>
    <p:sldId id="295" r:id="rId3"/>
    <p:sldId id="286" r:id="rId4"/>
    <p:sldId id="287" r:id="rId5"/>
    <p:sldId id="293" r:id="rId6"/>
    <p:sldId id="288" r:id="rId7"/>
    <p:sldId id="257" r:id="rId8"/>
    <p:sldId id="259" r:id="rId9"/>
    <p:sldId id="260" r:id="rId10"/>
    <p:sldId id="261" r:id="rId11"/>
    <p:sldId id="262" r:id="rId12"/>
    <p:sldId id="263" r:id="rId13"/>
    <p:sldId id="264" r:id="rId14"/>
    <p:sldId id="265" r:id="rId15"/>
    <p:sldId id="266" r:id="rId16"/>
    <p:sldId id="267" r:id="rId17"/>
    <p:sldId id="299" r:id="rId18"/>
    <p:sldId id="298" r:id="rId19"/>
    <p:sldId id="310" r:id="rId20"/>
    <p:sldId id="296" r:id="rId21"/>
    <p:sldId id="285" r:id="rId22"/>
    <p:sldId id="274" r:id="rId23"/>
    <p:sldId id="273" r:id="rId24"/>
    <p:sldId id="269" r:id="rId25"/>
    <p:sldId id="290" r:id="rId26"/>
    <p:sldId id="289" r:id="rId27"/>
    <p:sldId id="270" r:id="rId28"/>
    <p:sldId id="275" r:id="rId29"/>
    <p:sldId id="300" r:id="rId30"/>
    <p:sldId id="303" r:id="rId31"/>
    <p:sldId id="301" r:id="rId32"/>
    <p:sldId id="302" r:id="rId33"/>
    <p:sldId id="304" r:id="rId34"/>
    <p:sldId id="311" r:id="rId35"/>
    <p:sldId id="312" r:id="rId36"/>
    <p:sldId id="308" r:id="rId37"/>
    <p:sldId id="276" r:id="rId38"/>
    <p:sldId id="277" r:id="rId39"/>
    <p:sldId id="278" r:id="rId40"/>
    <p:sldId id="314" r:id="rId41"/>
    <p:sldId id="279" r:id="rId42"/>
    <p:sldId id="280" r:id="rId43"/>
    <p:sldId id="281" r:id="rId44"/>
    <p:sldId id="283" r:id="rId45"/>
    <p:sldId id="282" r:id="rId46"/>
    <p:sldId id="291" r:id="rId47"/>
    <p:sldId id="313" r:id="rId48"/>
    <p:sldId id="309" r:id="rId49"/>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ke Durke" initials="MD" lastIdx="1" clrIdx="0">
    <p:extLst>
      <p:ext uri="{19B8F6BF-5375-455C-9EA6-DF929625EA0E}">
        <p15:presenceInfo xmlns:p15="http://schemas.microsoft.com/office/powerpoint/2012/main" userId="S-1-5-21-3615204683-2777868505-1302011289-1656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22" autoAdjust="0"/>
    <p:restoredTop sz="94660"/>
  </p:normalViewPr>
  <p:slideViewPr>
    <p:cSldViewPr>
      <p:cViewPr varScale="1">
        <p:scale>
          <a:sx n="108" d="100"/>
          <a:sy n="108" d="100"/>
        </p:scale>
        <p:origin x="984" y="102"/>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commentAuthors" Target="commentAuthors.xml"/><Relationship Id="rId3" Type="http://schemas.openxmlformats.org/officeDocument/2006/relationships/slide" Target="slides/slide2.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6-03-15T11:56:36.043"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a:defRPr/>
            </a:pPr>
            <a:fld id="{840FEA5A-D019-4D68-BEB5-C90F2FF8C4E5}" type="datetimeFigureOut">
              <a:rPr lang="en-US"/>
              <a:pPr>
                <a:defRPr/>
              </a:pPr>
              <a:t>9/15/2020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a:defRPr/>
            </a:pPr>
            <a:fld id="{CCF1C1D3-BAFC-4DBF-AEE8-4344C2FDAD42}" type="slidenum">
              <a:rPr lang="en-GB"/>
              <a:pPr>
                <a:defRPr/>
              </a:pPr>
              <a:t>‹#›</a:t>
            </a:fld>
            <a:endParaRPr lang="en-GB"/>
          </a:p>
        </p:txBody>
      </p:sp>
    </p:spTree>
    <p:extLst>
      <p:ext uri="{BB962C8B-B14F-4D97-AF65-F5344CB8AC3E}">
        <p14:creationId xmlns:p14="http://schemas.microsoft.com/office/powerpoint/2010/main" val="361648321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6251BA57-CA71-4FAA-AB09-46940D28BB24}" type="datetime1">
              <a:rPr lang="en-US"/>
              <a:pPr>
                <a:defRPr/>
              </a:pPr>
              <a:t>9/15/2020</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40C161B7-381D-4DA5-9415-511FC3D22FC3}"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0B47C7C8-7078-4E85-90E4-6599A99EBB43}" type="datetime1">
              <a:rPr lang="en-US"/>
              <a:pPr>
                <a:defRPr/>
              </a:pPr>
              <a:t>9/15/2020</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E403C5F5-C456-4414-ABC0-82D0684AC961}"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5DD5C3DF-9B04-4D66-85E7-4841A2980ED1}" type="datetime1">
              <a:rPr lang="en-US"/>
              <a:pPr>
                <a:defRPr/>
              </a:pPr>
              <a:t>9/15/2020</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4B7DD5DD-875A-4D36-8CB4-174A33427DC8}"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1CB9A8FF-58A3-4E51-A16F-CC92FFA8E8FF}" type="datetime1">
              <a:rPr lang="en-US"/>
              <a:pPr>
                <a:defRPr/>
              </a:pPr>
              <a:t>9/15/2020</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89DFEA73-2317-409F-B6F3-40A905A9BACC}"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CD4B2F81-0CF6-4B13-9F8C-84B30C043CCE}" type="datetime1">
              <a:rPr lang="en-US"/>
              <a:pPr>
                <a:defRPr/>
              </a:pPr>
              <a:t>9/15/2020</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1C79FE3C-3561-4745-9F0F-D48E631B9A0B}"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A1B0F239-4D83-4F58-A910-21EBA03ABE05}" type="datetime1">
              <a:rPr lang="en-US"/>
              <a:pPr>
                <a:defRPr/>
              </a:pPr>
              <a:t>9/15/2020</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941B01BE-5EE1-4919-9115-5FE33049C9EF}"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1C9EE97E-6DAD-4640-90F3-41EB8417074D}" type="datetime1">
              <a:rPr lang="en-US"/>
              <a:pPr>
                <a:defRPr/>
              </a:pPr>
              <a:t>9/15/2020</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DE2CF43D-D078-481B-A3E9-A412AF079B80}"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083A4BE-F441-49E0-9FD5-45D50DCF39FF}" type="datetime1">
              <a:rPr lang="en-US"/>
              <a:pPr>
                <a:defRPr/>
              </a:pPr>
              <a:t>9/15/2020</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89F58F1C-1AB6-47DC-84D7-876BFD869344}"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89CB5A8E-9979-4D2E-84F8-FC032514C566}" type="datetime1">
              <a:rPr lang="en-US"/>
              <a:pPr>
                <a:defRPr/>
              </a:pPr>
              <a:t>9/15/2020</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01CDC7BC-9081-42F8-8047-DA34C9F723D5}"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C640256B-77FA-47AF-BDEC-0A047A64E6F4}" type="datetime1">
              <a:rPr lang="en-US"/>
              <a:pPr>
                <a:defRPr/>
              </a:pPr>
              <a:t>9/15/2020</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4C1BA5D0-6833-4024-9459-0950600E1396}"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F7211FB1-18C0-4A18-B59E-800884A86955}" type="datetime1">
              <a:rPr lang="en-US"/>
              <a:pPr>
                <a:defRPr/>
              </a:pPr>
              <a:t>9/15/2020</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E88643F0-9521-4C20-83FA-0607CC50246C}"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B83A88CC-4665-43D2-BC0C-4C24BA8222DC}" type="datetime1">
              <a:rPr lang="en-US"/>
              <a:pPr>
                <a:defRPr/>
              </a:pPr>
              <a:t>9/15/2020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7CBE57B0-7CCF-42FE-AF62-DB56CA05EC87}"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phprimer.afmc.ca/Part3-racticeImprovingHealth/Chapter10IdentifyingHazardsAndCommunicatingRisks/RiskCommunicatio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bing.com/videos/search?q=john+redwood+anthem&amp;qs=n&amp;form=QBVR&amp;pq=john+redwood+anthem&amp;sc=0-16&amp;sp=-1&amp;sk=#view=detail&amp;mid=ABE510718170A20FD62DABE510718170A20FD62D" TargetMode="External"/><Relationship Id="rId2" Type="http://schemas.openxmlformats.org/officeDocument/2006/relationships/hyperlink" Target="http://www.bing.com/videos/search?q=obama+and+brown+number+10&amp;FORM=HDRSC3#view=detail&amp;mid=B159DAADE8FB8CC69FF7B159DAADE8FB8CC69FF7"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B3B9DBC-97CC-4A18-B4A6-66E240292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F4492644-1D84-449E-94E4-5FC5C873D3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227"/>
            <a:ext cx="9141714"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0" name="Title 1"/>
          <p:cNvSpPr>
            <a:spLocks noGrp="1"/>
          </p:cNvSpPr>
          <p:nvPr>
            <p:ph type="ctrTitle"/>
          </p:nvPr>
        </p:nvSpPr>
        <p:spPr>
          <a:xfrm>
            <a:off x="596506" y="637953"/>
            <a:ext cx="7099694" cy="3189507"/>
          </a:xfrm>
        </p:spPr>
        <p:txBody>
          <a:bodyPr>
            <a:normAutofit/>
          </a:bodyPr>
          <a:lstStyle/>
          <a:p>
            <a:pPr algn="l" eaLnBrk="1" hangingPunct="1"/>
            <a:r>
              <a:rPr lang="en-GB" sz="7000" dirty="0">
                <a:solidFill>
                  <a:srgbClr val="FFFFFF"/>
                </a:solidFill>
              </a:rPr>
              <a:t>Communication 2</a:t>
            </a:r>
          </a:p>
        </p:txBody>
      </p:sp>
      <p:sp>
        <p:nvSpPr>
          <p:cNvPr id="75" name="Freeform 6">
            <a:extLst>
              <a:ext uri="{FF2B5EF4-FFF2-40B4-BE49-F238E27FC236}">
                <a16:creationId xmlns:a16="http://schemas.microsoft.com/office/drawing/2014/main" id="{94EE1A74-DEBF-434E-8B5E-7AB296ECB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5810" y="4208147"/>
            <a:ext cx="254344"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7">
            <a:extLst>
              <a:ext uri="{FF2B5EF4-FFF2-40B4-BE49-F238E27FC236}">
                <a16:creationId xmlns:a16="http://schemas.microsoft.com/office/drawing/2014/main" id="{8C7C4D4B-92D9-4FA4-A294-749E8574F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6554" y="4098333"/>
            <a:ext cx="151393"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Rectangle 8">
            <a:extLst>
              <a:ext uri="{FF2B5EF4-FFF2-40B4-BE49-F238E27FC236}">
                <a16:creationId xmlns:a16="http://schemas.microsoft.com/office/drawing/2014/main" id="{BADA3358-2A3F-41B0-A458-6FD1DB3AF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286" y="4098334"/>
            <a:ext cx="6699764"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Subtitle 2"/>
          <p:cNvSpPr>
            <a:spLocks noGrp="1"/>
          </p:cNvSpPr>
          <p:nvPr>
            <p:ph type="subTitle" idx="1"/>
          </p:nvPr>
        </p:nvSpPr>
        <p:spPr>
          <a:xfrm>
            <a:off x="596506" y="4377268"/>
            <a:ext cx="5978177" cy="1280582"/>
          </a:xfrm>
        </p:spPr>
        <p:txBody>
          <a:bodyPr rtlCol="0" anchor="t">
            <a:normAutofit/>
          </a:bodyPr>
          <a:lstStyle/>
          <a:p>
            <a:pPr algn="l" eaLnBrk="1" fontAlgn="auto" hangingPunct="1">
              <a:lnSpc>
                <a:spcPct val="90000"/>
              </a:lnSpc>
              <a:spcAft>
                <a:spcPts val="0"/>
              </a:spcAft>
              <a:buFont typeface="Arial" pitchFamily="34" charset="0"/>
              <a:buNone/>
              <a:defRPr/>
            </a:pPr>
            <a:r>
              <a:rPr lang="en-GB" sz="2400">
                <a:solidFill>
                  <a:srgbClr val="FEFFFF"/>
                </a:solidFill>
              </a:rPr>
              <a:t>Thompson N (2011) Effective Communication: a Guide for the People Professions 2</a:t>
            </a:r>
            <a:r>
              <a:rPr lang="en-GB" sz="2400" baseline="30000">
                <a:solidFill>
                  <a:srgbClr val="FEFFFF"/>
                </a:solidFill>
              </a:rPr>
              <a:t>nd</a:t>
            </a:r>
            <a:r>
              <a:rPr lang="en-GB" sz="2400">
                <a:solidFill>
                  <a:srgbClr val="FEFFFF"/>
                </a:solidFill>
              </a:rPr>
              <a:t> edition. London Palgrave Macmillan</a:t>
            </a:r>
          </a:p>
        </p:txBody>
      </p:sp>
      <p:sp>
        <p:nvSpPr>
          <p:cNvPr id="81" name="Rectangle 8">
            <a:extLst>
              <a:ext uri="{FF2B5EF4-FFF2-40B4-BE49-F238E27FC236}">
                <a16:creationId xmlns:a16="http://schemas.microsoft.com/office/drawing/2014/main" id="{E4737216-37B2-43AD-AB08-05BFCCEFC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0154" y="4377267"/>
            <a:ext cx="2341560"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Slide Number Placeholder 3"/>
          <p:cNvSpPr>
            <a:spLocks noGrp="1"/>
          </p:cNvSpPr>
          <p:nvPr>
            <p:ph type="sldNum" sz="quarter" idx="12"/>
          </p:nvPr>
        </p:nvSpPr>
        <p:spPr>
          <a:xfrm>
            <a:off x="8030718" y="6382512"/>
            <a:ext cx="514350" cy="320040"/>
          </a:xfrm>
        </p:spPr>
        <p:txBody>
          <a:bodyPr>
            <a:normAutofit/>
          </a:bodyPr>
          <a:lstStyle/>
          <a:p>
            <a:pPr>
              <a:spcAft>
                <a:spcPts val="600"/>
              </a:spcAft>
              <a:defRPr/>
            </a:pPr>
            <a:fld id="{103C75B1-27A1-43EA-A6B9-3615A59EB407}" type="slidenum">
              <a:rPr lang="en-US" sz="900"/>
              <a:pPr>
                <a:spcAft>
                  <a:spcPts val="600"/>
                </a:spcAft>
                <a:defRPr/>
              </a:pPr>
              <a:t>1</a:t>
            </a:fld>
            <a:endParaRPr lang="en-US" sz="9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Process School</a:t>
            </a:r>
          </a:p>
        </p:txBody>
      </p:sp>
      <p:sp>
        <p:nvSpPr>
          <p:cNvPr id="3" name="Content Placeholder 2"/>
          <p:cNvSpPr>
            <a:spLocks noGrp="1"/>
          </p:cNvSpPr>
          <p:nvPr>
            <p:ph idx="1"/>
          </p:nvPr>
        </p:nvSpPr>
        <p:spPr/>
        <p:txBody>
          <a:bodyPr>
            <a:normAutofit/>
          </a:bodyPr>
          <a:lstStyle/>
          <a:p>
            <a:pPr>
              <a:buNone/>
            </a:pPr>
            <a:r>
              <a:rPr lang="en-GB" dirty="0"/>
              <a:t>	The classic approach of the Process School from Shannon and Weaver (1949):</a:t>
            </a:r>
          </a:p>
          <a:p>
            <a:pPr marL="514350" indent="-514350">
              <a:buAutoNum type="arabicPeriod"/>
            </a:pPr>
            <a:r>
              <a:rPr lang="en-GB" dirty="0"/>
              <a:t>Transmitter		Someone speaks</a:t>
            </a:r>
          </a:p>
          <a:p>
            <a:pPr marL="514350" indent="-514350">
              <a:buAutoNum type="arabicPeriod"/>
            </a:pPr>
            <a:r>
              <a:rPr lang="en-GB" dirty="0"/>
              <a:t>Receiver		Someone listens</a:t>
            </a:r>
          </a:p>
          <a:p>
            <a:pPr marL="514350" indent="-514350">
              <a:buAutoNum type="arabicPeriod"/>
            </a:pPr>
            <a:r>
              <a:rPr lang="en-GB" dirty="0"/>
              <a:t>Noise			Distractions</a:t>
            </a:r>
          </a:p>
          <a:p>
            <a:pPr>
              <a:buNone/>
            </a:pPr>
            <a:endParaRPr lang="en-GB" dirty="0"/>
          </a:p>
          <a:p>
            <a:pPr>
              <a:buNone/>
            </a:pPr>
            <a:r>
              <a:rPr lang="en-GB" dirty="0"/>
              <a:t>Sometimes criticised for over-simplification</a:t>
            </a:r>
          </a:p>
          <a:p>
            <a:pPr>
              <a:buNone/>
            </a:pPr>
            <a:r>
              <a:rPr lang="en-GB" sz="2000" dirty="0"/>
              <a:t>Thompson (2011; 15)</a:t>
            </a:r>
          </a:p>
        </p:txBody>
      </p:sp>
    </p:spTree>
    <p:extLst>
      <p:ext uri="{BB962C8B-B14F-4D97-AF65-F5344CB8AC3E}">
        <p14:creationId xmlns:p14="http://schemas.microsoft.com/office/powerpoint/2010/main" val="71213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sz="2400" dirty="0"/>
            </a:br>
            <a:r>
              <a:rPr lang="en-GB" sz="2400" dirty="0"/>
              <a:t>Association of Faculties of Medicine of Canada (AFMC) </a:t>
            </a:r>
            <a:br>
              <a:rPr lang="en-GB" sz="2400" dirty="0"/>
            </a:br>
            <a:r>
              <a:rPr lang="en-GB" sz="2400" dirty="0"/>
              <a:t>Primer on Population Health</a:t>
            </a:r>
            <a:br>
              <a:rPr lang="en-GB" sz="1800" dirty="0"/>
            </a:br>
            <a:br>
              <a:rPr lang="en-GB" sz="1800" dirty="0"/>
            </a:br>
            <a:endParaRPr lang="en-GB" sz="1800" dirty="0"/>
          </a:p>
        </p:txBody>
      </p:sp>
      <p:sp>
        <p:nvSpPr>
          <p:cNvPr id="3" name="Content Placeholder 2"/>
          <p:cNvSpPr>
            <a:spLocks noGrp="1"/>
          </p:cNvSpPr>
          <p:nvPr>
            <p:ph idx="1"/>
          </p:nvPr>
        </p:nvSpPr>
        <p:spPr/>
        <p:txBody>
          <a:bodyPr/>
          <a:lstStyle/>
          <a:p>
            <a:r>
              <a:rPr lang="en-GB" sz="2800" dirty="0"/>
              <a:t>“Once a risk has been identified and quantified and methods of reducing it have been found, the information has to be communicated to the people at risk to allow them to understand their risk and take steps to avoid it. </a:t>
            </a:r>
          </a:p>
          <a:p>
            <a:r>
              <a:rPr lang="en-GB" sz="2800" dirty="0"/>
              <a:t>Communication is the exchange of information; good communication is the exchange of information in a way that the recipient understands what the sender intends” (Figure 10.2).</a:t>
            </a:r>
          </a:p>
          <a:p>
            <a:endParaRPr lang="en-GB" sz="2800" dirty="0"/>
          </a:p>
          <a:p>
            <a:pPr marL="0" indent="0">
              <a:buNone/>
            </a:pPr>
            <a:r>
              <a:rPr lang="en-GB" sz="1400" b="1" dirty="0"/>
              <a:t>‘A virtual textbook on Public Health concepts for clinicians’ </a:t>
            </a:r>
            <a:r>
              <a:rPr lang="en-GB" sz="1400" dirty="0"/>
              <a:t>available at </a:t>
            </a:r>
            <a:r>
              <a:rPr lang="en-GB" sz="1400" dirty="0">
                <a:hlinkClick r:id="rId2"/>
              </a:rPr>
              <a:t>http://phprimer.afmc.ca/Part3-racticeImprovingHealth/Chapter10IdentifyingHazardsAndCommunicatingRisks/RiskCommunication</a:t>
            </a:r>
            <a:endParaRPr lang="en-GB" sz="1400" dirty="0"/>
          </a:p>
        </p:txBody>
      </p:sp>
      <p:sp>
        <p:nvSpPr>
          <p:cNvPr id="5" name="Slide Number Placeholder 4"/>
          <p:cNvSpPr>
            <a:spLocks noGrp="1"/>
          </p:cNvSpPr>
          <p:nvPr>
            <p:ph type="sldNum" sz="quarter" idx="12"/>
          </p:nvPr>
        </p:nvSpPr>
        <p:spPr/>
        <p:txBody>
          <a:bodyPr/>
          <a:lstStyle/>
          <a:p>
            <a:pPr>
              <a:defRPr/>
            </a:pPr>
            <a:fld id="{89DFEA73-2317-409F-B6F3-40A905A9BACC}" type="slidenum">
              <a:rPr lang="en-US" smtClean="0"/>
              <a:pPr>
                <a:defRPr/>
              </a:pPr>
              <a:t>3</a:t>
            </a:fld>
            <a:endParaRPr lang="en-US"/>
          </a:p>
        </p:txBody>
      </p:sp>
    </p:spTree>
    <p:extLst>
      <p:ext uri="{BB962C8B-B14F-4D97-AF65-F5344CB8AC3E}">
        <p14:creationId xmlns:p14="http://schemas.microsoft.com/office/powerpoint/2010/main" val="2293664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1162"/>
          </a:xfrm>
        </p:spPr>
        <p:txBody>
          <a:bodyPr/>
          <a:lstStyle/>
          <a:p>
            <a:endParaRPr lang="en-GB" dirty="0"/>
          </a:p>
        </p:txBody>
      </p:sp>
      <p:pic>
        <p:nvPicPr>
          <p:cNvPr id="5" name="Content Placeholder 4"/>
          <p:cNvPicPr>
            <a:picLocks noGrp="1" noChangeAspect="1"/>
          </p:cNvPicPr>
          <p:nvPr>
            <p:ph idx="1"/>
          </p:nvPr>
        </p:nvPicPr>
        <p:blipFill>
          <a:blip r:embed="rId2"/>
          <a:stretch>
            <a:fillRect/>
          </a:stretch>
        </p:blipFill>
        <p:spPr>
          <a:xfrm>
            <a:off x="369455" y="931167"/>
            <a:ext cx="8405089" cy="5179815"/>
          </a:xfrm>
          <a:prstGeom prst="rect">
            <a:avLst/>
          </a:prstGeom>
        </p:spPr>
      </p:pic>
      <p:sp>
        <p:nvSpPr>
          <p:cNvPr id="4" name="Slide Number Placeholder 3"/>
          <p:cNvSpPr>
            <a:spLocks noGrp="1"/>
          </p:cNvSpPr>
          <p:nvPr>
            <p:ph type="sldNum" sz="quarter" idx="12"/>
          </p:nvPr>
        </p:nvSpPr>
        <p:spPr/>
        <p:txBody>
          <a:bodyPr/>
          <a:lstStyle/>
          <a:p>
            <a:pPr>
              <a:defRPr/>
            </a:pPr>
            <a:fld id="{E403C5F5-C456-4414-ABC0-82D0684AC961}" type="slidenum">
              <a:rPr lang="en-US" smtClean="0"/>
              <a:pPr>
                <a:defRPr/>
              </a:pPr>
              <a:t>4</a:t>
            </a:fld>
            <a:endParaRPr lang="en-US"/>
          </a:p>
        </p:txBody>
      </p:sp>
    </p:spTree>
    <p:extLst>
      <p:ext uri="{BB962C8B-B14F-4D97-AF65-F5344CB8AC3E}">
        <p14:creationId xmlns:p14="http://schemas.microsoft.com/office/powerpoint/2010/main" val="15243899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810250"/>
            <a:ext cx="8229600" cy="563562"/>
          </a:xfrm>
        </p:spPr>
        <p:txBody>
          <a:bodyPr/>
          <a:lstStyle/>
          <a:p>
            <a:r>
              <a:rPr lang="en-GB" sz="1400" dirty="0"/>
              <a:t>http://www.vitalitylink.com/blog/wp-content/uploads/2012/11/Communication101.gif</a:t>
            </a:r>
          </a:p>
        </p:txBody>
      </p:sp>
      <p:sp>
        <p:nvSpPr>
          <p:cNvPr id="3" name="Slide Number Placeholder 2"/>
          <p:cNvSpPr>
            <a:spLocks noGrp="1"/>
          </p:cNvSpPr>
          <p:nvPr>
            <p:ph type="sldNum" sz="quarter" idx="12"/>
          </p:nvPr>
        </p:nvSpPr>
        <p:spPr/>
        <p:txBody>
          <a:bodyPr/>
          <a:lstStyle/>
          <a:p>
            <a:pPr>
              <a:defRPr/>
            </a:pPr>
            <a:fld id="{941B01BE-5EE1-4919-9115-5FE33049C9EF}" type="slidenum">
              <a:rPr lang="en-US" smtClean="0"/>
              <a:pPr>
                <a:defRPr/>
              </a:pPr>
              <a:t>5</a:t>
            </a:fld>
            <a:endParaRPr lang="en-US"/>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381000"/>
            <a:ext cx="8290560" cy="518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235706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pPr>
              <a:defRPr/>
            </a:pPr>
            <a:fld id="{89DFEA73-2317-409F-B6F3-40A905A9BACC}" type="slidenum">
              <a:rPr lang="en-US" smtClean="0"/>
              <a:pPr>
                <a:defRPr/>
              </a:pPr>
              <a:t>6</a:t>
            </a:fld>
            <a:endParaRPr lang="en-US"/>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010833" y="0"/>
            <a:ext cx="5122333" cy="6858000"/>
          </a:xfrm>
          <a:prstGeom prst="rect">
            <a:avLst/>
          </a:prstGeom>
        </p:spPr>
      </p:pic>
    </p:spTree>
    <p:extLst>
      <p:ext uri="{BB962C8B-B14F-4D97-AF65-F5344CB8AC3E}">
        <p14:creationId xmlns:p14="http://schemas.microsoft.com/office/powerpoint/2010/main" val="397503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074" name="Title 1"/>
          <p:cNvSpPr>
            <a:spLocks noGrp="1"/>
          </p:cNvSpPr>
          <p:nvPr>
            <p:ph type="title"/>
          </p:nvPr>
        </p:nvSpPr>
        <p:spPr>
          <a:xfrm>
            <a:off x="457200" y="152400"/>
            <a:ext cx="8229600" cy="1143000"/>
          </a:xfrm>
        </p:spPr>
        <p:txBody>
          <a:bodyPr/>
          <a:lstStyle/>
          <a:p>
            <a:pPr eaLnBrk="1" hangingPunct="1"/>
            <a:r>
              <a:rPr lang="en-GB" dirty="0"/>
              <a:t>Key words (p43-45)</a:t>
            </a:r>
          </a:p>
        </p:txBody>
      </p:sp>
      <p:sp>
        <p:nvSpPr>
          <p:cNvPr id="3075" name="Content Placeholder 2"/>
          <p:cNvSpPr>
            <a:spLocks noGrp="1"/>
          </p:cNvSpPr>
          <p:nvPr>
            <p:ph idx="1"/>
          </p:nvPr>
        </p:nvSpPr>
        <p:spPr>
          <a:xfrm>
            <a:off x="457200" y="1295400"/>
            <a:ext cx="8229600" cy="4830763"/>
          </a:xfrm>
        </p:spPr>
        <p:txBody>
          <a:bodyPr/>
          <a:lstStyle/>
          <a:p>
            <a:pPr eaLnBrk="1" hangingPunct="1"/>
            <a:r>
              <a:rPr lang="en-GB" b="1" dirty="0"/>
              <a:t>Syntax</a:t>
            </a:r>
            <a:r>
              <a:rPr lang="en-GB" dirty="0"/>
              <a:t> – rules which govern how we can use language (‘Who is the boss: but not ‘who boss is the?’)</a:t>
            </a:r>
          </a:p>
          <a:p>
            <a:pPr eaLnBrk="1" hangingPunct="1"/>
            <a:r>
              <a:rPr lang="en-GB" b="1" dirty="0"/>
              <a:t>Phonetics </a:t>
            </a:r>
            <a:r>
              <a:rPr lang="en-GB" dirty="0"/>
              <a:t>- pronunciation</a:t>
            </a:r>
          </a:p>
          <a:p>
            <a:pPr eaLnBrk="1" hangingPunct="1"/>
            <a:r>
              <a:rPr lang="en-GB" b="1" dirty="0"/>
              <a:t>Morphology</a:t>
            </a:r>
            <a:r>
              <a:rPr lang="en-GB" dirty="0"/>
              <a:t> – how parts of words are combined to make whole words</a:t>
            </a:r>
          </a:p>
          <a:p>
            <a:pPr lvl="0" eaLnBrk="1" hangingPunct="1"/>
            <a:r>
              <a:rPr lang="en-GB" b="1" dirty="0">
                <a:solidFill>
                  <a:prstClr val="black"/>
                </a:solidFill>
              </a:rPr>
              <a:t>Semantics</a:t>
            </a:r>
            <a:r>
              <a:rPr lang="en-GB" dirty="0">
                <a:solidFill>
                  <a:prstClr val="black"/>
                </a:solidFill>
              </a:rPr>
              <a:t> – meaning. </a:t>
            </a:r>
          </a:p>
          <a:p>
            <a:pPr lvl="0" eaLnBrk="1" hangingPunct="1"/>
            <a:r>
              <a:rPr lang="en-GB" b="1" dirty="0">
                <a:solidFill>
                  <a:prstClr val="black"/>
                </a:solidFill>
              </a:rPr>
              <a:t>Pragmatics</a:t>
            </a:r>
            <a:r>
              <a:rPr lang="en-GB" dirty="0">
                <a:solidFill>
                  <a:prstClr val="black"/>
                </a:solidFill>
              </a:rPr>
              <a:t> – how language is used in everyday social situations</a:t>
            </a:r>
          </a:p>
          <a:p>
            <a:pPr eaLnBrk="1" hangingPunct="1"/>
            <a:endParaRPr lang="en-GB" dirty="0"/>
          </a:p>
          <a:p>
            <a:pPr eaLnBrk="1" hangingPunct="1">
              <a:buFont typeface="Arial" charset="0"/>
              <a:buNone/>
            </a:pPr>
            <a:endParaRPr lang="en-GB" dirty="0"/>
          </a:p>
        </p:txBody>
      </p:sp>
      <p:sp>
        <p:nvSpPr>
          <p:cNvPr id="4" name="Slide Number Placeholder 3"/>
          <p:cNvSpPr>
            <a:spLocks noGrp="1"/>
          </p:cNvSpPr>
          <p:nvPr>
            <p:ph type="sldNum" sz="quarter" idx="12"/>
          </p:nvPr>
        </p:nvSpPr>
        <p:spPr/>
        <p:txBody>
          <a:bodyPr/>
          <a:lstStyle/>
          <a:p>
            <a:pPr>
              <a:defRPr/>
            </a:pPr>
            <a:fld id="{15A71C2C-FD63-4D43-8E28-588E5BD0797D}" type="slidenum">
              <a:rPr lang="en-US" smtClean="0"/>
              <a:pPr>
                <a:defRPr/>
              </a:pPr>
              <a:t>7</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anim calcmode="lin" valueType="num">
                                      <p:cBhvr additive="base">
                                        <p:cTn id="7" dur="500" fill="hold"/>
                                        <p:tgtEl>
                                          <p:spTgt spid="307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07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075">
                                            <p:txEl>
                                              <p:pRg st="1" end="1"/>
                                            </p:txEl>
                                          </p:spTgt>
                                        </p:tgtEl>
                                        <p:attrNameLst>
                                          <p:attrName>style.visibility</p:attrName>
                                        </p:attrNameLst>
                                      </p:cBhvr>
                                      <p:to>
                                        <p:strVal val="visible"/>
                                      </p:to>
                                    </p:set>
                                    <p:anim calcmode="lin" valueType="num">
                                      <p:cBhvr additive="base">
                                        <p:cTn id="13" dur="500" fill="hold"/>
                                        <p:tgtEl>
                                          <p:spTgt spid="307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07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075">
                                            <p:txEl>
                                              <p:pRg st="2" end="2"/>
                                            </p:txEl>
                                          </p:spTgt>
                                        </p:tgtEl>
                                        <p:attrNameLst>
                                          <p:attrName>style.visibility</p:attrName>
                                        </p:attrNameLst>
                                      </p:cBhvr>
                                      <p:to>
                                        <p:strVal val="visible"/>
                                      </p:to>
                                    </p:set>
                                    <p:anim calcmode="lin" valueType="num">
                                      <p:cBhvr additive="base">
                                        <p:cTn id="19" dur="500" fill="hold"/>
                                        <p:tgtEl>
                                          <p:spTgt spid="307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07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075">
                                            <p:txEl>
                                              <p:pRg st="3" end="3"/>
                                            </p:txEl>
                                          </p:spTgt>
                                        </p:tgtEl>
                                        <p:attrNameLst>
                                          <p:attrName>style.visibility</p:attrName>
                                        </p:attrNameLst>
                                      </p:cBhvr>
                                      <p:to>
                                        <p:strVal val="visible"/>
                                      </p:to>
                                    </p:set>
                                    <p:anim calcmode="lin" valueType="num">
                                      <p:cBhvr additive="base">
                                        <p:cTn id="25" dur="500" fill="hold"/>
                                        <p:tgtEl>
                                          <p:spTgt spid="307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07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075">
                                            <p:txEl>
                                              <p:pRg st="4" end="4"/>
                                            </p:txEl>
                                          </p:spTgt>
                                        </p:tgtEl>
                                        <p:attrNameLst>
                                          <p:attrName>style.visibility</p:attrName>
                                        </p:attrNameLst>
                                      </p:cBhvr>
                                      <p:to>
                                        <p:strVal val="visible"/>
                                      </p:to>
                                    </p:set>
                                    <p:anim calcmode="lin" valueType="num">
                                      <p:cBhvr additive="base">
                                        <p:cTn id="31" dur="500" fill="hold"/>
                                        <p:tgtEl>
                                          <p:spTgt spid="307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07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eaLnBrk="1" hangingPunct="1"/>
            <a:r>
              <a:rPr lang="en-GB"/>
              <a:t>Influence and persuasion  (p 60)</a:t>
            </a:r>
          </a:p>
        </p:txBody>
      </p:sp>
      <p:sp>
        <p:nvSpPr>
          <p:cNvPr id="5123" name="Content Placeholder 2"/>
          <p:cNvSpPr>
            <a:spLocks noGrp="1"/>
          </p:cNvSpPr>
          <p:nvPr>
            <p:ph idx="1"/>
          </p:nvPr>
        </p:nvSpPr>
        <p:spPr/>
        <p:txBody>
          <a:bodyPr/>
          <a:lstStyle/>
          <a:p>
            <a:pPr eaLnBrk="1" hangingPunct="1"/>
            <a:r>
              <a:rPr lang="en-GB"/>
              <a:t>Communication involves communicating not only information but also a relationship</a:t>
            </a:r>
          </a:p>
          <a:p>
            <a:pPr eaLnBrk="1" hangingPunct="1"/>
            <a:r>
              <a:rPr lang="en-GB"/>
              <a:t> In language too-when we speak or write we are not simply conveying information but also  engaging in the use of power within one or more relationships</a:t>
            </a:r>
          </a:p>
          <a:p>
            <a:pPr eaLnBrk="1" hangingPunct="1"/>
            <a:r>
              <a:rPr lang="en-GB"/>
              <a:t>We often try to influence or persuade others</a:t>
            </a:r>
          </a:p>
        </p:txBody>
      </p:sp>
      <p:sp>
        <p:nvSpPr>
          <p:cNvPr id="4" name="Slide Number Placeholder 3"/>
          <p:cNvSpPr>
            <a:spLocks noGrp="1"/>
          </p:cNvSpPr>
          <p:nvPr>
            <p:ph type="sldNum" sz="quarter" idx="12"/>
          </p:nvPr>
        </p:nvSpPr>
        <p:spPr/>
        <p:txBody>
          <a:bodyPr/>
          <a:lstStyle/>
          <a:p>
            <a:pPr>
              <a:defRPr/>
            </a:pPr>
            <a:fld id="{665E24E8-4B23-44BB-A3A9-CF46F7F594F8}" type="slidenum">
              <a:rPr lang="en-US" smtClean="0"/>
              <a:pPr>
                <a:defRPr/>
              </a:pPr>
              <a:t>8</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 calcmode="lin" valueType="num">
                                      <p:cBhvr additive="base">
                                        <p:cTn id="7" dur="500" fill="hold"/>
                                        <p:tgtEl>
                                          <p:spTgt spid="512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123">
                                            <p:txEl>
                                              <p:pRg st="1" end="1"/>
                                            </p:txEl>
                                          </p:spTgt>
                                        </p:tgtEl>
                                        <p:attrNameLst>
                                          <p:attrName>style.visibility</p:attrName>
                                        </p:attrNameLst>
                                      </p:cBhvr>
                                      <p:to>
                                        <p:strVal val="visible"/>
                                      </p:to>
                                    </p:set>
                                    <p:anim calcmode="lin" valueType="num">
                                      <p:cBhvr additive="base">
                                        <p:cTn id="13" dur="500" fill="hold"/>
                                        <p:tgtEl>
                                          <p:spTgt spid="512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123">
                                            <p:txEl>
                                              <p:pRg st="2" end="2"/>
                                            </p:txEl>
                                          </p:spTgt>
                                        </p:tgtEl>
                                        <p:attrNameLst>
                                          <p:attrName>style.visibility</p:attrName>
                                        </p:attrNameLst>
                                      </p:cBhvr>
                                      <p:to>
                                        <p:strVal val="visible"/>
                                      </p:to>
                                    </p:set>
                                    <p:anim calcmode="lin" valueType="num">
                                      <p:cBhvr additive="base">
                                        <p:cTn id="19" dur="500" fill="hold"/>
                                        <p:tgtEl>
                                          <p:spTgt spid="512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12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eaLnBrk="1" hangingPunct="1"/>
            <a:r>
              <a:rPr lang="en-GB"/>
              <a:t>Speech and conversation (p 87)</a:t>
            </a:r>
          </a:p>
        </p:txBody>
      </p:sp>
      <p:sp>
        <p:nvSpPr>
          <p:cNvPr id="6147" name="Content Placeholder 2"/>
          <p:cNvSpPr>
            <a:spLocks noGrp="1"/>
          </p:cNvSpPr>
          <p:nvPr>
            <p:ph idx="1"/>
          </p:nvPr>
        </p:nvSpPr>
        <p:spPr>
          <a:xfrm>
            <a:off x="609600" y="1295400"/>
            <a:ext cx="8229600" cy="4830763"/>
          </a:xfrm>
        </p:spPr>
        <p:txBody>
          <a:bodyPr/>
          <a:lstStyle/>
          <a:p>
            <a:r>
              <a:rPr lang="en-GB"/>
              <a:t>Context is very important</a:t>
            </a:r>
          </a:p>
          <a:p>
            <a:r>
              <a:rPr lang="en-GB"/>
              <a:t>“How are you?” at a hospital bedside</a:t>
            </a:r>
          </a:p>
          <a:p>
            <a:r>
              <a:rPr lang="en-GB"/>
              <a:t> “How are you?” when you see someone on the street</a:t>
            </a:r>
          </a:p>
          <a:p>
            <a:r>
              <a:rPr lang="en-GB"/>
              <a:t> Think of particular contexts</a:t>
            </a:r>
          </a:p>
          <a:p>
            <a:r>
              <a:rPr lang="en-GB"/>
              <a:t> How do you communicate in different situations?</a:t>
            </a:r>
          </a:p>
          <a:p>
            <a:r>
              <a:rPr lang="en-GB"/>
              <a:t>How do you approach these situations? How do you feel?</a:t>
            </a:r>
          </a:p>
        </p:txBody>
      </p:sp>
      <p:sp>
        <p:nvSpPr>
          <p:cNvPr id="4" name="Slide Number Placeholder 3"/>
          <p:cNvSpPr>
            <a:spLocks noGrp="1"/>
          </p:cNvSpPr>
          <p:nvPr>
            <p:ph type="sldNum" sz="quarter" idx="12"/>
          </p:nvPr>
        </p:nvSpPr>
        <p:spPr/>
        <p:txBody>
          <a:bodyPr/>
          <a:lstStyle/>
          <a:p>
            <a:pPr>
              <a:defRPr/>
            </a:pPr>
            <a:fld id="{57043938-1754-45E2-9ACE-DBBA8995DDD6}" type="slidenum">
              <a:rPr lang="en-US" smtClean="0"/>
              <a:pPr>
                <a:defRPr/>
              </a:pPr>
              <a:t>9</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 calcmode="lin" valueType="num">
                                      <p:cBhvr additive="base">
                                        <p:cTn id="7" dur="500" fill="hold"/>
                                        <p:tgtEl>
                                          <p:spTgt spid="614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14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147">
                                            <p:txEl>
                                              <p:pRg st="1" end="1"/>
                                            </p:txEl>
                                          </p:spTgt>
                                        </p:tgtEl>
                                        <p:attrNameLst>
                                          <p:attrName>style.visibility</p:attrName>
                                        </p:attrNameLst>
                                      </p:cBhvr>
                                      <p:to>
                                        <p:strVal val="visible"/>
                                      </p:to>
                                    </p:set>
                                    <p:anim calcmode="lin" valueType="num">
                                      <p:cBhvr additive="base">
                                        <p:cTn id="13" dur="500" fill="hold"/>
                                        <p:tgtEl>
                                          <p:spTgt spid="614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14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anim calcmode="lin" valueType="num">
                                      <p:cBhvr additive="base">
                                        <p:cTn id="19" dur="500" fill="hold"/>
                                        <p:tgtEl>
                                          <p:spTgt spid="614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14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147">
                                            <p:txEl>
                                              <p:pRg st="3" end="3"/>
                                            </p:txEl>
                                          </p:spTgt>
                                        </p:tgtEl>
                                        <p:attrNameLst>
                                          <p:attrName>style.visibility</p:attrName>
                                        </p:attrNameLst>
                                      </p:cBhvr>
                                      <p:to>
                                        <p:strVal val="visible"/>
                                      </p:to>
                                    </p:set>
                                    <p:anim calcmode="lin" valueType="num">
                                      <p:cBhvr additive="base">
                                        <p:cTn id="25" dur="500" fill="hold"/>
                                        <p:tgtEl>
                                          <p:spTgt spid="614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14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147">
                                            <p:txEl>
                                              <p:pRg st="4" end="4"/>
                                            </p:txEl>
                                          </p:spTgt>
                                        </p:tgtEl>
                                        <p:attrNameLst>
                                          <p:attrName>style.visibility</p:attrName>
                                        </p:attrNameLst>
                                      </p:cBhvr>
                                      <p:to>
                                        <p:strVal val="visible"/>
                                      </p:to>
                                    </p:set>
                                    <p:anim calcmode="lin" valueType="num">
                                      <p:cBhvr additive="base">
                                        <p:cTn id="31" dur="500" fill="hold"/>
                                        <p:tgtEl>
                                          <p:spTgt spid="614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14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147">
                                            <p:txEl>
                                              <p:pRg st="5" end="5"/>
                                            </p:txEl>
                                          </p:spTgt>
                                        </p:tgtEl>
                                        <p:attrNameLst>
                                          <p:attrName>style.visibility</p:attrName>
                                        </p:attrNameLst>
                                      </p:cBhvr>
                                      <p:to>
                                        <p:strVal val="visible"/>
                                      </p:to>
                                    </p:set>
                                    <p:anim calcmode="lin" valueType="num">
                                      <p:cBhvr additive="base">
                                        <p:cTn id="37" dur="500" fill="hold"/>
                                        <p:tgtEl>
                                          <p:spTgt spid="614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14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a:t>Speaking and listening (p 88)</a:t>
            </a:r>
          </a:p>
        </p:txBody>
      </p:sp>
      <p:sp>
        <p:nvSpPr>
          <p:cNvPr id="7171" name="Content Placeholder 2"/>
          <p:cNvSpPr>
            <a:spLocks noGrp="1"/>
          </p:cNvSpPr>
          <p:nvPr>
            <p:ph idx="1"/>
          </p:nvPr>
        </p:nvSpPr>
        <p:spPr/>
        <p:txBody>
          <a:bodyPr/>
          <a:lstStyle/>
          <a:p>
            <a:pPr eaLnBrk="1" hangingPunct="1"/>
            <a:r>
              <a:rPr lang="en-GB" dirty="0"/>
              <a:t>Formal interviews</a:t>
            </a:r>
          </a:p>
          <a:p>
            <a:pPr eaLnBrk="1" hangingPunct="1"/>
            <a:r>
              <a:rPr lang="en-GB" dirty="0"/>
              <a:t> Ritualised greetings (the weather!)</a:t>
            </a:r>
          </a:p>
          <a:p>
            <a:pPr eaLnBrk="1" hangingPunct="1"/>
            <a:r>
              <a:rPr lang="en-GB" dirty="0"/>
              <a:t> Transactions (ordering drinks at a pub)</a:t>
            </a:r>
          </a:p>
          <a:p>
            <a:pPr eaLnBrk="1" hangingPunct="1"/>
            <a:r>
              <a:rPr lang="en-GB" dirty="0"/>
              <a:t> Tutorials</a:t>
            </a:r>
          </a:p>
          <a:p>
            <a:pPr eaLnBrk="1" hangingPunct="1"/>
            <a:r>
              <a:rPr lang="en-GB" dirty="0"/>
              <a:t> Arguments</a:t>
            </a:r>
          </a:p>
          <a:p>
            <a:pPr eaLnBrk="1" hangingPunct="1"/>
            <a:r>
              <a:rPr lang="en-GB" dirty="0"/>
              <a:t> Chat-up lines </a:t>
            </a:r>
          </a:p>
          <a:p>
            <a:pPr eaLnBrk="1" hangingPunct="1"/>
            <a:r>
              <a:rPr lang="en-GB" dirty="0"/>
              <a:t>Social chit chat</a:t>
            </a:r>
          </a:p>
        </p:txBody>
      </p:sp>
      <p:sp>
        <p:nvSpPr>
          <p:cNvPr id="4" name="Slide Number Placeholder 3"/>
          <p:cNvSpPr>
            <a:spLocks noGrp="1"/>
          </p:cNvSpPr>
          <p:nvPr>
            <p:ph type="sldNum" sz="quarter" idx="12"/>
          </p:nvPr>
        </p:nvSpPr>
        <p:spPr/>
        <p:txBody>
          <a:bodyPr/>
          <a:lstStyle/>
          <a:p>
            <a:pPr>
              <a:defRPr/>
            </a:pPr>
            <a:fld id="{E68D5B3F-4C5D-4865-85FF-3F476AA03DE3}" type="slidenum">
              <a:rPr lang="en-US" smtClean="0"/>
              <a:pPr>
                <a:defRPr/>
              </a:pPr>
              <a:t>10</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 calcmode="lin" valueType="num">
                                      <p:cBhvr additive="base">
                                        <p:cTn id="7" dur="500" fill="hold"/>
                                        <p:tgtEl>
                                          <p:spTgt spid="717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17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171">
                                            <p:txEl>
                                              <p:pRg st="1" end="1"/>
                                            </p:txEl>
                                          </p:spTgt>
                                        </p:tgtEl>
                                        <p:attrNameLst>
                                          <p:attrName>style.visibility</p:attrName>
                                        </p:attrNameLst>
                                      </p:cBhvr>
                                      <p:to>
                                        <p:strVal val="visible"/>
                                      </p:to>
                                    </p:set>
                                    <p:anim calcmode="lin" valueType="num">
                                      <p:cBhvr additive="base">
                                        <p:cTn id="13" dur="500" fill="hold"/>
                                        <p:tgtEl>
                                          <p:spTgt spid="717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17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171">
                                            <p:txEl>
                                              <p:pRg st="2" end="2"/>
                                            </p:txEl>
                                          </p:spTgt>
                                        </p:tgtEl>
                                        <p:attrNameLst>
                                          <p:attrName>style.visibility</p:attrName>
                                        </p:attrNameLst>
                                      </p:cBhvr>
                                      <p:to>
                                        <p:strVal val="visible"/>
                                      </p:to>
                                    </p:set>
                                    <p:anim calcmode="lin" valueType="num">
                                      <p:cBhvr additive="base">
                                        <p:cTn id="19" dur="500" fill="hold"/>
                                        <p:tgtEl>
                                          <p:spTgt spid="717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17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171">
                                            <p:txEl>
                                              <p:pRg st="3" end="3"/>
                                            </p:txEl>
                                          </p:spTgt>
                                        </p:tgtEl>
                                        <p:attrNameLst>
                                          <p:attrName>style.visibility</p:attrName>
                                        </p:attrNameLst>
                                      </p:cBhvr>
                                      <p:to>
                                        <p:strVal val="visible"/>
                                      </p:to>
                                    </p:set>
                                    <p:anim calcmode="lin" valueType="num">
                                      <p:cBhvr additive="base">
                                        <p:cTn id="25" dur="500" fill="hold"/>
                                        <p:tgtEl>
                                          <p:spTgt spid="717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17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171">
                                            <p:txEl>
                                              <p:pRg st="4" end="4"/>
                                            </p:txEl>
                                          </p:spTgt>
                                        </p:tgtEl>
                                        <p:attrNameLst>
                                          <p:attrName>style.visibility</p:attrName>
                                        </p:attrNameLst>
                                      </p:cBhvr>
                                      <p:to>
                                        <p:strVal val="visible"/>
                                      </p:to>
                                    </p:set>
                                    <p:anim calcmode="lin" valueType="num">
                                      <p:cBhvr additive="base">
                                        <p:cTn id="31" dur="500" fill="hold"/>
                                        <p:tgtEl>
                                          <p:spTgt spid="717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17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171">
                                            <p:txEl>
                                              <p:pRg st="5" end="5"/>
                                            </p:txEl>
                                          </p:spTgt>
                                        </p:tgtEl>
                                        <p:attrNameLst>
                                          <p:attrName>style.visibility</p:attrName>
                                        </p:attrNameLst>
                                      </p:cBhvr>
                                      <p:to>
                                        <p:strVal val="visible"/>
                                      </p:to>
                                    </p:set>
                                    <p:anim calcmode="lin" valueType="num">
                                      <p:cBhvr additive="base">
                                        <p:cTn id="37" dur="500" fill="hold"/>
                                        <p:tgtEl>
                                          <p:spTgt spid="7171">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17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7171">
                                            <p:txEl>
                                              <p:pRg st="6" end="6"/>
                                            </p:txEl>
                                          </p:spTgt>
                                        </p:tgtEl>
                                        <p:attrNameLst>
                                          <p:attrName>style.visibility</p:attrName>
                                        </p:attrNameLst>
                                      </p:cBhvr>
                                      <p:to>
                                        <p:strVal val="visible"/>
                                      </p:to>
                                    </p:set>
                                    <p:anim calcmode="lin" valueType="num">
                                      <p:cBhvr additive="base">
                                        <p:cTn id="43" dur="500" fill="hold"/>
                                        <p:tgtEl>
                                          <p:spTgt spid="7171">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17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r>
              <a:rPr lang="en-GB"/>
              <a:t>Feedback</a:t>
            </a:r>
          </a:p>
        </p:txBody>
      </p:sp>
      <p:sp>
        <p:nvSpPr>
          <p:cNvPr id="8195" name="Content Placeholder 2"/>
          <p:cNvSpPr>
            <a:spLocks noGrp="1"/>
          </p:cNvSpPr>
          <p:nvPr>
            <p:ph idx="1"/>
          </p:nvPr>
        </p:nvSpPr>
        <p:spPr>
          <a:xfrm>
            <a:off x="533400" y="1143000"/>
            <a:ext cx="8229600" cy="4525963"/>
          </a:xfrm>
        </p:spPr>
        <p:txBody>
          <a:bodyPr/>
          <a:lstStyle/>
          <a:p>
            <a:pPr eaLnBrk="1" hangingPunct="1"/>
            <a:r>
              <a:rPr lang="en-GB" dirty="0"/>
              <a:t>You transmit and there is a response</a:t>
            </a:r>
          </a:p>
          <a:p>
            <a:pPr eaLnBrk="1" hangingPunct="1"/>
            <a:r>
              <a:rPr lang="en-GB" dirty="0"/>
              <a:t> You say something or you respond</a:t>
            </a:r>
          </a:p>
          <a:p>
            <a:pPr eaLnBrk="1" hangingPunct="1"/>
            <a:r>
              <a:rPr lang="en-GB" dirty="0"/>
              <a:t> Re. Fiske (1990) – we adjust our messages accordingly</a:t>
            </a:r>
          </a:p>
          <a:p>
            <a:pPr eaLnBrk="1" hangingPunct="1"/>
            <a:r>
              <a:rPr lang="en-GB" dirty="0"/>
              <a:t> The receiver feels involved</a:t>
            </a:r>
          </a:p>
          <a:p>
            <a:pPr eaLnBrk="1" hangingPunct="1"/>
            <a:r>
              <a:rPr lang="en-GB" dirty="0"/>
              <a:t> We play ping pong with words</a:t>
            </a:r>
          </a:p>
          <a:p>
            <a:pPr eaLnBrk="1" hangingPunct="1"/>
            <a:r>
              <a:rPr lang="en-GB" dirty="0"/>
              <a:t>More likely to accept messages if we are listened to</a:t>
            </a:r>
          </a:p>
          <a:p>
            <a:pPr eaLnBrk="1" hangingPunct="1"/>
            <a:r>
              <a:rPr lang="en-GB" dirty="0"/>
              <a:t>Frustration if unable to express a response</a:t>
            </a:r>
          </a:p>
        </p:txBody>
      </p:sp>
      <p:sp>
        <p:nvSpPr>
          <p:cNvPr id="4" name="Slide Number Placeholder 3"/>
          <p:cNvSpPr>
            <a:spLocks noGrp="1"/>
          </p:cNvSpPr>
          <p:nvPr>
            <p:ph type="sldNum" sz="quarter" idx="12"/>
          </p:nvPr>
        </p:nvSpPr>
        <p:spPr/>
        <p:txBody>
          <a:bodyPr/>
          <a:lstStyle/>
          <a:p>
            <a:pPr>
              <a:defRPr/>
            </a:pPr>
            <a:fld id="{7BEE1893-0A08-411D-B696-129073287AC8}" type="slidenum">
              <a:rPr lang="en-US" smtClean="0"/>
              <a:pPr>
                <a:defRPr/>
              </a:pPr>
              <a:t>11</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 calcmode="lin" valueType="num">
                                      <p:cBhvr additive="base">
                                        <p:cTn id="7" dur="500" fill="hold"/>
                                        <p:tgtEl>
                                          <p:spTgt spid="819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195">
                                            <p:txEl>
                                              <p:pRg st="1" end="1"/>
                                            </p:txEl>
                                          </p:spTgt>
                                        </p:tgtEl>
                                        <p:attrNameLst>
                                          <p:attrName>style.visibility</p:attrName>
                                        </p:attrNameLst>
                                      </p:cBhvr>
                                      <p:to>
                                        <p:strVal val="visible"/>
                                      </p:to>
                                    </p:set>
                                    <p:anim calcmode="lin" valueType="num">
                                      <p:cBhvr additive="base">
                                        <p:cTn id="13" dur="500" fill="hold"/>
                                        <p:tgtEl>
                                          <p:spTgt spid="819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19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195">
                                            <p:txEl>
                                              <p:pRg st="2" end="2"/>
                                            </p:txEl>
                                          </p:spTgt>
                                        </p:tgtEl>
                                        <p:attrNameLst>
                                          <p:attrName>style.visibility</p:attrName>
                                        </p:attrNameLst>
                                      </p:cBhvr>
                                      <p:to>
                                        <p:strVal val="visible"/>
                                      </p:to>
                                    </p:set>
                                    <p:anim calcmode="lin" valueType="num">
                                      <p:cBhvr additive="base">
                                        <p:cTn id="19" dur="500" fill="hold"/>
                                        <p:tgtEl>
                                          <p:spTgt spid="819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19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195">
                                            <p:txEl>
                                              <p:pRg st="3" end="3"/>
                                            </p:txEl>
                                          </p:spTgt>
                                        </p:tgtEl>
                                        <p:attrNameLst>
                                          <p:attrName>style.visibility</p:attrName>
                                        </p:attrNameLst>
                                      </p:cBhvr>
                                      <p:to>
                                        <p:strVal val="visible"/>
                                      </p:to>
                                    </p:set>
                                    <p:anim calcmode="lin" valueType="num">
                                      <p:cBhvr additive="base">
                                        <p:cTn id="25" dur="500" fill="hold"/>
                                        <p:tgtEl>
                                          <p:spTgt spid="819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19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195">
                                            <p:txEl>
                                              <p:pRg st="4" end="4"/>
                                            </p:txEl>
                                          </p:spTgt>
                                        </p:tgtEl>
                                        <p:attrNameLst>
                                          <p:attrName>style.visibility</p:attrName>
                                        </p:attrNameLst>
                                      </p:cBhvr>
                                      <p:to>
                                        <p:strVal val="visible"/>
                                      </p:to>
                                    </p:set>
                                    <p:anim calcmode="lin" valueType="num">
                                      <p:cBhvr additive="base">
                                        <p:cTn id="31" dur="500" fill="hold"/>
                                        <p:tgtEl>
                                          <p:spTgt spid="819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19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195">
                                            <p:txEl>
                                              <p:pRg st="5" end="5"/>
                                            </p:txEl>
                                          </p:spTgt>
                                        </p:tgtEl>
                                        <p:attrNameLst>
                                          <p:attrName>style.visibility</p:attrName>
                                        </p:attrNameLst>
                                      </p:cBhvr>
                                      <p:to>
                                        <p:strVal val="visible"/>
                                      </p:to>
                                    </p:set>
                                    <p:anim calcmode="lin" valueType="num">
                                      <p:cBhvr additive="base">
                                        <p:cTn id="37" dur="500" fill="hold"/>
                                        <p:tgtEl>
                                          <p:spTgt spid="819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19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8195">
                                            <p:txEl>
                                              <p:pRg st="6" end="6"/>
                                            </p:txEl>
                                          </p:spTgt>
                                        </p:tgtEl>
                                        <p:attrNameLst>
                                          <p:attrName>style.visibility</p:attrName>
                                        </p:attrNameLst>
                                      </p:cBhvr>
                                      <p:to>
                                        <p:strVal val="visible"/>
                                      </p:to>
                                    </p:set>
                                    <p:anim calcmode="lin" valueType="num">
                                      <p:cBhvr additive="base">
                                        <p:cTn id="43" dur="500" fill="hold"/>
                                        <p:tgtEl>
                                          <p:spTgt spid="819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819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a:t>Listening (p97)  re. Mckay (1995)</a:t>
            </a:r>
          </a:p>
        </p:txBody>
      </p:sp>
      <p:sp>
        <p:nvSpPr>
          <p:cNvPr id="9219" name="Content Placeholder 2"/>
          <p:cNvSpPr>
            <a:spLocks noGrp="1"/>
          </p:cNvSpPr>
          <p:nvPr>
            <p:ph idx="1"/>
          </p:nvPr>
        </p:nvSpPr>
        <p:spPr>
          <a:xfrm>
            <a:off x="457200" y="1828800"/>
            <a:ext cx="8153400" cy="3352800"/>
          </a:xfrm>
          <a:solidFill>
            <a:srgbClr val="FFFF00"/>
          </a:solidFill>
          <a:ln w="38100"/>
        </p:spPr>
        <p:txBody>
          <a:bodyPr/>
          <a:lstStyle/>
          <a:p>
            <a:pPr marL="0" indent="0" algn="ctr">
              <a:buNone/>
            </a:pPr>
            <a:r>
              <a:rPr lang="en-GB" sz="4800" dirty="0"/>
              <a:t>“We cannot expect to be successful in our attempts to communicate if we are not able to listen effectively.”</a:t>
            </a:r>
          </a:p>
        </p:txBody>
      </p:sp>
      <p:sp>
        <p:nvSpPr>
          <p:cNvPr id="4" name="Slide Number Placeholder 3"/>
          <p:cNvSpPr>
            <a:spLocks noGrp="1"/>
          </p:cNvSpPr>
          <p:nvPr>
            <p:ph type="sldNum" sz="quarter" idx="12"/>
          </p:nvPr>
        </p:nvSpPr>
        <p:spPr/>
        <p:txBody>
          <a:bodyPr/>
          <a:lstStyle/>
          <a:p>
            <a:pPr>
              <a:defRPr/>
            </a:pPr>
            <a:fld id="{8D314C93-2E17-4E89-A94E-FF7D2C08C6BB}" type="slidenum">
              <a:rPr lang="en-US" smtClean="0"/>
              <a:pPr>
                <a:defRPr/>
              </a:pPr>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76200" y="274638"/>
            <a:ext cx="8915400" cy="1143000"/>
          </a:xfrm>
        </p:spPr>
        <p:txBody>
          <a:bodyPr/>
          <a:lstStyle/>
          <a:p>
            <a:r>
              <a:rPr lang="en-GB" sz="4000" dirty="0"/>
              <a:t>Mackay’s 12 ‘Blocks’ to Effective Listening</a:t>
            </a:r>
          </a:p>
        </p:txBody>
      </p:sp>
      <p:sp>
        <p:nvSpPr>
          <p:cNvPr id="10243" name="Content Placeholder 2"/>
          <p:cNvSpPr>
            <a:spLocks noGrp="1"/>
          </p:cNvSpPr>
          <p:nvPr>
            <p:ph idx="1"/>
          </p:nvPr>
        </p:nvSpPr>
        <p:spPr>
          <a:xfrm>
            <a:off x="2667000" y="1524000"/>
            <a:ext cx="3657600" cy="4830763"/>
          </a:xfrm>
        </p:spPr>
        <p:txBody>
          <a:bodyPr/>
          <a:lstStyle/>
          <a:p>
            <a:pPr marL="514350" indent="-514350">
              <a:buFont typeface="Calibri" pitchFamily="34" charset="0"/>
              <a:buAutoNum type="arabicPeriod"/>
            </a:pPr>
            <a:r>
              <a:rPr lang="en-GB" sz="4000" dirty="0"/>
              <a:t>Comparing</a:t>
            </a:r>
          </a:p>
          <a:p>
            <a:pPr marL="514350" indent="-514350">
              <a:buFont typeface="Calibri" pitchFamily="34" charset="0"/>
              <a:buAutoNum type="arabicPeriod"/>
            </a:pPr>
            <a:r>
              <a:rPr lang="en-GB" sz="4000" dirty="0"/>
              <a:t>Mind reading</a:t>
            </a:r>
          </a:p>
          <a:p>
            <a:pPr marL="514350" indent="-514350">
              <a:buFont typeface="Calibri" pitchFamily="34" charset="0"/>
              <a:buAutoNum type="arabicPeriod"/>
            </a:pPr>
            <a:r>
              <a:rPr lang="en-GB" sz="4000" dirty="0"/>
              <a:t>Rehearsing</a:t>
            </a:r>
          </a:p>
          <a:p>
            <a:pPr marL="514350" indent="-514350">
              <a:buFont typeface="Calibri" pitchFamily="34" charset="0"/>
              <a:buAutoNum type="arabicPeriod"/>
            </a:pPr>
            <a:r>
              <a:rPr lang="en-GB" sz="4000" dirty="0"/>
              <a:t>Filtering</a:t>
            </a:r>
          </a:p>
          <a:p>
            <a:pPr marL="514350" indent="-514350">
              <a:buFont typeface="Calibri" pitchFamily="34" charset="0"/>
              <a:buAutoNum type="arabicPeriod"/>
            </a:pPr>
            <a:r>
              <a:rPr lang="en-GB" sz="4000" dirty="0"/>
              <a:t>Judging</a:t>
            </a:r>
          </a:p>
          <a:p>
            <a:pPr marL="514350" indent="-514350">
              <a:buFont typeface="Calibri" pitchFamily="34" charset="0"/>
              <a:buAutoNum type="arabicPeriod"/>
            </a:pPr>
            <a:r>
              <a:rPr lang="en-GB" sz="4000" dirty="0"/>
              <a:t> Dreaming</a:t>
            </a:r>
          </a:p>
        </p:txBody>
      </p:sp>
      <p:sp>
        <p:nvSpPr>
          <p:cNvPr id="4" name="Slide Number Placeholder 3"/>
          <p:cNvSpPr>
            <a:spLocks noGrp="1"/>
          </p:cNvSpPr>
          <p:nvPr>
            <p:ph type="sldNum" sz="quarter" idx="12"/>
          </p:nvPr>
        </p:nvSpPr>
        <p:spPr/>
        <p:txBody>
          <a:bodyPr/>
          <a:lstStyle/>
          <a:p>
            <a:pPr>
              <a:defRPr/>
            </a:pPr>
            <a:fld id="{0682F7AB-80B8-4616-B265-703B05F8E385}" type="slidenum">
              <a:rPr lang="en-US" smtClean="0"/>
              <a:pPr>
                <a:defRPr/>
              </a:pPr>
              <a:t>13</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 calcmode="lin" valueType="num">
                                      <p:cBhvr additive="base">
                                        <p:cTn id="7" dur="5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2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243">
                                            <p:txEl>
                                              <p:pRg st="1" end="1"/>
                                            </p:txEl>
                                          </p:spTgt>
                                        </p:tgtEl>
                                        <p:attrNameLst>
                                          <p:attrName>style.visibility</p:attrName>
                                        </p:attrNameLst>
                                      </p:cBhvr>
                                      <p:to>
                                        <p:strVal val="visible"/>
                                      </p:to>
                                    </p:set>
                                    <p:anim calcmode="lin" valueType="num">
                                      <p:cBhvr additive="base">
                                        <p:cTn id="13" dur="500" fill="hold"/>
                                        <p:tgtEl>
                                          <p:spTgt spid="1024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24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243">
                                            <p:txEl>
                                              <p:pRg st="2" end="2"/>
                                            </p:txEl>
                                          </p:spTgt>
                                        </p:tgtEl>
                                        <p:attrNameLst>
                                          <p:attrName>style.visibility</p:attrName>
                                        </p:attrNameLst>
                                      </p:cBhvr>
                                      <p:to>
                                        <p:strVal val="visible"/>
                                      </p:to>
                                    </p:set>
                                    <p:anim calcmode="lin" valueType="num">
                                      <p:cBhvr additive="base">
                                        <p:cTn id="19" dur="5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24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243">
                                            <p:txEl>
                                              <p:pRg st="3" end="3"/>
                                            </p:txEl>
                                          </p:spTgt>
                                        </p:tgtEl>
                                        <p:attrNameLst>
                                          <p:attrName>style.visibility</p:attrName>
                                        </p:attrNameLst>
                                      </p:cBhvr>
                                      <p:to>
                                        <p:strVal val="visible"/>
                                      </p:to>
                                    </p:set>
                                    <p:anim calcmode="lin" valueType="num">
                                      <p:cBhvr additive="base">
                                        <p:cTn id="25" dur="500" fill="hold"/>
                                        <p:tgtEl>
                                          <p:spTgt spid="1024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24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243">
                                            <p:txEl>
                                              <p:pRg st="4" end="4"/>
                                            </p:txEl>
                                          </p:spTgt>
                                        </p:tgtEl>
                                        <p:attrNameLst>
                                          <p:attrName>style.visibility</p:attrName>
                                        </p:attrNameLst>
                                      </p:cBhvr>
                                      <p:to>
                                        <p:strVal val="visible"/>
                                      </p:to>
                                    </p:set>
                                    <p:anim calcmode="lin" valueType="num">
                                      <p:cBhvr additive="base">
                                        <p:cTn id="31" dur="5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24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0243">
                                            <p:txEl>
                                              <p:pRg st="5" end="5"/>
                                            </p:txEl>
                                          </p:spTgt>
                                        </p:tgtEl>
                                        <p:attrNameLst>
                                          <p:attrName>style.visibility</p:attrName>
                                        </p:attrNameLst>
                                      </p:cBhvr>
                                      <p:to>
                                        <p:strVal val="visible"/>
                                      </p:to>
                                    </p:set>
                                    <p:anim calcmode="lin" valueType="num">
                                      <p:cBhvr additive="base">
                                        <p:cTn id="37" dur="500" fill="hold"/>
                                        <p:tgtEl>
                                          <p:spTgt spid="1024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24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228600" y="274638"/>
            <a:ext cx="8763000" cy="1143000"/>
          </a:xfrm>
        </p:spPr>
        <p:txBody>
          <a:bodyPr/>
          <a:lstStyle/>
          <a:p>
            <a:r>
              <a:rPr lang="en-GB" sz="4000" dirty="0"/>
              <a:t>Mackay’s 12 ‘Blocks’ to Effective Listening</a:t>
            </a:r>
          </a:p>
        </p:txBody>
      </p:sp>
      <p:sp>
        <p:nvSpPr>
          <p:cNvPr id="11267" name="Content Placeholder 2"/>
          <p:cNvSpPr>
            <a:spLocks noGrp="1"/>
          </p:cNvSpPr>
          <p:nvPr>
            <p:ph idx="1"/>
          </p:nvPr>
        </p:nvSpPr>
        <p:spPr>
          <a:xfrm>
            <a:off x="2667000" y="1600200"/>
            <a:ext cx="3886200" cy="4525963"/>
          </a:xfrm>
        </p:spPr>
        <p:txBody>
          <a:bodyPr/>
          <a:lstStyle/>
          <a:p>
            <a:pPr marL="514350" indent="-514350">
              <a:buFont typeface="+mj-lt"/>
              <a:buAutoNum type="arabicPeriod" startAt="7"/>
            </a:pPr>
            <a:r>
              <a:rPr lang="en-GB" sz="4000" dirty="0"/>
              <a:t>Identifying</a:t>
            </a:r>
          </a:p>
          <a:p>
            <a:pPr marL="514350" indent="-514350">
              <a:buFont typeface="+mj-lt"/>
              <a:buAutoNum type="arabicPeriod" startAt="7"/>
            </a:pPr>
            <a:r>
              <a:rPr lang="en-GB" sz="4000" dirty="0"/>
              <a:t>Advising</a:t>
            </a:r>
          </a:p>
          <a:p>
            <a:pPr marL="514350" indent="-514350">
              <a:buFont typeface="+mj-lt"/>
              <a:buAutoNum type="arabicPeriod" startAt="7"/>
            </a:pPr>
            <a:r>
              <a:rPr lang="en-GB" sz="4000" dirty="0"/>
              <a:t>Sparring</a:t>
            </a:r>
          </a:p>
          <a:p>
            <a:pPr marL="514350" indent="-514350">
              <a:buFont typeface="+mj-lt"/>
              <a:buAutoNum type="arabicPeriod" startAt="7"/>
            </a:pPr>
            <a:r>
              <a:rPr lang="en-GB" sz="4000" dirty="0"/>
              <a:t>Being right</a:t>
            </a:r>
          </a:p>
          <a:p>
            <a:pPr marL="514350" indent="-514350">
              <a:buFont typeface="+mj-lt"/>
              <a:buAutoNum type="arabicPeriod" startAt="7"/>
            </a:pPr>
            <a:r>
              <a:rPr lang="en-GB" sz="4000" dirty="0"/>
              <a:t>Derailing</a:t>
            </a:r>
          </a:p>
          <a:p>
            <a:pPr marL="514350" indent="-514350">
              <a:buFont typeface="+mj-lt"/>
              <a:buAutoNum type="arabicPeriod" startAt="7"/>
            </a:pPr>
            <a:r>
              <a:rPr lang="en-GB" sz="4000" dirty="0"/>
              <a:t>Placating</a:t>
            </a:r>
          </a:p>
          <a:p>
            <a:pPr marL="514350" indent="-514350">
              <a:buFont typeface="Arial" charset="0"/>
              <a:buNone/>
            </a:pPr>
            <a:endParaRPr lang="en-GB" dirty="0"/>
          </a:p>
        </p:txBody>
      </p:sp>
      <p:sp>
        <p:nvSpPr>
          <p:cNvPr id="4" name="Slide Number Placeholder 3"/>
          <p:cNvSpPr>
            <a:spLocks noGrp="1"/>
          </p:cNvSpPr>
          <p:nvPr>
            <p:ph type="sldNum" sz="quarter" idx="12"/>
          </p:nvPr>
        </p:nvSpPr>
        <p:spPr/>
        <p:txBody>
          <a:bodyPr/>
          <a:lstStyle/>
          <a:p>
            <a:pPr>
              <a:defRPr/>
            </a:pPr>
            <a:fld id="{0D763A94-EDE9-4EE6-88E4-303751B66965}" type="slidenum">
              <a:rPr lang="en-US" smtClean="0"/>
              <a:pPr>
                <a:defRPr/>
              </a:pPr>
              <a:t>14</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267">
                                            <p:txEl>
                                              <p:pRg st="1" end="1"/>
                                            </p:txEl>
                                          </p:spTgt>
                                        </p:tgtEl>
                                        <p:attrNameLst>
                                          <p:attrName>style.visibility</p:attrName>
                                        </p:attrNameLst>
                                      </p:cBhvr>
                                      <p:to>
                                        <p:strVal val="visible"/>
                                      </p:to>
                                    </p:set>
                                    <p:anim calcmode="lin" valueType="num">
                                      <p:cBhvr additive="base">
                                        <p:cTn id="13" dur="500" fill="hold"/>
                                        <p:tgtEl>
                                          <p:spTgt spid="1126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267">
                                            <p:txEl>
                                              <p:pRg st="2" end="2"/>
                                            </p:txEl>
                                          </p:spTgt>
                                        </p:tgtEl>
                                        <p:attrNameLst>
                                          <p:attrName>style.visibility</p:attrName>
                                        </p:attrNameLst>
                                      </p:cBhvr>
                                      <p:to>
                                        <p:strVal val="visible"/>
                                      </p:to>
                                    </p:set>
                                    <p:anim calcmode="lin" valueType="num">
                                      <p:cBhvr additive="base">
                                        <p:cTn id="19"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267">
                                            <p:txEl>
                                              <p:pRg st="3" end="3"/>
                                            </p:txEl>
                                          </p:spTgt>
                                        </p:tgtEl>
                                        <p:attrNameLst>
                                          <p:attrName>style.visibility</p:attrName>
                                        </p:attrNameLst>
                                      </p:cBhvr>
                                      <p:to>
                                        <p:strVal val="visible"/>
                                      </p:to>
                                    </p:set>
                                    <p:anim calcmode="lin" valueType="num">
                                      <p:cBhvr additive="base">
                                        <p:cTn id="25" dur="500" fill="hold"/>
                                        <p:tgtEl>
                                          <p:spTgt spid="1126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267">
                                            <p:txEl>
                                              <p:pRg st="4" end="4"/>
                                            </p:txEl>
                                          </p:spTgt>
                                        </p:tgtEl>
                                        <p:attrNameLst>
                                          <p:attrName>style.visibility</p:attrName>
                                        </p:attrNameLst>
                                      </p:cBhvr>
                                      <p:to>
                                        <p:strVal val="visible"/>
                                      </p:to>
                                    </p:set>
                                    <p:anim calcmode="lin" valueType="num">
                                      <p:cBhvr additive="base">
                                        <p:cTn id="31" dur="5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26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267">
                                            <p:txEl>
                                              <p:pRg st="5" end="5"/>
                                            </p:txEl>
                                          </p:spTgt>
                                        </p:tgtEl>
                                        <p:attrNameLst>
                                          <p:attrName>style.visibility</p:attrName>
                                        </p:attrNameLst>
                                      </p:cBhvr>
                                      <p:to>
                                        <p:strVal val="visible"/>
                                      </p:to>
                                    </p:set>
                                    <p:anim calcmode="lin" valueType="num">
                                      <p:cBhvr additive="base">
                                        <p:cTn id="37" dur="500" fill="hold"/>
                                        <p:tgtEl>
                                          <p:spTgt spid="1126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26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GB"/>
              <a:t>Paralanguage (p 100)</a:t>
            </a:r>
          </a:p>
        </p:txBody>
      </p:sp>
      <p:sp>
        <p:nvSpPr>
          <p:cNvPr id="12291" name="Content Placeholder 2"/>
          <p:cNvSpPr>
            <a:spLocks noGrp="1"/>
          </p:cNvSpPr>
          <p:nvPr>
            <p:ph idx="1"/>
          </p:nvPr>
        </p:nvSpPr>
        <p:spPr>
          <a:xfrm>
            <a:off x="457200" y="1219200"/>
            <a:ext cx="8229600" cy="4906963"/>
          </a:xfrm>
        </p:spPr>
        <p:txBody>
          <a:bodyPr/>
          <a:lstStyle/>
          <a:p>
            <a:pPr marL="0" indent="0">
              <a:buNone/>
            </a:pPr>
            <a:r>
              <a:rPr lang="en-GB" dirty="0"/>
              <a:t>Various elements which accompany and amend the spoken word</a:t>
            </a:r>
          </a:p>
          <a:p>
            <a:endParaRPr lang="en-GB" dirty="0"/>
          </a:p>
          <a:p>
            <a:r>
              <a:rPr lang="en-GB" dirty="0"/>
              <a:t> </a:t>
            </a:r>
            <a:r>
              <a:rPr lang="en-GB" b="1" dirty="0"/>
              <a:t>Speed</a:t>
            </a:r>
            <a:r>
              <a:rPr lang="en-GB" dirty="0"/>
              <a:t>: adds extra meaning. Fast can mean excitement” slow can suggest boredom or depression</a:t>
            </a:r>
          </a:p>
          <a:p>
            <a:endParaRPr lang="en-GB" dirty="0"/>
          </a:p>
          <a:p>
            <a:r>
              <a:rPr lang="en-GB" dirty="0"/>
              <a:t> </a:t>
            </a:r>
            <a:r>
              <a:rPr lang="en-GB" b="1" dirty="0"/>
              <a:t>Tone</a:t>
            </a:r>
            <a:r>
              <a:rPr lang="en-GB" dirty="0"/>
              <a:t>: gentle or harsh. Can be musical</a:t>
            </a:r>
          </a:p>
        </p:txBody>
      </p:sp>
      <p:sp>
        <p:nvSpPr>
          <p:cNvPr id="4" name="Slide Number Placeholder 3"/>
          <p:cNvSpPr>
            <a:spLocks noGrp="1"/>
          </p:cNvSpPr>
          <p:nvPr>
            <p:ph type="sldNum" sz="quarter" idx="12"/>
          </p:nvPr>
        </p:nvSpPr>
        <p:spPr/>
        <p:txBody>
          <a:bodyPr/>
          <a:lstStyle/>
          <a:p>
            <a:pPr>
              <a:defRPr/>
            </a:pPr>
            <a:fld id="{BF112A26-BF82-44E8-B4E2-1ED7EF69884B}" type="slidenum">
              <a:rPr lang="en-US" smtClean="0"/>
              <a:pPr>
                <a:defRPr/>
              </a:pPr>
              <a:t>15</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a:t>Loudness</a:t>
            </a:r>
            <a:r>
              <a:rPr lang="en-GB" dirty="0"/>
              <a:t>: Can indicate emotion like aggression or anxiety. Could be a way to calm others</a:t>
            </a:r>
          </a:p>
          <a:p>
            <a:pPr marL="0" indent="0">
              <a:buNone/>
            </a:pPr>
            <a:endParaRPr lang="en-GB" dirty="0"/>
          </a:p>
          <a:p>
            <a:r>
              <a:rPr lang="en-GB" b="1" dirty="0"/>
              <a:t>Pitch and intonation</a:t>
            </a:r>
            <a:r>
              <a:rPr lang="en-GB" dirty="0"/>
              <a:t>: How rhythms of speech rise and fan</a:t>
            </a:r>
          </a:p>
          <a:p>
            <a:endParaRPr lang="en-GB" dirty="0"/>
          </a:p>
        </p:txBody>
      </p:sp>
      <p:sp>
        <p:nvSpPr>
          <p:cNvPr id="4" name="Slide Number Placeholder 3"/>
          <p:cNvSpPr>
            <a:spLocks noGrp="1"/>
          </p:cNvSpPr>
          <p:nvPr>
            <p:ph type="sldNum" sz="quarter" idx="12"/>
          </p:nvPr>
        </p:nvSpPr>
        <p:spPr/>
        <p:txBody>
          <a:bodyPr/>
          <a:lstStyle/>
          <a:p>
            <a:pPr>
              <a:defRPr/>
            </a:pPr>
            <a:fld id="{A3FE0F16-9596-479E-929A-A8579D406813}" type="slidenum">
              <a:rPr lang="en-US" smtClean="0"/>
              <a:pPr>
                <a:defRPr/>
              </a:pPr>
              <a:t>16</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Nonverbal Communication</a:t>
            </a:r>
          </a:p>
        </p:txBody>
      </p:sp>
      <p:sp>
        <p:nvSpPr>
          <p:cNvPr id="3" name="Content Placeholder 2"/>
          <p:cNvSpPr>
            <a:spLocks noGrp="1"/>
          </p:cNvSpPr>
          <p:nvPr>
            <p:ph idx="1"/>
          </p:nvPr>
        </p:nvSpPr>
        <p:spPr/>
        <p:txBody>
          <a:bodyPr/>
          <a:lstStyle/>
          <a:p>
            <a:r>
              <a:rPr lang="en-GB" sz="3600" dirty="0"/>
              <a:t>Obama and Brown</a:t>
            </a:r>
          </a:p>
          <a:p>
            <a:r>
              <a:rPr lang="en-GB" sz="1800" dirty="0">
                <a:hlinkClick r:id="rId2"/>
              </a:rPr>
              <a:t>http://www.bing.com/videos/search?q=obama+and+brown+number+10&amp;FORM=HDRSC3#view=detail&amp;mid=B159DAADE8FB8CC69FF7B159DAADE8FB8CC69FF7</a:t>
            </a:r>
            <a:endParaRPr lang="en-GB" sz="1800" dirty="0"/>
          </a:p>
          <a:p>
            <a:endParaRPr lang="en-GB" sz="1800" dirty="0"/>
          </a:p>
          <a:p>
            <a:r>
              <a:rPr lang="en-GB" sz="3600" dirty="0"/>
              <a:t>Secretary of State for Wales John Redwood</a:t>
            </a:r>
          </a:p>
          <a:p>
            <a:r>
              <a:rPr lang="en-GB" sz="1800" dirty="0">
                <a:hlinkClick r:id="rId3"/>
              </a:rPr>
              <a:t>http://www.bing.com/videos/search?q=john+redwood+anthem&amp;qs=n&amp;form=QBVR&amp;pq=john+redwood+anthem&amp;sc=0-16&amp;sp=-1&amp;sk=#view=detail&amp;mid=ABE510718170A20FD62DABE510718170A20FD62D</a:t>
            </a:r>
            <a:endParaRPr lang="en-GB" sz="1800" dirty="0"/>
          </a:p>
        </p:txBody>
      </p:sp>
      <p:sp>
        <p:nvSpPr>
          <p:cNvPr id="4" name="Slide Number Placeholder 3"/>
          <p:cNvSpPr>
            <a:spLocks noGrp="1"/>
          </p:cNvSpPr>
          <p:nvPr>
            <p:ph type="sldNum" sz="quarter" idx="12"/>
          </p:nvPr>
        </p:nvSpPr>
        <p:spPr/>
        <p:txBody>
          <a:bodyPr/>
          <a:lstStyle/>
          <a:p>
            <a:pPr>
              <a:defRPr/>
            </a:pPr>
            <a:fld id="{E403C5F5-C456-4414-ABC0-82D0684AC961}" type="slidenum">
              <a:rPr lang="en-US" smtClean="0"/>
              <a:pPr>
                <a:defRPr/>
              </a:pPr>
              <a:t>17</a:t>
            </a:fld>
            <a:endParaRPr lang="en-US"/>
          </a:p>
        </p:txBody>
      </p:sp>
    </p:spTree>
    <p:extLst>
      <p:ext uri="{BB962C8B-B14F-4D97-AF65-F5344CB8AC3E}">
        <p14:creationId xmlns:p14="http://schemas.microsoft.com/office/powerpoint/2010/main" val="34663102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E403C5F5-C456-4414-ABC0-82D0684AC961}" type="slidenum">
              <a:rPr lang="en-US" smtClean="0"/>
              <a:pPr>
                <a:defRPr/>
              </a:pPr>
              <a:t>18</a:t>
            </a:fld>
            <a:endParaRPr lang="en-US"/>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0200" y="81176"/>
            <a:ext cx="5867400" cy="66098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677464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8200"/>
            <a:ext cx="8229600" cy="5257800"/>
          </a:xfrm>
        </p:spPr>
        <p:txBody>
          <a:bodyPr/>
          <a:lstStyle/>
          <a:p>
            <a:r>
              <a:rPr lang="en-GB" dirty="0"/>
              <a:t>Which is the most powerful aspect of our communication with others?</a:t>
            </a:r>
            <a:br>
              <a:rPr lang="en-GB" dirty="0"/>
            </a:br>
            <a:br>
              <a:rPr lang="en-GB" dirty="0"/>
            </a:br>
            <a:r>
              <a:rPr lang="en-GB" dirty="0"/>
              <a:t>Verbal</a:t>
            </a:r>
            <a:br>
              <a:rPr lang="en-GB" dirty="0"/>
            </a:br>
            <a:r>
              <a:rPr lang="en-GB" dirty="0"/>
              <a:t>Vocal</a:t>
            </a:r>
            <a:br>
              <a:rPr lang="en-GB" dirty="0"/>
            </a:br>
            <a:r>
              <a:rPr lang="en-GB" dirty="0"/>
              <a:t>Visual</a:t>
            </a:r>
          </a:p>
        </p:txBody>
      </p:sp>
      <p:sp>
        <p:nvSpPr>
          <p:cNvPr id="3" name="Slide Number Placeholder 2"/>
          <p:cNvSpPr>
            <a:spLocks noGrp="1"/>
          </p:cNvSpPr>
          <p:nvPr>
            <p:ph type="sldNum" sz="quarter" idx="12"/>
          </p:nvPr>
        </p:nvSpPr>
        <p:spPr/>
        <p:txBody>
          <a:bodyPr/>
          <a:lstStyle/>
          <a:p>
            <a:pPr>
              <a:defRPr/>
            </a:pPr>
            <a:fld id="{941B01BE-5EE1-4919-9115-5FE33049C9EF}" type="slidenum">
              <a:rPr lang="en-US" smtClean="0"/>
              <a:pPr>
                <a:defRPr/>
              </a:pPr>
              <a:t>19</a:t>
            </a:fld>
            <a:endParaRPr lang="en-US"/>
          </a:p>
        </p:txBody>
      </p:sp>
    </p:spTree>
    <p:extLst>
      <p:ext uri="{BB962C8B-B14F-4D97-AF65-F5344CB8AC3E}">
        <p14:creationId xmlns:p14="http://schemas.microsoft.com/office/powerpoint/2010/main" val="4216453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E403C5F5-C456-4414-ABC0-82D0684AC961}" type="slidenum">
              <a:rPr lang="en-US" smtClean="0"/>
              <a:pPr>
                <a:defRPr/>
              </a:pPr>
              <a:t>20</a:t>
            </a:fld>
            <a:endParaRPr lang="en-US"/>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3504" y="304800"/>
            <a:ext cx="8534400" cy="5818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500174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0"/>
          <p:cNvSpPr>
            <a:spLocks noGrp="1"/>
          </p:cNvSpPr>
          <p:nvPr>
            <p:ph sz="half" idx="1"/>
          </p:nvPr>
        </p:nvSpPr>
        <p:spPr>
          <a:xfrm>
            <a:off x="457200" y="609600"/>
            <a:ext cx="2438400" cy="5867400"/>
          </a:xfrm>
        </p:spPr>
        <p:txBody>
          <a:bodyPr/>
          <a:lstStyle/>
          <a:p>
            <a:pPr marL="0" indent="0">
              <a:buNone/>
            </a:pPr>
            <a:r>
              <a:rPr lang="en-GB" sz="2400" dirty="0"/>
              <a:t>55% of the impression we make on another person comes from non-verbal elements </a:t>
            </a:r>
          </a:p>
          <a:p>
            <a:pPr marL="0" indent="0">
              <a:buNone/>
            </a:pPr>
            <a:endParaRPr lang="en-GB" sz="2400" dirty="0"/>
          </a:p>
          <a:p>
            <a:pPr marL="0" indent="0">
              <a:buNone/>
            </a:pPr>
            <a:r>
              <a:rPr lang="en-GB" sz="2400" dirty="0"/>
              <a:t>38% from our way of speaking. </a:t>
            </a:r>
          </a:p>
          <a:p>
            <a:pPr marL="0" indent="0">
              <a:buNone/>
            </a:pPr>
            <a:endParaRPr lang="en-GB" sz="2400" dirty="0"/>
          </a:p>
          <a:p>
            <a:pPr marL="0" indent="0">
              <a:buNone/>
            </a:pPr>
            <a:r>
              <a:rPr lang="en-GB" sz="2400" dirty="0"/>
              <a:t> 7% of how someone sees us comes from what we say. </a:t>
            </a:r>
          </a:p>
        </p:txBody>
      </p:sp>
      <p:sp>
        <p:nvSpPr>
          <p:cNvPr id="4" name="Slide Number Placeholder 3"/>
          <p:cNvSpPr>
            <a:spLocks noGrp="1"/>
          </p:cNvSpPr>
          <p:nvPr>
            <p:ph type="sldNum" sz="quarter" idx="12"/>
          </p:nvPr>
        </p:nvSpPr>
        <p:spPr/>
        <p:txBody>
          <a:bodyPr/>
          <a:lstStyle/>
          <a:p>
            <a:pPr>
              <a:defRPr/>
            </a:pPr>
            <a:fld id="{E403C5F5-C456-4414-ABC0-82D0684AC961}" type="slidenum">
              <a:rPr lang="en-US" smtClean="0"/>
              <a:pPr>
                <a:defRPr/>
              </a:pPr>
              <a:t>21</a:t>
            </a:fld>
            <a:endParaRPr lang="en-US"/>
          </a:p>
        </p:txBody>
      </p:sp>
      <p:sp>
        <p:nvSpPr>
          <p:cNvPr id="3" name="Title 2"/>
          <p:cNvSpPr>
            <a:spLocks noGrp="1"/>
          </p:cNvSpPr>
          <p:nvPr>
            <p:ph type="title"/>
          </p:nvPr>
        </p:nvSpPr>
        <p:spPr/>
        <p:txBody>
          <a:bodyPr/>
          <a:lstStyle/>
          <a:p>
            <a:endParaRPr lang="en-GB"/>
          </a:p>
        </p:txBody>
      </p:sp>
      <p:pic>
        <p:nvPicPr>
          <p:cNvPr id="1026" name="Picture 2" descr="http://2.bp.blogspot.com/_BYW4anrHl_8/TJDPh0d875I/AAAAAAAAAuU/jPB19du_-HA/s1600/Mehrabian+pie.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0400" y="1524000"/>
            <a:ext cx="5758956" cy="34599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876800" y="5289153"/>
            <a:ext cx="3810000" cy="381000"/>
          </a:xfrm>
          <a:prstGeom prst="rect">
            <a:avLst/>
          </a:prstGeom>
          <a:noFill/>
        </p:spPr>
        <p:txBody>
          <a:bodyPr wrap="square" rtlCol="0">
            <a:spAutoFit/>
          </a:bodyPr>
          <a:lstStyle/>
          <a:p>
            <a:pPr algn="r"/>
            <a:r>
              <a:rPr lang="en-GB" dirty="0" err="1"/>
              <a:t>Mehrabian</a:t>
            </a:r>
            <a:r>
              <a:rPr lang="en-GB" dirty="0"/>
              <a:t> (1971)</a:t>
            </a:r>
          </a:p>
        </p:txBody>
      </p:sp>
      <p:sp>
        <p:nvSpPr>
          <p:cNvPr id="2" name="TextBox 1"/>
          <p:cNvSpPr txBox="1"/>
          <p:nvPr/>
        </p:nvSpPr>
        <p:spPr>
          <a:xfrm>
            <a:off x="3200400" y="5943600"/>
            <a:ext cx="4800600" cy="369332"/>
          </a:xfrm>
          <a:prstGeom prst="rect">
            <a:avLst/>
          </a:prstGeom>
          <a:noFill/>
          <a:ln>
            <a:solidFill>
              <a:schemeClr val="accent1"/>
            </a:solidFill>
          </a:ln>
        </p:spPr>
        <p:txBody>
          <a:bodyPr wrap="square" rtlCol="0">
            <a:spAutoFit/>
          </a:bodyPr>
          <a:lstStyle/>
          <a:p>
            <a:pPr algn="ctr"/>
            <a:r>
              <a:rPr lang="en-GB" dirty="0"/>
              <a:t>Contentious – words are important too!</a:t>
            </a:r>
          </a:p>
        </p:txBody>
      </p:sp>
    </p:spTree>
    <p:extLst>
      <p:ext uri="{BB962C8B-B14F-4D97-AF65-F5344CB8AC3E}">
        <p14:creationId xmlns:p14="http://schemas.microsoft.com/office/powerpoint/2010/main" val="2995857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P spid="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t>Nonverbal communication</a:t>
            </a:r>
          </a:p>
        </p:txBody>
      </p:sp>
      <p:sp>
        <p:nvSpPr>
          <p:cNvPr id="3" name="Content Placeholder 2"/>
          <p:cNvSpPr>
            <a:spLocks noGrp="1"/>
          </p:cNvSpPr>
          <p:nvPr>
            <p:ph idx="1"/>
          </p:nvPr>
        </p:nvSpPr>
        <p:spPr>
          <a:xfrm>
            <a:off x="1143000" y="1600200"/>
            <a:ext cx="7543800" cy="4525963"/>
          </a:xfrm>
        </p:spPr>
        <p:txBody>
          <a:bodyPr/>
          <a:lstStyle/>
          <a:p>
            <a:r>
              <a:rPr lang="en-GB" dirty="0"/>
              <a:t>‘Body language’ is an often used term</a:t>
            </a:r>
          </a:p>
          <a:p>
            <a:r>
              <a:rPr lang="en-GB" dirty="0"/>
              <a:t> How do we communicate without speech?</a:t>
            </a:r>
          </a:p>
          <a:p>
            <a:pPr>
              <a:buFont typeface="Arial" charset="0"/>
              <a:buNone/>
            </a:pPr>
            <a:r>
              <a:rPr lang="en-GB" dirty="0"/>
              <a:t> </a:t>
            </a:r>
            <a:r>
              <a:rPr lang="en-GB" b="1" dirty="0"/>
              <a:t>Subdivisions</a:t>
            </a:r>
            <a:r>
              <a:rPr lang="en-GB" dirty="0"/>
              <a:t>:</a:t>
            </a:r>
          </a:p>
          <a:p>
            <a:r>
              <a:rPr lang="en-GB" dirty="0"/>
              <a:t>Facial expression</a:t>
            </a:r>
          </a:p>
          <a:p>
            <a:r>
              <a:rPr lang="en-GB" dirty="0"/>
              <a:t> Eye contact</a:t>
            </a:r>
          </a:p>
          <a:p>
            <a:r>
              <a:rPr lang="en-GB" dirty="0"/>
              <a:t> Posture</a:t>
            </a:r>
          </a:p>
          <a:p>
            <a:r>
              <a:rPr lang="en-GB" dirty="0"/>
              <a:t> Orientation</a:t>
            </a:r>
          </a:p>
        </p:txBody>
      </p:sp>
      <p:sp>
        <p:nvSpPr>
          <p:cNvPr id="4" name="Slide Number Placeholder 3"/>
          <p:cNvSpPr>
            <a:spLocks noGrp="1"/>
          </p:cNvSpPr>
          <p:nvPr>
            <p:ph type="sldNum" sz="quarter" idx="12"/>
          </p:nvPr>
        </p:nvSpPr>
        <p:spPr/>
        <p:txBody>
          <a:bodyPr/>
          <a:lstStyle/>
          <a:p>
            <a:pPr>
              <a:defRPr/>
            </a:pPr>
            <a:fld id="{D8CF0863-DFE8-47A3-A415-D2BF779818B2}" type="slidenum">
              <a:rPr lang="en-US" smtClean="0"/>
              <a:pPr>
                <a:defRPr/>
              </a:pPr>
              <a:t>22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Proximity</a:t>
            </a:r>
          </a:p>
          <a:p>
            <a:r>
              <a:rPr lang="en-GB" dirty="0"/>
              <a:t>Fine movement</a:t>
            </a:r>
          </a:p>
          <a:p>
            <a:r>
              <a:rPr lang="en-GB" dirty="0"/>
              <a:t>Gross movement</a:t>
            </a:r>
          </a:p>
          <a:p>
            <a:r>
              <a:rPr lang="en-GB" dirty="0"/>
              <a:t>Clothing and artefacts</a:t>
            </a:r>
          </a:p>
          <a:p>
            <a:endParaRPr lang="en-GB" dirty="0"/>
          </a:p>
          <a:p>
            <a:r>
              <a:rPr lang="en-GB" dirty="0"/>
              <a:t>NV communication says a lot about what’s going on in our minds</a:t>
            </a:r>
          </a:p>
        </p:txBody>
      </p:sp>
      <p:sp>
        <p:nvSpPr>
          <p:cNvPr id="4" name="Slide Number Placeholder 3"/>
          <p:cNvSpPr>
            <a:spLocks noGrp="1"/>
          </p:cNvSpPr>
          <p:nvPr>
            <p:ph type="sldNum" sz="quarter" idx="12"/>
          </p:nvPr>
        </p:nvSpPr>
        <p:spPr/>
        <p:txBody>
          <a:bodyPr/>
          <a:lstStyle/>
          <a:p>
            <a:pPr>
              <a:defRPr/>
            </a:pPr>
            <a:fld id="{8910FDDB-0B4B-4290-9BC2-52C66FACAA52}" type="slidenum">
              <a:rPr lang="en-US" smtClean="0"/>
              <a:pPr>
                <a:defRPr/>
              </a:pPr>
              <a:t>23</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http://t3.gstatic.com/images?q=tbn:ANd9GcRNBu9NPdylLs7xQOzoCFHwM23qKnY8yzmsjoEJ2f8sbygx2eCt"/>
          <p:cNvPicPr>
            <a:picLocks noChangeAspect="1" noChangeArrowheads="1"/>
          </p:cNvPicPr>
          <p:nvPr/>
        </p:nvPicPr>
        <p:blipFill>
          <a:blip r:embed="rId2"/>
          <a:srcRect/>
          <a:stretch>
            <a:fillRect/>
          </a:stretch>
        </p:blipFill>
        <p:spPr bwMode="auto">
          <a:xfrm>
            <a:off x="1662026" y="33250"/>
            <a:ext cx="5576974" cy="3710791"/>
          </a:xfrm>
          <a:prstGeom prst="rect">
            <a:avLst/>
          </a:prstGeom>
          <a:noFill/>
          <a:ln w="9525">
            <a:noFill/>
            <a:miter lim="800000"/>
            <a:headEnd/>
            <a:tailEnd/>
          </a:ln>
        </p:spPr>
      </p:pic>
      <p:sp>
        <p:nvSpPr>
          <p:cNvPr id="18436" name="Content Placeholder 14"/>
          <p:cNvSpPr>
            <a:spLocks noGrp="1"/>
          </p:cNvSpPr>
          <p:nvPr>
            <p:ph idx="1"/>
          </p:nvPr>
        </p:nvSpPr>
        <p:spPr>
          <a:xfrm>
            <a:off x="228600" y="1447799"/>
            <a:ext cx="8915400" cy="5053705"/>
          </a:xfrm>
        </p:spPr>
        <p:txBody>
          <a:bodyPr/>
          <a:lstStyle/>
          <a:p>
            <a:pPr>
              <a:buFont typeface="Arial" charset="0"/>
              <a:buNone/>
            </a:pPr>
            <a:endParaRPr lang="en-GB" dirty="0"/>
          </a:p>
          <a:p>
            <a:pPr>
              <a:buFont typeface="Arial" charset="0"/>
              <a:buNone/>
            </a:pPr>
            <a:endParaRPr lang="en-GB" dirty="0"/>
          </a:p>
          <a:p>
            <a:pPr>
              <a:buFont typeface="Arial" charset="0"/>
              <a:buNone/>
            </a:pPr>
            <a:endParaRPr lang="en-GB" dirty="0"/>
          </a:p>
          <a:p>
            <a:pPr>
              <a:buFont typeface="Arial" charset="0"/>
              <a:buNone/>
            </a:pPr>
            <a:endParaRPr lang="en-GB" dirty="0"/>
          </a:p>
          <a:p>
            <a:r>
              <a:rPr lang="en-GB" dirty="0"/>
              <a:t>Sometimes non verbal communication seems clear</a:t>
            </a:r>
          </a:p>
          <a:p>
            <a:r>
              <a:rPr lang="en-GB" dirty="0"/>
              <a:t>Do these people like each other?</a:t>
            </a:r>
          </a:p>
          <a:p>
            <a:r>
              <a:rPr lang="en-GB" dirty="0"/>
              <a:t>Are they happy or sad?</a:t>
            </a:r>
          </a:p>
          <a:p>
            <a:r>
              <a:rPr lang="en-GB" dirty="0"/>
              <a:t>What is their relationship?</a:t>
            </a:r>
          </a:p>
        </p:txBody>
      </p:sp>
      <p:sp>
        <p:nvSpPr>
          <p:cNvPr id="16" name="Slide Number Placeholder 15"/>
          <p:cNvSpPr>
            <a:spLocks noGrp="1"/>
          </p:cNvSpPr>
          <p:nvPr>
            <p:ph type="sldNum" sz="quarter" idx="12"/>
          </p:nvPr>
        </p:nvSpPr>
        <p:spPr/>
        <p:txBody>
          <a:bodyPr/>
          <a:lstStyle/>
          <a:p>
            <a:pPr>
              <a:defRPr/>
            </a:pPr>
            <a:fld id="{C15077F6-8B02-46DD-94B7-F12EA29541B9}" type="slidenum">
              <a:rPr lang="en-US" smtClean="0"/>
              <a:pPr>
                <a:defRPr/>
              </a:pPr>
              <a:t>24</a:t>
            </a:fld>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0" y="346869"/>
            <a:ext cx="2438400" cy="4983162"/>
          </a:xfrm>
        </p:spPr>
        <p:txBody>
          <a:bodyPr/>
          <a:lstStyle/>
          <a:p>
            <a:r>
              <a:rPr lang="en-GB" dirty="0"/>
              <a:t>What does this picture tell us?</a:t>
            </a:r>
          </a:p>
        </p:txBody>
      </p:sp>
      <p:sp>
        <p:nvSpPr>
          <p:cNvPr id="4" name="Slide Number Placeholder 3"/>
          <p:cNvSpPr>
            <a:spLocks noGrp="1"/>
          </p:cNvSpPr>
          <p:nvPr>
            <p:ph type="sldNum" sz="quarter" idx="12"/>
          </p:nvPr>
        </p:nvSpPr>
        <p:spPr/>
        <p:txBody>
          <a:bodyPr/>
          <a:lstStyle/>
          <a:p>
            <a:pPr>
              <a:defRPr/>
            </a:pPr>
            <a:fld id="{E403C5F5-C456-4414-ABC0-82D0684AC961}" type="slidenum">
              <a:rPr lang="en-US" smtClean="0"/>
              <a:pPr>
                <a:defRPr/>
              </a:pPr>
              <a:t>25</a:t>
            </a:fld>
            <a:endParaRPr lang="en-US"/>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22880" y="609599"/>
            <a:ext cx="6293908" cy="4720431"/>
          </a:xfrm>
          <a:prstGeom prst="rect">
            <a:avLst/>
          </a:prstGeom>
        </p:spPr>
      </p:pic>
    </p:spTree>
    <p:extLst>
      <p:ext uri="{BB962C8B-B14F-4D97-AF65-F5344CB8AC3E}">
        <p14:creationId xmlns:p14="http://schemas.microsoft.com/office/powerpoint/2010/main" val="8678468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04800" y="877094"/>
            <a:ext cx="2514600" cy="4754562"/>
          </a:xfrm>
        </p:spPr>
        <p:txBody>
          <a:bodyPr/>
          <a:lstStyle/>
          <a:p>
            <a:r>
              <a:rPr lang="en-GB" sz="3200" dirty="0"/>
              <a:t>Midnight, close to freezing and outdoors – </a:t>
            </a:r>
            <a:br>
              <a:rPr lang="en-GB" sz="3200" dirty="0"/>
            </a:br>
            <a:br>
              <a:rPr lang="en-GB" sz="3200" dirty="0"/>
            </a:br>
            <a:r>
              <a:rPr lang="en-GB" sz="3200" dirty="0"/>
              <a:t>What is she thinking?</a:t>
            </a:r>
          </a:p>
        </p:txBody>
      </p:sp>
      <p:sp>
        <p:nvSpPr>
          <p:cNvPr id="4" name="Slide Number Placeholder 3"/>
          <p:cNvSpPr>
            <a:spLocks noGrp="1"/>
          </p:cNvSpPr>
          <p:nvPr>
            <p:ph type="sldNum" sz="quarter" idx="12"/>
          </p:nvPr>
        </p:nvSpPr>
        <p:spPr/>
        <p:txBody>
          <a:bodyPr/>
          <a:lstStyle/>
          <a:p>
            <a:pPr>
              <a:defRPr/>
            </a:pPr>
            <a:fld id="{E403C5F5-C456-4414-ABC0-82D0684AC961}" type="slidenum">
              <a:rPr lang="en-US" smtClean="0"/>
              <a:pPr>
                <a:defRPr/>
              </a:pPr>
              <a:t>26</a:t>
            </a:fld>
            <a:endParaRPr lang="en-US"/>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77234" y="0"/>
            <a:ext cx="5144202" cy="6858935"/>
          </a:xfrm>
          <a:prstGeom prst="rect">
            <a:avLst/>
          </a:prstGeom>
        </p:spPr>
      </p:pic>
    </p:spTree>
    <p:extLst>
      <p:ext uri="{BB962C8B-B14F-4D97-AF65-F5344CB8AC3E}">
        <p14:creationId xmlns:p14="http://schemas.microsoft.com/office/powerpoint/2010/main" val="14920852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1" descr="C:\Users\Mike\Pictures\Photo Stream\My Photo Stream\IMG_1094.JPG"/>
          <p:cNvPicPr>
            <a:picLocks noGrp="1" noChangeAspect="1" noChangeArrowheads="1"/>
          </p:cNvPicPr>
          <p:nvPr>
            <p:ph idx="4294967295"/>
          </p:nvPr>
        </p:nvPicPr>
        <p:blipFill>
          <a:blip r:embed="rId2"/>
          <a:srcRect/>
          <a:stretch>
            <a:fillRect/>
          </a:stretch>
        </p:blipFill>
        <p:spPr>
          <a:xfrm>
            <a:off x="3886200" y="24938"/>
            <a:ext cx="5105400" cy="6783764"/>
          </a:xfrm>
          <a:noFill/>
        </p:spPr>
      </p:pic>
      <p:sp>
        <p:nvSpPr>
          <p:cNvPr id="19459" name="TextBox 6"/>
          <p:cNvSpPr txBox="1">
            <a:spLocks noChangeArrowheads="1"/>
          </p:cNvSpPr>
          <p:nvPr/>
        </p:nvSpPr>
        <p:spPr bwMode="auto">
          <a:xfrm>
            <a:off x="304800" y="1752600"/>
            <a:ext cx="3429000" cy="1754326"/>
          </a:xfrm>
          <a:prstGeom prst="rect">
            <a:avLst/>
          </a:prstGeom>
          <a:noFill/>
          <a:ln w="9525">
            <a:noFill/>
            <a:miter lim="800000"/>
            <a:headEnd/>
            <a:tailEnd/>
          </a:ln>
        </p:spPr>
        <p:txBody>
          <a:bodyPr>
            <a:spAutoFit/>
          </a:bodyPr>
          <a:lstStyle/>
          <a:p>
            <a:pPr algn="ctr"/>
            <a:r>
              <a:rPr lang="en-GB" sz="3600" dirty="0"/>
              <a:t>Is this a happy tiger or an unsure one?</a:t>
            </a:r>
          </a:p>
        </p:txBody>
      </p:sp>
      <p:sp>
        <p:nvSpPr>
          <p:cNvPr id="8" name="Slide Number Placeholder 7"/>
          <p:cNvSpPr>
            <a:spLocks noGrp="1"/>
          </p:cNvSpPr>
          <p:nvPr>
            <p:ph type="sldNum" sz="quarter" idx="12"/>
          </p:nvPr>
        </p:nvSpPr>
        <p:spPr/>
        <p:txBody>
          <a:bodyPr/>
          <a:lstStyle/>
          <a:p>
            <a:pPr>
              <a:defRPr/>
            </a:pPr>
            <a:fld id="{35EC4DF0-51FB-4A0D-801F-6844BE0890D2}" type="slidenum">
              <a:rPr lang="en-US" smtClean="0"/>
              <a:pPr>
                <a:defRPr/>
              </a:pPr>
              <a:t>27</a:t>
            </a:fld>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GB"/>
              <a:t>Context and meaning (p109)</a:t>
            </a:r>
          </a:p>
        </p:txBody>
      </p:sp>
      <p:sp>
        <p:nvSpPr>
          <p:cNvPr id="22531" name="Content Placeholder 2"/>
          <p:cNvSpPr>
            <a:spLocks noGrp="1"/>
          </p:cNvSpPr>
          <p:nvPr>
            <p:ph idx="1"/>
          </p:nvPr>
        </p:nvSpPr>
        <p:spPr/>
        <p:txBody>
          <a:bodyPr/>
          <a:lstStyle/>
          <a:p>
            <a:r>
              <a:rPr lang="en-GB" b="1" dirty="0"/>
              <a:t>Identity and emotion</a:t>
            </a:r>
          </a:p>
          <a:p>
            <a:pPr marL="0" indent="0">
              <a:buNone/>
            </a:pPr>
            <a:r>
              <a:rPr lang="en-GB" dirty="0"/>
              <a:t>The way we see ourselves and how we fit into a particular situation has a direct bearing on how we communicate …</a:t>
            </a:r>
          </a:p>
          <a:p>
            <a:pPr marL="0" indent="0" algn="ctr">
              <a:buNone/>
            </a:pPr>
            <a:r>
              <a:rPr lang="en-GB" b="1" dirty="0"/>
              <a:t>Two key questions …</a:t>
            </a:r>
            <a:r>
              <a:rPr lang="en-GB" dirty="0"/>
              <a:t> </a:t>
            </a:r>
          </a:p>
          <a:p>
            <a:pPr marL="0" indent="0" algn="ctr">
              <a:buNone/>
            </a:pPr>
            <a:r>
              <a:rPr lang="en-GB" b="1" dirty="0"/>
              <a:t>Who am I? </a:t>
            </a:r>
          </a:p>
          <a:p>
            <a:pPr marL="0" indent="0" algn="ctr">
              <a:buNone/>
            </a:pPr>
            <a:r>
              <a:rPr lang="en-GB" b="1" dirty="0"/>
              <a:t>What is my role? </a:t>
            </a:r>
          </a:p>
          <a:p>
            <a:pPr marL="0" indent="0">
              <a:buNone/>
            </a:pPr>
            <a:endParaRPr lang="en-GB" b="1" dirty="0"/>
          </a:p>
          <a:p>
            <a:pPr marL="0" indent="0">
              <a:buNone/>
            </a:pPr>
            <a:endParaRPr lang="en-GB" dirty="0"/>
          </a:p>
        </p:txBody>
      </p:sp>
      <p:sp>
        <p:nvSpPr>
          <p:cNvPr id="4" name="Slide Number Placeholder 3"/>
          <p:cNvSpPr>
            <a:spLocks noGrp="1"/>
          </p:cNvSpPr>
          <p:nvPr>
            <p:ph type="sldNum" sz="quarter" idx="12"/>
          </p:nvPr>
        </p:nvSpPr>
        <p:spPr/>
        <p:txBody>
          <a:bodyPr/>
          <a:lstStyle/>
          <a:p>
            <a:pPr>
              <a:defRPr/>
            </a:pPr>
            <a:fld id="{7DD6A32B-82C1-40AF-B271-F7034C2948F4}" type="slidenum">
              <a:rPr lang="en-US" smtClean="0"/>
              <a:pPr>
                <a:defRPr/>
              </a:pPr>
              <a:t>28</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253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74638"/>
            <a:ext cx="8229600" cy="487362"/>
          </a:xfrm>
        </p:spPr>
        <p:txBody>
          <a:bodyPr/>
          <a:lstStyle/>
          <a:p>
            <a:pPr marL="571500" indent="-571500">
              <a:buFont typeface="Arial" pitchFamily="34" charset="0"/>
              <a:buChar char="•"/>
            </a:pPr>
            <a:r>
              <a:rPr lang="en-GB" b="1" dirty="0"/>
              <a:t>Culture and meaning</a:t>
            </a:r>
          </a:p>
        </p:txBody>
      </p:sp>
      <p:sp>
        <p:nvSpPr>
          <p:cNvPr id="4" name="Slide Number Placeholder 3"/>
          <p:cNvSpPr>
            <a:spLocks noGrp="1"/>
          </p:cNvSpPr>
          <p:nvPr>
            <p:ph type="sldNum" sz="quarter" idx="12"/>
          </p:nvPr>
        </p:nvSpPr>
        <p:spPr/>
        <p:txBody>
          <a:bodyPr/>
          <a:lstStyle/>
          <a:p>
            <a:pPr>
              <a:defRPr/>
            </a:pPr>
            <a:fld id="{E403C5F5-C456-4414-ABC0-82D0684AC961}" type="slidenum">
              <a:rPr lang="en-US" smtClean="0"/>
              <a:pPr>
                <a:defRPr/>
              </a:pPr>
              <a:t>29</a:t>
            </a:fld>
            <a:endParaRPr lang="en-US" dirty="0"/>
          </a:p>
        </p:txBody>
      </p:sp>
      <p:sp>
        <p:nvSpPr>
          <p:cNvPr id="3" name="Content Placeholder 2"/>
          <p:cNvSpPr>
            <a:spLocks noGrp="1"/>
          </p:cNvSpPr>
          <p:nvPr>
            <p:ph idx="4294967295"/>
          </p:nvPr>
        </p:nvSpPr>
        <p:spPr>
          <a:xfrm>
            <a:off x="0" y="152400"/>
            <a:ext cx="8229600" cy="5973763"/>
          </a:xfrm>
        </p:spPr>
        <p:txBody>
          <a:bodyPr/>
          <a:lstStyle/>
          <a:p>
            <a:pPr marL="0" indent="0">
              <a:buNone/>
            </a:pPr>
            <a:endParaRPr lang="en-GB" dirty="0"/>
          </a:p>
          <a:p>
            <a:pPr marL="0" indent="0">
              <a:buNone/>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0255" y="814182"/>
            <a:ext cx="8037945" cy="56696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762000" y="6483803"/>
            <a:ext cx="4191000" cy="369332"/>
          </a:xfrm>
          <a:prstGeom prst="rect">
            <a:avLst/>
          </a:prstGeom>
          <a:noFill/>
        </p:spPr>
        <p:txBody>
          <a:bodyPr wrap="square" rtlCol="0">
            <a:spAutoFit/>
          </a:bodyPr>
          <a:lstStyle/>
          <a:p>
            <a:r>
              <a:rPr lang="en-GB" dirty="0"/>
              <a:t>Newdirectionsconsulting.com</a:t>
            </a:r>
          </a:p>
        </p:txBody>
      </p:sp>
    </p:spTree>
    <p:extLst>
      <p:ext uri="{BB962C8B-B14F-4D97-AF65-F5344CB8AC3E}">
        <p14:creationId xmlns:p14="http://schemas.microsoft.com/office/powerpoint/2010/main" val="1831722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E403C5F5-C456-4414-ABC0-82D0684AC961}" type="slidenum">
              <a:rPr lang="en-US" smtClean="0"/>
              <a:pPr>
                <a:defRPr/>
              </a:pPr>
              <a:t>30</a:t>
            </a:fld>
            <a:endParaRPr lang="en-US"/>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510540"/>
            <a:ext cx="7543800" cy="57785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ounded Rectangle 1"/>
          <p:cNvSpPr/>
          <p:nvPr/>
        </p:nvSpPr>
        <p:spPr>
          <a:xfrm>
            <a:off x="6373091" y="914400"/>
            <a:ext cx="1752600" cy="3048000"/>
          </a:xfrm>
          <a:prstGeom prst="round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48859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2"/>
                                        </p:tgtEl>
                                        <p:attrNameLst>
                                          <p:attrName>ppt_x</p:attrName>
                                        </p:attrNameLst>
                                      </p:cBhvr>
                                      <p:tavLst>
                                        <p:tav tm="0">
                                          <p:val>
                                            <p:strVal val="ppt_x"/>
                                          </p:val>
                                        </p:tav>
                                        <p:tav tm="100000">
                                          <p:val>
                                            <p:strVal val="ppt_x"/>
                                          </p:val>
                                        </p:tav>
                                      </p:tavLst>
                                    </p:anim>
                                    <p:anim calcmode="lin" valueType="num">
                                      <p:cBhvr additive="base">
                                        <p:cTn id="7" dur="500"/>
                                        <p:tgtEl>
                                          <p:spTgt spid="2"/>
                                        </p:tgtEl>
                                        <p:attrNameLst>
                                          <p:attrName>ppt_y</p:attrName>
                                        </p:attrNameLst>
                                      </p:cBhvr>
                                      <p:tavLst>
                                        <p:tav tm="0">
                                          <p:val>
                                            <p:strVal val="ppt_y"/>
                                          </p:val>
                                        </p:tav>
                                        <p:tav tm="100000">
                                          <p:val>
                                            <p:strVal val="1+ppt_h/2"/>
                                          </p:val>
                                        </p:tav>
                                      </p:tavLst>
                                    </p:anim>
                                    <p:set>
                                      <p:cBhvr>
                                        <p:cTn id="8" dur="1" fill="hold">
                                          <p:stCondLst>
                                            <p:cond delay="4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b="1" dirty="0"/>
              <a:t>Structure and social divisions</a:t>
            </a:r>
          </a:p>
          <a:p>
            <a:endParaRPr lang="en-GB" b="1" dirty="0"/>
          </a:p>
          <a:p>
            <a:r>
              <a:rPr lang="en-GB" dirty="0"/>
              <a:t>Structure in society and in the workplace</a:t>
            </a:r>
          </a:p>
          <a:p>
            <a:r>
              <a:rPr lang="en-GB" dirty="0"/>
              <a:t>Some aspects of society and work are quite hierarchical and can present serious barriers to effective communications</a:t>
            </a:r>
          </a:p>
          <a:p>
            <a:pPr marL="0" indent="0">
              <a:buNone/>
            </a:pPr>
            <a:endParaRPr lang="en-GB" dirty="0"/>
          </a:p>
        </p:txBody>
      </p:sp>
      <p:sp>
        <p:nvSpPr>
          <p:cNvPr id="4" name="Slide Number Placeholder 3"/>
          <p:cNvSpPr>
            <a:spLocks noGrp="1"/>
          </p:cNvSpPr>
          <p:nvPr>
            <p:ph type="sldNum" sz="quarter" idx="12"/>
          </p:nvPr>
        </p:nvSpPr>
        <p:spPr/>
        <p:txBody>
          <a:bodyPr/>
          <a:lstStyle/>
          <a:p>
            <a:pPr>
              <a:defRPr/>
            </a:pPr>
            <a:fld id="{E403C5F5-C456-4414-ABC0-82D0684AC961}" type="slidenum">
              <a:rPr lang="en-US" smtClean="0"/>
              <a:pPr>
                <a:defRPr/>
              </a:pPr>
              <a:t>31</a:t>
            </a:fld>
            <a:endParaRPr lang="en-US"/>
          </a:p>
        </p:txBody>
      </p:sp>
    </p:spTree>
    <p:extLst>
      <p:ext uri="{BB962C8B-B14F-4D97-AF65-F5344CB8AC3E}">
        <p14:creationId xmlns:p14="http://schemas.microsoft.com/office/powerpoint/2010/main" val="3108786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a:t>Political correctness</a:t>
            </a:r>
          </a:p>
          <a:p>
            <a:pPr marL="0" indent="0">
              <a:buNone/>
            </a:pPr>
            <a:r>
              <a:rPr lang="en-GB" dirty="0"/>
              <a:t>PC had a terrible press some years back and developed a sense of paranoia. There was a sense that we ought to be cautious in expressing ourselves for fear of causing offence …</a:t>
            </a:r>
          </a:p>
          <a:p>
            <a:pPr marL="0" indent="0">
              <a:buNone/>
            </a:pPr>
            <a:endParaRPr lang="en-GB" dirty="0"/>
          </a:p>
          <a:p>
            <a:pPr marL="0" indent="0">
              <a:buNone/>
            </a:pPr>
            <a:r>
              <a:rPr lang="en-GB" dirty="0"/>
              <a:t>It remains a contentious area …</a:t>
            </a:r>
          </a:p>
        </p:txBody>
      </p:sp>
      <p:sp>
        <p:nvSpPr>
          <p:cNvPr id="4" name="Slide Number Placeholder 3"/>
          <p:cNvSpPr>
            <a:spLocks noGrp="1"/>
          </p:cNvSpPr>
          <p:nvPr>
            <p:ph type="sldNum" sz="quarter" idx="12"/>
          </p:nvPr>
        </p:nvSpPr>
        <p:spPr/>
        <p:txBody>
          <a:bodyPr/>
          <a:lstStyle/>
          <a:p>
            <a:pPr>
              <a:defRPr/>
            </a:pPr>
            <a:fld id="{E403C5F5-C456-4414-ABC0-82D0684AC961}" type="slidenum">
              <a:rPr lang="en-US" smtClean="0"/>
              <a:pPr>
                <a:defRPr/>
              </a:pPr>
              <a:t>32</a:t>
            </a:fld>
            <a:endParaRPr lang="en-US"/>
          </a:p>
        </p:txBody>
      </p:sp>
    </p:spTree>
    <p:extLst>
      <p:ext uri="{BB962C8B-B14F-4D97-AF65-F5344CB8AC3E}">
        <p14:creationId xmlns:p14="http://schemas.microsoft.com/office/powerpoint/2010/main" val="23602011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E403C5F5-C456-4414-ABC0-82D0684AC961}" type="slidenum">
              <a:rPr lang="en-US" smtClean="0"/>
              <a:pPr>
                <a:defRPr/>
              </a:pPr>
              <a:t>33</a:t>
            </a:fld>
            <a:endParaRPr lang="en-US"/>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381000"/>
            <a:ext cx="6248400" cy="61104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797008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DE2CF43D-D078-481B-A3E9-A412AF079B80}" type="slidenum">
              <a:rPr lang="en-US" smtClean="0"/>
              <a:pPr>
                <a:defRPr/>
              </a:pPr>
              <a:t>34</a:t>
            </a:fld>
            <a:endParaRPr lang="en-US"/>
          </a:p>
        </p:txBody>
      </p:sp>
      <p:pic>
        <p:nvPicPr>
          <p:cNvPr id="3" name="Picture 2"/>
          <p:cNvPicPr>
            <a:picLocks noChangeAspect="1"/>
          </p:cNvPicPr>
          <p:nvPr/>
        </p:nvPicPr>
        <p:blipFill>
          <a:blip r:embed="rId2"/>
          <a:stretch>
            <a:fillRect/>
          </a:stretch>
        </p:blipFill>
        <p:spPr>
          <a:xfrm>
            <a:off x="102108" y="1066800"/>
            <a:ext cx="9041892" cy="4255008"/>
          </a:xfrm>
          <a:prstGeom prst="rect">
            <a:avLst/>
          </a:prstGeom>
        </p:spPr>
      </p:pic>
    </p:spTree>
    <p:extLst>
      <p:ext uri="{BB962C8B-B14F-4D97-AF65-F5344CB8AC3E}">
        <p14:creationId xmlns:p14="http://schemas.microsoft.com/office/powerpoint/2010/main" val="37743750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DE2CF43D-D078-481B-A3E9-A412AF079B80}" type="slidenum">
              <a:rPr lang="en-US" smtClean="0"/>
              <a:pPr>
                <a:defRPr/>
              </a:pPr>
              <a:t>35</a:t>
            </a:fld>
            <a:endParaRPr lang="en-US"/>
          </a:p>
        </p:txBody>
      </p:sp>
      <p:pic>
        <p:nvPicPr>
          <p:cNvPr id="3" name="Picture 2"/>
          <p:cNvPicPr>
            <a:picLocks noChangeAspect="1"/>
          </p:cNvPicPr>
          <p:nvPr/>
        </p:nvPicPr>
        <p:blipFill>
          <a:blip r:embed="rId2"/>
          <a:stretch>
            <a:fillRect/>
          </a:stretch>
        </p:blipFill>
        <p:spPr>
          <a:xfrm>
            <a:off x="2362200" y="141255"/>
            <a:ext cx="4481894" cy="6722841"/>
          </a:xfrm>
          <a:prstGeom prst="rect">
            <a:avLst/>
          </a:prstGeom>
        </p:spPr>
      </p:pic>
      <p:pic>
        <p:nvPicPr>
          <p:cNvPr id="4" name="Picture 3"/>
          <p:cNvPicPr>
            <a:picLocks noChangeAspect="1"/>
          </p:cNvPicPr>
          <p:nvPr/>
        </p:nvPicPr>
        <p:blipFill>
          <a:blip r:embed="rId3"/>
          <a:stretch>
            <a:fillRect/>
          </a:stretch>
        </p:blipFill>
        <p:spPr>
          <a:xfrm>
            <a:off x="0" y="0"/>
            <a:ext cx="9144000" cy="6759245"/>
          </a:xfrm>
          <a:prstGeom prst="rect">
            <a:avLst/>
          </a:prstGeom>
        </p:spPr>
      </p:pic>
    </p:spTree>
    <p:extLst>
      <p:ext uri="{BB962C8B-B14F-4D97-AF65-F5344CB8AC3E}">
        <p14:creationId xmlns:p14="http://schemas.microsoft.com/office/powerpoint/2010/main" val="1408751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81000" y="457201"/>
            <a:ext cx="8153400" cy="6264274"/>
          </a:xfrm>
        </p:spPr>
        <p:txBody>
          <a:bodyPr/>
          <a:lstStyle/>
          <a:p>
            <a:r>
              <a:rPr lang="en-GB" sz="5400" b="1" dirty="0"/>
              <a:t>Communication is key</a:t>
            </a:r>
            <a:br>
              <a:rPr lang="en-GB" dirty="0"/>
            </a:br>
            <a:br>
              <a:rPr lang="en-GB" dirty="0"/>
            </a:br>
            <a:r>
              <a:rPr lang="en-GB" dirty="0"/>
              <a:t>Interpersonal encounters</a:t>
            </a:r>
            <a:br>
              <a:rPr lang="en-GB" dirty="0"/>
            </a:br>
            <a:r>
              <a:rPr lang="en-GB" dirty="0"/>
              <a:t>Understanding context</a:t>
            </a:r>
            <a:br>
              <a:rPr lang="en-GB" dirty="0"/>
            </a:br>
            <a:r>
              <a:rPr lang="en-GB" dirty="0"/>
              <a:t>Being effective</a:t>
            </a:r>
            <a:br>
              <a:rPr lang="en-GB" dirty="0"/>
            </a:br>
            <a:r>
              <a:rPr lang="en-GB" dirty="0"/>
              <a:t>Avoiding discrimination</a:t>
            </a:r>
            <a:br>
              <a:rPr lang="en-GB" dirty="0"/>
            </a:br>
            <a:r>
              <a:rPr lang="en-GB" dirty="0"/>
              <a:t>Being aware of power</a:t>
            </a:r>
            <a:br>
              <a:rPr lang="en-GB" dirty="0"/>
            </a:br>
            <a:br>
              <a:rPr lang="en-GB" dirty="0"/>
            </a:br>
            <a:r>
              <a:rPr lang="en-GB" b="1" dirty="0"/>
              <a:t>Communicating with children</a:t>
            </a:r>
          </a:p>
        </p:txBody>
      </p:sp>
      <p:sp>
        <p:nvSpPr>
          <p:cNvPr id="2" name="Slide Number Placeholder 1"/>
          <p:cNvSpPr>
            <a:spLocks noGrp="1"/>
          </p:cNvSpPr>
          <p:nvPr>
            <p:ph type="sldNum" sz="quarter" idx="12"/>
          </p:nvPr>
        </p:nvSpPr>
        <p:spPr/>
        <p:txBody>
          <a:bodyPr/>
          <a:lstStyle/>
          <a:p>
            <a:pPr>
              <a:defRPr/>
            </a:pPr>
            <a:fld id="{DE2CF43D-D078-481B-A3E9-A412AF079B80}" type="slidenum">
              <a:rPr lang="en-US" smtClean="0"/>
              <a:pPr>
                <a:defRPr/>
              </a:pPr>
              <a:t>36</a:t>
            </a:fld>
            <a:endParaRPr lang="en-US" dirty="0"/>
          </a:p>
        </p:txBody>
      </p:sp>
    </p:spTree>
    <p:extLst>
      <p:ext uri="{BB962C8B-B14F-4D97-AF65-F5344CB8AC3E}">
        <p14:creationId xmlns:p14="http://schemas.microsoft.com/office/powerpoint/2010/main" val="32320209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a:t>Practice (p129)</a:t>
            </a:r>
          </a:p>
        </p:txBody>
      </p:sp>
      <p:sp>
        <p:nvSpPr>
          <p:cNvPr id="23555" name="Content Placeholder 2"/>
          <p:cNvSpPr>
            <a:spLocks noGrp="1"/>
          </p:cNvSpPr>
          <p:nvPr>
            <p:ph idx="1"/>
          </p:nvPr>
        </p:nvSpPr>
        <p:spPr/>
        <p:txBody>
          <a:bodyPr/>
          <a:lstStyle/>
          <a:p>
            <a:pPr>
              <a:buFont typeface="Arial" charset="0"/>
              <a:buNone/>
            </a:pPr>
            <a:r>
              <a:rPr lang="en-GB" dirty="0"/>
              <a:t>Re Weismann (</a:t>
            </a:r>
            <a:r>
              <a:rPr lang="en-GB"/>
              <a:t>2003):</a:t>
            </a:r>
          </a:p>
          <a:p>
            <a:pPr>
              <a:buFont typeface="Arial" charset="0"/>
              <a:buNone/>
            </a:pPr>
            <a:endParaRPr lang="en-GB" dirty="0"/>
          </a:p>
          <a:p>
            <a:r>
              <a:rPr lang="en-GB" dirty="0"/>
              <a:t>“Our ability to create and sustain our social world depends in large measure on how well we communicate.”</a:t>
            </a:r>
          </a:p>
        </p:txBody>
      </p:sp>
      <p:sp>
        <p:nvSpPr>
          <p:cNvPr id="4" name="Slide Number Placeholder 3"/>
          <p:cNvSpPr>
            <a:spLocks noGrp="1"/>
          </p:cNvSpPr>
          <p:nvPr>
            <p:ph type="sldNum" sz="quarter" idx="12"/>
          </p:nvPr>
        </p:nvSpPr>
        <p:spPr/>
        <p:txBody>
          <a:bodyPr/>
          <a:lstStyle/>
          <a:p>
            <a:pPr>
              <a:defRPr/>
            </a:pPr>
            <a:fld id="{BA7EA16C-361B-4D95-ACAE-90F593E4FB71}" type="slidenum">
              <a:rPr lang="en-US" smtClean="0"/>
              <a:pPr>
                <a:defRPr/>
              </a:pPr>
              <a:t>37</a:t>
            </a:fld>
            <a:endParaRPr 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r>
              <a:rPr lang="en-GB" dirty="0"/>
              <a:t>Interpersonal encounters (p131)</a:t>
            </a:r>
          </a:p>
        </p:txBody>
      </p:sp>
      <p:sp>
        <p:nvSpPr>
          <p:cNvPr id="24579" name="Content Placeholder 2"/>
          <p:cNvSpPr>
            <a:spLocks noGrp="1"/>
          </p:cNvSpPr>
          <p:nvPr>
            <p:ph idx="1"/>
          </p:nvPr>
        </p:nvSpPr>
        <p:spPr/>
        <p:txBody>
          <a:bodyPr/>
          <a:lstStyle/>
          <a:p>
            <a:r>
              <a:rPr lang="en-GB" dirty="0"/>
              <a:t>Set the Scene: </a:t>
            </a:r>
          </a:p>
          <a:p>
            <a:pPr lvl="1"/>
            <a:r>
              <a:rPr lang="en-GB" sz="3200" dirty="0"/>
              <a:t>preparation is important. </a:t>
            </a:r>
          </a:p>
          <a:p>
            <a:pPr lvl="1"/>
            <a:r>
              <a:rPr lang="en-GB" sz="3200" dirty="0"/>
              <a:t>we can think ahead and plan. We need to ask</a:t>
            </a:r>
          </a:p>
          <a:p>
            <a:endParaRPr lang="en-GB" dirty="0"/>
          </a:p>
          <a:p>
            <a:pPr algn="ctr">
              <a:buFont typeface="Arial" charset="0"/>
              <a:buNone/>
            </a:pPr>
            <a:r>
              <a:rPr lang="en-GB" sz="4800" b="1" u="sng" dirty="0"/>
              <a:t>What is the context?</a:t>
            </a:r>
          </a:p>
        </p:txBody>
      </p:sp>
      <p:sp>
        <p:nvSpPr>
          <p:cNvPr id="4" name="Slide Number Placeholder 3"/>
          <p:cNvSpPr>
            <a:spLocks noGrp="1"/>
          </p:cNvSpPr>
          <p:nvPr>
            <p:ph type="sldNum" sz="quarter" idx="12"/>
          </p:nvPr>
        </p:nvSpPr>
        <p:spPr/>
        <p:txBody>
          <a:bodyPr/>
          <a:lstStyle/>
          <a:p>
            <a:pPr>
              <a:defRPr/>
            </a:pPr>
            <a:fld id="{8DB3DB5F-E7C1-4091-B474-0D4484FCAEAD}" type="slidenum">
              <a:rPr lang="en-US" smtClean="0"/>
              <a:pPr>
                <a:defRPr/>
              </a:pPr>
              <a:t>38</a:t>
            </a:fld>
            <a:endParaRPr lang="en-US"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457200" y="304800"/>
            <a:ext cx="8229600" cy="533400"/>
          </a:xfrm>
        </p:spPr>
        <p:txBody>
          <a:bodyPr/>
          <a:lstStyle/>
          <a:p>
            <a:endParaRPr lang="en-GB"/>
          </a:p>
        </p:txBody>
      </p:sp>
      <p:sp>
        <p:nvSpPr>
          <p:cNvPr id="3" name="Content Placeholder 2"/>
          <p:cNvSpPr>
            <a:spLocks noGrp="1"/>
          </p:cNvSpPr>
          <p:nvPr>
            <p:ph idx="1"/>
          </p:nvPr>
        </p:nvSpPr>
        <p:spPr>
          <a:xfrm>
            <a:off x="838200" y="1524000"/>
            <a:ext cx="7467600" cy="4953000"/>
          </a:xfrm>
        </p:spPr>
        <p:txBody>
          <a:bodyPr/>
          <a:lstStyle/>
          <a:p>
            <a:pPr>
              <a:buFont typeface="Arial" charset="0"/>
              <a:buNone/>
              <a:defRPr/>
            </a:pPr>
            <a:r>
              <a:rPr lang="en-GB" sz="4000" b="1" dirty="0"/>
              <a:t>“What is the context?”</a:t>
            </a:r>
          </a:p>
          <a:p>
            <a:pPr marL="514350" indent="-514350">
              <a:buFont typeface="+mj-lt"/>
              <a:buAutoNum type="arabicPeriod"/>
              <a:defRPr/>
            </a:pPr>
            <a:r>
              <a:rPr lang="en-GB" b="1" dirty="0"/>
              <a:t>Social</a:t>
            </a:r>
            <a:r>
              <a:rPr lang="en-GB" dirty="0"/>
              <a:t>: in a pub; man-woman; same-sex; old-young  etc</a:t>
            </a:r>
          </a:p>
          <a:p>
            <a:pPr marL="514350" indent="-514350">
              <a:buFont typeface="+mj-lt"/>
              <a:buAutoNum type="arabicPeriod"/>
              <a:defRPr/>
            </a:pPr>
            <a:r>
              <a:rPr lang="en-GB" dirty="0"/>
              <a:t> </a:t>
            </a:r>
            <a:r>
              <a:rPr lang="en-GB" b="1" dirty="0"/>
              <a:t>Physical</a:t>
            </a:r>
            <a:r>
              <a:rPr lang="en-GB" dirty="0"/>
              <a:t>: the environment</a:t>
            </a:r>
          </a:p>
          <a:p>
            <a:pPr marL="514350" indent="-514350">
              <a:buFont typeface="+mj-lt"/>
              <a:buAutoNum type="arabicPeriod"/>
              <a:defRPr/>
            </a:pPr>
            <a:r>
              <a:rPr lang="en-GB" b="1" dirty="0"/>
              <a:t>Relationship</a:t>
            </a:r>
            <a:r>
              <a:rPr lang="en-GB" dirty="0"/>
              <a:t>:  who is communicating and why?</a:t>
            </a:r>
          </a:p>
          <a:p>
            <a:pPr marL="514350" indent="-514350">
              <a:buFont typeface="Arial" charset="0"/>
              <a:buNone/>
              <a:defRPr/>
            </a:pPr>
            <a:endParaRPr lang="en-GB" dirty="0"/>
          </a:p>
        </p:txBody>
      </p:sp>
      <p:sp>
        <p:nvSpPr>
          <p:cNvPr id="4" name="Slide Number Placeholder 3"/>
          <p:cNvSpPr>
            <a:spLocks noGrp="1"/>
          </p:cNvSpPr>
          <p:nvPr>
            <p:ph type="sldNum" sz="quarter" idx="12"/>
          </p:nvPr>
        </p:nvSpPr>
        <p:spPr/>
        <p:txBody>
          <a:bodyPr/>
          <a:lstStyle/>
          <a:p>
            <a:pPr>
              <a:defRPr/>
            </a:pPr>
            <a:fld id="{7A524D8F-0F53-4955-A126-41825C1D3BBC}" type="slidenum">
              <a:rPr lang="en-US" smtClean="0"/>
              <a:pPr>
                <a:defRPr/>
              </a:pPr>
              <a:t>39</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457200" y="304800"/>
            <a:ext cx="8229600" cy="533400"/>
          </a:xfrm>
        </p:spPr>
        <p:txBody>
          <a:bodyPr/>
          <a:lstStyle/>
          <a:p>
            <a:endParaRPr lang="en-GB"/>
          </a:p>
        </p:txBody>
      </p:sp>
      <p:sp>
        <p:nvSpPr>
          <p:cNvPr id="3" name="Content Placeholder 2"/>
          <p:cNvSpPr>
            <a:spLocks noGrp="1"/>
          </p:cNvSpPr>
          <p:nvPr>
            <p:ph idx="1"/>
          </p:nvPr>
        </p:nvSpPr>
        <p:spPr>
          <a:xfrm>
            <a:off x="457200" y="1371600"/>
            <a:ext cx="7696200" cy="5181600"/>
          </a:xfrm>
        </p:spPr>
        <p:txBody>
          <a:bodyPr/>
          <a:lstStyle/>
          <a:p>
            <a:pPr>
              <a:buFont typeface="Arial" charset="0"/>
              <a:buNone/>
              <a:defRPr/>
            </a:pPr>
            <a:r>
              <a:rPr lang="en-GB" sz="4000" b="1" dirty="0"/>
              <a:t>“What is the context?”</a:t>
            </a:r>
          </a:p>
          <a:p>
            <a:pPr marL="514350" indent="-514350">
              <a:buFont typeface="+mj-lt"/>
              <a:buAutoNum type="arabicPeriod" startAt="4"/>
              <a:defRPr/>
            </a:pPr>
            <a:r>
              <a:rPr lang="en-GB" b="1" dirty="0"/>
              <a:t>Mood/ state of mind</a:t>
            </a:r>
            <a:r>
              <a:rPr lang="en-GB" dirty="0"/>
              <a:t>:  our mood is key</a:t>
            </a:r>
          </a:p>
          <a:p>
            <a:pPr marL="514350" indent="-514350">
              <a:buFont typeface="+mj-lt"/>
              <a:buAutoNum type="arabicPeriod" startAt="4"/>
              <a:defRPr/>
            </a:pPr>
            <a:r>
              <a:rPr lang="en-GB" b="1" dirty="0"/>
              <a:t>Speech genre</a:t>
            </a:r>
            <a:r>
              <a:rPr lang="en-GB" dirty="0"/>
              <a:t>:  formal interview, asking a person to go for a meal</a:t>
            </a:r>
          </a:p>
          <a:p>
            <a:pPr marL="514350" indent="-514350">
              <a:buFont typeface="+mj-lt"/>
              <a:buAutoNum type="arabicPeriod" startAt="4"/>
              <a:defRPr/>
            </a:pPr>
            <a:r>
              <a:rPr lang="en-GB" b="1" dirty="0"/>
              <a:t>Purpose</a:t>
            </a:r>
            <a:r>
              <a:rPr lang="en-GB" dirty="0"/>
              <a:t>: in professional situations this tends to be clear and focused</a:t>
            </a:r>
          </a:p>
          <a:p>
            <a:pPr marL="514350" indent="-514350">
              <a:buFont typeface="Arial" charset="0"/>
              <a:buNone/>
              <a:defRPr/>
            </a:pPr>
            <a:endParaRPr lang="en-GB" dirty="0"/>
          </a:p>
        </p:txBody>
      </p:sp>
      <p:sp>
        <p:nvSpPr>
          <p:cNvPr id="4" name="Slide Number Placeholder 3"/>
          <p:cNvSpPr>
            <a:spLocks noGrp="1"/>
          </p:cNvSpPr>
          <p:nvPr>
            <p:ph type="sldNum" sz="quarter" idx="12"/>
          </p:nvPr>
        </p:nvSpPr>
        <p:spPr/>
        <p:txBody>
          <a:bodyPr/>
          <a:lstStyle/>
          <a:p>
            <a:pPr>
              <a:defRPr/>
            </a:pPr>
            <a:fld id="{7A524D8F-0F53-4955-A126-41825C1D3BBC}" type="slidenum">
              <a:rPr lang="en-US" smtClean="0">
                <a:solidFill>
                  <a:prstClr val="black">
                    <a:tint val="75000"/>
                  </a:prstClr>
                </a:solidFill>
              </a:rPr>
              <a:pPr>
                <a:defRPr/>
              </a:pPr>
              <a:t>40</a:t>
            </a:fld>
            <a:endParaRPr lang="en-US">
              <a:solidFill>
                <a:prstClr val="black">
                  <a:tint val="75000"/>
                </a:prstClr>
              </a:solidFill>
            </a:endParaRPr>
          </a:p>
        </p:txBody>
      </p:sp>
    </p:spTree>
    <p:extLst>
      <p:ext uri="{BB962C8B-B14F-4D97-AF65-F5344CB8AC3E}">
        <p14:creationId xmlns:p14="http://schemas.microsoft.com/office/powerpoint/2010/main" val="2958770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GB"/>
              <a:t>Maximising effectiveness (p 136)</a:t>
            </a:r>
          </a:p>
        </p:txBody>
      </p:sp>
      <p:sp>
        <p:nvSpPr>
          <p:cNvPr id="3" name="Content Placeholder 2"/>
          <p:cNvSpPr>
            <a:spLocks noGrp="1"/>
          </p:cNvSpPr>
          <p:nvPr>
            <p:ph idx="1"/>
          </p:nvPr>
        </p:nvSpPr>
        <p:spPr/>
        <p:txBody>
          <a:bodyPr/>
          <a:lstStyle/>
          <a:p>
            <a:r>
              <a:rPr lang="en-GB" dirty="0"/>
              <a:t>We need to be aware of whom we are communicating with and why</a:t>
            </a:r>
          </a:p>
          <a:p>
            <a:r>
              <a:rPr lang="en-GB" dirty="0"/>
              <a:t>We should think ahead, actively planning our approach if formal/ professional</a:t>
            </a:r>
          </a:p>
          <a:p>
            <a:r>
              <a:rPr lang="en-GB" dirty="0"/>
              <a:t>Consider rehearsing what might happen</a:t>
            </a:r>
          </a:p>
          <a:p>
            <a:r>
              <a:rPr lang="en-GB" dirty="0"/>
              <a:t>Fail to prepare and you prepare to fail</a:t>
            </a:r>
          </a:p>
        </p:txBody>
      </p:sp>
      <p:sp>
        <p:nvSpPr>
          <p:cNvPr id="4" name="Slide Number Placeholder 3"/>
          <p:cNvSpPr>
            <a:spLocks noGrp="1"/>
          </p:cNvSpPr>
          <p:nvPr>
            <p:ph type="sldNum" sz="quarter" idx="12"/>
          </p:nvPr>
        </p:nvSpPr>
        <p:spPr/>
        <p:txBody>
          <a:bodyPr/>
          <a:lstStyle/>
          <a:p>
            <a:pPr>
              <a:defRPr/>
            </a:pPr>
            <a:fld id="{03ACE431-FF1F-4A49-8401-E93F79BEE024}" type="slidenum">
              <a:rPr lang="en-US" smtClean="0"/>
              <a:pPr>
                <a:defRPr/>
              </a:pPr>
              <a:t>41</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Thompson is not suggesting we should agonise over chit chat at the university, or over our next conversation with our grandparents!</a:t>
            </a:r>
          </a:p>
          <a:p>
            <a:endParaRPr lang="en-GB" dirty="0"/>
          </a:p>
          <a:p>
            <a:r>
              <a:rPr lang="en-GB" dirty="0"/>
              <a:t> But in the public service context we have to strive to be excellent communicators</a:t>
            </a:r>
          </a:p>
        </p:txBody>
      </p:sp>
      <p:sp>
        <p:nvSpPr>
          <p:cNvPr id="4" name="Slide Number Placeholder 3"/>
          <p:cNvSpPr>
            <a:spLocks noGrp="1"/>
          </p:cNvSpPr>
          <p:nvPr>
            <p:ph type="sldNum" sz="quarter" idx="12"/>
          </p:nvPr>
        </p:nvSpPr>
        <p:spPr/>
        <p:txBody>
          <a:bodyPr/>
          <a:lstStyle/>
          <a:p>
            <a:pPr>
              <a:defRPr/>
            </a:pPr>
            <a:fld id="{488EA21B-553D-4EFC-9D80-0402CB6A377A}" type="slidenum">
              <a:rPr lang="en-US" smtClean="0"/>
              <a:pPr>
                <a:defRPr/>
              </a:pPr>
              <a:t>42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GB"/>
              <a:t>Avoid discrimination  (p144)</a:t>
            </a:r>
          </a:p>
        </p:txBody>
      </p:sp>
      <p:sp>
        <p:nvSpPr>
          <p:cNvPr id="3" name="Content Placeholder 2"/>
          <p:cNvSpPr>
            <a:spLocks noGrp="1"/>
          </p:cNvSpPr>
          <p:nvPr>
            <p:ph idx="1"/>
          </p:nvPr>
        </p:nvSpPr>
        <p:spPr/>
        <p:txBody>
          <a:bodyPr/>
          <a:lstStyle/>
          <a:p>
            <a:r>
              <a:rPr lang="en-GB" dirty="0"/>
              <a:t>Linguistic sensitivity rather than political correctness</a:t>
            </a:r>
          </a:p>
          <a:p>
            <a:pPr marL="0" indent="0">
              <a:buNone/>
            </a:pPr>
            <a:endParaRPr lang="en-GB" dirty="0"/>
          </a:p>
          <a:p>
            <a:r>
              <a:rPr lang="en-GB" dirty="0"/>
              <a:t> Be aware of power in personal interactions</a:t>
            </a:r>
          </a:p>
          <a:p>
            <a:pPr marL="0" indent="0">
              <a:buNone/>
            </a:pPr>
            <a:endParaRPr lang="en-GB" dirty="0"/>
          </a:p>
          <a:p>
            <a:r>
              <a:rPr lang="en-GB" dirty="0"/>
              <a:t>Power is manifested in general by asymmetry</a:t>
            </a:r>
          </a:p>
        </p:txBody>
      </p:sp>
      <p:sp>
        <p:nvSpPr>
          <p:cNvPr id="4" name="Slide Number Placeholder 3"/>
          <p:cNvSpPr>
            <a:spLocks noGrp="1"/>
          </p:cNvSpPr>
          <p:nvPr>
            <p:ph type="sldNum" sz="quarter" idx="12"/>
          </p:nvPr>
        </p:nvSpPr>
        <p:spPr/>
        <p:txBody>
          <a:bodyPr/>
          <a:lstStyle/>
          <a:p>
            <a:pPr>
              <a:defRPr/>
            </a:pPr>
            <a:fld id="{685586AB-2C20-4747-89B8-F6449C856E3B}" type="slidenum">
              <a:rPr lang="en-US" smtClean="0"/>
              <a:pPr>
                <a:defRPr/>
              </a:pPr>
              <a:t>43</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a:t>Avoiding Discrimination  (p146)</a:t>
            </a:r>
          </a:p>
        </p:txBody>
      </p:sp>
      <p:sp>
        <p:nvSpPr>
          <p:cNvPr id="3" name="Content Placeholder 2"/>
          <p:cNvSpPr>
            <a:spLocks noGrp="1"/>
          </p:cNvSpPr>
          <p:nvPr>
            <p:ph idx="1"/>
          </p:nvPr>
        </p:nvSpPr>
        <p:spPr>
          <a:xfrm>
            <a:off x="1066800" y="1600200"/>
            <a:ext cx="7620000" cy="4525963"/>
          </a:xfrm>
        </p:spPr>
        <p:txBody>
          <a:bodyPr/>
          <a:lstStyle/>
          <a:p>
            <a:pPr>
              <a:buFont typeface="Arial" charset="0"/>
              <a:buNone/>
            </a:pPr>
            <a:r>
              <a:rPr lang="en-GB" dirty="0"/>
              <a:t>Avoid language that</a:t>
            </a:r>
          </a:p>
          <a:p>
            <a:r>
              <a:rPr lang="en-GB" dirty="0"/>
              <a:t>Excludes</a:t>
            </a:r>
          </a:p>
          <a:p>
            <a:r>
              <a:rPr lang="en-GB" dirty="0"/>
              <a:t>Depersonalises</a:t>
            </a:r>
          </a:p>
          <a:p>
            <a:r>
              <a:rPr lang="en-GB" dirty="0"/>
              <a:t>Stigmatises</a:t>
            </a:r>
          </a:p>
          <a:p>
            <a:r>
              <a:rPr lang="en-GB" dirty="0"/>
              <a:t>Reinforces stereotypes</a:t>
            </a:r>
          </a:p>
          <a:p>
            <a:r>
              <a:rPr lang="en-GB" dirty="0"/>
              <a:t>Legitimizes discrimination</a:t>
            </a:r>
          </a:p>
        </p:txBody>
      </p:sp>
      <p:sp>
        <p:nvSpPr>
          <p:cNvPr id="4" name="Slide Number Placeholder 3"/>
          <p:cNvSpPr>
            <a:spLocks noGrp="1"/>
          </p:cNvSpPr>
          <p:nvPr>
            <p:ph type="sldNum" sz="quarter" idx="12"/>
          </p:nvPr>
        </p:nvSpPr>
        <p:spPr/>
        <p:txBody>
          <a:bodyPr/>
          <a:lstStyle/>
          <a:p>
            <a:pPr>
              <a:defRPr/>
            </a:pPr>
            <a:fld id="{B9F1E832-A0AD-4A30-BB0F-C0C32A3F117B}" type="slidenum">
              <a:rPr lang="en-US" smtClean="0"/>
              <a:pPr>
                <a:defRPr/>
              </a:pPr>
              <a:t>44</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533400" y="0"/>
            <a:ext cx="8229600" cy="762000"/>
          </a:xfrm>
        </p:spPr>
        <p:txBody>
          <a:bodyPr/>
          <a:lstStyle/>
          <a:p>
            <a:r>
              <a:rPr lang="en-GB"/>
              <a:t>Power</a:t>
            </a:r>
          </a:p>
        </p:txBody>
      </p:sp>
      <p:sp>
        <p:nvSpPr>
          <p:cNvPr id="3" name="Content Placeholder 2"/>
          <p:cNvSpPr>
            <a:spLocks noGrp="1"/>
          </p:cNvSpPr>
          <p:nvPr>
            <p:ph idx="1"/>
          </p:nvPr>
        </p:nvSpPr>
        <p:spPr>
          <a:xfrm>
            <a:off x="990600" y="914400"/>
            <a:ext cx="7696200" cy="5211763"/>
          </a:xfrm>
        </p:spPr>
        <p:txBody>
          <a:bodyPr/>
          <a:lstStyle/>
          <a:p>
            <a:pPr>
              <a:buFont typeface="Arial" charset="0"/>
              <a:buNone/>
            </a:pPr>
            <a:r>
              <a:rPr lang="en-GB" dirty="0"/>
              <a:t>Those who exercise power tend to:</a:t>
            </a:r>
          </a:p>
          <a:p>
            <a:r>
              <a:rPr lang="en-GB" dirty="0"/>
              <a:t>Control turn-taking in dialogue</a:t>
            </a:r>
          </a:p>
          <a:p>
            <a:r>
              <a:rPr lang="en-GB" dirty="0"/>
              <a:t>Interrupt</a:t>
            </a:r>
          </a:p>
          <a:p>
            <a:r>
              <a:rPr lang="en-GB" dirty="0"/>
              <a:t> Control what is under negotiation </a:t>
            </a:r>
          </a:p>
          <a:p>
            <a:r>
              <a:rPr lang="en-GB" dirty="0"/>
              <a:t>Control the topic</a:t>
            </a:r>
          </a:p>
          <a:p>
            <a:r>
              <a:rPr lang="en-GB" dirty="0"/>
              <a:t> Control the degree of directness or indirectness (power indicated by more direct approach)</a:t>
            </a:r>
          </a:p>
          <a:p>
            <a:r>
              <a:rPr lang="en-GB" dirty="0"/>
              <a:t>Control address terms (titles not first names)</a:t>
            </a:r>
          </a:p>
          <a:p>
            <a:endParaRPr lang="en-GB" dirty="0"/>
          </a:p>
        </p:txBody>
      </p:sp>
      <p:sp>
        <p:nvSpPr>
          <p:cNvPr id="4" name="Slide Number Placeholder 3"/>
          <p:cNvSpPr>
            <a:spLocks noGrp="1"/>
          </p:cNvSpPr>
          <p:nvPr>
            <p:ph type="sldNum" sz="quarter" idx="12"/>
          </p:nvPr>
        </p:nvSpPr>
        <p:spPr/>
        <p:txBody>
          <a:bodyPr/>
          <a:lstStyle/>
          <a:p>
            <a:pPr>
              <a:defRPr/>
            </a:pPr>
            <a:fld id="{F2398D9C-2BBD-42C2-9B2C-8FF45A28B746}" type="slidenum">
              <a:rPr lang="en-US" smtClean="0"/>
              <a:pPr>
                <a:defRPr/>
              </a:pPr>
              <a:t>45</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E403C5F5-C456-4414-ABC0-82D0684AC961}" type="slidenum">
              <a:rPr lang="en-US" smtClean="0"/>
              <a:pPr>
                <a:defRPr/>
              </a:pPr>
              <a:t>46</a:t>
            </a:fld>
            <a:endParaRPr lang="en-US"/>
          </a:p>
        </p:txBody>
      </p:sp>
      <p:pic>
        <p:nvPicPr>
          <p:cNvPr id="5" name="Picture 4"/>
          <p:cNvPicPr>
            <a:picLocks noChangeAspect="1"/>
          </p:cNvPicPr>
          <p:nvPr/>
        </p:nvPicPr>
        <p:blipFill>
          <a:blip r:embed="rId2"/>
          <a:stretch>
            <a:fillRect/>
          </a:stretch>
        </p:blipFill>
        <p:spPr>
          <a:xfrm>
            <a:off x="1422400" y="1066800"/>
            <a:ext cx="6273799" cy="4705350"/>
          </a:xfrm>
          <a:prstGeom prst="rect">
            <a:avLst/>
          </a:prstGeom>
        </p:spPr>
      </p:pic>
    </p:spTree>
    <p:extLst>
      <p:ext uri="{BB962C8B-B14F-4D97-AF65-F5344CB8AC3E}">
        <p14:creationId xmlns:p14="http://schemas.microsoft.com/office/powerpoint/2010/main" val="126380131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DE2CF43D-D078-481B-A3E9-A412AF079B80}" type="slidenum">
              <a:rPr lang="en-US" smtClean="0"/>
              <a:pPr>
                <a:defRPr/>
              </a:pPr>
              <a:t>47</a:t>
            </a:fld>
            <a:endParaRPr lang="en-US"/>
          </a:p>
        </p:txBody>
      </p:sp>
    </p:spTree>
    <p:extLst>
      <p:ext uri="{BB962C8B-B14F-4D97-AF65-F5344CB8AC3E}">
        <p14:creationId xmlns:p14="http://schemas.microsoft.com/office/powerpoint/2010/main" val="378001556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477962"/>
          </a:xfrm>
        </p:spPr>
        <p:txBody>
          <a:bodyPr/>
          <a:lstStyle/>
          <a:p>
            <a:r>
              <a:rPr lang="en-GB" dirty="0"/>
              <a:t>The words fit but where’s the meaning?</a:t>
            </a:r>
          </a:p>
        </p:txBody>
      </p:sp>
      <p:sp>
        <p:nvSpPr>
          <p:cNvPr id="3" name="Content Placeholder 2"/>
          <p:cNvSpPr>
            <a:spLocks noGrp="1"/>
          </p:cNvSpPr>
          <p:nvPr>
            <p:ph idx="1"/>
          </p:nvPr>
        </p:nvSpPr>
        <p:spPr/>
        <p:txBody>
          <a:bodyPr/>
          <a:lstStyle/>
          <a:p>
            <a:pPr lvl="0" eaLnBrk="1" hangingPunct="1"/>
            <a:endParaRPr lang="en-GB" dirty="0">
              <a:solidFill>
                <a:prstClr val="black"/>
              </a:solidFill>
            </a:endParaRPr>
          </a:p>
          <a:p>
            <a:pPr lvl="0" eaLnBrk="1" hangingPunct="1"/>
            <a:r>
              <a:rPr lang="en-GB" dirty="0">
                <a:solidFill>
                  <a:prstClr val="black"/>
                </a:solidFill>
              </a:rPr>
              <a:t>Famous example from  Noam Chomsky </a:t>
            </a:r>
          </a:p>
          <a:p>
            <a:pPr lvl="0" eaLnBrk="1" hangingPunct="1"/>
            <a:endParaRPr lang="en-GB" dirty="0">
              <a:solidFill>
                <a:prstClr val="black"/>
              </a:solidFill>
            </a:endParaRPr>
          </a:p>
          <a:p>
            <a:pPr marL="0" lvl="0" indent="0" algn="ctr" eaLnBrk="1" hangingPunct="1">
              <a:buNone/>
            </a:pPr>
            <a:r>
              <a:rPr lang="en-GB" sz="3600" dirty="0">
                <a:solidFill>
                  <a:prstClr val="black"/>
                </a:solidFill>
              </a:rPr>
              <a:t>“Colourless green ideas  sleep furiously”. </a:t>
            </a:r>
          </a:p>
          <a:p>
            <a:pPr lvl="0" eaLnBrk="1" hangingPunct="1"/>
            <a:endParaRPr lang="en-GB" dirty="0">
              <a:solidFill>
                <a:prstClr val="black"/>
              </a:solidFill>
            </a:endParaRPr>
          </a:p>
          <a:p>
            <a:pPr lvl="0" eaLnBrk="1" hangingPunct="1"/>
            <a:r>
              <a:rPr lang="en-GB" dirty="0">
                <a:solidFill>
                  <a:prstClr val="black"/>
                </a:solidFill>
              </a:rPr>
              <a:t>Ok </a:t>
            </a:r>
            <a:r>
              <a:rPr lang="en-GB" b="1" dirty="0">
                <a:solidFill>
                  <a:prstClr val="black"/>
                </a:solidFill>
              </a:rPr>
              <a:t>syntactically</a:t>
            </a:r>
            <a:r>
              <a:rPr lang="en-GB" dirty="0">
                <a:solidFill>
                  <a:prstClr val="black"/>
                </a:solidFill>
              </a:rPr>
              <a:t> but not </a:t>
            </a:r>
            <a:r>
              <a:rPr lang="en-GB" b="1" dirty="0">
                <a:solidFill>
                  <a:prstClr val="black"/>
                </a:solidFill>
              </a:rPr>
              <a:t>semantically</a:t>
            </a:r>
          </a:p>
          <a:p>
            <a:endParaRPr lang="en-GB" dirty="0"/>
          </a:p>
        </p:txBody>
      </p:sp>
      <p:sp>
        <p:nvSpPr>
          <p:cNvPr id="4" name="Slide Number Placeholder 3"/>
          <p:cNvSpPr>
            <a:spLocks noGrp="1"/>
          </p:cNvSpPr>
          <p:nvPr>
            <p:ph type="sldNum" sz="quarter" idx="12"/>
          </p:nvPr>
        </p:nvSpPr>
        <p:spPr/>
        <p:txBody>
          <a:bodyPr/>
          <a:lstStyle/>
          <a:p>
            <a:pPr>
              <a:defRPr/>
            </a:pPr>
            <a:fld id="{E403C5F5-C456-4414-ABC0-82D0684AC961}" type="slidenum">
              <a:rPr lang="en-US" smtClean="0">
                <a:solidFill>
                  <a:prstClr val="black">
                    <a:tint val="75000"/>
                  </a:prstClr>
                </a:solidFill>
              </a:rPr>
              <a:pPr>
                <a:defRPr/>
              </a:pPr>
              <a:t>48</a:t>
            </a:fld>
            <a:endParaRPr lang="en-US">
              <a:solidFill>
                <a:prstClr val="black">
                  <a:tint val="75000"/>
                </a:prstClr>
              </a:solidFill>
            </a:endParaRPr>
          </a:p>
        </p:txBody>
      </p:sp>
    </p:spTree>
    <p:extLst>
      <p:ext uri="{BB962C8B-B14F-4D97-AF65-F5344CB8AC3E}">
        <p14:creationId xmlns:p14="http://schemas.microsoft.com/office/powerpoint/2010/main" val="33333567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1386</Words>
  <Application>Microsoft Office PowerPoint</Application>
  <PresentationFormat>On-screen Show (4:3)</PresentationFormat>
  <Paragraphs>231</Paragraphs>
  <Slides>48</Slides>
  <Notes>0</Notes>
  <HiddenSlides>2</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48</vt:i4>
      </vt:variant>
    </vt:vector>
  </HeadingPairs>
  <TitlesOfParts>
    <vt:vector size="51" baseType="lpstr">
      <vt:lpstr>Arial</vt:lpstr>
      <vt:lpstr>Calibri</vt:lpstr>
      <vt:lpstr>Office Theme</vt:lpstr>
      <vt:lpstr>Communication 2</vt:lpstr>
      <vt:lpstr>Process School</vt:lpstr>
      <vt:lpstr> Association of Faculties of Medicine of Canada (AFMC)  Primer on Population Health  </vt:lpstr>
      <vt:lpstr>PowerPoint Presentation</vt:lpstr>
      <vt:lpstr>http://www.vitalitylink.com/blog/wp-content/uploads/2012/11/Communication101.gif</vt:lpstr>
      <vt:lpstr>PowerPoint Presentation</vt:lpstr>
      <vt:lpstr>Key words (p43-45)</vt:lpstr>
      <vt:lpstr>Influence and persuasion  (p 60)</vt:lpstr>
      <vt:lpstr>Speech and conversation (p 87)</vt:lpstr>
      <vt:lpstr>Speaking and listening (p 88)</vt:lpstr>
      <vt:lpstr>Feedback</vt:lpstr>
      <vt:lpstr>Listening (p97)  re. Mckay (1995)</vt:lpstr>
      <vt:lpstr>Mackay’s 12 ‘Blocks’ to Effective Listening</vt:lpstr>
      <vt:lpstr>Mackay’s 12 ‘Blocks’ to Effective Listening</vt:lpstr>
      <vt:lpstr>Paralanguage (p 100)</vt:lpstr>
      <vt:lpstr>PowerPoint Presentation</vt:lpstr>
      <vt:lpstr>Nonverbal Communication</vt:lpstr>
      <vt:lpstr>PowerPoint Presentation</vt:lpstr>
      <vt:lpstr>Which is the most powerful aspect of our communication with others?  Verbal Vocal Visual</vt:lpstr>
      <vt:lpstr>PowerPoint Presentation</vt:lpstr>
      <vt:lpstr>PowerPoint Presentation</vt:lpstr>
      <vt:lpstr>Nonverbal communication</vt:lpstr>
      <vt:lpstr>PowerPoint Presentation</vt:lpstr>
      <vt:lpstr>PowerPoint Presentation</vt:lpstr>
      <vt:lpstr>What does this picture tell us?</vt:lpstr>
      <vt:lpstr>Midnight, close to freezing and outdoors –   What is she thinking?</vt:lpstr>
      <vt:lpstr>PowerPoint Presentation</vt:lpstr>
      <vt:lpstr>Context and meaning (p109)</vt:lpstr>
      <vt:lpstr>Culture and meaning</vt:lpstr>
      <vt:lpstr>PowerPoint Presentation</vt:lpstr>
      <vt:lpstr>PowerPoint Presentation</vt:lpstr>
      <vt:lpstr>PowerPoint Presentation</vt:lpstr>
      <vt:lpstr>PowerPoint Presentation</vt:lpstr>
      <vt:lpstr>PowerPoint Presentation</vt:lpstr>
      <vt:lpstr>PowerPoint Presentation</vt:lpstr>
      <vt:lpstr>Communication is key  Interpersonal encounters Understanding context Being effective Avoiding discrimination Being aware of power  Communicating with children</vt:lpstr>
      <vt:lpstr>Practice (p129)</vt:lpstr>
      <vt:lpstr>Interpersonal encounters (p131)</vt:lpstr>
      <vt:lpstr>PowerPoint Presentation</vt:lpstr>
      <vt:lpstr>PowerPoint Presentation</vt:lpstr>
      <vt:lpstr>Maximising effectiveness (p 136)</vt:lpstr>
      <vt:lpstr>PowerPoint Presentation</vt:lpstr>
      <vt:lpstr>Avoid discrimination  (p144)</vt:lpstr>
      <vt:lpstr>Avoiding Discrimination  (p146)</vt:lpstr>
      <vt:lpstr>Power</vt:lpstr>
      <vt:lpstr>PowerPoint Presentation</vt:lpstr>
      <vt:lpstr>PowerPoint Presentation</vt:lpstr>
      <vt:lpstr>The words fit but where’s the meaning?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2</dc:title>
  <dc:creator>Mike Durke</dc:creator>
  <cp:lastModifiedBy>Mike Durke</cp:lastModifiedBy>
  <cp:revision>1</cp:revision>
  <dcterms:created xsi:type="dcterms:W3CDTF">2020-09-15T10:39:44Z</dcterms:created>
  <dcterms:modified xsi:type="dcterms:W3CDTF">2020-09-15T10:39:53Z</dcterms:modified>
</cp:coreProperties>
</file>