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56" r:id="rId5"/>
    <p:sldId id="291" r:id="rId6"/>
    <p:sldId id="283" r:id="rId7"/>
    <p:sldId id="284" r:id="rId8"/>
    <p:sldId id="285" r:id="rId9"/>
    <p:sldId id="286" r:id="rId10"/>
    <p:sldId id="287" r:id="rId11"/>
    <p:sldId id="288" r:id="rId12"/>
    <p:sldId id="293" r:id="rId13"/>
    <p:sldId id="289" r:id="rId14"/>
    <p:sldId id="290" r:id="rId15"/>
    <p:sldId id="294" r:id="rId16"/>
  </p:sldIdLst>
  <p:sldSz cx="9144000" cy="6858000" type="screen4x3"/>
  <p:notesSz cx="6865938" cy="95408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05">
          <p15:clr>
            <a:srgbClr val="A4A3A4"/>
          </p15:clr>
        </p15:guide>
        <p15:guide id="2" pos="2163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28" autoAdjust="0"/>
    <p:restoredTop sz="95033" autoAdjust="0"/>
  </p:normalViewPr>
  <p:slideViewPr>
    <p:cSldViewPr>
      <p:cViewPr varScale="1">
        <p:scale>
          <a:sx n="168" d="100"/>
          <a:sy n="168" d="100"/>
        </p:scale>
        <p:origin x="1136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05"/>
        <p:guide pos="2163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FB756A9-636B-3FA0-F88B-137AACEEDCB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F96B38-FF71-1417-FF7A-5657B821914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3316F65C-0D12-FA4C-94AB-9D8C77847359}" type="datetimeFigureOut">
              <a:rPr lang="en-GB"/>
              <a:pPr>
                <a:defRPr/>
              </a:pPr>
              <a:t>27/11/2025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1F2099-2917-08D3-2F66-094B201C135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FA92BF-1F39-3D68-0178-71B94472704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13D0E7E8-1FEC-9345-9DD2-EF49CCDD4F8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B5C46D8-647D-73BB-0376-896525B10AF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D1EEA0-6FA4-A734-697A-8D48EB279B6D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8B54050-70CB-244A-AAFB-4C257CBA1604}" type="datetimeFigureOut">
              <a:rPr lang="en-US"/>
              <a:pPr>
                <a:defRPr/>
              </a:pPr>
              <a:t>11/27/25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AFE534B5-CD17-B06E-047F-C0B4129DE79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047750" y="715963"/>
            <a:ext cx="4770438" cy="35782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744" tIns="46872" rIns="93744" bIns="46872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9E00C155-468D-F303-39F5-2312006F9F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7388" y="4532313"/>
            <a:ext cx="5492750" cy="4292600"/>
          </a:xfrm>
          <a:prstGeom prst="rect">
            <a:avLst/>
          </a:prstGeom>
        </p:spPr>
        <p:txBody>
          <a:bodyPr vert="horz" lIns="93744" tIns="46872" rIns="93744" bIns="46872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DD41FE-2301-3384-E429-65DAF0C3E286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B262A6-F418-9ECA-6004-31916CE182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D585E445-F7F9-9E47-BEF6-7BD00254A13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22B5B095-54BC-8106-5C2E-AB32E62D520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7FE0B4DB-95B6-286F-00BF-70AEE638F7C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2EB85864-C04D-6328-AD2D-5BD2418DDD6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3E496F9-BB46-0948-86A4-917378B8C6B1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C9136177-8A93-ABC3-8348-224CD7C8CCD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4B41AD0C-2DAA-A846-61BA-FA2BC584719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163AB21E-0205-72D2-056D-D0C95F77925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A3F50D4-19DC-7845-9A84-139914B725B0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F393D3-F98F-22FA-5BBE-62F43A02E79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5A2D96-4FAF-C349-AB94-DE610EDEAB4B}" type="datetimeFigureOut">
              <a:rPr lang="en-GB"/>
              <a:pPr>
                <a:defRPr/>
              </a:pPr>
              <a:t>27/11/2025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79DAB0-2692-76E9-6E0D-25B6B4EC68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2F468E-4D15-29FC-FAD5-EEEE20F984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4D3344-3EA3-284D-8E68-0985735D921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2935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6B95C7-B4A8-4D15-F70E-7CFC5C7B47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E65796-9E4A-224D-A6E0-DD559AD18001}" type="datetimeFigureOut">
              <a:rPr lang="en-GB"/>
              <a:pPr>
                <a:defRPr/>
              </a:pPr>
              <a:t>27/11/2025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4D35DF-B939-B769-6C97-EED07DE043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3C0C13-92E6-448F-16AD-13436A0DCF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1C396F-53AA-9A43-93AD-03AED56F56C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334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F12C75-7C5B-E6B9-7E00-894515BAE7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A7BDDD-1893-114F-BF36-7AE46C145E52}" type="datetimeFigureOut">
              <a:rPr lang="en-GB"/>
              <a:pPr>
                <a:defRPr/>
              </a:pPr>
              <a:t>27/11/2025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40AB61D-299A-15C2-E061-7907787F7B7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97AFBA-D17A-FA4F-B40B-9CD4ECE1C48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27349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80EAC96-C3C6-D20C-3820-7393200BD4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B310E7-8A7B-CD44-A797-7515E845F749}" type="datetimeFigureOut">
              <a:rPr lang="en-GB"/>
              <a:pPr>
                <a:defRPr/>
              </a:pPr>
              <a:t>27/11/2025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45850A-FFE7-B135-3FAE-769A00B45FA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DF5F3B-3123-5F4D-86F2-460D0406B51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15252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99541C9-1FA8-1AD3-45AA-2064E9480B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17F136-63BD-A74A-A0CC-99C30C2942AA}" type="datetimeFigureOut">
              <a:rPr lang="en-GB"/>
              <a:pPr>
                <a:defRPr/>
              </a:pPr>
              <a:t>27/11/2025</a:t>
            </a:fld>
            <a:endParaRPr lang="en-GB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FA8512EA-7F7B-0F0D-8A6F-58D36ECE582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38A0E5-6190-E44C-A9C5-C6EEC8EEF0D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45482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23663EF-C3F8-D825-94CF-F7F9ED922E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022978-8FAE-ED47-B1A3-453F94490735}" type="datetimeFigureOut">
              <a:rPr lang="en-GB"/>
              <a:pPr>
                <a:defRPr/>
              </a:pPr>
              <a:t>27/11/2025</a:t>
            </a:fld>
            <a:endParaRPr lang="en-GB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6D08FEA-1652-9946-1AEE-6546E4DC8C2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9BC0B8-E146-434D-AE60-AD7D82CA20E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82920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74BC2390-7106-EF73-EFFE-A7EF76F07A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BB33A0-7AD0-C44B-A69A-CB533678C8E0}" type="datetimeFigureOut">
              <a:rPr lang="en-GB"/>
              <a:pPr>
                <a:defRPr/>
              </a:pPr>
              <a:t>27/11/2025</a:t>
            </a:fld>
            <a:endParaRPr lang="en-GB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0DE0452D-0E1A-17B1-9213-EED7E4E383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880D8D-95DE-5746-99A2-4AC0D39FEA4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54721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E0AFC72-996F-C13C-5D29-9D4074B54A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17AD0B-2BFC-A347-8F6B-2A13F859BF82}" type="datetimeFigureOut">
              <a:rPr lang="en-GB"/>
              <a:pPr>
                <a:defRPr/>
              </a:pPr>
              <a:t>27/11/2025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0231E2-1EAD-75C6-63E6-8BB34B3E54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2282C-B461-534B-BAEC-B8695B31ECA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19252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0E677D0-8C80-229F-D7A9-564226C805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1367F7-15EF-794F-81F0-F0C77670584A}" type="datetimeFigureOut">
              <a:rPr lang="en-GB"/>
              <a:pPr>
                <a:defRPr/>
              </a:pPr>
              <a:t>27/11/2025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C2C377-8681-3B4A-04BC-0388511C25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565144-9B01-F342-A9BF-6E78921ACA0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1858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66EF91-3156-0ACE-E06F-EF5AEBEC04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C773BE-FD15-2840-B13A-FB43655417B9}" type="datetimeFigureOut">
              <a:rPr lang="en-GB"/>
              <a:pPr>
                <a:defRPr/>
              </a:pPr>
              <a:t>27/11/2025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E5B0E9-B5FE-0501-A73E-557321D1AC7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871393-6F05-6749-9317-2821722525A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4292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5BC58F-6D7B-7C0B-DCA9-FD7E72B47E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FD691-9937-8243-82DD-F282362D3466}" type="datetimeFigureOut">
              <a:rPr lang="en-GB"/>
              <a:pPr>
                <a:defRPr/>
              </a:pPr>
              <a:t>27/11/2025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1B41CD-6FBE-931C-8408-58E6F36E20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0EE236-28C7-3C41-8151-5E68C77399F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45157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E0E0EEFC-C6A8-AD39-F27D-54F522F3814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F568080-F6C5-D6CF-60BE-8BB54A73144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AFA97A-63A2-D1D1-0F1B-0B55047F30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C1158A9-4DB4-AC4C-82D6-2D6271FE494E}" type="datetimeFigureOut">
              <a:rPr lang="en-GB"/>
              <a:pPr>
                <a:defRPr/>
              </a:pPr>
              <a:t>27/11/2025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569807-AC12-1DF4-B568-DBDF775CA1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89936C1-BA63-8543-BEAE-2FE06456DE3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reforming-adult-social-care-next-steps" TargetMode="External"/><Relationship Id="rId3" Type="http://schemas.openxmlformats.org/officeDocument/2006/relationships/hyperlink" Target="https://www.ageuk.org.uk/globalassets/age-uk/documents/reports-and-publications/reports-and-briefings/health--wellbeing/rb_june22_falls-in-older-people.pdf" TargetMode="External"/><Relationship Id="rId7" Type="http://schemas.openxmlformats.org/officeDocument/2006/relationships/hyperlink" Target="https://www.cprguardian.com/blogs/latest-dementia-news-and-updates/best-personal-alarms-for-older-people-2024" TargetMode="External"/><Relationship Id="rId12" Type="http://schemas.openxmlformats.org/officeDocument/2006/relationships/hyperlink" Target="https://www.kingsfund.org.uk/publications/digital-technologies-future-adult-social-care" TargetMode="External"/><Relationship Id="rId2" Type="http://schemas.openxmlformats.org/officeDocument/2006/relationships/hyperlink" Target="https://www.agespace.org/reviews/suresafe-go-24-7-connec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prguardian.com/blogs/latest-dementia-news-and-updates/are-fall-detection-watches-waterproof-understanding-the-water-resistance-ratings" TargetMode="External"/><Relationship Id="rId11" Type="http://schemas.openxmlformats.org/officeDocument/2006/relationships/hyperlink" Target="https://www.hee.nhs.uk/our-work/digital-capability-framework" TargetMode="External"/><Relationship Id="rId5" Type="http://schemas.openxmlformats.org/officeDocument/2006/relationships/hyperlink" Target="https://www.carersuk.org/reports/technology-and-care-supporting-carers-through-digital-innovation/" TargetMode="External"/><Relationship Id="rId10" Type="http://schemas.openxmlformats.org/officeDocument/2006/relationships/hyperlink" Target="https://www.jmir.org/2021/7/e22414/" TargetMode="External"/><Relationship Id="rId4" Type="http://schemas.openxmlformats.org/officeDocument/2006/relationships/hyperlink" Target="https://journals.sagepub.com/doi/full/10.1177/14604582211015234" TargetMode="External"/><Relationship Id="rId9" Type="http://schemas.openxmlformats.org/officeDocument/2006/relationships/hyperlink" Target="https://www.epilepsywa.asn.au/wp-content/uploads/2022/06/Seizure-Monitor-Fact-Sheet-9JUNE-2022-2.pdf?utm_source=chatgpt.com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royalsociety.org/news-resources/projects/disability-data-assistive-technology/chapter-1/" TargetMode="External"/><Relationship Id="rId3" Type="http://schemas.openxmlformats.org/officeDocument/2006/relationships/hyperlink" Target="https://www.nhsconfed.org/publications/bridging-digital-divide" TargetMode="External"/><Relationship Id="rId7" Type="http://schemas.openxmlformats.org/officeDocument/2006/relationships/hyperlink" Target="https://www.gov.uk/government/publications/falls-and-fractures-consensus-statement" TargetMode="External"/><Relationship Id="rId2" Type="http://schemas.openxmlformats.org/officeDocument/2006/relationships/hyperlink" Target="https://www.local.gov.uk/our-support/sectors-and-services/social-care-health-and-integration/assistive-technolog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publications/a-plan-for-digital-health-and-social-care" TargetMode="External"/><Relationship Id="rId5" Type="http://schemas.openxmlformats.org/officeDocument/2006/relationships/hyperlink" Target="https://www.longtermplan.nhs.uk/" TargetMode="External"/><Relationship Id="rId4" Type="http://schemas.openxmlformats.org/officeDocument/2006/relationships/hyperlink" Target="https://digital.nhs.uk/data-and-information/publications/technology-enabled-care-services-annual-review-2021" TargetMode="External"/><Relationship Id="rId9" Type="http://schemas.openxmlformats.org/officeDocument/2006/relationships/hyperlink" Target="https://personalalarms.org/suresafego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71EE5AE-95BB-AD83-790C-DD41A567F128}"/>
              </a:ext>
            </a:extLst>
          </p:cNvPr>
          <p:cNvSpPr/>
          <p:nvPr/>
        </p:nvSpPr>
        <p:spPr>
          <a:xfrm>
            <a:off x="755650" y="3429000"/>
            <a:ext cx="7561263" cy="23034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52A82E-FC74-6BAB-A5E4-F47EEFA50F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1188" y="1304925"/>
            <a:ext cx="8353425" cy="42481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Digital Transformation in the Health and Care Professions (BMHP6026)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Component 2 Assessment 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Student name: Althea Freeman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Student ID: 2228968</a:t>
            </a:r>
            <a:endParaRPr lang="en-GB" altLang="en-US" sz="22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82FB99F5-F6A6-AA70-E55A-C1119EE4B33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 dirty="0"/>
              <a:t>Use of AI Acknowledgement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5D9230DF-DD9E-0F45-5026-5CDAFDEA539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US" sz="1800" dirty="0">
                <a:effectLst/>
                <a:latin typeface="Arial" panose="020B0604020202020204" pitchFamily="34" charset="0"/>
                <a:ea typeface="Century Schoolbook" panose="02040604050505020304" pitchFamily="18" charset="0"/>
                <a:cs typeface="Times New Roman" panose="02020603050405020304" pitchFamily="18" charset="0"/>
              </a:rPr>
              <a:t>I acknowledge to the non-use of AI in the working and completion of this assignment.</a:t>
            </a:r>
            <a:endParaRPr lang="en-GB" sz="1800" dirty="0">
              <a:effectLst/>
              <a:latin typeface="Century Schoolbook" panose="02040604050505020304" pitchFamily="18" charset="0"/>
              <a:ea typeface="Century Schoolbook" panose="020406040505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alt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3E67906E-7A33-3817-88BC-001C1FB8F04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sz="4000" b="1" dirty="0"/>
              <a:t>Introduction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39F10EFF-6094-F31F-3882-E670B19E0849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 dirty="0"/>
              <a:t>The technology used in this report is the SureSafeGO Watch and Pendant Alarm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SureSafeGO: A digital personal alarm launched in 2015 (Age Space, 2025).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Supports independent living with GPS, fall detection, and two-way communication (</a:t>
            </a:r>
            <a:r>
              <a:rPr lang="en-GB" sz="1800" dirty="0" err="1"/>
              <a:t>SureSafe</a:t>
            </a:r>
            <a:r>
              <a:rPr lang="en-GB" sz="1800" dirty="0"/>
              <a:t>, 2023). 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Aligns with NHS Long Term Plan goals of prevention and home-based care (NHS England, 2019).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1800" dirty="0"/>
          </a:p>
        </p:txBody>
      </p:sp>
      <p:pic>
        <p:nvPicPr>
          <p:cNvPr id="3" name="Picture 2" descr="A close-up of a watch&#10;&#10;Description automatically generated">
            <a:extLst>
              <a:ext uri="{FF2B5EF4-FFF2-40B4-BE49-F238E27FC236}">
                <a16:creationId xmlns:a16="http://schemas.microsoft.com/office/drawing/2014/main" id="{E456EE1F-772D-B637-07F9-DB8A84DACD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94" r="11346" b="-3"/>
          <a:stretch>
            <a:fillRect/>
          </a:stretch>
        </p:blipFill>
        <p:spPr>
          <a:xfrm>
            <a:off x="4579580" y="1431350"/>
            <a:ext cx="4038600" cy="3989040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6CEB458-DFEB-36FC-547D-D112D5C10505}"/>
              </a:ext>
            </a:extLst>
          </p:cNvPr>
          <p:cNvSpPr txBox="1"/>
          <p:nvPr/>
        </p:nvSpPr>
        <p:spPr>
          <a:xfrm>
            <a:off x="4312880" y="4869160"/>
            <a:ext cx="4572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dirty="0"/>
              <a:t>(Epilepsy WA, 2022)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E2567949-35D5-C56C-234E-C13E8945CD2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06814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sz="4000" b="1" dirty="0"/>
              <a:t>Impact on Workforce</a:t>
            </a:r>
          </a:p>
        </p:txBody>
      </p:sp>
      <p:pic>
        <p:nvPicPr>
          <p:cNvPr id="3" name="Picture 2" descr="A person lying on the floor&#10;&#10;Description automatically generated">
            <a:extLst>
              <a:ext uri="{FF2B5EF4-FFF2-40B4-BE49-F238E27FC236}">
                <a16:creationId xmlns:a16="http://schemas.microsoft.com/office/drawing/2014/main" id="{1DF28D24-2192-440E-3865-B20FEC113A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0" r="31150"/>
          <a:stretch>
            <a:fillRect/>
          </a:stretch>
        </p:blipFill>
        <p:spPr>
          <a:xfrm>
            <a:off x="457200" y="1249814"/>
            <a:ext cx="4038600" cy="3989040"/>
          </a:xfrm>
          <a:prstGeom prst="rect">
            <a:avLst/>
          </a:prstGeom>
          <a:noFill/>
        </p:spPr>
      </p:pic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1636B721-9245-0125-11E3-1C309EB30190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Real-time alerts improve responsiveness (LGA, 2022). </a:t>
            </a: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It has introduced new digital skills to the workforce, especially for remote employment. 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increases the level of multidisciplinary collaboration between the telecare team, IT support specialists, and healthcare professionals.</a:t>
            </a:r>
          </a:p>
          <a:p>
            <a:pPr>
              <a:lnSpc>
                <a:spcPct val="90000"/>
              </a:lnSpc>
            </a:pP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reduces the frequency of welfare visits, enabling targeted treatment (LGA, 2022). 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4305D3-2CB4-9DE2-C8A7-9BDDE1CBF127}"/>
              </a:ext>
            </a:extLst>
          </p:cNvPr>
          <p:cNvSpPr txBox="1"/>
          <p:nvPr/>
        </p:nvSpPr>
        <p:spPr>
          <a:xfrm>
            <a:off x="1295400" y="5263560"/>
            <a:ext cx="23622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dirty="0"/>
              <a:t>(CPR Guardian, 2024)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15D2ED38-B730-0C71-EBBB-82FCF5A6AD2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sz="4000" b="1" dirty="0"/>
              <a:t>Impact on service delivery 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B1AF17ED-6006-F929-3A05-D3A3977328FD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457200" y="1600200"/>
            <a:ext cx="4038600" cy="4637111"/>
          </a:xfrm>
        </p:spPr>
        <p:txBody>
          <a:bodyPr wrap="square" anchor="t">
            <a:normAutofit fontScale="70000" lnSpcReduction="20000"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6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Reactive care should replace the previous model (NHS Transformation Directorate, 2022).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6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provides prompt escalation in an emergency and round-the-clock availability (Age UK, 2022).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6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improves communication and coordination with emergency personnel (NHS Digital, 2021).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6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economical and effective to run </a:t>
            </a:r>
            <a:br>
              <a:rPr lang="en-GB" sz="26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6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Care coordinators have less work to do thanks to automated monitoring.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Picture 2" descr="A smart watch with different designs&#10;&#10;Description automatically generated">
            <a:extLst>
              <a:ext uri="{FF2B5EF4-FFF2-40B4-BE49-F238E27FC236}">
                <a16:creationId xmlns:a16="http://schemas.microsoft.com/office/drawing/2014/main" id="{50E24860-3EBD-B767-23C3-425B818A1B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16" r="10151" b="2"/>
          <a:stretch>
            <a:fillRect/>
          </a:stretch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FBDC7E6-5B4B-619F-11B0-242B0821A5B4}"/>
              </a:ext>
            </a:extLst>
          </p:cNvPr>
          <p:cNvSpPr txBox="1"/>
          <p:nvPr/>
        </p:nvSpPr>
        <p:spPr>
          <a:xfrm>
            <a:off x="5724128" y="5373216"/>
            <a:ext cx="250202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dirty="0"/>
              <a:t>(CPR Guardian, 2023)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8B24B4E-BC37-730F-2BF3-68B01110317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 dirty="0"/>
              <a:t>Impact on patients 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D74B15B7-22DE-8F0C-55D7-12EAF57BC5C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sz="18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improves mental health and safety and confidence (Morris et al., 2020).</a:t>
            </a:r>
          </a:p>
          <a:p>
            <a:r>
              <a:rPr lang="en-GB" sz="18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boosts self-reliance and supports person-centred care (NHS England, 2019).</a:t>
            </a:r>
          </a:p>
          <a:p>
            <a:r>
              <a:rPr lang="en-GB" sz="18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Better results and fewer hospital admissions (Blythe et al., 2021). </a:t>
            </a:r>
            <a:endParaRPr lang="en-GB" sz="1800"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A045C73A-A805-D0F2-C34C-B16F99A7E34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 dirty="0"/>
              <a:t>Impact on community 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D75B5DC8-9782-24C0-276B-7E670408C88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Carer stress is decreased in families (Carers UK, 2023).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encourages elderly people to age in place so they can stay securely in their own homes. (LGA, 2022).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enhances quality of life and eases the burden on housing and social services (Local Government Association, 2022).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enhances social links within communities and families.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Every year, falls cost the NHS £2.3 billion; technology aids in prevention (PHE, 2020).  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7E994A24-88CA-DB1E-0A8F-EFDAC7F2FDD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 dirty="0"/>
              <a:t>Challenges of the innovation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F7D85B05-83C4-554E-B050-D29F40B6BDC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sz="18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Digital literacy disparities among employees and service users (HEE, 2022).</a:t>
            </a:r>
          </a:p>
          <a:p>
            <a:r>
              <a:rPr lang="en-GB" sz="18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Issues with ethical monitoring and privacy (Greenhalgh et al., 2021).</a:t>
            </a:r>
          </a:p>
          <a:p>
            <a:r>
              <a:rPr lang="en-GB" sz="18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issues with remote communities' connectivity (King's Fund, 2022).</a:t>
            </a:r>
          </a:p>
          <a:p>
            <a:r>
              <a:rPr lang="en-GB" sz="18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In certain areas, there is digital isolation (NHS Confederation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2023).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A836B204-4880-9699-9C58-55FA83D8FEF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 dirty="0"/>
              <a:t>Recommendations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6656A867-252F-386C-B34D-12BAC4870AB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sz="18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Staff and service users should receive more digital training (HEE, 2022).</a:t>
            </a:r>
          </a:p>
          <a:p>
            <a:r>
              <a:rPr lang="en-GB" sz="18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Boost ethical governance and data security (Greenhalgh et al., 2021).</a:t>
            </a:r>
          </a:p>
          <a:p>
            <a:r>
              <a:rPr lang="en-GB" sz="18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Improve infrastructure and connections (NHS Digital, 2021).</a:t>
            </a:r>
          </a:p>
          <a:p>
            <a:r>
              <a:rPr lang="en-GB" sz="1800" dirty="0">
                <a:cs typeface="Times New Roman" panose="02020603050405020304" pitchFamily="18" charset="0"/>
              </a:rPr>
              <a:t>It should be 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implemented with ethical, inclusive, and person-</a:t>
            </a: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centred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 design</a:t>
            </a:r>
            <a:endParaRPr lang="en-GB" sz="18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64108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44EAF5E6-6101-30D4-E31A-7B00B63E045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-99392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4000" b="1" dirty="0"/>
              <a:t>Conclusion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28E6BC3-26CE-8F88-88AE-D8ECEF9E8E3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49188" y="1631416"/>
            <a:ext cx="8229600" cy="313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spcBef>
                <a:spcPct val="0"/>
              </a:spcBef>
            </a:pPr>
            <a:r>
              <a:rPr lang="en-GB" sz="18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SureSafeGO uses GPS monitoring, fall detection, and simple communication to demonstrate how digital transformation is changing health and social care.</a:t>
            </a:r>
          </a:p>
          <a:p>
            <a:pPr>
              <a:spcBef>
                <a:spcPct val="0"/>
              </a:spcBef>
            </a:pPr>
            <a:endParaRPr lang="en-GB" sz="18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</a:pPr>
            <a:r>
              <a:rPr lang="en-GB" sz="18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Improved response times, new digital skill needs, less effort, and more effective preventive care strategies are all advantages for carers.</a:t>
            </a:r>
          </a:p>
          <a:p>
            <a:pPr>
              <a:spcBef>
                <a:spcPct val="0"/>
              </a:spcBef>
            </a:pPr>
            <a:endParaRPr lang="en-GB" sz="18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</a:pPr>
            <a:r>
              <a:rPr lang="en-GB" sz="18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Digital solutions like SureSafeGO have the potential to make health and social care safer, more connected, </a:t>
            </a: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and more compassionate when used with ethical, inclusive, and person-centred design.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C80B6699-65E6-6BC9-59F6-BDD074EF9EA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16632"/>
            <a:ext cx="8229600" cy="562074"/>
          </a:xfrm>
        </p:spPr>
        <p:txBody>
          <a:bodyPr/>
          <a:lstStyle/>
          <a:p>
            <a:pPr eaLnBrk="1" hangingPunct="1"/>
            <a:r>
              <a:rPr lang="en-GB" altLang="en-US" sz="4000" b="1" dirty="0"/>
              <a:t>References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3CD325DB-9673-66F6-609A-FB564A0C692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528" y="1031007"/>
            <a:ext cx="8229600" cy="4795986"/>
          </a:xfrm>
        </p:spPr>
        <p:txBody>
          <a:bodyPr/>
          <a:lstStyle/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Age Space (2025)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SureSafeGO 24/7 Connect Alarm Review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https://www.agespace.org/reviews/suresafe-go-24-7-connect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(Accessed: 5 November 2025).</a:t>
            </a: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Age UK (2022)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Falls in older people: Prevention and support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https://www.ageuk.org.uk/globalassets/age-uk/documents/reports-and-publications/reports-and-briefings/health--wellbeing/rb_june22_falls-in-older-people.pdf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(Accessed: 12 October 2025).</a:t>
            </a: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Blythe, M. A., Wright, P. and McCarthy, J. (2021) ‘Telecare and ageing in place: Ethical and social implications of digital monitoring’,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Health Informatics Journal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, 27(3), pp. 1460–1475. Available at: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https://journals.sagepub.com/doi/full/10.1177/14604582211015234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(Accessed: 15 October 2025).</a:t>
            </a: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Carers UK (2023)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Technology and care: Supporting carers through digital innovation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https://www.carersuk.org/reports/technology-and-care-supporting-carers-through-digital-innovation/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(Accessed: 18 October 2025).</a:t>
            </a: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CPR Guardian (2023)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Are fall detection watches waterproof? Understanding the water resistance ratings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https://www.cprguardian.com/blogs/latest-dementia-news-and-updates/are-fall-detection-watches-waterproof-understanding-the-water-resistance-ratings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(Accessed: 25 November 2025).</a:t>
            </a: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CPR Guardian (2024)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Best personal alarms for older people 2024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https://www.cprguardian.com/blogs/latest-dementia-news-and-updates/best-personal-alarms-for-older-people-2024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(Accessed: 25 November 2025).</a:t>
            </a: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(DHSC) (2023)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Reforming adult social care: Next steps to put people at the heart of care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https://www.gov.uk/government/publications/reforming-adult-social-care-next-steps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(Accessed: 19 October 2025).</a:t>
            </a: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Epilepsy WA (2022)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Seizure Monitor Fact Sheet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https://www.epilepsywa.asn.au/wp-content/uploads/2022/06/Seizure-Monitor-Fact-Sheet-9JUNE-2022-2.pdf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(Accessed: 25 November 2025).</a:t>
            </a: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Greenhalgh, T.,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Wherton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, J.,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Papoutsi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, C. and Hughes, G. (2021) ‘Digital inclusion in health and care: Lessons from the frontline’,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Journal of Medical Internet Research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, 23(7), e22414. Available at: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https://www.jmir.org/2021/7/e22414/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(Accessed: 19 October 2025).</a:t>
            </a: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Health Education England (HEE) (2022)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Digital Capability Framework for the Health and Care Workforce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https://www.hee.nhs.uk/our-work/digital-capability-framework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(Accessed: 20 October 2025).</a:t>
            </a: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King’s Fund (2022)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Digital technologies and the future of adult social care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https://www.kingsfund.org.uk/publications/digital-technologies-future-adult-social-care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(Accessed: 20 October 2025).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C80B6699-65E6-6BC9-59F6-BDD074EF9EA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16632"/>
            <a:ext cx="8229600" cy="562074"/>
          </a:xfrm>
        </p:spPr>
        <p:txBody>
          <a:bodyPr/>
          <a:lstStyle/>
          <a:p>
            <a:pPr eaLnBrk="1" hangingPunct="1"/>
            <a:r>
              <a:rPr lang="en-GB" altLang="en-US" sz="4000" b="1" dirty="0"/>
              <a:t>References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3CD325DB-9673-66F6-609A-FB564A0C692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528" y="1031007"/>
            <a:ext cx="8229600" cy="4795986"/>
          </a:xfrm>
        </p:spPr>
        <p:txBody>
          <a:bodyPr/>
          <a:lstStyle/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Local Government Association (LGA) (2022)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Using assistive technology in adult social care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https://www.local.gov.uk/our-support/sectors-and-services/social-care-health-and-integration/assistive-technology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(Accessed: 22 October 2025).</a:t>
            </a: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NHS Confederation (2023)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Bridging the digital divide: Tackling inequalities in digital health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https://www.nhsconfed.org/publications/bridging-digital-divide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(Accessed: 19 October 2025).</a:t>
            </a: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NHS Digital (2021)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Technology-enabled care services: Annual review 2021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https://digital.nhs.uk/data-and-information/publications/technology-enabled-care-services-annual-review-2021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(Accessed: 15 October 2025).</a:t>
            </a: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https://www.longtermplan.nhs.uk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(Accessed: 15 October 2025).</a:t>
            </a: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NHS Transformation Directorate (2022)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A plan for digital health and social care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Department of Health and Social Care. Available at: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https://www.gov.uk/government/publications/a-plan-for-digital-health-and-social-care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(Accessed: 18 October 2025).</a:t>
            </a: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(2020)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Falls and fractures: Consensus statement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https://www.gov.uk/government/publications/falls-and-fractures-consensus-statement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(Accessed: 19 October 2025).</a:t>
            </a: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Royal Society (2025)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Disability Data and Assistive Technology: Chapter 1 – Introduction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https://royalsociety.org/news-resources/projects/disability-data-assistive-technology/chapter-1/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(Accessed: 5 November 2025).</a:t>
            </a:r>
          </a:p>
          <a:p>
            <a:pPr marL="0" indent="0">
              <a:buNone/>
            </a:pP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SureSafe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(2023)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SureSafeGO personal alarm: Stay safe and independent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https://personalalarms.org/suresafego/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(Accessed: 19 October 2025).</a:t>
            </a:r>
          </a:p>
        </p:txBody>
      </p:sp>
    </p:spTree>
    <p:extLst>
      <p:ext uri="{BB962C8B-B14F-4D97-AF65-F5344CB8AC3E}">
        <p14:creationId xmlns:p14="http://schemas.microsoft.com/office/powerpoint/2010/main" val="34386318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http://www.w3.org/XML/1998/namespace"/>
    <ds:schemaRef ds:uri="http://purl.org/dc/terms/"/>
    <ds:schemaRef ds:uri="http://schemas.microsoft.com/office/2006/documentManagement/types"/>
    <ds:schemaRef ds:uri="303dbf9b-b85b-46a0-94f1-894078c07ecd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244</TotalTime>
  <Words>1372</Words>
  <Application>Microsoft Macintosh PowerPoint</Application>
  <PresentationFormat>On-screen Show (4:3)</PresentationFormat>
  <Paragraphs>70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Arial</vt:lpstr>
      <vt:lpstr>Calibri</vt:lpstr>
      <vt:lpstr>Century Schoolbook</vt:lpstr>
      <vt:lpstr>Myriad Pro</vt:lpstr>
      <vt:lpstr>20140311PresentationUWTSDTemplate</vt:lpstr>
      <vt:lpstr>Digital Transformation in the Health and Care Professions (BMHP6026) Component 2 Assessment   Student name: Althea Freeman Student ID: 2228968</vt:lpstr>
      <vt:lpstr>Use of AI Acknowledgement</vt:lpstr>
      <vt:lpstr>Introduction</vt:lpstr>
      <vt:lpstr>Impact on Workforce</vt:lpstr>
      <vt:lpstr>Impact on service delivery </vt:lpstr>
      <vt:lpstr>Impact on patients </vt:lpstr>
      <vt:lpstr>Impact on community </vt:lpstr>
      <vt:lpstr>Challenges of the innovation</vt:lpstr>
      <vt:lpstr>Recommendations</vt:lpstr>
      <vt:lpstr>Conclusion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Defining and Classifying Groups</dc:title>
  <dc:creator>Rebecca Stewart</dc:creator>
  <cp:lastModifiedBy>Larry Osei Kofi (2308809)</cp:lastModifiedBy>
  <cp:revision>187</cp:revision>
  <cp:lastPrinted>2021-01-18T19:39:53Z</cp:lastPrinted>
  <dcterms:created xsi:type="dcterms:W3CDTF">2020-06-13T21:56:47Z</dcterms:created>
  <dcterms:modified xsi:type="dcterms:W3CDTF">2025-11-27T20:27:00Z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haredWithUsers">
    <vt:lpwstr>352;#Alison Harding;#2520;#Rachel Bendall;#2266;#Ruth Groff</vt:lpwstr>
  </property>
</Properties>
</file>