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y="6858000" cx="9144000"/>
  <p:notesSz cx="6858000" cy="9144000"/>
  <p:embeddedFontLst>
    <p:embeddedFont>
      <p:font typeface="Lexend"/>
      <p:regular r:id="rId21"/>
      <p:bold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EB491B41-9F89-4FBC-99D1-1B14AD9E77BB}">
  <a:tblStyle styleId="{EB491B41-9F89-4FBC-99D1-1B14AD9E77B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22" Type="http://schemas.openxmlformats.org/officeDocument/2006/relationships/font" Target="fonts/Lexend-bold.fntdata"/><Relationship Id="rId10" Type="http://schemas.openxmlformats.org/officeDocument/2006/relationships/slide" Target="slides/slide4.xml"/><Relationship Id="rId21" Type="http://schemas.openxmlformats.org/officeDocument/2006/relationships/font" Target="fonts/Lexend-regular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9" name="Google Shape;8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6" name="Google Shape;96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3" name="Google Shape;103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0" name="Google Shape;110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7" name="Google Shape;117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f6cbe7d22a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f6cbe7d22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34" name="Google Shape;134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1" name="Google Shape;141;p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9" name="Google Shape;149;p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7" name="Google Shape;157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5" name="Google Shape;165;p1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3" name="Google Shape;173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81" name="Google Shape;181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2" name="Google Shape;32;p5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3" name="Google Shape;33;p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6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0" name="Google Shape;40;p6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6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2" name="Google Shape;42;p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>
            <p:ph type="ctrTitle"/>
          </p:nvPr>
        </p:nvSpPr>
        <p:spPr>
          <a:xfrm>
            <a:off x="685800" y="2057271"/>
            <a:ext cx="7772400" cy="147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3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Research, Analyse and Investigate Cybersecurity Incidents and Perform Digital Forensic Assessment</a:t>
            </a:r>
            <a:endParaRPr sz="3000"/>
          </a:p>
        </p:txBody>
      </p:sp>
      <p:sp>
        <p:nvSpPr>
          <p:cNvPr id="85" name="Google Shape;85;p13"/>
          <p:cNvSpPr txBox="1"/>
          <p:nvPr>
            <p:ph idx="1" type="subTitle"/>
          </p:nvPr>
        </p:nvSpPr>
        <p:spPr>
          <a:xfrm>
            <a:off x="1371600" y="3977646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</a:pPr>
            <a:r>
              <a:rPr lang="en-US" sz="2500">
                <a:solidFill>
                  <a:schemeClr val="dk1"/>
                </a:solidFill>
              </a:rPr>
              <a:t>MD Monsuruzzaman</a:t>
            </a:r>
            <a:endParaRPr sz="2500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</a:pPr>
            <a:r>
              <a:rPr lang="en-US" sz="2500">
                <a:solidFill>
                  <a:schemeClr val="dk1"/>
                </a:solidFill>
              </a:rPr>
              <a:t>Student ID: 2504658</a:t>
            </a:r>
            <a:endParaRPr sz="2500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</a:pPr>
            <a:r>
              <a:rPr lang="en-US" sz="2500">
                <a:solidFill>
                  <a:schemeClr val="dk1"/>
                </a:solidFill>
              </a:rPr>
              <a:t>MSc Cybersecurity and Digital Forensics</a:t>
            </a:r>
            <a:endParaRPr sz="2500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</a:pPr>
            <a:r>
              <a:rPr lang="en-US" sz="2500">
                <a:solidFill>
                  <a:schemeClr val="dk1"/>
                </a:solidFill>
              </a:rPr>
              <a:t>University of Wales Trinity Saint David</a:t>
            </a:r>
            <a:endParaRPr sz="2500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</a:pPr>
            <a:r>
              <a:rPr lang="en-US" sz="2500">
                <a:solidFill>
                  <a:schemeClr val="dk1"/>
                </a:solidFill>
              </a:rPr>
              <a:t>Module: ACCA7031 – Digital Forensics Analysis</a:t>
            </a:r>
            <a:endParaRPr sz="2500">
              <a:solidFill>
                <a:schemeClr val="dk1"/>
              </a:solidFill>
            </a:endParaRPr>
          </a:p>
        </p:txBody>
      </p:sp>
      <p:pic>
        <p:nvPicPr>
          <p:cNvPr id="86" name="Google Shape;86;p13" title="UWTSD-Logo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0" y="335277"/>
            <a:ext cx="3429000" cy="1133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Presentation Overview</a:t>
            </a:r>
            <a:endParaRPr/>
          </a:p>
        </p:txBody>
      </p:sp>
      <p:sp>
        <p:nvSpPr>
          <p:cNvPr id="92" name="Google Shape;92;p1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Digital Forensics Overview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Digital Forensics &amp; Cybersecurity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Emerging Trends and Challenges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Investigation Case Background</a:t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2400"/>
              <a:buChar char="•"/>
            </a:pPr>
            <a:r>
              <a:rPr lang="en-US" sz="2400"/>
              <a:t>Evidence Correlation Overview</a:t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Evidence Acquisition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Communication Analysis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Integrity Verification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Findings and Conclusion</a:t>
            </a:r>
            <a:endParaRPr/>
          </a:p>
        </p:txBody>
      </p:sp>
      <p:sp>
        <p:nvSpPr>
          <p:cNvPr id="93" name="Google Shape;93;p14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1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 Forensics Overview</a:t>
            </a:r>
            <a:endParaRPr/>
          </a:p>
        </p:txBody>
      </p:sp>
      <p:sp>
        <p:nvSpPr>
          <p:cNvPr id="99" name="Google Shape;99;p1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Identification, collection, preservation, analysis, and presentation of digital evidence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Supports cybercrime investigations and incident response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Common tools: Cellebrite UFED, FTK Imager, and Autopsy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Ensures evidence integrity and legal admissibility</a:t>
            </a:r>
            <a:endParaRPr/>
          </a:p>
        </p:txBody>
      </p:sp>
      <p:sp>
        <p:nvSpPr>
          <p:cNvPr id="100" name="Google Shape;100;p15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1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 Forensics and Cybersecurity</a:t>
            </a:r>
            <a:endParaRPr/>
          </a:p>
        </p:txBody>
      </p:sp>
      <p:sp>
        <p:nvSpPr>
          <p:cNvPr id="106" name="Google Shape;106;p1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Digital Forensics and Incident Response (DFIR) integrates investigation with incident response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Helps detect incidents, preserve evidence, reconstruct attacker activity, and recover systems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Improves organisational resilience and future security controls</a:t>
            </a:r>
            <a:endParaRPr/>
          </a:p>
        </p:txBody>
      </p:sp>
      <p:sp>
        <p:nvSpPr>
          <p:cNvPr id="107" name="Google Shape;107;p16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1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Emerging Trends and Challenges</a:t>
            </a:r>
            <a:endParaRPr/>
          </a:p>
        </p:txBody>
      </p:sp>
      <p:sp>
        <p:nvSpPr>
          <p:cNvPr id="113" name="Google Shape;113;p17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Cloud forensics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Mobile device forensics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IoT forensics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AI-assisted analysis and automation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Challenges: encryption, cloud evidence, large data volumes, chain of custody, and legal issues</a:t>
            </a:r>
            <a:endParaRPr/>
          </a:p>
        </p:txBody>
      </p:sp>
      <p:sp>
        <p:nvSpPr>
          <p:cNvPr id="114" name="Google Shape;114;p17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1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Background (Task 2)</a:t>
            </a:r>
            <a:endParaRPr/>
          </a:p>
        </p:txBody>
      </p:sp>
      <p:sp>
        <p:nvSpPr>
          <p:cNvPr id="120" name="Google Shape;120;p18"/>
          <p:cNvSpPr txBox="1"/>
          <p:nvPr>
            <p:ph idx="1" type="body"/>
          </p:nvPr>
        </p:nvSpPr>
        <p:spPr>
          <a:xfrm>
            <a:off x="237750" y="1642947"/>
            <a:ext cx="5986200" cy="3572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Organisation: Quantum Tech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2400"/>
              <a:buChar char="•"/>
            </a:pPr>
            <a:r>
              <a:rPr lang="en-US" sz="2400">
                <a:latin typeface="Arial"/>
                <a:ea typeface="Arial"/>
                <a:cs typeface="Arial"/>
                <a:sym typeface="Arial"/>
              </a:rPr>
              <a:t>Technology company specialising in AI semiconductor solutions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2400"/>
              <a:buChar char="•"/>
            </a:pPr>
            <a:r>
              <a:rPr lang="en-US" sz="2400">
                <a:latin typeface="Arial"/>
                <a:ea typeface="Arial"/>
                <a:cs typeface="Arial"/>
                <a:sym typeface="Arial"/>
              </a:rPr>
              <a:t>Confidential project: </a:t>
            </a:r>
            <a:r>
              <a:rPr b="1" lang="en-US" sz="2400">
                <a:latin typeface="Arial"/>
                <a:ea typeface="Arial"/>
                <a:cs typeface="Arial"/>
                <a:sym typeface="Arial"/>
              </a:rPr>
              <a:t>QT-AI-2025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2400"/>
              <a:buChar char="•"/>
            </a:pPr>
            <a:r>
              <a:rPr lang="en-US" sz="2400">
                <a:latin typeface="Arial"/>
                <a:ea typeface="Arial"/>
                <a:cs typeface="Arial"/>
                <a:sym typeface="Arial"/>
              </a:rPr>
              <a:t>Suspected theft of intellectual property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2400"/>
              <a:buChar char="•"/>
            </a:pPr>
            <a:r>
              <a:rPr lang="en-US" sz="2400">
                <a:latin typeface="Arial"/>
                <a:ea typeface="Arial"/>
                <a:cs typeface="Arial"/>
                <a:sym typeface="Arial"/>
              </a:rPr>
              <a:t>Three suspects: </a:t>
            </a:r>
            <a:r>
              <a:rPr b="1" lang="en-US" sz="2400">
                <a:latin typeface="Arial"/>
                <a:ea typeface="Arial"/>
                <a:cs typeface="Arial"/>
                <a:sym typeface="Arial"/>
              </a:rPr>
              <a:t>Emma, Joe, and Norman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2400"/>
              <a:buChar char="•"/>
            </a:pPr>
            <a:r>
              <a:rPr lang="en-US" sz="2400">
                <a:latin typeface="Arial"/>
                <a:ea typeface="Arial"/>
                <a:cs typeface="Arial"/>
                <a:sym typeface="Arial"/>
              </a:rPr>
              <a:t>Objective: determine whether confidential files were transferred unlawfully</a:t>
            </a:r>
            <a:endParaRPr sz="2400"/>
          </a:p>
        </p:txBody>
      </p:sp>
      <p:pic>
        <p:nvPicPr>
          <p:cNvPr id="121" name="Google Shape;121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95729" y="1624621"/>
            <a:ext cx="2615250" cy="4100454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18"/>
          <p:cNvSpPr txBox="1"/>
          <p:nvPr/>
        </p:nvSpPr>
        <p:spPr>
          <a:xfrm>
            <a:off x="7315200" y="91440"/>
            <a:ext cx="1097400" cy="274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  <p:sp>
        <p:nvSpPr>
          <p:cNvPr id="123" name="Google Shape;123;p18"/>
          <p:cNvSpPr txBox="1"/>
          <p:nvPr/>
        </p:nvSpPr>
        <p:spPr>
          <a:xfrm>
            <a:off x="640080" y="5303520"/>
            <a:ext cx="438912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6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Objective: determine whether confidential AI design files were transferred unlawfully.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9"/>
          <p:cNvSpPr txBox="1"/>
          <p:nvPr>
            <p:ph type="title"/>
          </p:nvPr>
        </p:nvSpPr>
        <p:spPr>
          <a:xfrm>
            <a:off x="457200" y="36894"/>
            <a:ext cx="8229600" cy="11430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Evidence Correlation Overview</a:t>
            </a:r>
            <a:endParaRPr/>
          </a:p>
        </p:txBody>
      </p:sp>
      <p:pic>
        <p:nvPicPr>
          <p:cNvPr id="129" name="Google Shape;129;p19" title="ChatGPT Image Aug 11, 2026, 10_28_40 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48963" y="1074335"/>
            <a:ext cx="2548124" cy="382217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30" name="Google Shape;130;p19"/>
          <p:cNvGraphicFramePr/>
          <p:nvPr/>
        </p:nvGraphicFramePr>
        <p:xfrm>
          <a:off x="932709" y="4987962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{EB491B41-9F89-4FBC-99D1-1B14AD9E77BB}</a:tableStyleId>
              </a:tblPr>
              <a:tblGrid>
                <a:gridCol w="1370825"/>
                <a:gridCol w="2248675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Evidence ID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Device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Owner</a:t>
                      </a:r>
                      <a:endParaRPr b="1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Role</a:t>
                      </a:r>
                      <a:endParaRPr b="1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E01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Huawei P Smart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Emma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Primary suspect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E02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Samsung Galaxy A13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Joe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Intermediary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E03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Nokia C2 2nd Edition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Norman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Suspect recipient</a:t>
                      </a:r>
                      <a:endParaRPr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131" name="Google Shape;131;p19"/>
          <p:cNvSpPr txBox="1"/>
          <p:nvPr/>
        </p:nvSpPr>
        <p:spPr>
          <a:xfrm>
            <a:off x="7388229" y="110056"/>
            <a:ext cx="1097400" cy="2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Evidence Acquisition Process</a:t>
            </a:r>
            <a:endParaRPr/>
          </a:p>
        </p:txBody>
      </p:sp>
      <p:sp>
        <p:nvSpPr>
          <p:cNvPr id="137" name="Google Shape;137;p20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Evidence inventory created for all devices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Forensic case created in Cellebrite UFED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Device identification and connection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Selection of SMS, contacts, call logs, multimedia, documents, and location data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Logical extraction completed successfully</a:t>
            </a:r>
            <a:endParaRPr/>
          </a:p>
        </p:txBody>
      </p:sp>
      <p:sp>
        <p:nvSpPr>
          <p:cNvPr id="138" name="Google Shape;138;p20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1"/>
          <p:cNvSpPr txBox="1"/>
          <p:nvPr>
            <p:ph type="title"/>
          </p:nvPr>
        </p:nvSpPr>
        <p:spPr>
          <a:xfrm>
            <a:off x="457200" y="128334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/>
              <a:t>Evidence 1: Device Detection</a:t>
            </a:r>
            <a:endParaRPr/>
          </a:p>
        </p:txBody>
      </p:sp>
      <p:pic>
        <p:nvPicPr>
          <p:cNvPr id="144" name="Google Shape;144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04463" y="2048095"/>
            <a:ext cx="7735075" cy="4346625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21"/>
          <p:cNvSpPr txBox="1"/>
          <p:nvPr/>
        </p:nvSpPr>
        <p:spPr>
          <a:xfrm>
            <a:off x="640080" y="1243584"/>
            <a:ext cx="64008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Cellebrite UFED successfully recognised the mobile device and prepared it for forensic extraction.</a:t>
            </a:r>
            <a:endParaRPr/>
          </a:p>
        </p:txBody>
      </p:sp>
      <p:sp>
        <p:nvSpPr>
          <p:cNvPr id="146" name="Google Shape;146;p21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/>
              <a:t>Evidence 2: Extraction Completion</a:t>
            </a:r>
            <a:endParaRPr/>
          </a:p>
        </p:txBody>
      </p:sp>
      <p:pic>
        <p:nvPicPr>
          <p:cNvPr id="152" name="Google Shape;152;p22" title="Extantions (10).PNG"/>
          <p:cNvPicPr preferRelativeResize="0"/>
          <p:nvPr/>
        </p:nvPicPr>
        <p:blipFill rotWithShape="1">
          <a:blip r:embed="rId3">
            <a:alphaModFix/>
          </a:blip>
          <a:srcRect b="10" l="0" r="0" t="0"/>
          <a:stretch/>
        </p:blipFill>
        <p:spPr>
          <a:xfrm>
            <a:off x="704463" y="2048095"/>
            <a:ext cx="7735075" cy="4346625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Google Shape;153;p22"/>
          <p:cNvSpPr txBox="1"/>
          <p:nvPr/>
        </p:nvSpPr>
        <p:spPr>
          <a:xfrm>
            <a:off x="640080" y="1078992"/>
            <a:ext cx="64008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extraction completed successfully and recovered contacts, call logs, multimedia files, documents, and other forensic artefacts.</a:t>
            </a:r>
            <a:endParaRPr/>
          </a:p>
        </p:txBody>
      </p:sp>
      <p:sp>
        <p:nvSpPr>
          <p:cNvPr id="154" name="Google Shape;154;p22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/>
              <a:t>Evidence 3: WhatsApp Communication Analysis</a:t>
            </a:r>
            <a:endParaRPr/>
          </a:p>
        </p:txBody>
      </p:sp>
      <p:sp>
        <p:nvSpPr>
          <p:cNvPr id="160" name="Google Shape;160;p23"/>
          <p:cNvSpPr txBox="1"/>
          <p:nvPr>
            <p:ph idx="1" type="body"/>
          </p:nvPr>
        </p:nvSpPr>
        <p:spPr>
          <a:xfrm>
            <a:off x="457200" y="2715768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Forensic copies analysed instead of original devices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Hash verification used to confirm integrity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Chain of custody maintained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WhatsApp communications between Emma and Joe examined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Timeline reconstruction performed</a:t>
            </a:r>
            <a:endParaRPr/>
          </a:p>
        </p:txBody>
      </p:sp>
      <p:sp>
        <p:nvSpPr>
          <p:cNvPr id="161" name="Google Shape;161;p23"/>
          <p:cNvSpPr txBox="1"/>
          <p:nvPr/>
        </p:nvSpPr>
        <p:spPr>
          <a:xfrm>
            <a:off x="640080" y="1737360"/>
            <a:ext cx="64008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Recovered WhatsApp messages between Emma and Joe showing ongoing coordination during the investigation period.</a:t>
            </a:r>
            <a:endParaRPr/>
          </a:p>
        </p:txBody>
      </p:sp>
      <p:sp>
        <p:nvSpPr>
          <p:cNvPr id="162" name="Google Shape;162;p23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/>
              <a:t>Evidence Integrity and Communication Analysis</a:t>
            </a:r>
            <a:endParaRPr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60"/>
              <a:buFont typeface="Calibri"/>
              <a:buNone/>
            </a:pPr>
            <a:r>
              <a:t/>
            </a:r>
            <a:endParaRPr sz="844"/>
          </a:p>
        </p:txBody>
      </p:sp>
      <p:pic>
        <p:nvPicPr>
          <p:cNvPr id="168" name="Google Shape;168;p24" title="Huawei 13.png"/>
          <p:cNvPicPr preferRelativeResize="0"/>
          <p:nvPr/>
        </p:nvPicPr>
        <p:blipFill rotWithShape="1">
          <a:blip r:embed="rId3">
            <a:alphaModFix/>
          </a:blip>
          <a:srcRect b="50" l="0" r="0" t="50"/>
          <a:stretch/>
        </p:blipFill>
        <p:spPr>
          <a:xfrm>
            <a:off x="704463" y="2121247"/>
            <a:ext cx="7735075" cy="4346625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4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  <p:sp>
        <p:nvSpPr>
          <p:cNvPr id="170" name="Google Shape;170;p24"/>
          <p:cNvSpPr txBox="1"/>
          <p:nvPr/>
        </p:nvSpPr>
        <p:spPr>
          <a:xfrm>
            <a:off x="640080" y="1444752"/>
            <a:ext cx="65838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Cross-device analysis supported the suspected communication and coordination between Emma and Joe.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Key Findings</a:t>
            </a:r>
            <a:endParaRPr/>
          </a:p>
        </p:txBody>
      </p:sp>
      <p:sp>
        <p:nvSpPr>
          <p:cNvPr id="176" name="Google Shape;176;p2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Successful extraction of mobile artefacts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Recovery of communication records and metadata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Evidence of sustained coordination between suspects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Findings support the investigative timeline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Evidence preserved according to recognised forensic standards</a:t>
            </a:r>
            <a:endParaRPr/>
          </a:p>
        </p:txBody>
      </p:sp>
      <p:sp>
        <p:nvSpPr>
          <p:cNvPr id="177" name="Google Shape;177;p25"/>
          <p:cNvSpPr txBox="1"/>
          <p:nvPr/>
        </p:nvSpPr>
        <p:spPr>
          <a:xfrm>
            <a:off x="7315200" y="9144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Task 2</a:t>
            </a:r>
            <a:endParaRPr/>
          </a:p>
        </p:txBody>
      </p:sp>
      <p:sp>
        <p:nvSpPr>
          <p:cNvPr id="178" name="Google Shape;178;p25"/>
          <p:cNvSpPr txBox="1"/>
          <p:nvPr/>
        </p:nvSpPr>
        <p:spPr>
          <a:xfrm>
            <a:off x="640080" y="4389120"/>
            <a:ext cx="6583680" cy="6400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investigation demonstrated the practical application of mobile device forensics and evidence preservation using Cellebrite UFED.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/>
          </a:p>
        </p:txBody>
      </p:sp>
      <p:sp>
        <p:nvSpPr>
          <p:cNvPr id="184" name="Google Shape;184;p2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Digital forensics is essential for modern cybersecurity investigations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DFIR combines investigation with incident response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Evidence integrity, hash verification, and chain of custody are critical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Future investigations will increasingly involve cloud, AI, and IoT environments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b="1" lang="en-US" sz="4200">
                <a:latin typeface="Lexend"/>
                <a:ea typeface="Lexend"/>
                <a:cs typeface="Lexend"/>
                <a:sym typeface="Lexend"/>
              </a:rPr>
              <a:t>  Thank you — Questions?</a:t>
            </a:r>
            <a:endParaRPr b="1" sz="5000">
              <a:latin typeface="Lexend"/>
              <a:ea typeface="Lexend"/>
              <a:cs typeface="Lexend"/>
              <a:sym typeface="Lexen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