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  <p:sldId id="266" r:id="rId10"/>
    <p:sldId id="269" r:id="rId11"/>
    <p:sldId id="270" r:id="rId12"/>
    <p:sldId id="272" r:id="rId13"/>
    <p:sldId id="271" r:id="rId14"/>
    <p:sldId id="276" r:id="rId15"/>
    <p:sldId id="277" r:id="rId16"/>
    <p:sldId id="278" r:id="rId17"/>
    <p:sldId id="264" r:id="rId18"/>
    <p:sldId id="267" r:id="rId19"/>
    <p:sldId id="273" r:id="rId20"/>
    <p:sldId id="268" r:id="rId21"/>
    <p:sldId id="274" r:id="rId22"/>
    <p:sldId id="27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22439BF1-B309-4B89-9F9F-776CD97E4214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7F43EFB-3920-4AF7-B07D-AE4BD976B1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39BF1-B309-4B89-9F9F-776CD97E4214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3EFB-3920-4AF7-B07D-AE4BD976B1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2439BF1-B309-4B89-9F9F-776CD97E4214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7F43EFB-3920-4AF7-B07D-AE4BD976B181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Knosso1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467543" y="2204864"/>
            <a:ext cx="6577235" cy="432712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9064" y="1124744"/>
            <a:ext cx="8391408" cy="2301240"/>
          </a:xfrm>
        </p:spPr>
        <p:txBody>
          <a:bodyPr/>
          <a:lstStyle/>
          <a:p>
            <a:r>
              <a:rPr lang="en-GB" dirty="0" smtClean="0"/>
              <a:t>Towns</a:t>
            </a:r>
            <a:r>
              <a:rPr lang="en-GB" sz="5400" dirty="0" smtClean="0"/>
              <a:t>,</a:t>
            </a:r>
            <a:r>
              <a:rPr lang="en-GB" dirty="0" smtClean="0"/>
              <a:t> Tombs &amp; Temples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675454" cy="1032520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First Palaces in the Aegean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 smtClean="0"/>
              <a:t>Chronology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075240" cy="4997152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2 main phases of Minoan palatial society:</a:t>
            </a:r>
          </a:p>
          <a:p>
            <a:pPr>
              <a:defRPr/>
            </a:pPr>
            <a:r>
              <a:rPr lang="en-GB" sz="2800" dirty="0"/>
              <a:t>First palaces: period of state formation</a:t>
            </a:r>
          </a:p>
          <a:p>
            <a:pPr lvl="1">
              <a:defRPr/>
            </a:pPr>
            <a:r>
              <a:rPr lang="en-GB" sz="2400" dirty="0"/>
              <a:t>Proto-palatial Period </a:t>
            </a:r>
          </a:p>
          <a:p>
            <a:pPr lvl="1">
              <a:defRPr/>
            </a:pPr>
            <a:r>
              <a:rPr lang="en-GB" sz="2400" dirty="0"/>
              <a:t>Old Palace Period</a:t>
            </a:r>
          </a:p>
          <a:p>
            <a:pPr lvl="1">
              <a:defRPr/>
            </a:pPr>
            <a:r>
              <a:rPr lang="en-GB" sz="2400" dirty="0"/>
              <a:t>MM IB-MM IIIA: </a:t>
            </a:r>
            <a:r>
              <a:rPr lang="en-GB" sz="2400" dirty="0" smtClean="0"/>
              <a:t>1900-1700 </a:t>
            </a:r>
            <a:r>
              <a:rPr lang="en-GB" sz="2400" dirty="0"/>
              <a:t>BC</a:t>
            </a:r>
          </a:p>
          <a:p>
            <a:pPr>
              <a:defRPr/>
            </a:pPr>
            <a:r>
              <a:rPr lang="en-GB" sz="2800" dirty="0"/>
              <a:t>Second palaces: largely the architectural remains extant today</a:t>
            </a:r>
          </a:p>
          <a:p>
            <a:pPr lvl="1">
              <a:defRPr/>
            </a:pPr>
            <a:r>
              <a:rPr lang="en-GB" sz="2400" dirty="0" smtClean="0"/>
              <a:t>Neo-palatial Period</a:t>
            </a:r>
            <a:endParaRPr lang="en-GB" sz="2400" dirty="0"/>
          </a:p>
          <a:p>
            <a:pPr lvl="1">
              <a:defRPr/>
            </a:pPr>
            <a:r>
              <a:rPr lang="en-GB" sz="2400" dirty="0"/>
              <a:t>New Palace Period</a:t>
            </a:r>
          </a:p>
          <a:p>
            <a:pPr lvl="1">
              <a:defRPr/>
            </a:pPr>
            <a:r>
              <a:rPr lang="en-GB" sz="2400"/>
              <a:t>MM </a:t>
            </a:r>
            <a:r>
              <a:rPr lang="en-GB" sz="2400" smtClean="0"/>
              <a:t>IIIB-LM </a:t>
            </a:r>
            <a:r>
              <a:rPr lang="en-GB" sz="2400" dirty="0"/>
              <a:t>IB: 1700-1500 /1425 BC</a:t>
            </a:r>
          </a:p>
          <a:p>
            <a:pPr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19821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 smtClean="0"/>
              <a:t>Minoan Palaces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700808"/>
            <a:ext cx="5004048" cy="4967432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Large </a:t>
            </a:r>
            <a:r>
              <a:rPr lang="en-GB" dirty="0"/>
              <a:t>central buildings which use repeated architectural elements &amp; formulae to create ceremonial space (Day &amp; Wilson 1998)</a:t>
            </a:r>
          </a:p>
          <a:p>
            <a:pPr>
              <a:defRPr/>
            </a:pPr>
            <a:r>
              <a:rPr lang="en-GB" dirty="0"/>
              <a:t>Monumental </a:t>
            </a:r>
            <a:r>
              <a:rPr lang="en-GB" dirty="0" smtClean="0"/>
              <a:t>architecture:</a:t>
            </a:r>
            <a:endParaRPr lang="en-GB" dirty="0"/>
          </a:p>
          <a:p>
            <a:pPr lvl="1">
              <a:defRPr/>
            </a:pPr>
            <a:r>
              <a:rPr lang="en-GB" dirty="0"/>
              <a:t>Mobilisation of labour</a:t>
            </a:r>
          </a:p>
          <a:p>
            <a:pPr lvl="1">
              <a:defRPr/>
            </a:pPr>
            <a:r>
              <a:rPr lang="en-GB" dirty="0"/>
              <a:t>Designed to impress</a:t>
            </a:r>
          </a:p>
          <a:p>
            <a:pPr>
              <a:defRPr/>
            </a:pPr>
            <a:r>
              <a:rPr lang="en-GB" dirty="0"/>
              <a:t>Suggested functions:</a:t>
            </a:r>
          </a:p>
          <a:p>
            <a:pPr lvl="1">
              <a:defRPr/>
            </a:pPr>
            <a:r>
              <a:rPr lang="en-GB" dirty="0"/>
              <a:t>Residence of elite</a:t>
            </a:r>
          </a:p>
          <a:p>
            <a:pPr lvl="1"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Ceremonial, religious centre</a:t>
            </a:r>
          </a:p>
          <a:p>
            <a:pPr lvl="1">
              <a:defRPr/>
            </a:pPr>
            <a:r>
              <a:rPr lang="en-GB" dirty="0"/>
              <a:t>Redistribution </a:t>
            </a:r>
            <a:r>
              <a:rPr lang="en-GB" dirty="0" smtClean="0"/>
              <a:t>centre</a:t>
            </a:r>
            <a:endParaRPr lang="en-GB" sz="2400" dirty="0"/>
          </a:p>
        </p:txBody>
      </p:sp>
      <p:pic>
        <p:nvPicPr>
          <p:cNvPr id="8" name="Content Placeholder 5" descr="phaistos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80" y="2204864"/>
            <a:ext cx="3620005" cy="2810267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580112" y="5085184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Phaistos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661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Minoan Palatial “Household”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3495" y="1700808"/>
            <a:ext cx="4762872" cy="494684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Problematic: lack of textual evidence </a:t>
            </a:r>
          </a:p>
          <a:p>
            <a:pPr lvl="1"/>
            <a:r>
              <a:rPr lang="en-GB" dirty="0" smtClean="0"/>
              <a:t>Cannot identify any royal figure at apex of society</a:t>
            </a:r>
          </a:p>
          <a:p>
            <a:pPr lvl="1"/>
            <a:r>
              <a:rPr lang="en-GB" dirty="0" smtClean="0"/>
              <a:t>No textual references to rulers, ruling dynasties &amp; no representations of rulers</a:t>
            </a:r>
          </a:p>
          <a:p>
            <a:r>
              <a:rPr lang="en-GB" dirty="0" smtClean="0"/>
              <a:t>Symbols of authority?</a:t>
            </a:r>
          </a:p>
          <a:p>
            <a:pPr lvl="1"/>
            <a:r>
              <a:rPr lang="en-GB" dirty="0" smtClean="0"/>
              <a:t>Bull: symbol of </a:t>
            </a:r>
            <a:r>
              <a:rPr lang="en-GB" dirty="0" err="1" smtClean="0"/>
              <a:t>Knossian</a:t>
            </a:r>
            <a:r>
              <a:rPr lang="en-GB" dirty="0" smtClean="0"/>
              <a:t> Power</a:t>
            </a:r>
          </a:p>
          <a:p>
            <a:pPr lvl="1"/>
            <a:r>
              <a:rPr lang="en-GB" dirty="0" err="1" smtClean="0"/>
              <a:t>Taweret</a:t>
            </a:r>
            <a:r>
              <a:rPr lang="en-GB" dirty="0" smtClean="0"/>
              <a:t>: possibly symbolises palatial power at Malia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508104" y="3463886"/>
            <a:ext cx="2749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Stone triton </a:t>
            </a:r>
            <a:r>
              <a:rPr lang="en-GB" i="1" dirty="0" smtClean="0"/>
              <a:t>rhyton</a:t>
            </a:r>
            <a:r>
              <a:rPr lang="en-GB" dirty="0" smtClean="0"/>
              <a:t>, Malia</a:t>
            </a:r>
            <a:endParaRPr lang="en-GB" dirty="0"/>
          </a:p>
        </p:txBody>
      </p:sp>
      <p:pic>
        <p:nvPicPr>
          <p:cNvPr id="9" name="Picture 8" descr="bullshead.tif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7092280" y="4005063"/>
            <a:ext cx="1832530" cy="269381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91240" y="6093296"/>
            <a:ext cx="19765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 smtClean="0"/>
              <a:t>Bull’s head </a:t>
            </a:r>
            <a:r>
              <a:rPr lang="en-GB" i="1" dirty="0" smtClean="0"/>
              <a:t>rhyton</a:t>
            </a:r>
            <a:r>
              <a:rPr lang="en-GB" dirty="0" smtClean="0"/>
              <a:t>, </a:t>
            </a:r>
          </a:p>
          <a:p>
            <a:pPr algn="r"/>
            <a:r>
              <a:rPr lang="en-GB" dirty="0" smtClean="0"/>
              <a:t>Knossos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367" y="1700808"/>
            <a:ext cx="3668218" cy="169786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Royal Residence or Ceremonial Space?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968552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Were the “palaces” royal residences?</a:t>
            </a:r>
          </a:p>
          <a:p>
            <a:pPr lvl="1"/>
            <a:r>
              <a:rPr lang="en-GB" dirty="0" smtClean="0"/>
              <a:t>No royal burials attested until LM III</a:t>
            </a:r>
          </a:p>
          <a:p>
            <a:pPr lvl="1"/>
            <a:r>
              <a:rPr lang="en-GB" dirty="0" smtClean="0"/>
              <a:t>Ground plan of “</a:t>
            </a:r>
            <a:r>
              <a:rPr lang="en-GB" dirty="0" smtClean="0"/>
              <a:t>palaces”</a:t>
            </a:r>
          </a:p>
          <a:p>
            <a:pPr lvl="1"/>
            <a:r>
              <a:rPr lang="en-GB" dirty="0" smtClean="0"/>
              <a:t>Circulation </a:t>
            </a:r>
            <a:r>
              <a:rPr lang="en-GB" dirty="0" smtClean="0"/>
              <a:t>of movement leads to Central Court, not to “royal” core of complex (throne room/or audience chamber) </a:t>
            </a:r>
          </a:p>
          <a:p>
            <a:r>
              <a:rPr lang="en-GB" dirty="0" smtClean="0"/>
              <a:t>Difficult to reconcile evidence with an ancient royal ruler</a:t>
            </a:r>
          </a:p>
          <a:p>
            <a:r>
              <a:rPr lang="en-GB" dirty="0" err="1" smtClean="0"/>
              <a:t>Driessen</a:t>
            </a:r>
            <a:r>
              <a:rPr lang="en-GB" dirty="0" smtClean="0"/>
              <a:t> (2003) emphasises ceremonial aspect</a:t>
            </a:r>
          </a:p>
        </p:txBody>
      </p:sp>
      <p:pic>
        <p:nvPicPr>
          <p:cNvPr id="5" name="Picture 11" descr="kn_ae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57168" y="1916832"/>
            <a:ext cx="3378754" cy="3223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012160" y="5229200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Aerial  view of Knossos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Ceremonial Performance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50758"/>
            <a:ext cx="5400600" cy="504056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Ritual: physical action, movement, communication, esoteric knowledge combined</a:t>
            </a:r>
          </a:p>
          <a:p>
            <a:r>
              <a:rPr lang="en-GB" dirty="0" smtClean="0"/>
              <a:t>Ritual comprises:</a:t>
            </a:r>
          </a:p>
          <a:p>
            <a:pPr lvl="1"/>
            <a:r>
              <a:rPr lang="en-GB" dirty="0" smtClean="0"/>
              <a:t>Routine 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(repeated) </a:t>
            </a:r>
            <a:r>
              <a:rPr lang="en-GB" dirty="0" smtClean="0"/>
              <a:t>actions, perhaps at designated times</a:t>
            </a:r>
          </a:p>
          <a:p>
            <a:pPr lvl="1"/>
            <a:r>
              <a:rPr lang="en-GB" dirty="0" smtClean="0"/>
              <a:t>Specialized </a:t>
            </a:r>
            <a:r>
              <a:rPr lang="en-GB" dirty="0" smtClean="0"/>
              <a:t>equipment</a:t>
            </a:r>
          </a:p>
          <a:p>
            <a:pPr lvl="1"/>
            <a:r>
              <a:rPr lang="en-GB" dirty="0" smtClean="0"/>
              <a:t>Altered </a:t>
            </a:r>
            <a:r>
              <a:rPr lang="en-GB" dirty="0" smtClean="0"/>
              <a:t>manner of speech</a:t>
            </a:r>
          </a:p>
          <a:p>
            <a:r>
              <a:rPr lang="en-GB" dirty="0" smtClean="0"/>
              <a:t>An element of ceremonial performance</a:t>
            </a:r>
          </a:p>
          <a:p>
            <a:pPr lvl="1"/>
            <a:r>
              <a:rPr lang="en-GB" dirty="0" smtClean="0"/>
              <a:t>Need not be  synonymous with religion (belief systems &amp; a concept of the sacred)</a:t>
            </a:r>
          </a:p>
          <a:p>
            <a:pPr lvl="1"/>
            <a:r>
              <a:rPr lang="en-GB" dirty="0" smtClean="0"/>
              <a:t>Manipulated to reify ideologies of power</a:t>
            </a:r>
          </a:p>
        </p:txBody>
      </p:sp>
      <p:pic>
        <p:nvPicPr>
          <p:cNvPr id="5" name="Content Placeholder 4" descr="snake goddess0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300192" y="1604796"/>
            <a:ext cx="2643569" cy="4405949"/>
          </a:xfrm>
        </p:spPr>
      </p:pic>
      <p:sp>
        <p:nvSpPr>
          <p:cNvPr id="6" name="TextBox 5"/>
          <p:cNvSpPr txBox="1"/>
          <p:nvPr/>
        </p:nvSpPr>
        <p:spPr>
          <a:xfrm>
            <a:off x="6235832" y="6021288"/>
            <a:ext cx="2908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Knossos, “snake goddess”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Ritual &amp; Ceremonial Performance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91264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Anthropological approaches emphasise:</a:t>
            </a:r>
          </a:p>
          <a:p>
            <a:pPr lvl="1"/>
            <a:r>
              <a:rPr lang="en-GB" dirty="0" smtClean="0"/>
              <a:t>Performance</a:t>
            </a:r>
          </a:p>
          <a:p>
            <a:pPr lvl="1"/>
            <a:r>
              <a:rPr lang="en-GB" dirty="0" smtClean="0"/>
              <a:t>Prescribed, formulaic behaviour</a:t>
            </a:r>
          </a:p>
          <a:p>
            <a:pPr lvl="1"/>
            <a:r>
              <a:rPr lang="en-GB" dirty="0" smtClean="0"/>
              <a:t>Its transformative power</a:t>
            </a:r>
          </a:p>
          <a:p>
            <a:pPr lvl="1"/>
            <a:r>
              <a:rPr lang="en-GB" dirty="0" smtClean="0"/>
              <a:t>Its symbolic aspect: distinct from the repetitive activities of daily life</a:t>
            </a:r>
          </a:p>
          <a:p>
            <a:r>
              <a:rPr lang="en-GB" dirty="0" err="1" smtClean="0"/>
              <a:t>Tambiah</a:t>
            </a:r>
            <a:r>
              <a:rPr lang="en-GB" dirty="0" smtClean="0"/>
              <a:t>: “a culturally constructed system of symbolic communication” (cited in Bowie 2000</a:t>
            </a:r>
            <a:r>
              <a:rPr lang="en-GB" dirty="0" smtClean="0"/>
              <a:t>: 155</a:t>
            </a:r>
            <a:r>
              <a:rPr lang="en-GB" dirty="0" smtClean="0"/>
              <a:t>):</a:t>
            </a:r>
          </a:p>
          <a:p>
            <a:pPr lvl="1"/>
            <a:r>
              <a:rPr lang="en-GB" dirty="0" smtClean="0"/>
              <a:t>A patterned, repetitive ordered sequence of words, gestures, actions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Ritual as Performance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94563"/>
            <a:ext cx="4824536" cy="497479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Overriding emphasis on performance:</a:t>
            </a:r>
          </a:p>
          <a:p>
            <a:pPr lvl="1"/>
            <a:r>
              <a:rPr lang="en-GB" dirty="0" smtClean="0"/>
              <a:t>Participants are enacting a role</a:t>
            </a:r>
          </a:p>
          <a:p>
            <a:pPr lvl="1"/>
            <a:r>
              <a:rPr lang="en-GB" dirty="0" smtClean="0"/>
              <a:t>Sequence of actions is ordered &amp; prescribed;</a:t>
            </a:r>
          </a:p>
          <a:p>
            <a:pPr lvl="1"/>
            <a:r>
              <a:rPr lang="en-GB" dirty="0" smtClean="0"/>
              <a:t>Action might involve the use of special objects (equipment);</a:t>
            </a:r>
          </a:p>
          <a:p>
            <a:pPr lvl="1"/>
            <a:r>
              <a:rPr lang="en-GB" dirty="0" smtClean="0"/>
              <a:t>Often a special space will be used</a:t>
            </a:r>
          </a:p>
          <a:p>
            <a:r>
              <a:rPr lang="en-GB" dirty="0" smtClean="0"/>
              <a:t>Performance is intended to be transformative rather than entertainment</a:t>
            </a:r>
          </a:p>
          <a:p>
            <a:pPr lvl="1"/>
            <a:r>
              <a:rPr lang="en-GB" dirty="0" smtClean="0"/>
              <a:t>Intended to effect change (agency)</a:t>
            </a:r>
          </a:p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334174" y="4931876"/>
            <a:ext cx="3413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Gold ring from Griffin Tomb, </a:t>
            </a:r>
            <a:r>
              <a:rPr lang="en-GB" dirty="0" err="1" smtClean="0"/>
              <a:t>Pylos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542" y="2411597"/>
            <a:ext cx="3614090" cy="237626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84976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b="1" dirty="0" smtClean="0"/>
              <a:t>Ceremonial Aspects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752528" cy="51125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Evidence for ceremony &amp; ritual practice at Knossos</a:t>
            </a:r>
            <a:r>
              <a:rPr lang="en-GB" dirty="0"/>
              <a:t>:</a:t>
            </a:r>
          </a:p>
          <a:p>
            <a:pPr lvl="1">
              <a:defRPr/>
            </a:pPr>
            <a:r>
              <a:rPr lang="en-GB" dirty="0"/>
              <a:t>Central court aligned on Mount </a:t>
            </a:r>
            <a:r>
              <a:rPr lang="en-GB" dirty="0" err="1" smtClean="0"/>
              <a:t>Iouktas</a:t>
            </a:r>
            <a:endParaRPr lang="en-GB" dirty="0"/>
          </a:p>
          <a:p>
            <a:pPr lvl="1">
              <a:defRPr/>
            </a:pPr>
            <a:r>
              <a:rPr lang="en-GB" dirty="0"/>
              <a:t>West Court, Central Court &amp; </a:t>
            </a:r>
            <a:r>
              <a:rPr lang="en-GB" dirty="0" err="1"/>
              <a:t>Theatral</a:t>
            </a:r>
            <a:r>
              <a:rPr lang="en-GB" dirty="0"/>
              <a:t> Area: communal ceremonial activity?</a:t>
            </a:r>
          </a:p>
          <a:p>
            <a:pPr lvl="1">
              <a:defRPr/>
            </a:pPr>
            <a:r>
              <a:rPr lang="en-GB" dirty="0"/>
              <a:t>Shrines along west side of Central Court: Temple Repositories, Throne Room</a:t>
            </a:r>
          </a:p>
          <a:p>
            <a:pPr lvl="1">
              <a:defRPr/>
            </a:pPr>
            <a:r>
              <a:rPr lang="en-GB" dirty="0"/>
              <a:t>Similar organisation with Loggia at </a:t>
            </a:r>
            <a:r>
              <a:rPr lang="en-GB" dirty="0" err="1"/>
              <a:t>Mallia</a:t>
            </a:r>
            <a:endParaRPr lang="en-GB" dirty="0"/>
          </a:p>
        </p:txBody>
      </p:sp>
      <p:pic>
        <p:nvPicPr>
          <p:cNvPr id="11" name="Content Placeholder 4" descr="kn_ct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0072" y="2492896"/>
            <a:ext cx="3657600" cy="2448057"/>
          </a:xfrm>
        </p:spPr>
      </p:pic>
      <p:sp>
        <p:nvSpPr>
          <p:cNvPr id="13" name="TextBox 12"/>
          <p:cNvSpPr txBox="1"/>
          <p:nvPr/>
        </p:nvSpPr>
        <p:spPr>
          <a:xfrm>
            <a:off x="6084168" y="5013176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Central Court, Knossos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 flipH="1">
            <a:off x="6372200" y="2060848"/>
            <a:ext cx="648072" cy="100811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6300192" y="1700808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C000"/>
                </a:solidFill>
              </a:rPr>
              <a:t>Mount </a:t>
            </a:r>
            <a:r>
              <a:rPr lang="en-GB" b="1" dirty="0" err="1" smtClean="0">
                <a:solidFill>
                  <a:srgbClr val="FFC000"/>
                </a:solidFill>
              </a:rPr>
              <a:t>Iouktas</a:t>
            </a:r>
            <a:endParaRPr lang="en-GB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965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Central Courts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3184" y="1628800"/>
            <a:ext cx="4474840" cy="49685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“enclosed courts were built to manipulate the performance of certain rituals” (</a:t>
            </a:r>
            <a:r>
              <a:rPr lang="en-GB" dirty="0" err="1" smtClean="0"/>
              <a:t>Driessen</a:t>
            </a:r>
            <a:r>
              <a:rPr lang="en-GB" dirty="0" smtClean="0"/>
              <a:t> 2003: 59)</a:t>
            </a:r>
          </a:p>
          <a:p>
            <a:r>
              <a:rPr lang="en-GB" dirty="0" smtClean="0"/>
              <a:t>This ritual action was so important it dictated the architectural layout of building:</a:t>
            </a:r>
          </a:p>
          <a:p>
            <a:pPr lvl="1"/>
            <a:r>
              <a:rPr lang="en-GB" dirty="0" smtClean="0"/>
              <a:t>All palaces built around central court on north-south </a:t>
            </a:r>
            <a:r>
              <a:rPr lang="en-GB" dirty="0" smtClean="0"/>
              <a:t>alignment</a:t>
            </a:r>
            <a:endParaRPr lang="en-GB" dirty="0" smtClean="0"/>
          </a:p>
        </p:txBody>
      </p:sp>
      <p:pic>
        <p:nvPicPr>
          <p:cNvPr id="5" name="Picture 31" descr="knossos_Cc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20072" y="2132856"/>
            <a:ext cx="3585592" cy="3172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Origins of Court Spaces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02832" cy="4853136"/>
          </a:xfrm>
        </p:spPr>
        <p:txBody>
          <a:bodyPr/>
          <a:lstStyle/>
          <a:p>
            <a:r>
              <a:rPr lang="en-GB" dirty="0" err="1" smtClean="0"/>
              <a:t>Driessen</a:t>
            </a:r>
            <a:r>
              <a:rPr lang="en-GB" dirty="0" smtClean="0"/>
              <a:t> 2003: these ceremonial activities have their origins in </a:t>
            </a:r>
            <a:r>
              <a:rPr lang="en-GB" dirty="0" err="1" smtClean="0"/>
              <a:t>Prepalatial</a:t>
            </a:r>
            <a:r>
              <a:rPr lang="en-GB" dirty="0" smtClean="0"/>
              <a:t> period (EM II):</a:t>
            </a:r>
          </a:p>
          <a:p>
            <a:pPr lvl="1"/>
            <a:r>
              <a:rPr lang="en-GB" dirty="0" smtClean="0"/>
              <a:t>Malia: part of palace &amp; central court in use from EM IIB</a:t>
            </a:r>
          </a:p>
          <a:p>
            <a:pPr lvl="1"/>
            <a:r>
              <a:rPr lang="en-GB" dirty="0" smtClean="0"/>
              <a:t>Vasiliki: large paved court focal point of settlement</a:t>
            </a:r>
          </a:p>
          <a:p>
            <a:pPr lvl="1"/>
            <a:r>
              <a:rPr lang="en-GB" dirty="0" smtClean="0"/>
              <a:t>Enclosed paved areas added to </a:t>
            </a:r>
            <a:r>
              <a:rPr lang="en-GB" i="1" dirty="0" smtClean="0"/>
              <a:t>tholos</a:t>
            </a:r>
            <a:r>
              <a:rPr lang="en-GB" dirty="0" smtClean="0"/>
              <a:t> tombs</a:t>
            </a:r>
            <a:endParaRPr lang="en-GB" dirty="0"/>
          </a:p>
        </p:txBody>
      </p:sp>
      <p:pic>
        <p:nvPicPr>
          <p:cNvPr id="5" name="Picture 8" descr="vas_c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292080" y="1328571"/>
            <a:ext cx="3582144" cy="2316453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6732240" y="3645024"/>
            <a:ext cx="2027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Courtyard, Vasiliki</a:t>
            </a:r>
            <a:endParaRPr lang="en-GB" dirty="0"/>
          </a:p>
        </p:txBody>
      </p:sp>
      <p:pic>
        <p:nvPicPr>
          <p:cNvPr id="7" name="Picture 9" descr="odigitria"/>
          <p:cNvPicPr>
            <a:picLocks noChangeAspect="1" noChangeArrowheads="1"/>
          </p:cNvPicPr>
          <p:nvPr/>
        </p:nvPicPr>
        <p:blipFill>
          <a:blip r:embed="rId3" cstate="email">
            <a:lum bright="-7000" contrast="-7000"/>
          </a:blip>
          <a:srcRect/>
          <a:stretch>
            <a:fillRect/>
          </a:stretch>
        </p:blipFill>
        <p:spPr bwMode="auto">
          <a:xfrm>
            <a:off x="6058559" y="4149080"/>
            <a:ext cx="2636277" cy="252028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4860032" y="6165304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Odhigitria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txBody>
          <a:bodyPr/>
          <a:lstStyle/>
          <a:p>
            <a:r>
              <a:rPr lang="en-GB" b="1" dirty="0" smtClean="0"/>
              <a:t>Central Court: Ceremonial Action</a:t>
            </a:r>
            <a:endParaRPr lang="en-GB" b="1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4546848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Construction of the palaces: courtyard spaces are enclosed</a:t>
            </a:r>
          </a:p>
          <a:p>
            <a:pPr lvl="1"/>
            <a:r>
              <a:rPr lang="en-GB" dirty="0" smtClean="0"/>
              <a:t>Rituals enacted in these spaces are screened off from wider community</a:t>
            </a:r>
          </a:p>
          <a:p>
            <a:pPr lvl="1"/>
            <a:r>
              <a:rPr lang="en-GB" dirty="0" smtClean="0"/>
              <a:t>Accessible to a select group within community</a:t>
            </a:r>
          </a:p>
          <a:p>
            <a:r>
              <a:rPr lang="en-GB" dirty="0" smtClean="0"/>
              <a:t>Manipulation &amp; control of ritual through constructed space</a:t>
            </a:r>
            <a:endParaRPr lang="en-GB" dirty="0"/>
          </a:p>
        </p:txBody>
      </p:sp>
      <p:pic>
        <p:nvPicPr>
          <p:cNvPr id="5" name="Picture 38" descr="ph_CCt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2123564"/>
            <a:ext cx="3564396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228184" y="4643844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Central Court, </a:t>
            </a:r>
            <a:r>
              <a:rPr lang="en-GB" dirty="0" err="1" smtClean="0"/>
              <a:t>Phaistos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txBody>
          <a:bodyPr/>
          <a:lstStyle/>
          <a:p>
            <a:r>
              <a:rPr lang="en-GB" b="1" dirty="0" smtClean="0"/>
              <a:t>Central Court: Ceremonial Action</a:t>
            </a:r>
            <a:endParaRPr lang="en-GB" b="1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323528" y="1710100"/>
            <a:ext cx="4752528" cy="48965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Communal gathering:</a:t>
            </a:r>
          </a:p>
          <a:p>
            <a:pPr lvl="1"/>
            <a:r>
              <a:rPr lang="en-GB" dirty="0" smtClean="0"/>
              <a:t>Day &amp; Wilson: conviviality in Old Palace period</a:t>
            </a:r>
          </a:p>
          <a:p>
            <a:pPr lvl="1"/>
            <a:r>
              <a:rPr lang="en-GB" dirty="0" err="1" smtClean="0"/>
              <a:t>Driessen</a:t>
            </a:r>
            <a:r>
              <a:rPr lang="en-GB" dirty="0" smtClean="0"/>
              <a:t>: ecstatic ceremonies using stimulants &amp; involving large groups</a:t>
            </a:r>
          </a:p>
          <a:p>
            <a:pPr lvl="1"/>
            <a:r>
              <a:rPr lang="en-GB" dirty="0" smtClean="0"/>
              <a:t>Dancing &amp; feasting: supported by wall-paintings</a:t>
            </a:r>
          </a:p>
          <a:p>
            <a:r>
              <a:rPr lang="en-GB" dirty="0" smtClean="0"/>
              <a:t>West Courts &amp; </a:t>
            </a:r>
            <a:r>
              <a:rPr lang="en-GB" dirty="0" err="1" smtClean="0"/>
              <a:t>Theatral</a:t>
            </a:r>
            <a:r>
              <a:rPr lang="en-GB" dirty="0" smtClean="0"/>
              <a:t> Areas might provide similar areas open to wider community?</a:t>
            </a:r>
            <a:endParaRPr lang="en-GB" dirty="0"/>
          </a:p>
        </p:txBody>
      </p:sp>
      <p:pic>
        <p:nvPicPr>
          <p:cNvPr id="12" name="Picture 3" descr="sacred grove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56588" y="1484784"/>
            <a:ext cx="3558764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804248" y="6237312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Kamares ware</a:t>
            </a:r>
            <a:endParaRPr lang="en-GB" dirty="0"/>
          </a:p>
        </p:txBody>
      </p:sp>
      <p:pic>
        <p:nvPicPr>
          <p:cNvPr id="10" name="Content Placeholder 6" descr="kamares cup.bmp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5580112" y="4509120"/>
            <a:ext cx="2839173" cy="165618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300192" y="3861048"/>
            <a:ext cx="2300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Sacred Grove fresco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Sensorial &amp; Mnemonic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Why the intensification in ceremony, mass consumption &amp; commensality?</a:t>
            </a:r>
          </a:p>
          <a:p>
            <a:r>
              <a:rPr lang="en-GB" dirty="0" err="1" smtClean="0"/>
              <a:t>Hamilakis</a:t>
            </a:r>
            <a:r>
              <a:rPr lang="en-GB" dirty="0" smtClean="0"/>
              <a:t>: collective memory (re)produced </a:t>
            </a:r>
            <a:r>
              <a:rPr lang="en-GB" dirty="0"/>
              <a:t>through sensory experience to reiterate ancestral ties</a:t>
            </a:r>
          </a:p>
          <a:p>
            <a:pPr lvl="1"/>
            <a:endParaRPr lang="en-GB" sz="2800" dirty="0" smtClean="0"/>
          </a:p>
          <a:p>
            <a:pPr lvl="1"/>
            <a:endParaRPr lang="en-GB" sz="2800" dirty="0" smtClean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085" y="2060848"/>
            <a:ext cx="3825656" cy="2880320"/>
          </a:xfrm>
        </p:spPr>
      </p:pic>
      <p:sp>
        <p:nvSpPr>
          <p:cNvPr id="11" name="TextBox 10"/>
          <p:cNvSpPr txBox="1"/>
          <p:nvPr/>
        </p:nvSpPr>
        <p:spPr>
          <a:xfrm>
            <a:off x="6156176" y="5085184"/>
            <a:ext cx="2289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Sacred Grove painting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51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Sensorial &amp; Mnemonic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Sense of place: constructed through bodily, collective experience (reproduced repeatedly over time):</a:t>
            </a:r>
          </a:p>
          <a:p>
            <a:pPr lvl="1"/>
            <a:r>
              <a:rPr lang="en-GB" sz="2000" dirty="0" smtClean="0"/>
              <a:t>Knossos, ancient ancestral site</a:t>
            </a:r>
          </a:p>
          <a:p>
            <a:pPr lvl="1"/>
            <a:r>
              <a:rPr lang="en-GB" sz="2000" dirty="0" smtClean="0"/>
              <a:t>Special deposits = deliberate attempt to create mnemonic record of events</a:t>
            </a:r>
          </a:p>
          <a:p>
            <a:r>
              <a:rPr lang="en-GB" sz="2400" dirty="0" smtClean="0"/>
              <a:t>Embodied commensality:</a:t>
            </a:r>
          </a:p>
          <a:p>
            <a:pPr lvl="1"/>
            <a:r>
              <a:rPr lang="en-GB" sz="2000" dirty="0" smtClean="0"/>
              <a:t>Central court the focus of gathering &amp; ceremony</a:t>
            </a:r>
          </a:p>
          <a:p>
            <a:pPr lvl="1"/>
            <a:r>
              <a:rPr lang="en-GB" sz="2000" dirty="0" smtClean="0"/>
              <a:t>Arena for large-scale sensorial social engagements &amp; performance</a:t>
            </a:r>
            <a:endParaRPr lang="en-GB" sz="2000" dirty="0"/>
          </a:p>
          <a:p>
            <a:pPr lvl="1"/>
            <a:r>
              <a:rPr lang="en-GB" sz="2000" dirty="0" smtClean="0"/>
              <a:t>Rituals of eating &amp; drinking (incorporating acts)</a:t>
            </a:r>
          </a:p>
          <a:p>
            <a:r>
              <a:rPr lang="en-GB" sz="2400" dirty="0"/>
              <a:t>Ancestral lineage &amp; continuity established through embodied memory &amp; sensory experience:</a:t>
            </a:r>
          </a:p>
          <a:p>
            <a:pPr lvl="1"/>
            <a:r>
              <a:rPr lang="en-GB" sz="2000" dirty="0" smtClean="0"/>
              <a:t>Monumentality of palaces embodied sense of ancestral power</a:t>
            </a:r>
          </a:p>
          <a:p>
            <a:pPr lvl="1"/>
            <a:r>
              <a:rPr lang="en-GB" sz="2000" dirty="0" smtClean="0"/>
              <a:t>Place where history was enacted, performed &amp; experienced</a:t>
            </a:r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84048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Palatial Embodied Experiences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172272" cy="482341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Smashing vessels associated with flow &amp; consumption of alcohol:</a:t>
            </a:r>
          </a:p>
          <a:p>
            <a:pPr lvl="1"/>
            <a:r>
              <a:rPr lang="en-GB" sz="2000" dirty="0" smtClean="0"/>
              <a:t>Fragmented pots from beneath courtyards</a:t>
            </a:r>
          </a:p>
          <a:p>
            <a:pPr lvl="1"/>
            <a:r>
              <a:rPr lang="en-GB" sz="2000" dirty="0" smtClean="0"/>
              <a:t>Deliberate breaking of bull’s head </a:t>
            </a:r>
            <a:r>
              <a:rPr lang="en-GB" sz="2000" dirty="0" err="1" smtClean="0"/>
              <a:t>rhyta</a:t>
            </a:r>
            <a:endParaRPr lang="en-GB" sz="2000" dirty="0" smtClean="0"/>
          </a:p>
          <a:p>
            <a:r>
              <a:rPr lang="en-GB" sz="2400" dirty="0" smtClean="0"/>
              <a:t>Wall paintings:</a:t>
            </a:r>
          </a:p>
          <a:p>
            <a:pPr lvl="1"/>
            <a:r>
              <a:rPr lang="en-GB" sz="2000" dirty="0" smtClean="0"/>
              <a:t>“stunning sensorial impact”</a:t>
            </a:r>
          </a:p>
          <a:p>
            <a:pPr lvl="1"/>
            <a:r>
              <a:rPr lang="en-GB" sz="2000" dirty="0" smtClean="0"/>
              <a:t>Envelops spectator in a total environment</a:t>
            </a:r>
          </a:p>
          <a:p>
            <a:pPr lvl="1"/>
            <a:r>
              <a:rPr lang="en-GB" sz="2000" dirty="0" smtClean="0"/>
              <a:t>Transient media perhaps background for specific events</a:t>
            </a:r>
          </a:p>
          <a:p>
            <a:pPr lvl="1"/>
            <a:endParaRPr lang="en-GB" sz="20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0560" y="1592571"/>
            <a:ext cx="3462680" cy="2304256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04"/>
          <a:stretch/>
        </p:blipFill>
        <p:spPr>
          <a:xfrm>
            <a:off x="4690962" y="4365104"/>
            <a:ext cx="4137485" cy="194421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246708" y="3923764"/>
            <a:ext cx="2440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Kamares</a:t>
            </a:r>
            <a:r>
              <a:rPr lang="en-GB" dirty="0" smtClean="0"/>
              <a:t> ware, Knossos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918093" y="6309320"/>
            <a:ext cx="2768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Procession Fresco, Knossos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563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Throne Room Knossos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824536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Iconography: religious symbolism</a:t>
            </a:r>
          </a:p>
          <a:p>
            <a:r>
              <a:rPr lang="en-GB" dirty="0" smtClean="0"/>
              <a:t>Association with grand </a:t>
            </a:r>
            <a:r>
              <a:rPr lang="en-GB" dirty="0" err="1" smtClean="0"/>
              <a:t>lustral</a:t>
            </a:r>
            <a:r>
              <a:rPr lang="en-GB" dirty="0" smtClean="0"/>
              <a:t> basin</a:t>
            </a:r>
          </a:p>
          <a:p>
            <a:r>
              <a:rPr lang="en-GB" dirty="0" err="1" smtClean="0"/>
              <a:t>Hägg</a:t>
            </a:r>
            <a:r>
              <a:rPr lang="en-GB" dirty="0" smtClean="0"/>
              <a:t> (1983): location for very specific ritual performance</a:t>
            </a:r>
          </a:p>
          <a:p>
            <a:pPr lvl="1"/>
            <a:r>
              <a:rPr lang="en-GB" dirty="0" smtClean="0"/>
              <a:t>Re-enactment of an epiphany ritual</a:t>
            </a:r>
          </a:p>
          <a:p>
            <a:pPr lvl="1"/>
            <a:r>
              <a:rPr lang="en-GB" dirty="0" smtClean="0"/>
              <a:t>Situating ceremonial performance within framework of ecstatic religion</a:t>
            </a:r>
          </a:p>
        </p:txBody>
      </p:sp>
      <p:pic>
        <p:nvPicPr>
          <p:cNvPr id="5" name="Content Placeholder 4" descr="kn_thronerm3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8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652120" y="4437112"/>
            <a:ext cx="3175456" cy="19389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6" descr="throne room"/>
          <p:cNvPicPr>
            <a:picLocks noChangeAspect="1" noChangeArrowheads="1"/>
          </p:cNvPicPr>
          <p:nvPr/>
        </p:nvPicPr>
        <p:blipFill>
          <a:blip r:embed="rId3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652120" y="1484784"/>
            <a:ext cx="3168352" cy="2331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934176" y="3995772"/>
            <a:ext cx="2604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Knossos: Throne Room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Throne Room Knossos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546848" cy="4781128"/>
          </a:xfrm>
        </p:spPr>
        <p:txBody>
          <a:bodyPr>
            <a:normAutofit/>
          </a:bodyPr>
          <a:lstStyle/>
          <a:p>
            <a:r>
              <a:rPr lang="en-GB" dirty="0" smtClean="0"/>
              <a:t>Soles &amp; </a:t>
            </a:r>
            <a:r>
              <a:rPr lang="en-GB" dirty="0" err="1" smtClean="0"/>
              <a:t>Goodison</a:t>
            </a:r>
            <a:r>
              <a:rPr lang="en-GB" dirty="0" smtClean="0"/>
              <a:t> highlight solar aspect:</a:t>
            </a:r>
          </a:p>
          <a:p>
            <a:pPr lvl="1"/>
            <a:r>
              <a:rPr lang="en-GB" dirty="0" smtClean="0"/>
              <a:t>Linked to equinox &amp; solar observations</a:t>
            </a:r>
          </a:p>
          <a:p>
            <a:pPr lvl="1"/>
            <a:r>
              <a:rPr lang="en-GB" dirty="0" smtClean="0"/>
              <a:t>Used at dawn at certain times of the year for specific ceremonies</a:t>
            </a:r>
          </a:p>
          <a:p>
            <a:r>
              <a:rPr lang="en-GB" dirty="0" smtClean="0"/>
              <a:t>Phenomenological approach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9" name="Picture 41" descr="kn_thronerm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04048" y="2109045"/>
            <a:ext cx="3932012" cy="2616099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5148064" y="4797152"/>
            <a:ext cx="3784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Knossos Entrance to Throne Room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>
            <a:noAutofit/>
          </a:bodyPr>
          <a:lstStyle/>
          <a:p>
            <a:r>
              <a:rPr lang="en-GB" b="1" dirty="0" smtClean="0"/>
              <a:t>Temple Repositories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978896" cy="506916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Building deposit comprising 2 large rectangular stone-lined cists, which contained a rich assemblage of objects:</a:t>
            </a:r>
          </a:p>
          <a:p>
            <a:pPr lvl="1"/>
            <a:r>
              <a:rPr lang="en-GB" dirty="0" smtClean="0"/>
              <a:t>4 faience figures are the most well known</a:t>
            </a:r>
          </a:p>
          <a:p>
            <a:pPr lvl="1"/>
            <a:r>
              <a:rPr lang="en-GB" dirty="0" smtClean="0"/>
              <a:t>Various other faience artefacts</a:t>
            </a:r>
          </a:p>
          <a:p>
            <a:pPr lvl="1"/>
            <a:r>
              <a:rPr lang="en-GB" dirty="0" smtClean="0"/>
              <a:t>Some 50 ceramic vessels</a:t>
            </a:r>
          </a:p>
          <a:p>
            <a:pPr lvl="1"/>
            <a:r>
              <a:rPr lang="en-GB" dirty="0" smtClean="0"/>
              <a:t>Clay </a:t>
            </a:r>
            <a:r>
              <a:rPr lang="en-GB" dirty="0" err="1" smtClean="0"/>
              <a:t>sealings</a:t>
            </a:r>
            <a:endParaRPr lang="en-GB" dirty="0" smtClean="0"/>
          </a:p>
          <a:p>
            <a:pPr lvl="1"/>
            <a:r>
              <a:rPr lang="en-GB" dirty="0" smtClean="0"/>
              <a:t>Stone artefacts</a:t>
            </a:r>
          </a:p>
          <a:p>
            <a:pPr lvl="1"/>
            <a:r>
              <a:rPr lang="en-GB" dirty="0" smtClean="0"/>
              <a:t>Sea shells</a:t>
            </a:r>
          </a:p>
          <a:p>
            <a:r>
              <a:rPr lang="en-GB" dirty="0" smtClean="0"/>
              <a:t>Cists: sealed by a gypsum pavement at the MM IIIB/LM IA transition</a:t>
            </a:r>
            <a:endParaRPr lang="en-GB" dirty="0"/>
          </a:p>
        </p:txBody>
      </p:sp>
      <p:pic>
        <p:nvPicPr>
          <p:cNvPr id="5" name="Content Placeholder 4"/>
          <p:cNvPicPr>
            <a:picLocks noGrp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24128" y="1844824"/>
            <a:ext cx="2880320" cy="367240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156176" y="5589240"/>
            <a:ext cx="22750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Temple Repositories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Temple Repositories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86808" cy="4781128"/>
          </a:xfrm>
        </p:spPr>
        <p:txBody>
          <a:bodyPr>
            <a:normAutofit/>
          </a:bodyPr>
          <a:lstStyle/>
          <a:p>
            <a:r>
              <a:rPr lang="en-GB" dirty="0" smtClean="0"/>
              <a:t>A structured deposit:</a:t>
            </a:r>
          </a:p>
          <a:p>
            <a:pPr lvl="1"/>
            <a:r>
              <a:rPr lang="en-GB" dirty="0" smtClean="0"/>
              <a:t>Upper layer: ceramic vessels</a:t>
            </a:r>
          </a:p>
          <a:p>
            <a:pPr lvl="1"/>
            <a:r>
              <a:rPr lang="en-GB" dirty="0" smtClean="0"/>
              <a:t>Faience objects carefully placed in group at the bottom of the cists</a:t>
            </a:r>
          </a:p>
          <a:p>
            <a:r>
              <a:rPr lang="en-GB" dirty="0" smtClean="0"/>
              <a:t>Interpretations?</a:t>
            </a:r>
          </a:p>
          <a:p>
            <a:pPr lvl="1"/>
            <a:r>
              <a:rPr lang="en-GB" dirty="0" smtClean="0"/>
              <a:t>Closure ceremony?</a:t>
            </a:r>
          </a:p>
          <a:p>
            <a:pPr lvl="1"/>
            <a:r>
              <a:rPr lang="en-GB" dirty="0" smtClean="0"/>
              <a:t>Foundation deposit?</a:t>
            </a:r>
          </a:p>
          <a:p>
            <a:pPr lvl="1"/>
            <a:r>
              <a:rPr lang="en-GB" dirty="0" smtClean="0"/>
              <a:t>Deliberate concealment or embedding of objects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4048" y="1556792"/>
            <a:ext cx="3703782" cy="2016224"/>
          </a:xfrm>
          <a:prstGeom prst="rect">
            <a:avLst/>
          </a:prstGeom>
        </p:spPr>
      </p:pic>
      <p:pic>
        <p:nvPicPr>
          <p:cNvPr id="6" name="Picture 5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48064" y="4077072"/>
            <a:ext cx="3330469" cy="208823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32040" y="3645024"/>
            <a:ext cx="3809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Finds from the Temple Repositories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Significance of Objects?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9260" y="1827121"/>
            <a:ext cx="4442923" cy="4842239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Are these religious objects?</a:t>
            </a:r>
          </a:p>
          <a:p>
            <a:r>
              <a:rPr lang="en-GB" dirty="0" smtClean="0"/>
              <a:t>How &amp; where they were used</a:t>
            </a:r>
          </a:p>
          <a:p>
            <a:r>
              <a:rPr lang="en-GB" dirty="0" smtClean="0"/>
              <a:t>Possibly intended only to be used in act of deposition?</a:t>
            </a:r>
          </a:p>
          <a:p>
            <a:r>
              <a:rPr lang="en-GB" dirty="0" smtClean="0"/>
              <a:t>Dress plaques &amp; goddesses: used in clothing ceremonies?</a:t>
            </a:r>
          </a:p>
          <a:p>
            <a:r>
              <a:rPr lang="en-GB" dirty="0" smtClean="0"/>
              <a:t>Used in processions, ritual performances, story telling within Central Court?</a:t>
            </a:r>
          </a:p>
          <a:p>
            <a:endParaRPr lang="en-GB" dirty="0" smtClean="0"/>
          </a:p>
        </p:txBody>
      </p:sp>
      <p:pic>
        <p:nvPicPr>
          <p:cNvPr id="5" name="Content Placeholder 4" descr="dress plaque.t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7016576" y="1835532"/>
            <a:ext cx="1941325" cy="3384376"/>
          </a:xfrm>
        </p:spPr>
      </p:pic>
      <p:pic>
        <p:nvPicPr>
          <p:cNvPr id="6" name="Picture 5" descr="snakegoddess1.t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1268760"/>
            <a:ext cx="1664359" cy="448816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76056" y="5805264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Snake goddess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308304" y="5363924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Dress plaques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Summary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700808"/>
            <a:ext cx="8507288" cy="485313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Previously </a:t>
            </a:r>
            <a:r>
              <a:rPr lang="en-GB" sz="2800" dirty="0" smtClean="0"/>
              <a:t>discussion has primarily </a:t>
            </a:r>
            <a:r>
              <a:rPr lang="en-GB" sz="2800" dirty="0" smtClean="0"/>
              <a:t>focused on their economic </a:t>
            </a:r>
            <a:r>
              <a:rPr lang="en-GB" sz="2800" dirty="0" smtClean="0"/>
              <a:t>aspects</a:t>
            </a:r>
            <a:endParaRPr lang="en-GB" sz="2800" dirty="0" smtClean="0"/>
          </a:p>
          <a:p>
            <a:r>
              <a:rPr lang="en-GB" sz="2800" dirty="0" smtClean="0"/>
              <a:t>More recently scholars have focused on the significance of the court </a:t>
            </a:r>
            <a:r>
              <a:rPr lang="en-GB" sz="2800" dirty="0" smtClean="0"/>
              <a:t>spaces…</a:t>
            </a:r>
          </a:p>
          <a:p>
            <a:r>
              <a:rPr lang="en-GB" sz="2800" dirty="0" smtClean="0"/>
              <a:t>…&amp;</a:t>
            </a:r>
            <a:r>
              <a:rPr lang="en-GB" sz="2800" dirty="0" smtClean="0"/>
              <a:t>what </a:t>
            </a:r>
            <a:r>
              <a:rPr lang="en-GB" sz="2800" dirty="0" smtClean="0"/>
              <a:t>this might tell use about ritual action</a:t>
            </a:r>
          </a:p>
          <a:p>
            <a:r>
              <a:rPr lang="en-GB" sz="2800" dirty="0" smtClean="0"/>
              <a:t>Spaces for gathering &amp; conviviality – </a:t>
            </a:r>
            <a:r>
              <a:rPr lang="en-GB" sz="2800" dirty="0" err="1"/>
              <a:t>butrestricted</a:t>
            </a:r>
            <a:r>
              <a:rPr lang="en-GB" sz="2800" dirty="0"/>
              <a:t> access</a:t>
            </a:r>
            <a:endParaRPr lang="en-GB" sz="2800" dirty="0" smtClean="0"/>
          </a:p>
          <a:p>
            <a:r>
              <a:rPr lang="en-GB" sz="2800" dirty="0" smtClean="0"/>
              <a:t>Throne Room: ecstatic cult</a:t>
            </a:r>
          </a:p>
          <a:p>
            <a:r>
              <a:rPr lang="en-GB" sz="2800" dirty="0" smtClean="0"/>
              <a:t>Structured action &amp; ritual deposits highlighted by the Temple Repositories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209</TotalTime>
  <Words>1127</Words>
  <Application>Microsoft Office PowerPoint</Application>
  <PresentationFormat>On-screen Show (4:3)</PresentationFormat>
  <Paragraphs>172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Corbel</vt:lpstr>
      <vt:lpstr>Wingdings</vt:lpstr>
      <vt:lpstr>Wingdings 2</vt:lpstr>
      <vt:lpstr>Wingdings 3</vt:lpstr>
      <vt:lpstr>Module</vt:lpstr>
      <vt:lpstr>Towns, Tombs &amp; Temples</vt:lpstr>
      <vt:lpstr>Chronology</vt:lpstr>
      <vt:lpstr>Minoan Palaces</vt:lpstr>
      <vt:lpstr>Minoan Palatial “Household”</vt:lpstr>
      <vt:lpstr>Royal Residence or Ceremonial Space?</vt:lpstr>
      <vt:lpstr>Ceremonial Performance</vt:lpstr>
      <vt:lpstr>Ritual &amp; Ceremonial Performance</vt:lpstr>
      <vt:lpstr>Ritual as Performance</vt:lpstr>
      <vt:lpstr>Ceremonial Aspects</vt:lpstr>
      <vt:lpstr>Central Courts</vt:lpstr>
      <vt:lpstr>Origins of Court Spaces</vt:lpstr>
      <vt:lpstr>Central Court: Ceremonial Action</vt:lpstr>
      <vt:lpstr>Central Court: Ceremonial Action</vt:lpstr>
      <vt:lpstr>Sensorial &amp; Mnemonic History</vt:lpstr>
      <vt:lpstr>Sensorial &amp; Mnemonic History</vt:lpstr>
      <vt:lpstr>Palatial Embodied Experiences</vt:lpstr>
      <vt:lpstr>Throne Room Knossos</vt:lpstr>
      <vt:lpstr>Throne Room Knossos</vt:lpstr>
      <vt:lpstr>Temple Repositories</vt:lpstr>
      <vt:lpstr>Temple Repositories</vt:lpstr>
      <vt:lpstr>Significance of Objects?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TOWNS, TOMBS &amp; temples</dc:title>
  <dc:creator>Louise</dc:creator>
  <cp:lastModifiedBy>Louise Steel</cp:lastModifiedBy>
  <cp:revision>41</cp:revision>
  <dcterms:created xsi:type="dcterms:W3CDTF">2014-02-16T15:08:41Z</dcterms:created>
  <dcterms:modified xsi:type="dcterms:W3CDTF">2017-11-01T14:14:13Z</dcterms:modified>
</cp:coreProperties>
</file>