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1"/>
  </p:sldMasterIdLst>
  <p:notesMasterIdLst>
    <p:notesMasterId r:id="rId11"/>
  </p:notesMasterIdLst>
  <p:sldIdLst>
    <p:sldId id="256" r:id="rId2"/>
    <p:sldId id="266" r:id="rId3"/>
    <p:sldId id="258" r:id="rId4"/>
    <p:sldId id="267" r:id="rId5"/>
    <p:sldId id="265" r:id="rId6"/>
    <p:sldId id="260" r:id="rId7"/>
    <p:sldId id="261" r:id="rId8"/>
    <p:sldId id="262" r:id="rId9"/>
    <p:sldId id="263"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7" d="100"/>
          <a:sy n="87" d="100"/>
        </p:scale>
        <p:origin x="63" y="3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DA2BF0-E464-4A6D-8D49-D6435827D156}" type="datetimeFigureOut">
              <a:rPr lang="en-GB" smtClean="0"/>
              <a:t>02/11/2021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8215AD-B7E0-4F61-9D0D-111151AB8D15}" type="slidenum">
              <a:rPr lang="en-GB" smtClean="0"/>
              <a:t>‹#›</a:t>
            </a:fld>
            <a:endParaRPr lang="en-GB"/>
          </a:p>
        </p:txBody>
      </p:sp>
    </p:spTree>
    <p:extLst>
      <p:ext uri="{BB962C8B-B14F-4D97-AF65-F5344CB8AC3E}">
        <p14:creationId xmlns:p14="http://schemas.microsoft.com/office/powerpoint/2010/main" val="36358566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8215AD-B7E0-4F61-9D0D-111151AB8D15}" type="slidenum">
              <a:rPr lang="en-GB" smtClean="0"/>
              <a:t>3</a:t>
            </a:fld>
            <a:endParaRPr lang="en-GB"/>
          </a:p>
        </p:txBody>
      </p:sp>
    </p:spTree>
    <p:extLst>
      <p:ext uri="{BB962C8B-B14F-4D97-AF65-F5344CB8AC3E}">
        <p14:creationId xmlns:p14="http://schemas.microsoft.com/office/powerpoint/2010/main" val="103155134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98215AD-B7E0-4F61-9D0D-111151AB8D15}" type="slidenum">
              <a:rPr lang="en-GB" smtClean="0"/>
              <a:t>6</a:t>
            </a:fld>
            <a:endParaRPr lang="en-GB"/>
          </a:p>
        </p:txBody>
      </p:sp>
    </p:spTree>
    <p:extLst>
      <p:ext uri="{BB962C8B-B14F-4D97-AF65-F5344CB8AC3E}">
        <p14:creationId xmlns:p14="http://schemas.microsoft.com/office/powerpoint/2010/main" val="33268852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BDACACF-20B0-489E-B3AE-09A48ADF1082}" type="datetimeFigureOut">
              <a:rPr lang="en-GB" smtClean="0"/>
              <a:t>02/11/2021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6231737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DACACF-20B0-489E-B3AE-09A48ADF1082}" type="datetimeFigureOut">
              <a:rPr lang="en-GB" smtClean="0"/>
              <a:t>02/11/2021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107908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BDACACF-20B0-489E-B3AE-09A48ADF1082}" type="datetimeFigureOut">
              <a:rPr lang="en-GB" smtClean="0"/>
              <a:t>02/11/2021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22384396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BDACACF-20B0-489E-B3AE-09A48ADF1082}" type="datetimeFigureOut">
              <a:rPr lang="en-GB" smtClean="0"/>
              <a:t>02/11/2021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4411274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BDACACF-20B0-489E-B3AE-09A48ADF1082}" type="datetimeFigureOut">
              <a:rPr lang="en-GB" smtClean="0"/>
              <a:t>02/11/2021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18276429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BDACACF-20B0-489E-B3AE-09A48ADF1082}" type="datetimeFigureOut">
              <a:rPr lang="en-GB" smtClean="0"/>
              <a:t>02/11/2021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26356916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BDACACF-20B0-489E-B3AE-09A48ADF1082}" type="datetimeFigureOut">
              <a:rPr lang="en-GB" smtClean="0"/>
              <a:t>02/11/2021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217205300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DACACF-20B0-489E-B3AE-09A48ADF1082}" type="datetimeFigureOut">
              <a:rPr lang="en-GB" smtClean="0"/>
              <a:t>02/11/2021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6714197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BDACACF-20B0-489E-B3AE-09A48ADF1082}" type="datetimeFigureOut">
              <a:rPr lang="en-GB" smtClean="0"/>
              <a:t>02/11/2021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4184765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DACACF-20B0-489E-B3AE-09A48ADF1082}" type="datetimeFigureOut">
              <a:rPr lang="en-GB" smtClean="0"/>
              <a:t>02/11/2021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19391101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BDACACF-20B0-489E-B3AE-09A48ADF1082}" type="datetimeFigureOut">
              <a:rPr lang="en-GB" smtClean="0"/>
              <a:t>02/11/2021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C3B8C8-4CA1-4C56-A2C2-5D0C13EDBAFC}" type="slidenum">
              <a:rPr lang="en-GB" smtClean="0"/>
              <a:t>‹#›</a:t>
            </a:fld>
            <a:endParaRPr lang="en-GB"/>
          </a:p>
        </p:txBody>
      </p:sp>
    </p:spTree>
    <p:extLst>
      <p:ext uri="{BB962C8B-B14F-4D97-AF65-F5344CB8AC3E}">
        <p14:creationId xmlns:p14="http://schemas.microsoft.com/office/powerpoint/2010/main" val="39049979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BDACACF-20B0-489E-B3AE-09A48ADF1082}" type="datetimeFigureOut">
              <a:rPr lang="en-GB" smtClean="0"/>
              <a:t>02/11/2021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FC3B8C8-4CA1-4C56-A2C2-5D0C13EDBAFC}" type="slidenum">
              <a:rPr lang="en-GB" smtClean="0"/>
              <a:t>‹#›</a:t>
            </a:fld>
            <a:endParaRPr lang="en-GB"/>
          </a:p>
        </p:txBody>
      </p:sp>
    </p:spTree>
    <p:extLst>
      <p:ext uri="{BB962C8B-B14F-4D97-AF65-F5344CB8AC3E}">
        <p14:creationId xmlns:p14="http://schemas.microsoft.com/office/powerpoint/2010/main" val="4087392659"/>
      </p:ext>
    </p:extLst>
  </p:cSld>
  <p:clrMap bg1="dk1" tx1="lt1" bg2="dk2" tx2="lt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0">
            <a:extLst>
              <a:ext uri="{FF2B5EF4-FFF2-40B4-BE49-F238E27FC236}">
                <a16:creationId xmlns:a16="http://schemas.microsoft.com/office/drawing/2014/main" id="{379C0369-A022-4605-B2F4-7773B74CC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6">
            <a:extLst>
              <a:ext uri="{FF2B5EF4-FFF2-40B4-BE49-F238E27FC236}">
                <a16:creationId xmlns:a16="http://schemas.microsoft.com/office/drawing/2014/main" id="{FFFD28B7-CC22-4615-B487-71F011040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521144" y="911116"/>
            <a:ext cx="687754"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3" name="Rectangle 8">
            <a:extLst>
              <a:ext uri="{FF2B5EF4-FFF2-40B4-BE49-F238E27FC236}">
                <a16:creationId xmlns:a16="http://schemas.microsoft.com/office/drawing/2014/main" id="{712E4DE6-A2E5-4786-B1B9-795E13D129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0" y="1370435"/>
            <a:ext cx="527226"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4" name="Freeform 7">
            <a:extLst>
              <a:ext uri="{FF2B5EF4-FFF2-40B4-BE49-F238E27FC236}">
                <a16:creationId xmlns:a16="http://schemas.microsoft.com/office/drawing/2014/main" id="{176DEB1C-09CA-478A-AEEF-963E898973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a:off x="800164" y="643467"/>
            <a:ext cx="409371"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Rectangle 8">
            <a:extLst>
              <a:ext uri="{FF2B5EF4-FFF2-40B4-BE49-F238E27FC236}">
                <a16:creationId xmlns:a16="http://schemas.microsoft.com/office/drawing/2014/main" id="{28861D55-9A89-4552-8E10-2201E1991D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95528" y="644382"/>
            <a:ext cx="10734055" cy="5251646"/>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47D81EE-F3A7-44EE-A70B-437DB9580167}"/>
              </a:ext>
            </a:extLst>
          </p:cNvPr>
          <p:cNvSpPr>
            <a:spLocks noGrp="1"/>
          </p:cNvSpPr>
          <p:nvPr>
            <p:ph type="ctrTitle"/>
          </p:nvPr>
        </p:nvSpPr>
        <p:spPr>
          <a:xfrm>
            <a:off x="1570455" y="1118009"/>
            <a:ext cx="4194241" cy="3180360"/>
          </a:xfrm>
        </p:spPr>
        <p:txBody>
          <a:bodyPr>
            <a:normAutofit/>
          </a:bodyPr>
          <a:lstStyle/>
          <a:p>
            <a:pPr algn="l"/>
            <a:r>
              <a:rPr lang="en-GB" sz="5400" dirty="0">
                <a:solidFill>
                  <a:srgbClr val="FFFFFF"/>
                </a:solidFill>
              </a:rPr>
              <a:t>Problem Solving and Decision Making </a:t>
            </a:r>
          </a:p>
        </p:txBody>
      </p:sp>
      <p:sp>
        <p:nvSpPr>
          <p:cNvPr id="3" name="Subtitle 2">
            <a:extLst>
              <a:ext uri="{FF2B5EF4-FFF2-40B4-BE49-F238E27FC236}">
                <a16:creationId xmlns:a16="http://schemas.microsoft.com/office/drawing/2014/main" id="{D271E08D-F088-4B4E-A453-C69BD8D6B217}"/>
              </a:ext>
            </a:extLst>
          </p:cNvPr>
          <p:cNvSpPr>
            <a:spLocks noGrp="1"/>
          </p:cNvSpPr>
          <p:nvPr>
            <p:ph type="subTitle" idx="1"/>
          </p:nvPr>
        </p:nvSpPr>
        <p:spPr>
          <a:xfrm>
            <a:off x="1570455" y="4365267"/>
            <a:ext cx="4203811" cy="1065766"/>
          </a:xfrm>
        </p:spPr>
        <p:txBody>
          <a:bodyPr>
            <a:normAutofit/>
          </a:bodyPr>
          <a:lstStyle/>
          <a:p>
            <a:pPr algn="l"/>
            <a:r>
              <a:rPr lang="en-GB" sz="1300" dirty="0">
                <a:solidFill>
                  <a:srgbClr val="FFFFFF"/>
                </a:solidFill>
              </a:rPr>
              <a:t> Module Code : BMSW4004    </a:t>
            </a:r>
          </a:p>
          <a:p>
            <a:pPr algn="l"/>
            <a:r>
              <a:rPr lang="en-GB" sz="1300" dirty="0">
                <a:solidFill>
                  <a:srgbClr val="FFFFFF"/>
                </a:solidFill>
              </a:rPr>
              <a:t> Student Name : </a:t>
            </a:r>
            <a:r>
              <a:rPr lang="en-GB" sz="1300" dirty="0" err="1">
                <a:solidFill>
                  <a:srgbClr val="FFFFFF"/>
                </a:solidFill>
              </a:rPr>
              <a:t>Ghegea</a:t>
            </a:r>
            <a:r>
              <a:rPr lang="en-GB" sz="1300" dirty="0">
                <a:solidFill>
                  <a:srgbClr val="FFFFFF"/>
                </a:solidFill>
              </a:rPr>
              <a:t> Mariana Florentina </a:t>
            </a:r>
          </a:p>
          <a:p>
            <a:pPr algn="l"/>
            <a:r>
              <a:rPr lang="en-GB" sz="1300" dirty="0">
                <a:solidFill>
                  <a:srgbClr val="FFFFFF"/>
                </a:solidFill>
              </a:rPr>
              <a:t> Module lecture : </a:t>
            </a:r>
            <a:r>
              <a:rPr lang="en-GB" sz="1300" dirty="0" err="1">
                <a:solidFill>
                  <a:srgbClr val="FFFFFF"/>
                </a:solidFill>
              </a:rPr>
              <a:t>Sujeewa</a:t>
            </a:r>
            <a:r>
              <a:rPr lang="en-GB" sz="1300" dirty="0">
                <a:solidFill>
                  <a:srgbClr val="FFFFFF"/>
                </a:solidFill>
              </a:rPr>
              <a:t> Herath        Student ID: 2019388</a:t>
            </a:r>
          </a:p>
        </p:txBody>
      </p:sp>
      <p:pic>
        <p:nvPicPr>
          <p:cNvPr id="5" name="Picture 4">
            <a:extLst>
              <a:ext uri="{FF2B5EF4-FFF2-40B4-BE49-F238E27FC236}">
                <a16:creationId xmlns:a16="http://schemas.microsoft.com/office/drawing/2014/main" id="{4834B1ED-57D9-4AAA-9E40-6284E69309B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002638" y="944921"/>
            <a:ext cx="6269736" cy="3526536"/>
          </a:xfrm>
          <a:prstGeom prst="rect">
            <a:avLst/>
          </a:prstGeom>
        </p:spPr>
      </p:pic>
    </p:spTree>
    <p:extLst>
      <p:ext uri="{BB962C8B-B14F-4D97-AF65-F5344CB8AC3E}">
        <p14:creationId xmlns:p14="http://schemas.microsoft.com/office/powerpoint/2010/main" val="147822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1" end="1"/>
                                            </p:txEl>
                                          </p:spTgt>
                                        </p:tgtEl>
                                        <p:attrNameLst>
                                          <p:attrName>style.visibility</p:attrName>
                                        </p:attrNameLst>
                                      </p:cBhvr>
                                      <p:to>
                                        <p:strVal val="visible"/>
                                      </p:to>
                                    </p:set>
                                    <p:animEffect transition="in" filter="fade">
                                      <p:cBhvr>
                                        <p:cTn id="10" dur="700"/>
                                        <p:tgtEl>
                                          <p:spTgt spid="3">
                                            <p:txEl>
                                              <p:pRg st="1" end="1"/>
                                            </p:txEl>
                                          </p:spTgt>
                                        </p:tgtEl>
                                      </p:cBhvr>
                                    </p:animEffect>
                                  </p:childTnLst>
                                </p:cTn>
                              </p:par>
                              <p:par>
                                <p:cTn id="11" presetID="10" presetClass="entr" presetSubtype="0" fill="hold" grpId="0" nodeType="withEffect">
                                  <p:stCondLst>
                                    <p:cond delay="1500"/>
                                  </p:stCondLst>
                                  <p:iterate>
                                    <p:tmPct val="10000"/>
                                  </p:iterate>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700"/>
                                        <p:tgtEl>
                                          <p:spTgt spid="3">
                                            <p:txEl>
                                              <p:pRg st="2" end="2"/>
                                            </p:txEl>
                                          </p:spTgt>
                                        </p:tgtEl>
                                      </p:cBhvr>
                                    </p:animEffect>
                                  </p:childTnLst>
                                </p:cTn>
                              </p:par>
                              <p:par>
                                <p:cTn id="14" presetID="10" presetClass="entr" presetSubtype="0" fill="hold" grpId="0" nodeType="withEffect">
                                  <p:stCondLst>
                                    <p:cond delay="1000"/>
                                  </p:stCondLst>
                                  <p:iterate>
                                    <p:tmPct val="10000"/>
                                  </p:iterate>
                                  <p:childTnLst>
                                    <p:set>
                                      <p:cBhvr>
                                        <p:cTn id="15" dur="1" fill="hold">
                                          <p:stCondLst>
                                            <p:cond delay="0"/>
                                          </p:stCondLst>
                                        </p:cTn>
                                        <p:tgtEl>
                                          <p:spTgt spid="2"/>
                                        </p:tgtEl>
                                        <p:attrNameLst>
                                          <p:attrName>style.visibility</p:attrName>
                                        </p:attrNameLst>
                                      </p:cBhvr>
                                      <p:to>
                                        <p:strVal val="visible"/>
                                      </p:to>
                                    </p:set>
                                    <p:animEffect transition="in" filter="fade">
                                      <p:cBhvr>
                                        <p:cTn id="16"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DD3E2-5F0A-44D6-8268-C45A1C913306}"/>
              </a:ext>
            </a:extLst>
          </p:cNvPr>
          <p:cNvSpPr>
            <a:spLocks noGrp="1"/>
          </p:cNvSpPr>
          <p:nvPr>
            <p:ph type="title"/>
          </p:nvPr>
        </p:nvSpPr>
        <p:spPr/>
        <p:txBody>
          <a:bodyPr/>
          <a:lstStyle/>
          <a:p>
            <a:r>
              <a:rPr lang="en-GB" dirty="0"/>
              <a:t>Table of content</a:t>
            </a:r>
          </a:p>
        </p:txBody>
      </p:sp>
      <p:sp>
        <p:nvSpPr>
          <p:cNvPr id="3" name="Content Placeholder 2">
            <a:extLst>
              <a:ext uri="{FF2B5EF4-FFF2-40B4-BE49-F238E27FC236}">
                <a16:creationId xmlns:a16="http://schemas.microsoft.com/office/drawing/2014/main" id="{5964116B-0D30-41F4-933E-FF6667CD7E37}"/>
              </a:ext>
            </a:extLst>
          </p:cNvPr>
          <p:cNvSpPr>
            <a:spLocks noGrp="1"/>
          </p:cNvSpPr>
          <p:nvPr>
            <p:ph idx="1"/>
          </p:nvPr>
        </p:nvSpPr>
        <p:spPr/>
        <p:txBody>
          <a:bodyPr/>
          <a:lstStyle/>
          <a:p>
            <a:r>
              <a:rPr lang="en-GB" dirty="0"/>
              <a:t>Introduction……………………………………………………………….…… Slide 3</a:t>
            </a:r>
          </a:p>
          <a:p>
            <a:r>
              <a:rPr lang="en-GB" dirty="0"/>
              <a:t>What is work-related stress……………………………………….……. Slide 4 </a:t>
            </a:r>
          </a:p>
          <a:p>
            <a:r>
              <a:rPr lang="en-GB" dirty="0" err="1"/>
              <a:t>Fishbond</a:t>
            </a:r>
            <a:r>
              <a:rPr lang="en-GB" dirty="0"/>
              <a:t>……………………………………………………………………….… Slide 5</a:t>
            </a:r>
          </a:p>
          <a:p>
            <a:r>
              <a:rPr lang="en-GB" dirty="0"/>
              <a:t>Pestel…………………………………………………………………….………… Slide6</a:t>
            </a:r>
          </a:p>
          <a:p>
            <a:r>
              <a:rPr lang="en-GB" dirty="0"/>
              <a:t>PMI Analysis work from home………………………………………… Slide 7</a:t>
            </a:r>
          </a:p>
          <a:p>
            <a:r>
              <a:rPr lang="en-GB" dirty="0"/>
              <a:t>Results of PMI………………………………………………………………… Slide 8</a:t>
            </a:r>
          </a:p>
          <a:p>
            <a:r>
              <a:rPr lang="en-GB" dirty="0"/>
              <a:t>Conclusion……………………………………………………………………… Slide 9</a:t>
            </a:r>
          </a:p>
        </p:txBody>
      </p:sp>
      <p:sp>
        <p:nvSpPr>
          <p:cNvPr id="4" name="Slide Number Placeholder 3">
            <a:extLst>
              <a:ext uri="{FF2B5EF4-FFF2-40B4-BE49-F238E27FC236}">
                <a16:creationId xmlns:a16="http://schemas.microsoft.com/office/drawing/2014/main" id="{ECEE84AA-9778-49E9-8A83-BF5DCE2623CD}"/>
              </a:ext>
            </a:extLst>
          </p:cNvPr>
          <p:cNvSpPr>
            <a:spLocks noGrp="1"/>
          </p:cNvSpPr>
          <p:nvPr>
            <p:ph type="sldNum" sz="quarter" idx="12"/>
          </p:nvPr>
        </p:nvSpPr>
        <p:spPr/>
        <p:txBody>
          <a:bodyPr/>
          <a:lstStyle/>
          <a:p>
            <a:fld id="{DFC3B8C8-4CA1-4C56-A2C2-5D0C13EDBAFC}" type="slidenum">
              <a:rPr lang="en-GB" smtClean="0"/>
              <a:t>2</a:t>
            </a:fld>
            <a:endParaRPr lang="en-GB"/>
          </a:p>
        </p:txBody>
      </p:sp>
    </p:spTree>
    <p:extLst>
      <p:ext uri="{BB962C8B-B14F-4D97-AF65-F5344CB8AC3E}">
        <p14:creationId xmlns:p14="http://schemas.microsoft.com/office/powerpoint/2010/main" val="2534180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1E7530-396C-45F0-92F4-A885648D16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icture containing text, table, dining table&#10;&#10;Description automatically generated">
            <a:extLst>
              <a:ext uri="{FF2B5EF4-FFF2-40B4-BE49-F238E27FC236}">
                <a16:creationId xmlns:a16="http://schemas.microsoft.com/office/drawing/2014/main" id="{CDFBDF29-6EC3-48C3-88D5-A2E5B9A1F12C}"/>
              </a:ext>
            </a:extLst>
          </p:cNvPr>
          <p:cNvPicPr>
            <a:picLocks noChangeAspect="1"/>
          </p:cNvPicPr>
          <p:nvPr/>
        </p:nvPicPr>
        <p:blipFill rotWithShape="1">
          <a:blip r:embed="rId3">
            <a:extLst>
              <a:ext uri="{28A0092B-C50C-407E-A947-70E740481C1C}">
                <a14:useLocalDpi xmlns:a14="http://schemas.microsoft.com/office/drawing/2010/main" val="0"/>
              </a:ext>
            </a:extLst>
          </a:blip>
          <a:srcRect r="11709" b="-1"/>
          <a:stretch/>
        </p:blipFill>
        <p:spPr>
          <a:xfrm>
            <a:off x="5644592" y="1503632"/>
            <a:ext cx="6243010" cy="3460704"/>
          </a:xfrm>
          <a:prstGeom prst="rect">
            <a:avLst/>
          </a:prstGeom>
        </p:spPr>
      </p:pic>
      <p:sp>
        <p:nvSpPr>
          <p:cNvPr id="12" name="Rectangle 11">
            <a:extLst>
              <a:ext uri="{FF2B5EF4-FFF2-40B4-BE49-F238E27FC236}">
                <a16:creationId xmlns:a16="http://schemas.microsoft.com/office/drawing/2014/main" id="{7316481C-0A49-4796-812B-0D64F063B7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419898" cy="6858000"/>
          </a:xfrm>
          <a:prstGeom prst="rect">
            <a:avLst/>
          </a:prstGeom>
          <a:solidFill>
            <a:schemeClr val="tx1">
              <a:alpha val="5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5271697-90F1-4A23-8EF2-0179F2EAFA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606972" cy="3233984"/>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6" name="Group 15">
            <a:extLst>
              <a:ext uri="{FF2B5EF4-FFF2-40B4-BE49-F238E27FC236}">
                <a16:creationId xmlns:a16="http://schemas.microsoft.com/office/drawing/2014/main" id="{81DE8B58-F373-409E-A253-4380A66091D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88720" y="73152"/>
            <a:ext cx="1178966" cy="232963"/>
            <a:chOff x="1188720" y="73152"/>
            <a:chExt cx="1178966" cy="232963"/>
          </a:xfrm>
        </p:grpSpPr>
        <p:sp>
          <p:nvSpPr>
            <p:cNvPr id="17" name="Rectangle 64">
              <a:extLst>
                <a:ext uri="{FF2B5EF4-FFF2-40B4-BE49-F238E27FC236}">
                  <a16:creationId xmlns:a16="http://schemas.microsoft.com/office/drawing/2014/main" id="{F5ACE265-D22D-48CC-99DE-EB81AE92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66">
              <a:extLst>
                <a:ext uri="{FF2B5EF4-FFF2-40B4-BE49-F238E27FC236}">
                  <a16:creationId xmlns:a16="http://schemas.microsoft.com/office/drawing/2014/main" id="{6FE80EEA-F4ED-4436-8861-0BEAAEFE76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8854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64">
              <a:extLst>
                <a:ext uri="{FF2B5EF4-FFF2-40B4-BE49-F238E27FC236}">
                  <a16:creationId xmlns:a16="http://schemas.microsoft.com/office/drawing/2014/main" id="{C3642BC8-86E8-47D0-8846-3E4D49E4B4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66">
              <a:extLst>
                <a:ext uri="{FF2B5EF4-FFF2-40B4-BE49-F238E27FC236}">
                  <a16:creationId xmlns:a16="http://schemas.microsoft.com/office/drawing/2014/main" id="{82D35214-3634-4180-BF0E-45B614516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3586"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64">
              <a:extLst>
                <a:ext uri="{FF2B5EF4-FFF2-40B4-BE49-F238E27FC236}">
                  <a16:creationId xmlns:a16="http://schemas.microsoft.com/office/drawing/2014/main" id="{15BE89E6-3D1C-42B5-A950-E72889F8BB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66">
              <a:extLst>
                <a:ext uri="{FF2B5EF4-FFF2-40B4-BE49-F238E27FC236}">
                  <a16:creationId xmlns:a16="http://schemas.microsoft.com/office/drawing/2014/main" id="{473771CC-5097-4E08-9606-24B0BC9A0D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438631"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64">
              <a:extLst>
                <a:ext uri="{FF2B5EF4-FFF2-40B4-BE49-F238E27FC236}">
                  <a16:creationId xmlns:a16="http://schemas.microsoft.com/office/drawing/2014/main" id="{BE872634-00DA-47BD-880D-5C05FFADC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66">
              <a:extLst>
                <a:ext uri="{FF2B5EF4-FFF2-40B4-BE49-F238E27FC236}">
                  <a16:creationId xmlns:a16="http://schemas.microsoft.com/office/drawing/2014/main" id="{4F151F5C-DE9B-460E-BC51-471F4A8A5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3675"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64">
              <a:extLst>
                <a:ext uri="{FF2B5EF4-FFF2-40B4-BE49-F238E27FC236}">
                  <a16:creationId xmlns:a16="http://schemas.microsoft.com/office/drawing/2014/main" id="{34557B8A-4D2F-4D0D-B746-59EA85318C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66">
              <a:extLst>
                <a:ext uri="{FF2B5EF4-FFF2-40B4-BE49-F238E27FC236}">
                  <a16:creationId xmlns:a16="http://schemas.microsoft.com/office/drawing/2014/main" id="{C764CD8E-E409-4E9B-8E87-746DDE36D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88720"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64">
              <a:extLst>
                <a:ext uri="{FF2B5EF4-FFF2-40B4-BE49-F238E27FC236}">
                  <a16:creationId xmlns:a16="http://schemas.microsoft.com/office/drawing/2014/main" id="{8E27A01D-2F01-4286-9453-3FBF6E84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66">
              <a:extLst>
                <a:ext uri="{FF2B5EF4-FFF2-40B4-BE49-F238E27FC236}">
                  <a16:creationId xmlns:a16="http://schemas.microsoft.com/office/drawing/2014/main" id="{460487A5-12EB-422E-9588-8FF06FAF73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1331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64">
              <a:extLst>
                <a:ext uri="{FF2B5EF4-FFF2-40B4-BE49-F238E27FC236}">
                  <a16:creationId xmlns:a16="http://schemas.microsoft.com/office/drawing/2014/main" id="{7D522D20-C9F7-4B34-9066-4B43ADAAB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6">
              <a:extLst>
                <a:ext uri="{FF2B5EF4-FFF2-40B4-BE49-F238E27FC236}">
                  <a16:creationId xmlns:a16="http://schemas.microsoft.com/office/drawing/2014/main" id="{97B04F2C-295B-447A-8941-0AD4F55516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188363"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64">
              <a:extLst>
                <a:ext uri="{FF2B5EF4-FFF2-40B4-BE49-F238E27FC236}">
                  <a16:creationId xmlns:a16="http://schemas.microsoft.com/office/drawing/2014/main" id="{17D7FF91-B366-4534-B9B4-5710926EE7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66">
              <a:extLst>
                <a:ext uri="{FF2B5EF4-FFF2-40B4-BE49-F238E27FC236}">
                  <a16:creationId xmlns:a16="http://schemas.microsoft.com/office/drawing/2014/main" id="{B5B8116C-ADD9-4826-9C37-270377E8F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063408"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64">
              <a:extLst>
                <a:ext uri="{FF2B5EF4-FFF2-40B4-BE49-F238E27FC236}">
                  <a16:creationId xmlns:a16="http://schemas.microsoft.com/office/drawing/2014/main" id="{22D01D96-8DB8-40BF-83AC-4CA49EC263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66">
              <a:extLst>
                <a:ext uri="{FF2B5EF4-FFF2-40B4-BE49-F238E27FC236}">
                  <a16:creationId xmlns:a16="http://schemas.microsoft.com/office/drawing/2014/main" id="{44B584CD-5E60-4B15-847C-B30D15DA1A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938452"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64">
              <a:extLst>
                <a:ext uri="{FF2B5EF4-FFF2-40B4-BE49-F238E27FC236}">
                  <a16:creationId xmlns:a16="http://schemas.microsoft.com/office/drawing/2014/main" id="{CF2BB7DC-B968-4F0B-9748-BF0E6E297C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73152"/>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66">
              <a:extLst>
                <a:ext uri="{FF2B5EF4-FFF2-40B4-BE49-F238E27FC236}">
                  <a16:creationId xmlns:a16="http://schemas.microsoft.com/office/drawing/2014/main" id="{CF12C159-3F09-4861-9450-ECD5DB3100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13497" y="246888"/>
              <a:ext cx="54368" cy="59227"/>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38" name="Rectangle 37">
            <a:extLst>
              <a:ext uri="{FF2B5EF4-FFF2-40B4-BE49-F238E27FC236}">
                <a16:creationId xmlns:a16="http://schemas.microsoft.com/office/drawing/2014/main" id="{D9F5512A-48E1-4C07-B75E-3CCC517B68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233984"/>
            <a:ext cx="606972" cy="362401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F8DAD4-14F8-4F12-BBB5-DBE0C93D80C0}"/>
              </a:ext>
            </a:extLst>
          </p:cNvPr>
          <p:cNvSpPr>
            <a:spLocks noGrp="1"/>
          </p:cNvSpPr>
          <p:nvPr>
            <p:ph idx="1"/>
          </p:nvPr>
        </p:nvSpPr>
        <p:spPr>
          <a:xfrm>
            <a:off x="691221" y="420624"/>
            <a:ext cx="4674720" cy="6136196"/>
          </a:xfrm>
        </p:spPr>
        <p:txBody>
          <a:bodyPr anchor="ctr">
            <a:normAutofit fontScale="92500" lnSpcReduction="10000"/>
          </a:bodyPr>
          <a:lstStyle/>
          <a:p>
            <a:pPr marL="0" indent="0">
              <a:buNone/>
            </a:pP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Today's modern cultures are finding that work-related stress is a major contributor to mental health problems. Work-related strain has led to depression, anxiety, and other negative mental health impacts for certain people as a direct consequence of the excessive pressures and/or expectations imposed on them at work. Others may contribute to the development of clinical depression in some populations, but data shows that work-related stress is more likely to cause unpleasant effects in certain individuals.. In fact, studies have shown a link between work-related stress symptoms and mental health issues. Teachers have been shown to have some of the greatest levels of stress of any occupation, according to studies . There is no issue with the response itself when it comes to the stress pandemic's actuality. Instead, how we respond to stress affects its impact on our minds and bodies. The link between work-related stress and mental health has been clearly shown in several studies. Even though stress is a part of every profession, it's especially concerning when it comes to those who work in human services. As a result of their high level of involvement in the lives of others, these people are more likely to have mental health problems associated with work-related pressures.(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Bhagat, </a:t>
            </a:r>
            <a:r>
              <a:rPr lang="en-US" sz="1800" dirty="0" err="1">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Segovis</a:t>
            </a:r>
            <a:r>
              <a:rPr lang="en-US" sz="1800" dirty="0">
                <a:solidFill>
                  <a:srgbClr val="222222"/>
                </a:solidFill>
                <a:effectLst/>
                <a:latin typeface="Times New Roman" panose="02020603050405020304" pitchFamily="18" charset="0"/>
                <a:ea typeface="Calibri" panose="020F0502020204030204" pitchFamily="34" charset="0"/>
                <a:cs typeface="Times New Roman" panose="02020603050405020304" pitchFamily="18" charset="0"/>
              </a:rPr>
              <a:t>  and Nelson 2016. </a:t>
            </a:r>
            <a:r>
              <a:rPr lang="en-US"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endPar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marL="0" indent="0">
              <a:buNone/>
            </a:pPr>
            <a:endParaRPr lang="en-GB" sz="1800" dirty="0">
              <a:solidFill>
                <a:schemeClr val="bg1"/>
              </a:solidFill>
            </a:endParaRPr>
          </a:p>
        </p:txBody>
      </p:sp>
    </p:spTree>
    <p:extLst>
      <p:ext uri="{BB962C8B-B14F-4D97-AF65-F5344CB8AC3E}">
        <p14:creationId xmlns:p14="http://schemas.microsoft.com/office/powerpoint/2010/main" val="2800809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BC162-38EA-4ABF-952D-B0F5D6872CA3}"/>
              </a:ext>
            </a:extLst>
          </p:cNvPr>
          <p:cNvSpPr>
            <a:spLocks noGrp="1"/>
          </p:cNvSpPr>
          <p:nvPr>
            <p:ph type="title"/>
          </p:nvPr>
        </p:nvSpPr>
        <p:spPr/>
        <p:txBody>
          <a:bodyPr/>
          <a:lstStyle/>
          <a:p>
            <a:r>
              <a:rPr lang="en-GB" dirty="0"/>
              <a:t>                              What is work related stress</a:t>
            </a:r>
          </a:p>
        </p:txBody>
      </p:sp>
      <p:sp>
        <p:nvSpPr>
          <p:cNvPr id="3" name="Content Placeholder 2">
            <a:extLst>
              <a:ext uri="{FF2B5EF4-FFF2-40B4-BE49-F238E27FC236}">
                <a16:creationId xmlns:a16="http://schemas.microsoft.com/office/drawing/2014/main" id="{BE491F5A-E90C-43E4-B149-F7D32C86A619}"/>
              </a:ext>
            </a:extLst>
          </p:cNvPr>
          <p:cNvSpPr>
            <a:spLocks noGrp="1"/>
          </p:cNvSpPr>
          <p:nvPr>
            <p:ph idx="1"/>
          </p:nvPr>
        </p:nvSpPr>
        <p:spPr>
          <a:xfrm>
            <a:off x="4340087" y="1401211"/>
            <a:ext cx="7586870" cy="5274365"/>
          </a:xfrm>
        </p:spPr>
        <p:txBody>
          <a:bodyPr>
            <a:normAutofit fontScale="77500" lnSpcReduction="20000"/>
          </a:bodyPr>
          <a:lstStyle/>
          <a:p>
            <a:r>
              <a:rPr lang="en-GB" b="0" i="0" dirty="0">
                <a:solidFill>
                  <a:srgbClr val="FFFFFF"/>
                </a:solidFill>
                <a:effectLst/>
              </a:rPr>
              <a:t>Work-related stress is the response of individuals  have when presented with work demands and pressures that are not matched to their knowledge and abilities and which challenge their ability to manage. </a:t>
            </a:r>
            <a:r>
              <a:rPr lang="en-GB" dirty="0">
                <a:solidFill>
                  <a:srgbClr val="FFFFFF"/>
                </a:solidFill>
              </a:rPr>
              <a:t>Stress</a:t>
            </a:r>
            <a:r>
              <a:rPr lang="en-GB" b="0" i="0" dirty="0">
                <a:solidFill>
                  <a:srgbClr val="FFFFFF"/>
                </a:solidFill>
                <a:effectLst/>
              </a:rPr>
              <a:t> happens in a wide run of work circumstances but is regularly made more awful when representatives feel they have small support from managers and colleagues, as well as small control over work tasks. There's frequently disarray between pressure or challenge and stress, and some of the time usually utilized to pardon terrible administration practice. Pressure at the working environment is unavoidable due to the requests of the modern work environment. Weight seen as satisfactory by an person may indeed keep specialists caution, propelled, able to work and learn, depending on the accessible assets and individual characteristics. In any case, when that weight gets to be over the top or something else unmanageable it leads to push. Stretch can harm an employees' wellbeing and the commerce performance.</a:t>
            </a:r>
            <a:endParaRPr lang="en-GB" dirty="0"/>
          </a:p>
        </p:txBody>
      </p:sp>
      <p:pic>
        <p:nvPicPr>
          <p:cNvPr id="5" name="Picture 4">
            <a:extLst>
              <a:ext uri="{FF2B5EF4-FFF2-40B4-BE49-F238E27FC236}">
                <a16:creationId xmlns:a16="http://schemas.microsoft.com/office/drawing/2014/main" id="{87F25910-CEBB-4D27-806B-8AB127BEEA0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434509" cy="6858000"/>
          </a:xfrm>
          <a:prstGeom prst="rect">
            <a:avLst/>
          </a:prstGeom>
        </p:spPr>
      </p:pic>
    </p:spTree>
    <p:extLst>
      <p:ext uri="{BB962C8B-B14F-4D97-AF65-F5344CB8AC3E}">
        <p14:creationId xmlns:p14="http://schemas.microsoft.com/office/powerpoint/2010/main" val="200611363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60BDB3B4-ED0B-47F6-8F34-A8B51C020D9E}"/>
              </a:ext>
            </a:extLst>
          </p:cNvPr>
          <p:cNvSpPr/>
          <p:nvPr/>
        </p:nvSpPr>
        <p:spPr>
          <a:xfrm>
            <a:off x="7690700" y="4744951"/>
            <a:ext cx="1498861" cy="300546"/>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dirty="0"/>
          </a:p>
        </p:txBody>
      </p:sp>
      <p:sp>
        <p:nvSpPr>
          <p:cNvPr id="21" name="Rectangle 20">
            <a:extLst>
              <a:ext uri="{FF2B5EF4-FFF2-40B4-BE49-F238E27FC236}">
                <a16:creationId xmlns:a16="http://schemas.microsoft.com/office/drawing/2014/main" id="{97AEB622-FFA4-4C66-8BC9-33114C6867AF}"/>
              </a:ext>
            </a:extLst>
          </p:cNvPr>
          <p:cNvSpPr/>
          <p:nvPr/>
        </p:nvSpPr>
        <p:spPr>
          <a:xfrm>
            <a:off x="6592327" y="2193954"/>
            <a:ext cx="1498861" cy="32565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2" name="Title 1">
            <a:extLst>
              <a:ext uri="{FF2B5EF4-FFF2-40B4-BE49-F238E27FC236}">
                <a16:creationId xmlns:a16="http://schemas.microsoft.com/office/drawing/2014/main" id="{F2F500A3-D183-4B65-A987-CE43F513F5D8}"/>
              </a:ext>
            </a:extLst>
          </p:cNvPr>
          <p:cNvSpPr>
            <a:spLocks noGrp="1"/>
          </p:cNvSpPr>
          <p:nvPr>
            <p:ph type="title"/>
          </p:nvPr>
        </p:nvSpPr>
        <p:spPr>
          <a:xfrm>
            <a:off x="838200" y="47908"/>
            <a:ext cx="10515600" cy="908914"/>
          </a:xfrm>
        </p:spPr>
        <p:txBody>
          <a:bodyPr/>
          <a:lstStyle/>
          <a:p>
            <a:r>
              <a:rPr lang="en-GB" dirty="0" err="1"/>
              <a:t>Fishbon</a:t>
            </a:r>
            <a:endParaRPr lang="en-GB" dirty="0"/>
          </a:p>
        </p:txBody>
      </p:sp>
      <p:cxnSp>
        <p:nvCxnSpPr>
          <p:cNvPr id="8" name="Straight Connector 7">
            <a:extLst>
              <a:ext uri="{FF2B5EF4-FFF2-40B4-BE49-F238E27FC236}">
                <a16:creationId xmlns:a16="http://schemas.microsoft.com/office/drawing/2014/main" id="{A5F15A04-0380-4EDB-89F2-026E33B4CA02}"/>
              </a:ext>
            </a:extLst>
          </p:cNvPr>
          <p:cNvCxnSpPr/>
          <p:nvPr/>
        </p:nvCxnSpPr>
        <p:spPr>
          <a:xfrm>
            <a:off x="1036948" y="3968685"/>
            <a:ext cx="9483365" cy="0"/>
          </a:xfrm>
          <a:prstGeom prst="line">
            <a:avLst/>
          </a:prstGeom>
        </p:spPr>
        <p:style>
          <a:lnRef idx="3">
            <a:schemeClr val="accent3"/>
          </a:lnRef>
          <a:fillRef idx="0">
            <a:schemeClr val="accent3"/>
          </a:fillRef>
          <a:effectRef idx="2">
            <a:schemeClr val="accent3"/>
          </a:effectRef>
          <a:fontRef idx="minor">
            <a:schemeClr val="tx1"/>
          </a:fontRef>
        </p:style>
      </p:cxnSp>
      <p:sp>
        <p:nvSpPr>
          <p:cNvPr id="9" name="Rectangle 8">
            <a:extLst>
              <a:ext uri="{FF2B5EF4-FFF2-40B4-BE49-F238E27FC236}">
                <a16:creationId xmlns:a16="http://schemas.microsoft.com/office/drawing/2014/main" id="{38E1703B-27D2-4CE4-BBA2-A9E9BA0494EB}"/>
              </a:ext>
            </a:extLst>
          </p:cNvPr>
          <p:cNvSpPr/>
          <p:nvPr/>
        </p:nvSpPr>
        <p:spPr>
          <a:xfrm>
            <a:off x="10520313" y="3429000"/>
            <a:ext cx="1498861" cy="945022"/>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10" name="TextBox 9">
            <a:extLst>
              <a:ext uri="{FF2B5EF4-FFF2-40B4-BE49-F238E27FC236}">
                <a16:creationId xmlns:a16="http://schemas.microsoft.com/office/drawing/2014/main" id="{6B85F23D-7957-4018-81A7-314EE4C5978D}"/>
              </a:ext>
            </a:extLst>
          </p:cNvPr>
          <p:cNvSpPr txBox="1"/>
          <p:nvPr/>
        </p:nvSpPr>
        <p:spPr>
          <a:xfrm>
            <a:off x="10520313" y="3516198"/>
            <a:ext cx="1498861" cy="646331"/>
          </a:xfrm>
          <a:prstGeom prst="rect">
            <a:avLst/>
          </a:prstGeom>
          <a:noFill/>
        </p:spPr>
        <p:txBody>
          <a:bodyPr wrap="square" rtlCol="0">
            <a:spAutoFit/>
          </a:bodyPr>
          <a:lstStyle/>
          <a:p>
            <a:r>
              <a:rPr lang="en-GB" dirty="0"/>
              <a:t> work-related     </a:t>
            </a:r>
          </a:p>
          <a:p>
            <a:r>
              <a:rPr lang="en-GB" dirty="0"/>
              <a:t>       stress</a:t>
            </a:r>
            <a:endParaRPr lang="en-GB" sz="3600" dirty="0"/>
          </a:p>
        </p:txBody>
      </p:sp>
      <p:cxnSp>
        <p:nvCxnSpPr>
          <p:cNvPr id="12" name="Straight Arrow Connector 11">
            <a:extLst>
              <a:ext uri="{FF2B5EF4-FFF2-40B4-BE49-F238E27FC236}">
                <a16:creationId xmlns:a16="http://schemas.microsoft.com/office/drawing/2014/main" id="{C31DF5EC-1489-49D1-8C58-1FA2B17AC7C5}"/>
              </a:ext>
            </a:extLst>
          </p:cNvPr>
          <p:cNvCxnSpPr>
            <a:cxnSpLocks/>
          </p:cNvCxnSpPr>
          <p:nvPr/>
        </p:nvCxnSpPr>
        <p:spPr>
          <a:xfrm flipH="1" flipV="1">
            <a:off x="7862936" y="1980400"/>
            <a:ext cx="2007909" cy="1988285"/>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16" name="Straight Arrow Connector 15">
            <a:extLst>
              <a:ext uri="{FF2B5EF4-FFF2-40B4-BE49-F238E27FC236}">
                <a16:creationId xmlns:a16="http://schemas.microsoft.com/office/drawing/2014/main" id="{155B1265-8652-4008-8210-CF8A503CFE89}"/>
              </a:ext>
            </a:extLst>
          </p:cNvPr>
          <p:cNvCxnSpPr>
            <a:cxnSpLocks/>
          </p:cNvCxnSpPr>
          <p:nvPr/>
        </p:nvCxnSpPr>
        <p:spPr>
          <a:xfrm flipH="1" flipV="1">
            <a:off x="4927490" y="2062389"/>
            <a:ext cx="2300141" cy="1876707"/>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18" name="Straight Arrow Connector 17">
            <a:extLst>
              <a:ext uri="{FF2B5EF4-FFF2-40B4-BE49-F238E27FC236}">
                <a16:creationId xmlns:a16="http://schemas.microsoft.com/office/drawing/2014/main" id="{8D9DFBDB-0CA3-499A-89D3-FA806D16D019}"/>
              </a:ext>
            </a:extLst>
          </p:cNvPr>
          <p:cNvCxnSpPr>
            <a:cxnSpLocks/>
          </p:cNvCxnSpPr>
          <p:nvPr/>
        </p:nvCxnSpPr>
        <p:spPr>
          <a:xfrm flipH="1" flipV="1">
            <a:off x="1802877" y="2057948"/>
            <a:ext cx="2160310" cy="1910737"/>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22" name="Straight Arrow Connector 21">
            <a:extLst>
              <a:ext uri="{FF2B5EF4-FFF2-40B4-BE49-F238E27FC236}">
                <a16:creationId xmlns:a16="http://schemas.microsoft.com/office/drawing/2014/main" id="{909E9E1E-0C04-45AC-8905-FBBD5400F417}"/>
              </a:ext>
            </a:extLst>
          </p:cNvPr>
          <p:cNvCxnSpPr>
            <a:cxnSpLocks/>
          </p:cNvCxnSpPr>
          <p:nvPr/>
        </p:nvCxnSpPr>
        <p:spPr>
          <a:xfrm>
            <a:off x="2354313" y="3967046"/>
            <a:ext cx="2291500" cy="1862669"/>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cxnSp>
        <p:nvCxnSpPr>
          <p:cNvPr id="23" name="Straight Arrow Connector 22">
            <a:extLst>
              <a:ext uri="{FF2B5EF4-FFF2-40B4-BE49-F238E27FC236}">
                <a16:creationId xmlns:a16="http://schemas.microsoft.com/office/drawing/2014/main" id="{2B78C6F6-2FAA-4B34-95F7-A4B59B426DCB}"/>
              </a:ext>
            </a:extLst>
          </p:cNvPr>
          <p:cNvCxnSpPr>
            <a:cxnSpLocks/>
          </p:cNvCxnSpPr>
          <p:nvPr/>
        </p:nvCxnSpPr>
        <p:spPr>
          <a:xfrm>
            <a:off x="6198613" y="3985701"/>
            <a:ext cx="2492900" cy="1825361"/>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sp>
        <p:nvSpPr>
          <p:cNvPr id="27" name="Rectangle 26">
            <a:extLst>
              <a:ext uri="{FF2B5EF4-FFF2-40B4-BE49-F238E27FC236}">
                <a16:creationId xmlns:a16="http://schemas.microsoft.com/office/drawing/2014/main" id="{4BC9FA6C-ED70-4EA4-9C9D-C7236129F143}"/>
              </a:ext>
            </a:extLst>
          </p:cNvPr>
          <p:cNvSpPr/>
          <p:nvPr/>
        </p:nvSpPr>
        <p:spPr>
          <a:xfrm>
            <a:off x="993145" y="1098662"/>
            <a:ext cx="1498861" cy="728772"/>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28" name="Rectangle 27">
            <a:extLst>
              <a:ext uri="{FF2B5EF4-FFF2-40B4-BE49-F238E27FC236}">
                <a16:creationId xmlns:a16="http://schemas.microsoft.com/office/drawing/2014/main" id="{953A5AE0-C69F-4C72-8F1B-FA10520E68A7}"/>
              </a:ext>
            </a:extLst>
          </p:cNvPr>
          <p:cNvSpPr/>
          <p:nvPr/>
        </p:nvSpPr>
        <p:spPr>
          <a:xfrm>
            <a:off x="548537" y="2265222"/>
            <a:ext cx="1498861" cy="29568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29" name="Rectangle 28">
            <a:extLst>
              <a:ext uri="{FF2B5EF4-FFF2-40B4-BE49-F238E27FC236}">
                <a16:creationId xmlns:a16="http://schemas.microsoft.com/office/drawing/2014/main" id="{F08BA84C-2DB5-4142-9435-781494B6A66F}"/>
              </a:ext>
            </a:extLst>
          </p:cNvPr>
          <p:cNvSpPr/>
          <p:nvPr/>
        </p:nvSpPr>
        <p:spPr>
          <a:xfrm>
            <a:off x="6941270" y="1162704"/>
            <a:ext cx="1498861" cy="72331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0" name="Rectangle 29">
            <a:extLst>
              <a:ext uri="{FF2B5EF4-FFF2-40B4-BE49-F238E27FC236}">
                <a16:creationId xmlns:a16="http://schemas.microsoft.com/office/drawing/2014/main" id="{CCD0DE01-028A-47BD-B959-92B9234ABD5C}"/>
              </a:ext>
            </a:extLst>
          </p:cNvPr>
          <p:cNvSpPr/>
          <p:nvPr/>
        </p:nvSpPr>
        <p:spPr>
          <a:xfrm>
            <a:off x="3773173" y="1132123"/>
            <a:ext cx="1498861" cy="728768"/>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2" name="Rectangle 31">
            <a:extLst>
              <a:ext uri="{FF2B5EF4-FFF2-40B4-BE49-F238E27FC236}">
                <a16:creationId xmlns:a16="http://schemas.microsoft.com/office/drawing/2014/main" id="{27741C1D-6209-4910-A083-C0F346D52B49}"/>
              </a:ext>
            </a:extLst>
          </p:cNvPr>
          <p:cNvSpPr/>
          <p:nvPr/>
        </p:nvSpPr>
        <p:spPr>
          <a:xfrm>
            <a:off x="3687560" y="2330897"/>
            <a:ext cx="1498861" cy="466974"/>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4" name="TextBox 33">
            <a:extLst>
              <a:ext uri="{FF2B5EF4-FFF2-40B4-BE49-F238E27FC236}">
                <a16:creationId xmlns:a16="http://schemas.microsoft.com/office/drawing/2014/main" id="{930BF598-BBA8-4E6C-A3D6-A83897D303B9}"/>
              </a:ext>
            </a:extLst>
          </p:cNvPr>
          <p:cNvSpPr txBox="1"/>
          <p:nvPr/>
        </p:nvSpPr>
        <p:spPr>
          <a:xfrm>
            <a:off x="7192652" y="1139882"/>
            <a:ext cx="1498861" cy="646331"/>
          </a:xfrm>
          <a:prstGeom prst="rect">
            <a:avLst/>
          </a:prstGeom>
          <a:noFill/>
        </p:spPr>
        <p:txBody>
          <a:bodyPr wrap="square" rtlCol="0">
            <a:spAutoFit/>
          </a:bodyPr>
          <a:lstStyle/>
          <a:p>
            <a:r>
              <a:rPr lang="en-GB" dirty="0"/>
              <a:t>  work      pressure</a:t>
            </a:r>
          </a:p>
        </p:txBody>
      </p:sp>
      <p:sp>
        <p:nvSpPr>
          <p:cNvPr id="3" name="TextBox 2">
            <a:extLst>
              <a:ext uri="{FF2B5EF4-FFF2-40B4-BE49-F238E27FC236}">
                <a16:creationId xmlns:a16="http://schemas.microsoft.com/office/drawing/2014/main" id="{6CA58CD1-B918-4BA2-B57C-0594D5B8A853}"/>
              </a:ext>
            </a:extLst>
          </p:cNvPr>
          <p:cNvSpPr txBox="1"/>
          <p:nvPr/>
        </p:nvSpPr>
        <p:spPr>
          <a:xfrm>
            <a:off x="793058" y="2258001"/>
            <a:ext cx="1215550" cy="261610"/>
          </a:xfrm>
          <a:prstGeom prst="rect">
            <a:avLst/>
          </a:prstGeom>
          <a:noFill/>
        </p:spPr>
        <p:txBody>
          <a:bodyPr wrap="square" rtlCol="0">
            <a:spAutoFit/>
          </a:bodyPr>
          <a:lstStyle/>
          <a:p>
            <a:r>
              <a:rPr lang="en-GB" sz="1100" dirty="0"/>
              <a:t>Short Deadline </a:t>
            </a:r>
          </a:p>
        </p:txBody>
      </p:sp>
      <p:sp>
        <p:nvSpPr>
          <p:cNvPr id="4" name="TextBox 3">
            <a:extLst>
              <a:ext uri="{FF2B5EF4-FFF2-40B4-BE49-F238E27FC236}">
                <a16:creationId xmlns:a16="http://schemas.microsoft.com/office/drawing/2014/main" id="{14E13E90-8EA7-4013-8031-B201F391C0EA}"/>
              </a:ext>
            </a:extLst>
          </p:cNvPr>
          <p:cNvSpPr txBox="1"/>
          <p:nvPr/>
        </p:nvSpPr>
        <p:spPr>
          <a:xfrm>
            <a:off x="3829960" y="1145626"/>
            <a:ext cx="1385288" cy="369331"/>
          </a:xfrm>
          <a:prstGeom prst="rect">
            <a:avLst/>
          </a:prstGeom>
          <a:noFill/>
        </p:spPr>
        <p:txBody>
          <a:bodyPr wrap="square" rtlCol="0">
            <a:spAutoFit/>
          </a:bodyPr>
          <a:lstStyle/>
          <a:p>
            <a:r>
              <a:rPr lang="en-GB" dirty="0"/>
              <a:t>Insecurity</a:t>
            </a:r>
          </a:p>
        </p:txBody>
      </p:sp>
      <p:sp>
        <p:nvSpPr>
          <p:cNvPr id="5" name="TextBox 4">
            <a:extLst>
              <a:ext uri="{FF2B5EF4-FFF2-40B4-BE49-F238E27FC236}">
                <a16:creationId xmlns:a16="http://schemas.microsoft.com/office/drawing/2014/main" id="{4EB2DD99-5E53-4FEC-A0A5-0BA92AE76849}"/>
              </a:ext>
            </a:extLst>
          </p:cNvPr>
          <p:cNvSpPr txBox="1"/>
          <p:nvPr/>
        </p:nvSpPr>
        <p:spPr>
          <a:xfrm>
            <a:off x="1170436" y="1227971"/>
            <a:ext cx="1260808" cy="381551"/>
          </a:xfrm>
          <a:prstGeom prst="rect">
            <a:avLst/>
          </a:prstGeom>
          <a:noFill/>
        </p:spPr>
        <p:txBody>
          <a:bodyPr wrap="square" rtlCol="0">
            <a:spAutoFit/>
          </a:bodyPr>
          <a:lstStyle/>
          <a:p>
            <a:r>
              <a:rPr lang="en-GB" dirty="0"/>
              <a:t>Long hours</a:t>
            </a:r>
          </a:p>
        </p:txBody>
      </p:sp>
      <p:sp>
        <p:nvSpPr>
          <p:cNvPr id="6" name="TextBox 5">
            <a:extLst>
              <a:ext uri="{FF2B5EF4-FFF2-40B4-BE49-F238E27FC236}">
                <a16:creationId xmlns:a16="http://schemas.microsoft.com/office/drawing/2014/main" id="{82600166-8A84-4432-BCFF-4C88A4670EAF}"/>
              </a:ext>
            </a:extLst>
          </p:cNvPr>
          <p:cNvSpPr txBox="1"/>
          <p:nvPr/>
        </p:nvSpPr>
        <p:spPr>
          <a:xfrm>
            <a:off x="6966922" y="2215874"/>
            <a:ext cx="1199123" cy="261610"/>
          </a:xfrm>
          <a:prstGeom prst="rect">
            <a:avLst/>
          </a:prstGeom>
          <a:noFill/>
        </p:spPr>
        <p:txBody>
          <a:bodyPr wrap="square" rtlCol="0">
            <a:spAutoFit/>
          </a:bodyPr>
          <a:lstStyle/>
          <a:p>
            <a:r>
              <a:rPr lang="en-GB" sz="1100" dirty="0"/>
              <a:t>Less staff</a:t>
            </a:r>
          </a:p>
        </p:txBody>
      </p:sp>
      <p:sp>
        <p:nvSpPr>
          <p:cNvPr id="7" name="TextBox 6">
            <a:extLst>
              <a:ext uri="{FF2B5EF4-FFF2-40B4-BE49-F238E27FC236}">
                <a16:creationId xmlns:a16="http://schemas.microsoft.com/office/drawing/2014/main" id="{FE914ECA-E15E-4D72-8CA7-60BFFC5C0E89}"/>
              </a:ext>
            </a:extLst>
          </p:cNvPr>
          <p:cNvSpPr txBox="1"/>
          <p:nvPr/>
        </p:nvSpPr>
        <p:spPr>
          <a:xfrm>
            <a:off x="3722602" y="2334636"/>
            <a:ext cx="1600002" cy="430887"/>
          </a:xfrm>
          <a:prstGeom prst="rect">
            <a:avLst/>
          </a:prstGeom>
          <a:noFill/>
        </p:spPr>
        <p:txBody>
          <a:bodyPr wrap="square" rtlCol="0">
            <a:spAutoFit/>
          </a:bodyPr>
          <a:lstStyle/>
          <a:p>
            <a:r>
              <a:rPr lang="en-GB" sz="1100" dirty="0"/>
              <a:t>Over changes at workplace</a:t>
            </a:r>
          </a:p>
        </p:txBody>
      </p:sp>
      <p:sp>
        <p:nvSpPr>
          <p:cNvPr id="24" name="Rectangle 23">
            <a:extLst>
              <a:ext uri="{FF2B5EF4-FFF2-40B4-BE49-F238E27FC236}">
                <a16:creationId xmlns:a16="http://schemas.microsoft.com/office/drawing/2014/main" id="{E500D19C-D6F7-47BA-BF9B-FE57C642FA89}"/>
              </a:ext>
            </a:extLst>
          </p:cNvPr>
          <p:cNvSpPr/>
          <p:nvPr/>
        </p:nvSpPr>
        <p:spPr>
          <a:xfrm>
            <a:off x="3678250" y="5883376"/>
            <a:ext cx="1498861" cy="72331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25" name="Rectangle 24">
            <a:extLst>
              <a:ext uri="{FF2B5EF4-FFF2-40B4-BE49-F238E27FC236}">
                <a16:creationId xmlns:a16="http://schemas.microsoft.com/office/drawing/2014/main" id="{D5878DD5-F3F5-4ECD-B526-8AC4EB15E139}"/>
              </a:ext>
            </a:extLst>
          </p:cNvPr>
          <p:cNvSpPr/>
          <p:nvPr/>
        </p:nvSpPr>
        <p:spPr>
          <a:xfrm>
            <a:off x="7942082" y="5878018"/>
            <a:ext cx="1498861" cy="72331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26" name="Rectangle 25">
            <a:extLst>
              <a:ext uri="{FF2B5EF4-FFF2-40B4-BE49-F238E27FC236}">
                <a16:creationId xmlns:a16="http://schemas.microsoft.com/office/drawing/2014/main" id="{0D4155CA-81D5-4583-B15F-72595D9910BB}"/>
              </a:ext>
            </a:extLst>
          </p:cNvPr>
          <p:cNvSpPr/>
          <p:nvPr/>
        </p:nvSpPr>
        <p:spPr>
          <a:xfrm>
            <a:off x="8440131" y="5246236"/>
            <a:ext cx="1498861" cy="389382"/>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1" name="Rectangle 30">
            <a:extLst>
              <a:ext uri="{FF2B5EF4-FFF2-40B4-BE49-F238E27FC236}">
                <a16:creationId xmlns:a16="http://schemas.microsoft.com/office/drawing/2014/main" id="{3B3F9CB1-1A91-4432-92A2-06E7FAA830FB}"/>
              </a:ext>
            </a:extLst>
          </p:cNvPr>
          <p:cNvSpPr/>
          <p:nvPr/>
        </p:nvSpPr>
        <p:spPr>
          <a:xfrm>
            <a:off x="4436990" y="5294596"/>
            <a:ext cx="1498861" cy="344988"/>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11" name="TextBox 10">
            <a:extLst>
              <a:ext uri="{FF2B5EF4-FFF2-40B4-BE49-F238E27FC236}">
                <a16:creationId xmlns:a16="http://schemas.microsoft.com/office/drawing/2014/main" id="{408DB518-3A45-4493-9A29-1EB5DDE6E293}"/>
              </a:ext>
            </a:extLst>
          </p:cNvPr>
          <p:cNvSpPr txBox="1"/>
          <p:nvPr/>
        </p:nvSpPr>
        <p:spPr>
          <a:xfrm>
            <a:off x="3906401" y="6104230"/>
            <a:ext cx="1308847" cy="369332"/>
          </a:xfrm>
          <a:prstGeom prst="rect">
            <a:avLst/>
          </a:prstGeom>
          <a:noFill/>
        </p:spPr>
        <p:txBody>
          <a:bodyPr wrap="square" rtlCol="0">
            <a:spAutoFit/>
          </a:bodyPr>
          <a:lstStyle/>
          <a:p>
            <a:r>
              <a:rPr lang="en-GB" dirty="0"/>
              <a:t>Support</a:t>
            </a:r>
          </a:p>
        </p:txBody>
      </p:sp>
      <p:sp>
        <p:nvSpPr>
          <p:cNvPr id="13" name="TextBox 12">
            <a:extLst>
              <a:ext uri="{FF2B5EF4-FFF2-40B4-BE49-F238E27FC236}">
                <a16:creationId xmlns:a16="http://schemas.microsoft.com/office/drawing/2014/main" id="{ED1AA2B3-B4EB-4653-AD1F-BF6C2AAD5318}"/>
              </a:ext>
            </a:extLst>
          </p:cNvPr>
          <p:cNvSpPr txBox="1"/>
          <p:nvPr/>
        </p:nvSpPr>
        <p:spPr>
          <a:xfrm>
            <a:off x="4402666" y="5336285"/>
            <a:ext cx="1795947" cy="261610"/>
          </a:xfrm>
          <a:prstGeom prst="rect">
            <a:avLst/>
          </a:prstGeom>
          <a:noFill/>
        </p:spPr>
        <p:txBody>
          <a:bodyPr wrap="square" rtlCol="0">
            <a:spAutoFit/>
          </a:bodyPr>
          <a:lstStyle/>
          <a:p>
            <a:r>
              <a:rPr lang="en-GB" sz="1100" dirty="0"/>
              <a:t>Lack of  Communication</a:t>
            </a:r>
          </a:p>
        </p:txBody>
      </p:sp>
      <p:sp>
        <p:nvSpPr>
          <p:cNvPr id="14" name="TextBox 13">
            <a:extLst>
              <a:ext uri="{FF2B5EF4-FFF2-40B4-BE49-F238E27FC236}">
                <a16:creationId xmlns:a16="http://schemas.microsoft.com/office/drawing/2014/main" id="{23A8B819-3846-4B43-B4C8-40CFDBFE497B}"/>
              </a:ext>
            </a:extLst>
          </p:cNvPr>
          <p:cNvSpPr txBox="1"/>
          <p:nvPr/>
        </p:nvSpPr>
        <p:spPr>
          <a:xfrm>
            <a:off x="8091188" y="5916510"/>
            <a:ext cx="1349755" cy="646331"/>
          </a:xfrm>
          <a:prstGeom prst="rect">
            <a:avLst/>
          </a:prstGeom>
          <a:noFill/>
        </p:spPr>
        <p:txBody>
          <a:bodyPr wrap="square" rtlCol="0">
            <a:spAutoFit/>
          </a:bodyPr>
          <a:lstStyle/>
          <a:p>
            <a:r>
              <a:rPr lang="en-GB" dirty="0"/>
              <a:t>Imperfect organization</a:t>
            </a:r>
          </a:p>
        </p:txBody>
      </p:sp>
      <p:sp>
        <p:nvSpPr>
          <p:cNvPr id="15" name="TextBox 14">
            <a:extLst>
              <a:ext uri="{FF2B5EF4-FFF2-40B4-BE49-F238E27FC236}">
                <a16:creationId xmlns:a16="http://schemas.microsoft.com/office/drawing/2014/main" id="{0D32F104-38B9-4899-92CB-8C12B06E7BF3}"/>
              </a:ext>
            </a:extLst>
          </p:cNvPr>
          <p:cNvSpPr txBox="1"/>
          <p:nvPr/>
        </p:nvSpPr>
        <p:spPr>
          <a:xfrm>
            <a:off x="8603497" y="5273528"/>
            <a:ext cx="1320826" cy="307777"/>
          </a:xfrm>
          <a:prstGeom prst="rect">
            <a:avLst/>
          </a:prstGeom>
          <a:noFill/>
        </p:spPr>
        <p:txBody>
          <a:bodyPr wrap="square" rtlCol="0">
            <a:spAutoFit/>
          </a:bodyPr>
          <a:lstStyle/>
          <a:p>
            <a:r>
              <a:rPr lang="en-GB" sz="1400" dirty="0"/>
              <a:t>Lack of skills</a:t>
            </a:r>
          </a:p>
        </p:txBody>
      </p:sp>
      <p:sp>
        <p:nvSpPr>
          <p:cNvPr id="35" name="Rectangle 34">
            <a:extLst>
              <a:ext uri="{FF2B5EF4-FFF2-40B4-BE49-F238E27FC236}">
                <a16:creationId xmlns:a16="http://schemas.microsoft.com/office/drawing/2014/main" id="{8E0E8EBC-7568-4E20-B278-7F074529A42E}"/>
              </a:ext>
            </a:extLst>
          </p:cNvPr>
          <p:cNvSpPr/>
          <p:nvPr/>
        </p:nvSpPr>
        <p:spPr>
          <a:xfrm>
            <a:off x="3061963" y="4171816"/>
            <a:ext cx="1498861" cy="336552"/>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6" name="Rectangle 35">
            <a:extLst>
              <a:ext uri="{FF2B5EF4-FFF2-40B4-BE49-F238E27FC236}">
                <a16:creationId xmlns:a16="http://schemas.microsoft.com/office/drawing/2014/main" id="{EEA57439-31C7-4A68-8A39-F0BAF3E7E454}"/>
              </a:ext>
            </a:extLst>
          </p:cNvPr>
          <p:cNvSpPr/>
          <p:nvPr/>
        </p:nvSpPr>
        <p:spPr>
          <a:xfrm>
            <a:off x="6926644" y="4188588"/>
            <a:ext cx="1498861" cy="300546"/>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dirty="0"/>
          </a:p>
        </p:txBody>
      </p:sp>
      <p:sp>
        <p:nvSpPr>
          <p:cNvPr id="37" name="Rectangle 36">
            <a:extLst>
              <a:ext uri="{FF2B5EF4-FFF2-40B4-BE49-F238E27FC236}">
                <a16:creationId xmlns:a16="http://schemas.microsoft.com/office/drawing/2014/main" id="{4E8B3215-0A8C-4397-8257-19B7B8F64A38}"/>
              </a:ext>
            </a:extLst>
          </p:cNvPr>
          <p:cNvSpPr/>
          <p:nvPr/>
        </p:nvSpPr>
        <p:spPr>
          <a:xfrm>
            <a:off x="1719079" y="3354476"/>
            <a:ext cx="1498861" cy="353507"/>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38" name="Rectangle 37">
            <a:extLst>
              <a:ext uri="{FF2B5EF4-FFF2-40B4-BE49-F238E27FC236}">
                <a16:creationId xmlns:a16="http://schemas.microsoft.com/office/drawing/2014/main" id="{8928BCA6-BA87-48C7-BE4C-231AE6A625C7}"/>
              </a:ext>
            </a:extLst>
          </p:cNvPr>
          <p:cNvSpPr/>
          <p:nvPr/>
        </p:nvSpPr>
        <p:spPr>
          <a:xfrm>
            <a:off x="5139513" y="3463879"/>
            <a:ext cx="1498861" cy="289499"/>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dirty="0"/>
          </a:p>
        </p:txBody>
      </p:sp>
      <p:sp>
        <p:nvSpPr>
          <p:cNvPr id="39" name="Rectangle 38">
            <a:extLst>
              <a:ext uri="{FF2B5EF4-FFF2-40B4-BE49-F238E27FC236}">
                <a16:creationId xmlns:a16="http://schemas.microsoft.com/office/drawing/2014/main" id="{E46CE6DA-41A9-4BD1-89F6-2E907189127F}"/>
              </a:ext>
            </a:extLst>
          </p:cNvPr>
          <p:cNvSpPr/>
          <p:nvPr/>
        </p:nvSpPr>
        <p:spPr>
          <a:xfrm>
            <a:off x="7798696" y="3501062"/>
            <a:ext cx="1498861" cy="258300"/>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endParaRPr lang="en-GB"/>
          </a:p>
        </p:txBody>
      </p:sp>
      <p:sp>
        <p:nvSpPr>
          <p:cNvPr id="19" name="TextBox 18">
            <a:extLst>
              <a:ext uri="{FF2B5EF4-FFF2-40B4-BE49-F238E27FC236}">
                <a16:creationId xmlns:a16="http://schemas.microsoft.com/office/drawing/2014/main" id="{E37E1988-56F4-4459-8471-44D5986FD468}"/>
              </a:ext>
            </a:extLst>
          </p:cNvPr>
          <p:cNvSpPr txBox="1"/>
          <p:nvPr/>
        </p:nvSpPr>
        <p:spPr>
          <a:xfrm>
            <a:off x="3176358" y="4208056"/>
            <a:ext cx="1486778" cy="261610"/>
          </a:xfrm>
          <a:prstGeom prst="rect">
            <a:avLst/>
          </a:prstGeom>
          <a:noFill/>
        </p:spPr>
        <p:txBody>
          <a:bodyPr wrap="square" rtlCol="0">
            <a:spAutoFit/>
          </a:bodyPr>
          <a:lstStyle/>
          <a:p>
            <a:r>
              <a:rPr lang="en-GB" sz="1100" dirty="0"/>
              <a:t>Over management</a:t>
            </a:r>
          </a:p>
        </p:txBody>
      </p:sp>
      <p:sp>
        <p:nvSpPr>
          <p:cNvPr id="20" name="TextBox 19">
            <a:extLst>
              <a:ext uri="{FF2B5EF4-FFF2-40B4-BE49-F238E27FC236}">
                <a16:creationId xmlns:a16="http://schemas.microsoft.com/office/drawing/2014/main" id="{31C4E3E1-C73F-4FFA-BFCF-5C9810A51F52}"/>
              </a:ext>
            </a:extLst>
          </p:cNvPr>
          <p:cNvSpPr txBox="1"/>
          <p:nvPr/>
        </p:nvSpPr>
        <p:spPr>
          <a:xfrm>
            <a:off x="1670631" y="3400425"/>
            <a:ext cx="1547309" cy="261610"/>
          </a:xfrm>
          <a:prstGeom prst="rect">
            <a:avLst/>
          </a:prstGeom>
          <a:noFill/>
        </p:spPr>
        <p:txBody>
          <a:bodyPr wrap="square" rtlCol="0">
            <a:spAutoFit/>
          </a:bodyPr>
          <a:lstStyle/>
          <a:p>
            <a:r>
              <a:rPr lang="en-GB" sz="1100" dirty="0"/>
              <a:t>Lack of understanding</a:t>
            </a:r>
          </a:p>
        </p:txBody>
      </p:sp>
      <p:sp>
        <p:nvSpPr>
          <p:cNvPr id="40" name="TextBox 39">
            <a:extLst>
              <a:ext uri="{FF2B5EF4-FFF2-40B4-BE49-F238E27FC236}">
                <a16:creationId xmlns:a16="http://schemas.microsoft.com/office/drawing/2014/main" id="{6A0509E0-E956-447E-AA8E-C6033C92CC1C}"/>
              </a:ext>
            </a:extLst>
          </p:cNvPr>
          <p:cNvSpPr txBox="1"/>
          <p:nvPr/>
        </p:nvSpPr>
        <p:spPr>
          <a:xfrm>
            <a:off x="6966922" y="4192920"/>
            <a:ext cx="1492476" cy="261610"/>
          </a:xfrm>
          <a:prstGeom prst="rect">
            <a:avLst/>
          </a:prstGeom>
          <a:noFill/>
        </p:spPr>
        <p:txBody>
          <a:bodyPr wrap="square" rtlCol="0">
            <a:spAutoFit/>
          </a:bodyPr>
          <a:lstStyle/>
          <a:p>
            <a:r>
              <a:rPr lang="en-GB" sz="1100" dirty="0"/>
              <a:t>Lack of commitment</a:t>
            </a:r>
          </a:p>
        </p:txBody>
      </p:sp>
      <p:sp>
        <p:nvSpPr>
          <p:cNvPr id="41" name="TextBox 40">
            <a:extLst>
              <a:ext uri="{FF2B5EF4-FFF2-40B4-BE49-F238E27FC236}">
                <a16:creationId xmlns:a16="http://schemas.microsoft.com/office/drawing/2014/main" id="{49437A61-584F-49AF-A4BE-8DE7B9AF62E0}"/>
              </a:ext>
            </a:extLst>
          </p:cNvPr>
          <p:cNvSpPr txBox="1"/>
          <p:nvPr/>
        </p:nvSpPr>
        <p:spPr>
          <a:xfrm>
            <a:off x="5593573" y="3438737"/>
            <a:ext cx="1469497" cy="261610"/>
          </a:xfrm>
          <a:prstGeom prst="rect">
            <a:avLst/>
          </a:prstGeom>
          <a:noFill/>
        </p:spPr>
        <p:txBody>
          <a:bodyPr wrap="square" rtlCol="0">
            <a:spAutoFit/>
          </a:bodyPr>
          <a:lstStyle/>
          <a:p>
            <a:r>
              <a:rPr lang="en-GB" sz="1100" dirty="0"/>
              <a:t>Lack of skills</a:t>
            </a:r>
          </a:p>
        </p:txBody>
      </p:sp>
      <p:sp>
        <p:nvSpPr>
          <p:cNvPr id="42" name="TextBox 41">
            <a:extLst>
              <a:ext uri="{FF2B5EF4-FFF2-40B4-BE49-F238E27FC236}">
                <a16:creationId xmlns:a16="http://schemas.microsoft.com/office/drawing/2014/main" id="{7EC030F8-480F-42AF-8672-317918B17496}"/>
              </a:ext>
            </a:extLst>
          </p:cNvPr>
          <p:cNvSpPr txBox="1"/>
          <p:nvPr/>
        </p:nvSpPr>
        <p:spPr>
          <a:xfrm>
            <a:off x="8056606" y="3482840"/>
            <a:ext cx="1374337" cy="261610"/>
          </a:xfrm>
          <a:prstGeom prst="rect">
            <a:avLst/>
          </a:prstGeom>
          <a:noFill/>
        </p:spPr>
        <p:txBody>
          <a:bodyPr wrap="square" rtlCol="0">
            <a:spAutoFit/>
          </a:bodyPr>
          <a:lstStyle/>
          <a:p>
            <a:r>
              <a:rPr lang="en-GB" sz="1100" dirty="0"/>
              <a:t>Busy period</a:t>
            </a:r>
          </a:p>
        </p:txBody>
      </p:sp>
      <p:sp>
        <p:nvSpPr>
          <p:cNvPr id="43" name="TextBox 42">
            <a:extLst>
              <a:ext uri="{FF2B5EF4-FFF2-40B4-BE49-F238E27FC236}">
                <a16:creationId xmlns:a16="http://schemas.microsoft.com/office/drawing/2014/main" id="{9397821F-B58D-458D-B94A-A0D0751E3AAC}"/>
              </a:ext>
            </a:extLst>
          </p:cNvPr>
          <p:cNvSpPr txBox="1"/>
          <p:nvPr/>
        </p:nvSpPr>
        <p:spPr>
          <a:xfrm>
            <a:off x="7730977" y="4743159"/>
            <a:ext cx="1442349" cy="307777"/>
          </a:xfrm>
          <a:prstGeom prst="rect">
            <a:avLst/>
          </a:prstGeom>
          <a:noFill/>
        </p:spPr>
        <p:txBody>
          <a:bodyPr wrap="square" rtlCol="0">
            <a:spAutoFit/>
          </a:bodyPr>
          <a:lstStyle/>
          <a:p>
            <a:r>
              <a:rPr lang="en-GB" sz="1400" dirty="0"/>
              <a:t>Lack of  training</a:t>
            </a:r>
          </a:p>
        </p:txBody>
      </p:sp>
      <p:sp>
        <p:nvSpPr>
          <p:cNvPr id="45" name="Rectangle 44">
            <a:extLst>
              <a:ext uri="{FF2B5EF4-FFF2-40B4-BE49-F238E27FC236}">
                <a16:creationId xmlns:a16="http://schemas.microsoft.com/office/drawing/2014/main" id="{ACE0AA88-9A88-45C1-9BE9-BC3E326D2D6B}"/>
              </a:ext>
            </a:extLst>
          </p:cNvPr>
          <p:cNvSpPr/>
          <p:nvPr/>
        </p:nvSpPr>
        <p:spPr>
          <a:xfrm>
            <a:off x="7192651" y="2837915"/>
            <a:ext cx="1498861" cy="325656"/>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r>
              <a:rPr lang="en-GB" sz="1100" dirty="0">
                <a:solidFill>
                  <a:schemeClr val="tx1"/>
                </a:solidFill>
              </a:rPr>
              <a:t>Lack of equipment</a:t>
            </a:r>
          </a:p>
        </p:txBody>
      </p:sp>
      <p:sp>
        <p:nvSpPr>
          <p:cNvPr id="46" name="Rectangle 45">
            <a:extLst>
              <a:ext uri="{FF2B5EF4-FFF2-40B4-BE49-F238E27FC236}">
                <a16:creationId xmlns:a16="http://schemas.microsoft.com/office/drawing/2014/main" id="{3F5ACCF2-06EF-4D2E-83F1-75CC087C8D7B}"/>
              </a:ext>
            </a:extLst>
          </p:cNvPr>
          <p:cNvSpPr/>
          <p:nvPr/>
        </p:nvSpPr>
        <p:spPr>
          <a:xfrm>
            <a:off x="3854697" y="4777720"/>
            <a:ext cx="1498861" cy="289499"/>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r>
              <a:rPr lang="en-GB" sz="1100" dirty="0">
                <a:solidFill>
                  <a:schemeClr val="tx1"/>
                </a:solidFill>
              </a:rPr>
              <a:t>Lack of organisation</a:t>
            </a:r>
          </a:p>
        </p:txBody>
      </p:sp>
      <p:sp>
        <p:nvSpPr>
          <p:cNvPr id="47" name="Rectangle 46">
            <a:extLst>
              <a:ext uri="{FF2B5EF4-FFF2-40B4-BE49-F238E27FC236}">
                <a16:creationId xmlns:a16="http://schemas.microsoft.com/office/drawing/2014/main" id="{33B2D046-EBF9-40D5-9BC9-4187D86DA361}"/>
              </a:ext>
            </a:extLst>
          </p:cNvPr>
          <p:cNvSpPr/>
          <p:nvPr/>
        </p:nvSpPr>
        <p:spPr>
          <a:xfrm>
            <a:off x="993145" y="2811095"/>
            <a:ext cx="1498861" cy="289499"/>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r>
              <a:rPr lang="en-GB" sz="1100" dirty="0">
                <a:solidFill>
                  <a:schemeClr val="tx1"/>
                </a:solidFill>
              </a:rPr>
              <a:t>Lack of teamwork</a:t>
            </a:r>
          </a:p>
        </p:txBody>
      </p:sp>
      <p:sp>
        <p:nvSpPr>
          <p:cNvPr id="48" name="Rectangle 47">
            <a:extLst>
              <a:ext uri="{FF2B5EF4-FFF2-40B4-BE49-F238E27FC236}">
                <a16:creationId xmlns:a16="http://schemas.microsoft.com/office/drawing/2014/main" id="{7D7A8DA1-3C16-4FE6-8863-223C85DBFC42}"/>
              </a:ext>
            </a:extLst>
          </p:cNvPr>
          <p:cNvSpPr/>
          <p:nvPr/>
        </p:nvSpPr>
        <p:spPr>
          <a:xfrm>
            <a:off x="4402666" y="2921629"/>
            <a:ext cx="1498861" cy="289499"/>
          </a:xfrm>
          <a:prstGeom prst="rect">
            <a:avLst/>
          </a:prstGeom>
          <a:ln/>
        </p:spPr>
        <p:style>
          <a:lnRef idx="1">
            <a:schemeClr val="dk1"/>
          </a:lnRef>
          <a:fillRef idx="2">
            <a:schemeClr val="dk1"/>
          </a:fillRef>
          <a:effectRef idx="1">
            <a:schemeClr val="dk1"/>
          </a:effectRef>
          <a:fontRef idx="minor">
            <a:schemeClr val="dk1"/>
          </a:fontRef>
        </p:style>
        <p:txBody>
          <a:bodyPr rtlCol="0" anchor="ctr"/>
          <a:lstStyle/>
          <a:p>
            <a:pPr algn="ctr"/>
            <a:r>
              <a:rPr lang="en-GB" sz="1200" dirty="0">
                <a:solidFill>
                  <a:schemeClr val="tx1"/>
                </a:solidFill>
              </a:rPr>
              <a:t>Strict rules</a:t>
            </a:r>
          </a:p>
        </p:txBody>
      </p:sp>
    </p:spTree>
    <p:extLst>
      <p:ext uri="{BB962C8B-B14F-4D97-AF65-F5344CB8AC3E}">
        <p14:creationId xmlns:p14="http://schemas.microsoft.com/office/powerpoint/2010/main" val="16615607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7DEC85F9-ACCE-4FC2-936A-AC9BE17B5874}"/>
              </a:ext>
            </a:extLst>
          </p:cNvPr>
          <p:cNvGraphicFramePr>
            <a:graphicFrameLocks noGrp="1"/>
          </p:cNvGraphicFramePr>
          <p:nvPr>
            <p:ph idx="1"/>
            <p:extLst>
              <p:ext uri="{D42A27DB-BD31-4B8C-83A1-F6EECF244321}">
                <p14:modId xmlns:p14="http://schemas.microsoft.com/office/powerpoint/2010/main" val="1101883993"/>
              </p:ext>
            </p:extLst>
          </p:nvPr>
        </p:nvGraphicFramePr>
        <p:xfrm>
          <a:off x="268296" y="98558"/>
          <a:ext cx="11415858" cy="6679360"/>
        </p:xfrm>
        <a:graphic>
          <a:graphicData uri="http://schemas.openxmlformats.org/drawingml/2006/table">
            <a:tbl>
              <a:tblPr firstRow="1" bandRow="1">
                <a:tableStyleId>{5C22544A-7EE6-4342-B048-85BDC9FD1C3A}</a:tableStyleId>
              </a:tblPr>
              <a:tblGrid>
                <a:gridCol w="1902643">
                  <a:extLst>
                    <a:ext uri="{9D8B030D-6E8A-4147-A177-3AD203B41FA5}">
                      <a16:colId xmlns:a16="http://schemas.microsoft.com/office/drawing/2014/main" val="2839259492"/>
                    </a:ext>
                  </a:extLst>
                </a:gridCol>
                <a:gridCol w="1902643">
                  <a:extLst>
                    <a:ext uri="{9D8B030D-6E8A-4147-A177-3AD203B41FA5}">
                      <a16:colId xmlns:a16="http://schemas.microsoft.com/office/drawing/2014/main" val="916470460"/>
                    </a:ext>
                  </a:extLst>
                </a:gridCol>
                <a:gridCol w="1902643">
                  <a:extLst>
                    <a:ext uri="{9D8B030D-6E8A-4147-A177-3AD203B41FA5}">
                      <a16:colId xmlns:a16="http://schemas.microsoft.com/office/drawing/2014/main" val="489947469"/>
                    </a:ext>
                  </a:extLst>
                </a:gridCol>
                <a:gridCol w="1902643">
                  <a:extLst>
                    <a:ext uri="{9D8B030D-6E8A-4147-A177-3AD203B41FA5}">
                      <a16:colId xmlns:a16="http://schemas.microsoft.com/office/drawing/2014/main" val="1785451993"/>
                    </a:ext>
                  </a:extLst>
                </a:gridCol>
                <a:gridCol w="1902643">
                  <a:extLst>
                    <a:ext uri="{9D8B030D-6E8A-4147-A177-3AD203B41FA5}">
                      <a16:colId xmlns:a16="http://schemas.microsoft.com/office/drawing/2014/main" val="1373929183"/>
                    </a:ext>
                  </a:extLst>
                </a:gridCol>
                <a:gridCol w="1902643">
                  <a:extLst>
                    <a:ext uri="{9D8B030D-6E8A-4147-A177-3AD203B41FA5}">
                      <a16:colId xmlns:a16="http://schemas.microsoft.com/office/drawing/2014/main" val="3367578742"/>
                    </a:ext>
                  </a:extLst>
                </a:gridCol>
              </a:tblGrid>
              <a:tr h="360973">
                <a:tc>
                  <a:txBody>
                    <a:bodyPr/>
                    <a:lstStyle/>
                    <a:p>
                      <a:pPr algn="ctr"/>
                      <a:r>
                        <a:rPr lang="en-GB" dirty="0">
                          <a:solidFill>
                            <a:schemeClr val="bg1"/>
                          </a:solidFill>
                        </a:rPr>
                        <a:t>Political</a:t>
                      </a:r>
                    </a:p>
                  </a:txBody>
                  <a:tcPr>
                    <a:solidFill>
                      <a:schemeClr val="accent1">
                        <a:lumMod val="20000"/>
                        <a:lumOff val="80000"/>
                      </a:schemeClr>
                    </a:solidFill>
                  </a:tcPr>
                </a:tc>
                <a:tc>
                  <a:txBody>
                    <a:bodyPr/>
                    <a:lstStyle/>
                    <a:p>
                      <a:pPr algn="ctr"/>
                      <a:r>
                        <a:rPr lang="en-GB" dirty="0">
                          <a:solidFill>
                            <a:schemeClr val="bg1"/>
                          </a:solidFill>
                        </a:rPr>
                        <a:t>Economical</a:t>
                      </a:r>
                    </a:p>
                  </a:txBody>
                  <a:tcPr>
                    <a:solidFill>
                      <a:schemeClr val="accent1">
                        <a:lumMod val="40000"/>
                        <a:lumOff val="60000"/>
                      </a:schemeClr>
                    </a:solidFill>
                  </a:tcPr>
                </a:tc>
                <a:tc>
                  <a:txBody>
                    <a:bodyPr/>
                    <a:lstStyle/>
                    <a:p>
                      <a:pPr algn="ctr"/>
                      <a:r>
                        <a:rPr lang="en-GB" dirty="0">
                          <a:solidFill>
                            <a:schemeClr val="bg1"/>
                          </a:solidFill>
                        </a:rPr>
                        <a:t>Social</a:t>
                      </a:r>
                    </a:p>
                  </a:txBody>
                  <a:tcPr>
                    <a:solidFill>
                      <a:schemeClr val="accent1">
                        <a:lumMod val="60000"/>
                        <a:lumOff val="40000"/>
                      </a:schemeClr>
                    </a:solidFill>
                  </a:tcPr>
                </a:tc>
                <a:tc>
                  <a:txBody>
                    <a:bodyPr/>
                    <a:lstStyle/>
                    <a:p>
                      <a:pPr algn="ctr"/>
                      <a:r>
                        <a:rPr lang="en-GB" dirty="0">
                          <a:solidFill>
                            <a:schemeClr val="bg1"/>
                          </a:solidFill>
                        </a:rPr>
                        <a:t>Technological</a:t>
                      </a:r>
                    </a:p>
                  </a:txBody>
                  <a:tcPr>
                    <a:solidFill>
                      <a:schemeClr val="accent1"/>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bg1"/>
                          </a:solidFill>
                        </a:rPr>
                        <a:t>Environmental</a:t>
                      </a:r>
                    </a:p>
                  </a:txBody>
                  <a:tcPr>
                    <a:solidFill>
                      <a:schemeClr val="accent1">
                        <a:lumMod val="75000"/>
                      </a:schemeClr>
                    </a:solidFill>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solidFill>
                            <a:schemeClr val="tx1"/>
                          </a:solidFill>
                        </a:rPr>
                        <a:t>Legal</a:t>
                      </a:r>
                    </a:p>
                  </a:txBody>
                  <a:tcPr>
                    <a:solidFill>
                      <a:schemeClr val="accent1">
                        <a:lumMod val="50000"/>
                      </a:schemeClr>
                    </a:solidFill>
                  </a:tcPr>
                </a:tc>
                <a:extLst>
                  <a:ext uri="{0D108BD9-81ED-4DB2-BD59-A6C34878D82A}">
                    <a16:rowId xmlns:a16="http://schemas.microsoft.com/office/drawing/2014/main" val="1762010369"/>
                  </a:ext>
                </a:extLst>
              </a:tr>
              <a:tr h="6313600">
                <a:tc>
                  <a:txBody>
                    <a:bodyPr/>
                    <a:lstStyle/>
                    <a:p>
                      <a:r>
                        <a:rPr lang="en-GB" sz="1200" b="0" i="0" kern="1200" dirty="0">
                          <a:solidFill>
                            <a:schemeClr val="dk1"/>
                          </a:solidFill>
                          <a:effectLst/>
                          <a:latin typeface="+mn-lt"/>
                          <a:ea typeface="+mn-ea"/>
                          <a:cs typeface="+mn-cs"/>
                        </a:rPr>
                        <a:t>In a significant way, the COVID-19's expansion is transforming world politics every day. This year's COVID-19 will have a significant impact on world politics. Many governments throughout the world have been chastised for their haphazard and inadequate reaction to the COVID-19 outbreak, and this criticism is only growing. The consequences of COVID-19 might lead to widespread political unrest, especially in countries with more authoritarian administrations.</a:t>
                      </a:r>
                    </a:p>
                    <a:p>
                      <a:r>
                        <a:rPr lang="en-GB" sz="1200" dirty="0"/>
                        <a:t>(</a:t>
                      </a:r>
                      <a:r>
                        <a:rPr lang="en-GB" sz="1200" dirty="0" err="1"/>
                        <a:t>Kivimäki</a:t>
                      </a:r>
                      <a:r>
                        <a:rPr lang="en-GB" sz="1200" dirty="0"/>
                        <a:t> and </a:t>
                      </a:r>
                      <a:r>
                        <a:rPr lang="en-GB" sz="1200" dirty="0" err="1"/>
                        <a:t>Kawachi</a:t>
                      </a:r>
                      <a:r>
                        <a:rPr lang="en-GB" sz="1200" dirty="0"/>
                        <a:t> 2015)</a:t>
                      </a:r>
                    </a:p>
                  </a:txBody>
                  <a:tcPr>
                    <a:solidFill>
                      <a:schemeClr val="accent1">
                        <a:lumMod val="20000"/>
                        <a:lumOff val="80000"/>
                      </a:schemeClr>
                    </a:solidFill>
                  </a:tcPr>
                </a:tc>
                <a:tc>
                  <a:txBody>
                    <a:bodyPr/>
                    <a:lstStyle/>
                    <a:p>
                      <a:r>
                        <a:rPr lang="en-GB" sz="1200" dirty="0"/>
                        <a:t>Most of businesses may continuate be harmed by factors such as rising unemployment, inflation, sluggish economic growth, and taxation Some small businesses struggle to make it even with government help. The poor market performance caused by the COVID-19 has had a significant monetary impact. China and the United States, two of the world's largest financial markets, have already seen this. Investors are pulling their money out of traditional commercial tools to protect themselves from the current market volatility, raising fears of a long-term decline. COVID-19 is predicted to cause a short-term lack of resources as more individuals get the virus. Thus, diminished economic production is projected, since businesses may close as a result of the situation.</a:t>
                      </a:r>
                    </a:p>
                    <a:p>
                      <a:r>
                        <a:rPr lang="en-GB" sz="1200" dirty="0"/>
                        <a:t>( </a:t>
                      </a:r>
                      <a:r>
                        <a:rPr lang="en-GB" sz="1200" dirty="0" err="1"/>
                        <a:t>Kuo</a:t>
                      </a:r>
                      <a:r>
                        <a:rPr lang="en-GB" sz="1200" dirty="0"/>
                        <a:t>, 2020)</a:t>
                      </a:r>
                    </a:p>
                    <a:p>
                      <a:endParaRPr lang="en-GB" dirty="0"/>
                    </a:p>
                  </a:txBody>
                  <a:tcPr>
                    <a:solidFill>
                      <a:schemeClr val="accent1">
                        <a:lumMod val="40000"/>
                        <a:lumOff val="60000"/>
                      </a:schemeClr>
                    </a:solidFill>
                  </a:tcPr>
                </a:tc>
                <a:tc>
                  <a:txBody>
                    <a:bodyPr/>
                    <a:lstStyle/>
                    <a:p>
                      <a:r>
                        <a:rPr lang="en-GB" sz="1200" kern="1200" dirty="0">
                          <a:solidFill>
                            <a:schemeClr val="dk1"/>
                          </a:solidFill>
                          <a:effectLst/>
                          <a:latin typeface="+mn-lt"/>
                          <a:ea typeface="+mn-ea"/>
                          <a:cs typeface="+mn-cs"/>
                        </a:rPr>
                        <a:t>COVID-19 has had a devastating effect on people's life, traumatised healthcare processes, and most importantly, altered workplace ethics owing to both "work from home" and "no work." COVID-19 has had a significant societal influence for a variety of reasons. Around 1.6 billion students had been impacted by worldwide school closures by the middle of April 2020.  COVID-19 has already discouraged a significant number of individuals from travelling, notably by air. Obligations of social distance, working from home, and online education have placed an undue load on individuals, resulting in mental health issues. </a:t>
                      </a:r>
                    </a:p>
                    <a:p>
                      <a:r>
                        <a:rPr lang="en-GB" sz="1200" kern="1200" dirty="0">
                          <a:solidFill>
                            <a:schemeClr val="dk1"/>
                          </a:solidFill>
                          <a:effectLst/>
                          <a:latin typeface="+mn-lt"/>
                          <a:ea typeface="+mn-ea"/>
                          <a:cs typeface="+mn-cs"/>
                        </a:rPr>
                        <a:t>(</a:t>
                      </a:r>
                      <a:r>
                        <a:rPr lang="en-US" sz="1200" kern="1200" dirty="0">
                          <a:solidFill>
                            <a:schemeClr val="dk1"/>
                          </a:solidFill>
                          <a:effectLst/>
                          <a:latin typeface="+mn-lt"/>
                          <a:ea typeface="+mn-ea"/>
                          <a:cs typeface="+mn-cs"/>
                        </a:rPr>
                        <a:t> </a:t>
                      </a:r>
                      <a:r>
                        <a:rPr lang="en-US" sz="1200" kern="1200" dirty="0" err="1">
                          <a:solidFill>
                            <a:schemeClr val="dk1"/>
                          </a:solidFill>
                          <a:effectLst/>
                          <a:latin typeface="+mn-lt"/>
                          <a:ea typeface="+mn-ea"/>
                          <a:cs typeface="+mn-cs"/>
                        </a:rPr>
                        <a:t>Labrague</a:t>
                      </a:r>
                      <a:r>
                        <a:rPr lang="en-US" sz="1200" kern="1200" dirty="0">
                          <a:solidFill>
                            <a:schemeClr val="dk1"/>
                          </a:solidFill>
                          <a:effectLst/>
                          <a:latin typeface="+mn-lt"/>
                          <a:ea typeface="+mn-ea"/>
                          <a:cs typeface="+mn-cs"/>
                        </a:rPr>
                        <a:t> and Santos 2021</a:t>
                      </a:r>
                      <a:r>
                        <a:rPr lang="en-GB" sz="1200" kern="1200" dirty="0">
                          <a:solidFill>
                            <a:schemeClr val="dk1"/>
                          </a:solidFill>
                          <a:effectLst/>
                          <a:latin typeface="+mn-lt"/>
                          <a:ea typeface="+mn-ea"/>
                          <a:cs typeface="+mn-cs"/>
                        </a:rPr>
                        <a:t>)</a:t>
                      </a:r>
                      <a:endParaRPr lang="en-GB" sz="1200" dirty="0"/>
                    </a:p>
                  </a:txBody>
                  <a:tcPr>
                    <a:solidFill>
                      <a:schemeClr val="accent1">
                        <a:lumMod val="60000"/>
                        <a:lumOff val="40000"/>
                      </a:schemeClr>
                    </a:solidFill>
                  </a:tcPr>
                </a:tc>
                <a:tc>
                  <a:txBody>
                    <a:bodyPr/>
                    <a:lstStyle/>
                    <a:p>
                      <a:r>
                        <a:rPr lang="en-GB" sz="1200" kern="1200" dirty="0">
                          <a:solidFill>
                            <a:schemeClr val="dk1"/>
                          </a:solidFill>
                          <a:effectLst/>
                          <a:latin typeface="+mn-lt"/>
                          <a:ea typeface="+mn-ea"/>
                          <a:cs typeface="+mn-cs"/>
                        </a:rPr>
                        <a:t>Knowing the present and future technical demands may help firms. As a result of the COVID-19 epidemic, many people are worried . Working from home and doing business online has made communication and video conferencing technologies more popular.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dk1"/>
                          </a:solidFill>
                          <a:effectLst/>
                          <a:latin typeface="+mn-lt"/>
                          <a:ea typeface="+mn-ea"/>
                          <a:cs typeface="+mn-cs"/>
                        </a:rPr>
                        <a:t>Off-site employment, online education, and social isolation will drive demand for technology goods and services. COVID-19 has had a favourable influence on virology. COVID-19 will undoubtedly lead to new advances in virology.( </a:t>
                      </a:r>
                      <a:r>
                        <a:rPr lang="en-US" sz="1200" kern="1200" dirty="0">
                          <a:solidFill>
                            <a:schemeClr val="dk1"/>
                          </a:solidFill>
                          <a:effectLst/>
                          <a:latin typeface="+mn-lt"/>
                          <a:ea typeface="+mn-ea"/>
                          <a:cs typeface="+mn-cs"/>
                        </a:rPr>
                        <a:t>Siegrist, </a:t>
                      </a:r>
                      <a:r>
                        <a:rPr lang="en-US" sz="1200" kern="1200" dirty="0" err="1">
                          <a:solidFill>
                            <a:schemeClr val="dk1"/>
                          </a:solidFill>
                          <a:effectLst/>
                          <a:latin typeface="+mn-lt"/>
                          <a:ea typeface="+mn-ea"/>
                          <a:cs typeface="+mn-cs"/>
                        </a:rPr>
                        <a:t>Wahrendorf</a:t>
                      </a:r>
                      <a:r>
                        <a:rPr lang="en-US" sz="1200" kern="1200" dirty="0">
                          <a:solidFill>
                            <a:schemeClr val="dk1"/>
                          </a:solidFill>
                          <a:effectLst/>
                          <a:latin typeface="+mn-lt"/>
                          <a:ea typeface="+mn-ea"/>
                          <a:cs typeface="+mn-cs"/>
                        </a:rPr>
                        <a:t> and Siegrist 2016</a:t>
                      </a:r>
                      <a:r>
                        <a:rPr lang="en-GB" sz="1200" kern="1200" dirty="0">
                          <a:solidFill>
                            <a:schemeClr val="dk1"/>
                          </a:solidFill>
                          <a:effectLst/>
                          <a:latin typeface="+mn-lt"/>
                          <a:ea typeface="+mn-ea"/>
                          <a:cs typeface="+mn-cs"/>
                        </a:rPr>
                        <a:t>).</a:t>
                      </a:r>
                    </a:p>
                    <a:p>
                      <a:endParaRPr lang="en-GB" sz="1200" dirty="0"/>
                    </a:p>
                  </a:txBody>
                  <a:tcPr>
                    <a:solidFill>
                      <a:schemeClr val="accent1"/>
                    </a:solidFill>
                  </a:tcPr>
                </a:tc>
                <a:tc>
                  <a:txBody>
                    <a:bodyPr/>
                    <a:lstStyle/>
                    <a:p>
                      <a:r>
                        <a:rPr lang="en-GB" sz="1200" kern="1200" dirty="0">
                          <a:solidFill>
                            <a:schemeClr val="dk1"/>
                          </a:solidFill>
                          <a:effectLst/>
                          <a:latin typeface="+mn-lt"/>
                          <a:ea typeface="+mn-ea"/>
                          <a:cs typeface="+mn-cs"/>
                        </a:rPr>
                        <a:t>Environmental planning is common practise in business. The goal of such a strategy is to promote resource reusability, such as solar panels and wind turbines, and reduce the use of environmentally harmful resources. While travel restrictions and stay-at-home rules reduced foreign manufacturing, expenditures, and employment levels, they also reduced air pollution and greenhouse gas emissions. Parks and land and marine preservation zones are unmanaged due to environmental security employees being locked out. Illegal animal hunting and deforestation have increased. Food sellers are using polythene bags again owing to health concerns raised by reusing paper bags. </a:t>
                      </a:r>
                      <a:endParaRPr lang="en-GB" sz="1200" dirty="0"/>
                    </a:p>
                  </a:txBody>
                  <a:tcPr>
                    <a:solidFill>
                      <a:schemeClr val="accent1">
                        <a:lumMod val="75000"/>
                      </a:schemeClr>
                    </a:solidFill>
                  </a:tcPr>
                </a:tc>
                <a:tc>
                  <a:txBody>
                    <a:bodyPr/>
                    <a:lstStyle/>
                    <a:p>
                      <a:r>
                        <a:rPr lang="en-GB" sz="1200" dirty="0">
                          <a:solidFill>
                            <a:schemeClr val="tx1"/>
                          </a:solidFill>
                        </a:rPr>
                        <a:t>COVID-19 changed the global legal environment. The situation remains chaotic and so unpredictable. Following the COVID-19 epidemic, regulations are now the legal means of imposing important social constraints with significant economic consequences. Decreased freight transportation services and import/export restrictions have led to a rise in non-shippable agricultural and fisheries items. As demand for agricultural and fishing commodities has declined, so has manufacturing, leading to significant job losses in both industries. Employees working from home due to pandemic are subject to national and local tax requirements. Working from home may cause a delay in accessing crucial information. Fines and penalties for breaking social distance regulations cause emotional pain.( </a:t>
                      </a:r>
                      <a:r>
                        <a:rPr lang="en-GB" sz="1200" dirty="0" err="1">
                          <a:solidFill>
                            <a:schemeClr val="tx1"/>
                          </a:solidFill>
                        </a:rPr>
                        <a:t>Restauri</a:t>
                      </a:r>
                      <a:r>
                        <a:rPr lang="en-GB" sz="1200" dirty="0">
                          <a:solidFill>
                            <a:schemeClr val="tx1"/>
                          </a:solidFill>
                        </a:rPr>
                        <a:t> and Sheridan 2020).</a:t>
                      </a:r>
                    </a:p>
                  </a:txBody>
                  <a:tcPr>
                    <a:solidFill>
                      <a:schemeClr val="accent1">
                        <a:lumMod val="50000"/>
                      </a:schemeClr>
                    </a:solidFill>
                  </a:tcPr>
                </a:tc>
                <a:extLst>
                  <a:ext uri="{0D108BD9-81ED-4DB2-BD59-A6C34878D82A}">
                    <a16:rowId xmlns:a16="http://schemas.microsoft.com/office/drawing/2014/main" val="3677213247"/>
                  </a:ext>
                </a:extLst>
              </a:tr>
            </a:tbl>
          </a:graphicData>
        </a:graphic>
      </p:graphicFrame>
    </p:spTree>
    <p:extLst>
      <p:ext uri="{BB962C8B-B14F-4D97-AF65-F5344CB8AC3E}">
        <p14:creationId xmlns:p14="http://schemas.microsoft.com/office/powerpoint/2010/main" val="451145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D7ACC-42F2-4183-B6DB-E7AC2951266E}"/>
              </a:ext>
            </a:extLst>
          </p:cNvPr>
          <p:cNvSpPr>
            <a:spLocks noGrp="1"/>
          </p:cNvSpPr>
          <p:nvPr>
            <p:ph type="title"/>
          </p:nvPr>
        </p:nvSpPr>
        <p:spPr/>
        <p:txBody>
          <a:bodyPr>
            <a:normAutofit/>
          </a:bodyPr>
          <a:lstStyle/>
          <a:p>
            <a:r>
              <a:rPr lang="en-GB" sz="6000" b="1" dirty="0"/>
              <a:t>PMI Analysis Work from home</a:t>
            </a:r>
          </a:p>
        </p:txBody>
      </p:sp>
      <p:graphicFrame>
        <p:nvGraphicFramePr>
          <p:cNvPr id="4" name="Table 4">
            <a:extLst>
              <a:ext uri="{FF2B5EF4-FFF2-40B4-BE49-F238E27FC236}">
                <a16:creationId xmlns:a16="http://schemas.microsoft.com/office/drawing/2014/main" id="{FD22C3C9-5B76-4FA9-B40D-E526F08A9C47}"/>
              </a:ext>
            </a:extLst>
          </p:cNvPr>
          <p:cNvGraphicFramePr>
            <a:graphicFrameLocks noGrp="1"/>
          </p:cNvGraphicFramePr>
          <p:nvPr>
            <p:ph idx="1"/>
            <p:extLst>
              <p:ext uri="{D42A27DB-BD31-4B8C-83A1-F6EECF244321}">
                <p14:modId xmlns:p14="http://schemas.microsoft.com/office/powerpoint/2010/main" val="1461487681"/>
              </p:ext>
            </p:extLst>
          </p:nvPr>
        </p:nvGraphicFramePr>
        <p:xfrm>
          <a:off x="458809" y="1544925"/>
          <a:ext cx="11019936" cy="4081297"/>
        </p:xfrm>
        <a:graphic>
          <a:graphicData uri="http://schemas.openxmlformats.org/drawingml/2006/table">
            <a:tbl>
              <a:tblPr firstRow="1" bandRow="1">
                <a:tableStyleId>{5C22544A-7EE6-4342-B048-85BDC9FD1C3A}</a:tableStyleId>
              </a:tblPr>
              <a:tblGrid>
                <a:gridCol w="3673312">
                  <a:extLst>
                    <a:ext uri="{9D8B030D-6E8A-4147-A177-3AD203B41FA5}">
                      <a16:colId xmlns:a16="http://schemas.microsoft.com/office/drawing/2014/main" val="2843727514"/>
                    </a:ext>
                  </a:extLst>
                </a:gridCol>
                <a:gridCol w="3673312">
                  <a:extLst>
                    <a:ext uri="{9D8B030D-6E8A-4147-A177-3AD203B41FA5}">
                      <a16:colId xmlns:a16="http://schemas.microsoft.com/office/drawing/2014/main" val="3545444584"/>
                    </a:ext>
                  </a:extLst>
                </a:gridCol>
                <a:gridCol w="3673312">
                  <a:extLst>
                    <a:ext uri="{9D8B030D-6E8A-4147-A177-3AD203B41FA5}">
                      <a16:colId xmlns:a16="http://schemas.microsoft.com/office/drawing/2014/main" val="167033833"/>
                    </a:ext>
                  </a:extLst>
                </a:gridCol>
              </a:tblGrid>
              <a:tr h="614685">
                <a:tc>
                  <a:txBody>
                    <a:bodyPr/>
                    <a:lstStyle/>
                    <a:p>
                      <a:pPr algn="ctr"/>
                      <a:r>
                        <a:rPr lang="en-GB" sz="3200" dirty="0"/>
                        <a:t>Plus</a:t>
                      </a:r>
                    </a:p>
                  </a:txBody>
                  <a:tcPr/>
                </a:tc>
                <a:tc>
                  <a:txBody>
                    <a:bodyPr/>
                    <a:lstStyle/>
                    <a:p>
                      <a:pPr algn="ctr"/>
                      <a:r>
                        <a:rPr lang="en-GB" sz="2800" dirty="0"/>
                        <a:t>Minus</a:t>
                      </a:r>
                    </a:p>
                  </a:txBody>
                  <a:tcPr/>
                </a:tc>
                <a:tc>
                  <a:txBody>
                    <a:bodyPr/>
                    <a:lstStyle/>
                    <a:p>
                      <a:pPr algn="ctr"/>
                      <a:r>
                        <a:rPr lang="en-GB" sz="2800" dirty="0"/>
                        <a:t>Interesting</a:t>
                      </a:r>
                    </a:p>
                  </a:txBody>
                  <a:tcPr/>
                </a:tc>
                <a:extLst>
                  <a:ext uri="{0D108BD9-81ED-4DB2-BD59-A6C34878D82A}">
                    <a16:rowId xmlns:a16="http://schemas.microsoft.com/office/drawing/2014/main" val="1285908566"/>
                  </a:ext>
                </a:extLst>
              </a:tr>
              <a:tr h="866653">
                <a:tc>
                  <a:txBody>
                    <a:bodyPr/>
                    <a:lstStyle/>
                    <a:p>
                      <a:r>
                        <a:rPr lang="en-GB" dirty="0"/>
                        <a:t>-low risk to get the virus (+10)</a:t>
                      </a:r>
                    </a:p>
                  </a:txBody>
                  <a:tcPr/>
                </a:tc>
                <a:tc>
                  <a:txBody>
                    <a:bodyPr/>
                    <a:lstStyle/>
                    <a:p>
                      <a:r>
                        <a:rPr lang="en-GB" dirty="0"/>
                        <a:t>-less motivation (-10)</a:t>
                      </a:r>
                    </a:p>
                  </a:txBody>
                  <a:tcPr/>
                </a:tc>
                <a:tc>
                  <a:txBody>
                    <a:bodyPr/>
                    <a:lstStyle/>
                    <a:p>
                      <a:r>
                        <a:rPr lang="en-GB" dirty="0"/>
                        <a:t>-Save transport money (+6)</a:t>
                      </a:r>
                    </a:p>
                  </a:txBody>
                  <a:tcPr/>
                </a:tc>
                <a:extLst>
                  <a:ext uri="{0D108BD9-81ED-4DB2-BD59-A6C34878D82A}">
                    <a16:rowId xmlns:a16="http://schemas.microsoft.com/office/drawing/2014/main" val="461352964"/>
                  </a:ext>
                </a:extLst>
              </a:tr>
              <a:tr h="866653">
                <a:tc>
                  <a:txBody>
                    <a:bodyPr/>
                    <a:lstStyle/>
                    <a:p>
                      <a:r>
                        <a:rPr lang="en-GB" dirty="0"/>
                        <a:t>-flexibility (+10)</a:t>
                      </a:r>
                    </a:p>
                  </a:txBody>
                  <a:tcPr/>
                </a:tc>
                <a:tc>
                  <a:txBody>
                    <a:bodyPr/>
                    <a:lstStyle/>
                    <a:p>
                      <a:r>
                        <a:rPr lang="en-GB" dirty="0"/>
                        <a:t>-over working (-8)</a:t>
                      </a:r>
                    </a:p>
                  </a:txBody>
                  <a:tcPr/>
                </a:tc>
                <a:tc>
                  <a:txBody>
                    <a:bodyPr/>
                    <a:lstStyle/>
                    <a:p>
                      <a:r>
                        <a:rPr lang="en-GB" dirty="0"/>
                        <a:t>- No traffic (+4)</a:t>
                      </a:r>
                    </a:p>
                  </a:txBody>
                  <a:tcPr/>
                </a:tc>
                <a:extLst>
                  <a:ext uri="{0D108BD9-81ED-4DB2-BD59-A6C34878D82A}">
                    <a16:rowId xmlns:a16="http://schemas.microsoft.com/office/drawing/2014/main" val="4274401392"/>
                  </a:ext>
                </a:extLst>
              </a:tr>
              <a:tr h="866653">
                <a:tc>
                  <a:txBody>
                    <a:bodyPr/>
                    <a:lstStyle/>
                    <a:p>
                      <a:r>
                        <a:rPr lang="en-GB" dirty="0"/>
                        <a:t>-comfortability (+9)</a:t>
                      </a:r>
                    </a:p>
                  </a:txBody>
                  <a:tcPr/>
                </a:tc>
                <a:tc>
                  <a:txBody>
                    <a:bodyPr/>
                    <a:lstStyle/>
                    <a:p>
                      <a:r>
                        <a:rPr lang="en-GB" dirty="0"/>
                        <a:t>-loneliness (-8)</a:t>
                      </a:r>
                    </a:p>
                  </a:txBody>
                  <a:tcPr/>
                </a:tc>
                <a:tc>
                  <a:txBody>
                    <a:bodyPr/>
                    <a:lstStyle/>
                    <a:p>
                      <a:r>
                        <a:rPr lang="en-GB" dirty="0"/>
                        <a:t>- No one to watch over me(-7)</a:t>
                      </a:r>
                    </a:p>
                  </a:txBody>
                  <a:tcPr/>
                </a:tc>
                <a:extLst>
                  <a:ext uri="{0D108BD9-81ED-4DB2-BD59-A6C34878D82A}">
                    <a16:rowId xmlns:a16="http://schemas.microsoft.com/office/drawing/2014/main" val="75687120"/>
                  </a:ext>
                </a:extLst>
              </a:tr>
              <a:tr h="866653">
                <a:tc>
                  <a:txBody>
                    <a:bodyPr/>
                    <a:lstStyle/>
                    <a:p>
                      <a:r>
                        <a:rPr lang="en-GB" dirty="0"/>
                        <a:t>+27</a:t>
                      </a:r>
                    </a:p>
                  </a:txBody>
                  <a:tcPr/>
                </a:tc>
                <a:tc>
                  <a:txBody>
                    <a:bodyPr/>
                    <a:lstStyle/>
                    <a:p>
                      <a:r>
                        <a:rPr lang="en-GB" dirty="0"/>
                        <a:t>-26</a:t>
                      </a:r>
                    </a:p>
                  </a:txBody>
                  <a:tcPr/>
                </a:tc>
                <a:tc>
                  <a:txBody>
                    <a:bodyPr/>
                    <a:lstStyle/>
                    <a:p>
                      <a:r>
                        <a:rPr lang="en-GB" dirty="0"/>
                        <a:t>+3</a:t>
                      </a:r>
                    </a:p>
                  </a:txBody>
                  <a:tcPr/>
                </a:tc>
                <a:extLst>
                  <a:ext uri="{0D108BD9-81ED-4DB2-BD59-A6C34878D82A}">
                    <a16:rowId xmlns:a16="http://schemas.microsoft.com/office/drawing/2014/main" val="1548352779"/>
                  </a:ext>
                </a:extLst>
              </a:tr>
            </a:tbl>
          </a:graphicData>
        </a:graphic>
      </p:graphicFrame>
    </p:spTree>
    <p:extLst>
      <p:ext uri="{BB962C8B-B14F-4D97-AF65-F5344CB8AC3E}">
        <p14:creationId xmlns:p14="http://schemas.microsoft.com/office/powerpoint/2010/main" val="22971461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F941DD-1903-48B3-8132-A6EB4C1AFC87}"/>
              </a:ext>
            </a:extLst>
          </p:cNvPr>
          <p:cNvSpPr>
            <a:spLocks noGrp="1"/>
          </p:cNvSpPr>
          <p:nvPr>
            <p:ph type="title"/>
          </p:nvPr>
        </p:nvSpPr>
        <p:spPr/>
        <p:txBody>
          <a:bodyPr>
            <a:normAutofit/>
          </a:bodyPr>
          <a:lstStyle/>
          <a:p>
            <a:r>
              <a:rPr lang="en-GB" sz="6000" b="1" dirty="0"/>
              <a:t>Results</a:t>
            </a:r>
          </a:p>
        </p:txBody>
      </p:sp>
      <p:pic>
        <p:nvPicPr>
          <p:cNvPr id="5" name="Content Placeholder 4">
            <a:extLst>
              <a:ext uri="{FF2B5EF4-FFF2-40B4-BE49-F238E27FC236}">
                <a16:creationId xmlns:a16="http://schemas.microsoft.com/office/drawing/2014/main" id="{FE187C4F-769C-4EA9-B211-37443EE13E5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771944" y="1463728"/>
            <a:ext cx="3810000" cy="3454400"/>
          </a:xfrm>
        </p:spPr>
      </p:pic>
      <p:sp>
        <p:nvSpPr>
          <p:cNvPr id="6" name="TextBox 5">
            <a:extLst>
              <a:ext uri="{FF2B5EF4-FFF2-40B4-BE49-F238E27FC236}">
                <a16:creationId xmlns:a16="http://schemas.microsoft.com/office/drawing/2014/main" id="{40D2B1E8-BAB0-49EF-92F1-EDB8CA6E05FE}"/>
              </a:ext>
            </a:extLst>
          </p:cNvPr>
          <p:cNvSpPr txBox="1"/>
          <p:nvPr/>
        </p:nvSpPr>
        <p:spPr>
          <a:xfrm>
            <a:off x="427086" y="1261136"/>
            <a:ext cx="6970246" cy="5650521"/>
          </a:xfrm>
          <a:prstGeom prst="rect">
            <a:avLst/>
          </a:prstGeom>
          <a:noFill/>
        </p:spPr>
        <p:txBody>
          <a:bodyPr wrap="square" rtlCol="0">
            <a:spAutoFit/>
          </a:bodyPr>
          <a:lstStyle/>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Scor</a:t>
            </a:r>
            <a:r>
              <a:rPr lang="en-GB" dirty="0">
                <a:latin typeface="Times New Roman" panose="02020603050405020304" pitchFamily="18" charset="0"/>
                <a:ea typeface="Calibri" panose="020F0502020204030204" pitchFamily="34" charset="0"/>
                <a:cs typeface="Times New Roman" panose="02020603050405020304" pitchFamily="18" charset="0"/>
              </a:rPr>
              <a:t>e of the table: (Plus) +27; (Minus) -26 ; (Interesting) +3</a:t>
            </a:r>
          </a:p>
          <a:p>
            <a:pPr lvl="0" algn="just">
              <a:lnSpc>
                <a:spcPct val="20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The total is: +4</a:t>
            </a:r>
          </a:p>
          <a:p>
            <a:pPr lvl="0" algn="just">
              <a:lnSpc>
                <a:spcPct val="200000"/>
              </a:lnSpc>
            </a:pPr>
            <a:r>
              <a:rPr lang="en-GB" dirty="0">
                <a:latin typeface="Times New Roman" panose="02020603050405020304" pitchFamily="18" charset="0"/>
                <a:ea typeface="Calibri" panose="020F0502020204030204" pitchFamily="34" charset="0"/>
                <a:cs typeface="Times New Roman" panose="02020603050405020304" pitchFamily="18" charset="0"/>
              </a:rPr>
              <a:t>Is better to work from home to reduce the stress caused by the pandemic and also it can be more relax and flexible but to improve more the following should be take in consideration:</a:t>
            </a: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Promoting health and well-being </a:t>
            </a: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Promoting interaction with others.</a:t>
            </a:r>
          </a:p>
          <a:p>
            <a:pPr marL="342900" lvl="0" indent="-342900" algn="just">
              <a:lnSpc>
                <a:spcPct val="200000"/>
              </a:lnSpc>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Setting aside time for reflection.</a:t>
            </a:r>
          </a:p>
          <a:p>
            <a:pPr marL="342900" lvl="0" indent="-342900" algn="just">
              <a:lnSpc>
                <a:spcPct val="200000"/>
              </a:lnSpc>
              <a:spcAft>
                <a:spcPts val="800"/>
              </a:spcAft>
              <a:buFont typeface="Symbol" panose="05050102010706020507" pitchFamily="18" charset="2"/>
              <a:buChar char=""/>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Recognizing and rewarding employees.</a:t>
            </a:r>
          </a:p>
          <a:p>
            <a:pPr marL="342900" lvl="0" indent="-342900" algn="just">
              <a:lnSpc>
                <a:spcPct val="200000"/>
              </a:lnSpc>
              <a:spcAft>
                <a:spcPts val="800"/>
              </a:spcAft>
              <a:buFont typeface="Symbol" panose="05050102010706020507" pitchFamily="18" charset="2"/>
              <a:buChar char=""/>
            </a:pPr>
            <a:endParaRPr lang="en-GB" sz="18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4890836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3110C0-3216-419F-AF29-C3E2D5AA4D37}"/>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96748A46-2F2A-48E1-B771-7AFDC30F4739}"/>
              </a:ext>
            </a:extLst>
          </p:cNvPr>
          <p:cNvSpPr>
            <a:spLocks noGrp="1"/>
          </p:cNvSpPr>
          <p:nvPr>
            <p:ph idx="1"/>
          </p:nvPr>
        </p:nvSpPr>
        <p:spPr/>
        <p:txBody>
          <a:bodyPr/>
          <a:lstStyle/>
          <a:p>
            <a:pPr marL="0" indent="0">
              <a:buNone/>
            </a:pPr>
            <a:r>
              <a:rPr lang="en-US" sz="2000" dirty="0">
                <a:effectLst/>
                <a:latin typeface="Times New Roman" panose="02020603050405020304" pitchFamily="18" charset="0"/>
                <a:ea typeface="Calibri" panose="020F0502020204030204" pitchFamily="34" charset="0"/>
                <a:cs typeface="Times New Roman" panose="02020603050405020304" pitchFamily="18" charset="0"/>
              </a:rPr>
              <a:t>Therefore it can be concluded that people get stressed out when they can't deal with work-related demands and problems. Demands should be matched with the knowledge and abilities of the workforce. Stress may arise when workers believe they lack the skills or time to achieve deadlines. Planning, training, and support may alleviate stress and relieve strain. Today's modern cultures are finding that work-related stress is a major contributor to mental health problems. Excessive expectations and/or pressures at work have led to some people experiencing depression, anxiety, and other mental health issues as a consequence of job-related stress.</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3D1BCC90-8CE2-4D06-899B-A21A3A847E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33463" y="4001294"/>
            <a:ext cx="6340798" cy="2507756"/>
          </a:xfrm>
          <a:prstGeom prst="rect">
            <a:avLst/>
          </a:prstGeom>
        </p:spPr>
      </p:pic>
    </p:spTree>
    <p:extLst>
      <p:ext uri="{BB962C8B-B14F-4D97-AF65-F5344CB8AC3E}">
        <p14:creationId xmlns:p14="http://schemas.microsoft.com/office/powerpoint/2010/main" val="178928523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10226</TotalTime>
  <Words>1450</Words>
  <Application>Microsoft Office PowerPoint</Application>
  <PresentationFormat>Widescreen</PresentationFormat>
  <Paragraphs>83</Paragraphs>
  <Slides>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Calibri Light</vt:lpstr>
      <vt:lpstr>Symbol</vt:lpstr>
      <vt:lpstr>Times New Roman</vt:lpstr>
      <vt:lpstr>Office Theme</vt:lpstr>
      <vt:lpstr>Problem Solving and Decision Making </vt:lpstr>
      <vt:lpstr>Table of content</vt:lpstr>
      <vt:lpstr>PowerPoint Presentation</vt:lpstr>
      <vt:lpstr>                              What is work related stress</vt:lpstr>
      <vt:lpstr>Fishbon</vt:lpstr>
      <vt:lpstr>PowerPoint Presentation</vt:lpstr>
      <vt:lpstr>PMI Analysis Work from home</vt:lpstr>
      <vt:lpstr>Results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dc:title>
  <dc:creator>Stefania Dinca</dc:creator>
  <cp:lastModifiedBy>nikki Dinca</cp:lastModifiedBy>
  <cp:revision>9</cp:revision>
  <dcterms:created xsi:type="dcterms:W3CDTF">2021-10-26T15:05:08Z</dcterms:created>
  <dcterms:modified xsi:type="dcterms:W3CDTF">2021-11-08T21:25:30Z</dcterms:modified>
</cp:coreProperties>
</file>